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75"/>
  </p:notesMasterIdLst>
  <p:handoutMasterIdLst>
    <p:handoutMasterId r:id="rId76"/>
  </p:handoutMasterIdLst>
  <p:sldIdLst>
    <p:sldId id="262" r:id="rId3"/>
    <p:sldId id="263" r:id="rId4"/>
    <p:sldId id="335" r:id="rId5"/>
    <p:sldId id="264" r:id="rId6"/>
    <p:sldId id="265" r:id="rId7"/>
    <p:sldId id="337" r:id="rId8"/>
    <p:sldId id="267" r:id="rId9"/>
    <p:sldId id="338" r:id="rId10"/>
    <p:sldId id="269" r:id="rId11"/>
    <p:sldId id="270" r:id="rId12"/>
    <p:sldId id="273" r:id="rId13"/>
    <p:sldId id="271" r:id="rId14"/>
    <p:sldId id="339" r:id="rId15"/>
    <p:sldId id="272" r:id="rId16"/>
    <p:sldId id="274" r:id="rId17"/>
    <p:sldId id="275" r:id="rId18"/>
    <p:sldId id="276" r:id="rId19"/>
    <p:sldId id="336" r:id="rId20"/>
    <p:sldId id="277" r:id="rId21"/>
    <p:sldId id="279" r:id="rId22"/>
    <p:sldId id="278" r:id="rId23"/>
    <p:sldId id="280" r:id="rId24"/>
    <p:sldId id="281" r:id="rId25"/>
    <p:sldId id="282" r:id="rId26"/>
    <p:sldId id="333" r:id="rId27"/>
    <p:sldId id="325" r:id="rId28"/>
    <p:sldId id="283" r:id="rId29"/>
    <p:sldId id="284" r:id="rId30"/>
    <p:sldId id="285" r:id="rId31"/>
    <p:sldId id="286" r:id="rId32"/>
    <p:sldId id="321" r:id="rId33"/>
    <p:sldId id="287" r:id="rId34"/>
    <p:sldId id="322" r:id="rId35"/>
    <p:sldId id="288" r:id="rId36"/>
    <p:sldId id="289" r:id="rId37"/>
    <p:sldId id="290" r:id="rId38"/>
    <p:sldId id="291" r:id="rId39"/>
    <p:sldId id="292" r:id="rId40"/>
    <p:sldId id="293" r:id="rId41"/>
    <p:sldId id="323" r:id="rId42"/>
    <p:sldId id="294" r:id="rId43"/>
    <p:sldId id="295" r:id="rId44"/>
    <p:sldId id="296" r:id="rId45"/>
    <p:sldId id="328" r:id="rId46"/>
    <p:sldId id="324" r:id="rId47"/>
    <p:sldId id="298" r:id="rId48"/>
    <p:sldId id="299" r:id="rId49"/>
    <p:sldId id="300" r:id="rId50"/>
    <p:sldId id="301" r:id="rId51"/>
    <p:sldId id="302" r:id="rId52"/>
    <p:sldId id="303" r:id="rId53"/>
    <p:sldId id="304" r:id="rId54"/>
    <p:sldId id="306" r:id="rId55"/>
    <p:sldId id="334" r:id="rId56"/>
    <p:sldId id="305" r:id="rId57"/>
    <p:sldId id="307" r:id="rId58"/>
    <p:sldId id="309" r:id="rId59"/>
    <p:sldId id="340" r:id="rId60"/>
    <p:sldId id="310" r:id="rId61"/>
    <p:sldId id="332" r:id="rId62"/>
    <p:sldId id="311" r:id="rId63"/>
    <p:sldId id="312" r:id="rId64"/>
    <p:sldId id="341" r:id="rId65"/>
    <p:sldId id="313" r:id="rId66"/>
    <p:sldId id="314" r:id="rId67"/>
    <p:sldId id="315" r:id="rId68"/>
    <p:sldId id="316" r:id="rId69"/>
    <p:sldId id="317" r:id="rId70"/>
    <p:sldId id="318" r:id="rId71"/>
    <p:sldId id="342" r:id="rId72"/>
    <p:sldId id="320" r:id="rId73"/>
    <p:sldId id="319" r:id="rId7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3AA0D9"/>
    <a:srgbClr val="3FA7E3"/>
    <a:srgbClr val="78371B"/>
    <a:srgbClr val="3599D9"/>
    <a:srgbClr val="2D8EC2"/>
    <a:srgbClr val="257A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6" autoAdjust="0"/>
    <p:restoredTop sz="98527" autoAdjust="0"/>
  </p:normalViewPr>
  <p:slideViewPr>
    <p:cSldViewPr snapToGrid="0" snapToObjects="1">
      <p:cViewPr>
        <p:scale>
          <a:sx n="76" d="100"/>
          <a:sy n="76" d="100"/>
        </p:scale>
        <p:origin x="-1144" y="-848"/>
      </p:cViewPr>
      <p:guideLst>
        <p:guide orient="horz" pos="319"/>
        <p:guide pos="41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5" d="100"/>
        <a:sy n="115" d="100"/>
      </p:scale>
      <p:origin x="0" y="185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68F45-7AE3-6C43-9032-88871BDCA947}" type="datetime1">
              <a:rPr lang="fr-CH"/>
              <a:pPr>
                <a:defRPr/>
              </a:pPr>
              <a:t>27.10.18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F0B63F3-7E6A-FB48-AD57-3C4A4FBA9A10}" type="slidenum">
              <a:rPr lang="en-US"/>
              <a:pPr>
                <a:defRPr/>
              </a:pPr>
              <a:t>‹#›</a:t>
            </a:fld>
            <a:endParaRPr lang="en-US"/>
          </a:p>
        </p:txBody>
      </p:sp>
    </p:spTree>
    <p:extLst>
      <p:ext uri="{BB962C8B-B14F-4D97-AF65-F5344CB8AC3E}">
        <p14:creationId xmlns:p14="http://schemas.microsoft.com/office/powerpoint/2010/main" val="382733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4C48AB0-F8F9-DD4A-BE1C-B9EBD8E5A1F1}" type="datetime1">
              <a:rPr lang="fr-CH"/>
              <a:pPr>
                <a:defRPr/>
              </a:pPr>
              <a:t>27.10.18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noProof="0" smtClean="0"/>
              <a:t>Click to edit Master text styles</a:t>
            </a:r>
          </a:p>
          <a:p>
            <a:pPr lvl="1"/>
            <a:r>
              <a:rPr lang="fr-CH" noProof="0" smtClean="0"/>
              <a:t>Second level</a:t>
            </a:r>
          </a:p>
          <a:p>
            <a:pPr lvl="2"/>
            <a:r>
              <a:rPr lang="fr-CH" noProof="0" smtClean="0"/>
              <a:t>Third level</a:t>
            </a:r>
          </a:p>
          <a:p>
            <a:pPr lvl="3"/>
            <a:r>
              <a:rPr lang="fr-CH" noProof="0" smtClean="0"/>
              <a:t>Fourth level</a:t>
            </a:r>
          </a:p>
          <a:p>
            <a:pPr lvl="4"/>
            <a:r>
              <a:rPr lang="fr-CH"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CAFD032-8455-8C47-8B35-52D3E92D9373}" type="slidenum">
              <a:rPr lang="en-US"/>
              <a:pPr>
                <a:defRPr/>
              </a:pPr>
              <a:t>‹#›</a:t>
            </a:fld>
            <a:endParaRPr lang="en-US"/>
          </a:p>
        </p:txBody>
      </p:sp>
    </p:spTree>
    <p:extLst>
      <p:ext uri="{BB962C8B-B14F-4D97-AF65-F5344CB8AC3E}">
        <p14:creationId xmlns:p14="http://schemas.microsoft.com/office/powerpoint/2010/main" val="4117641069"/>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2570163"/>
            <a:ext cx="9144000" cy="4287837"/>
          </a:xfrm>
          <a:prstGeom prst="rect">
            <a:avLst/>
          </a:prstGeom>
        </p:spPr>
        <p:txBody>
          <a:bodyPr vert="horz"/>
          <a:lstStyle/>
          <a:p>
            <a:pPr lvl="0"/>
            <a:endParaRPr lang="en-US" noProof="0"/>
          </a:p>
        </p:txBody>
      </p:sp>
    </p:spTree>
    <p:extLst>
      <p:ext uri="{BB962C8B-B14F-4D97-AF65-F5344CB8AC3E}">
        <p14:creationId xmlns:p14="http://schemas.microsoft.com/office/powerpoint/2010/main" val="4835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1 colonne titre">
    <p:spTree>
      <p:nvGrpSpPr>
        <p:cNvPr id="1" name=""/>
        <p:cNvGrpSpPr/>
        <p:nvPr/>
      </p:nvGrpSpPr>
      <p:grpSpPr>
        <a:xfrm>
          <a:off x="0" y="0"/>
          <a:ext cx="0" cy="0"/>
          <a:chOff x="0" y="0"/>
          <a:chExt cx="0" cy="0"/>
        </a:xfrm>
      </p:grpSpPr>
      <p:sp>
        <p:nvSpPr>
          <p:cNvPr id="4" name="Rectangle 3"/>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70269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onne sans titre">
    <p:spTree>
      <p:nvGrpSpPr>
        <p:cNvPr id="1" name=""/>
        <p:cNvGrpSpPr/>
        <p:nvPr/>
      </p:nvGrpSpPr>
      <p:grpSpPr>
        <a:xfrm>
          <a:off x="0" y="0"/>
          <a:ext cx="0" cy="0"/>
          <a:chOff x="0" y="0"/>
          <a:chExt cx="0" cy="0"/>
        </a:xfrm>
      </p:grpSpPr>
      <p:pic>
        <p:nvPicPr>
          <p:cNvPr id="3" name="Picture 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4"/>
          <p:cNvSpPr>
            <a:spLocks noGrp="1"/>
          </p:cNvSpPr>
          <p:nvPr>
            <p:ph type="body" sz="quarter" idx="12"/>
          </p:nvPr>
        </p:nvSpPr>
        <p:spPr>
          <a:xfrm>
            <a:off x="162000" y="406401"/>
            <a:ext cx="8787267" cy="5824538"/>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2270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onnes texte">
    <p:spTree>
      <p:nvGrpSpPr>
        <p:cNvPr id="1" name=""/>
        <p:cNvGrpSpPr/>
        <p:nvPr/>
      </p:nvGrpSpPr>
      <p:grpSpPr>
        <a:xfrm>
          <a:off x="0" y="0"/>
          <a:ext cx="0" cy="0"/>
          <a:chOff x="0" y="0"/>
          <a:chExt cx="0" cy="0"/>
        </a:xfrm>
      </p:grpSpPr>
      <p:pic>
        <p:nvPicPr>
          <p:cNvPr id="4" name="Picture 6"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p:cNvSpPr>
            <a:spLocks noGrp="1"/>
          </p:cNvSpPr>
          <p:nvPr>
            <p:ph type="body" sz="quarter" idx="12"/>
          </p:nvPr>
        </p:nvSpPr>
        <p:spPr>
          <a:xfrm>
            <a:off x="162000" y="322265"/>
            <a:ext cx="4291467" cy="5689070"/>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3" name="Text Placeholder 4"/>
          <p:cNvSpPr>
            <a:spLocks noGrp="1"/>
          </p:cNvSpPr>
          <p:nvPr>
            <p:ph type="body" sz="quarter" idx="13"/>
          </p:nvPr>
        </p:nvSpPr>
        <p:spPr>
          <a:xfrm>
            <a:off x="4642983" y="1056639"/>
            <a:ext cx="4291467" cy="495469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Tree>
    <p:extLst>
      <p:ext uri="{BB962C8B-B14F-4D97-AF65-F5344CB8AC3E}">
        <p14:creationId xmlns:p14="http://schemas.microsoft.com/office/powerpoint/2010/main" val="370714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onnes titre">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8"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8"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2082723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03188" y="217488"/>
            <a:ext cx="5213351"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6" descr="pointille_titre.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842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4" name="Text Placeholder 4"/>
          <p:cNvSpPr>
            <a:spLocks noGrp="1"/>
          </p:cNvSpPr>
          <p:nvPr>
            <p:ph type="body" sz="quarter" idx="15"/>
          </p:nvPr>
        </p:nvSpPr>
        <p:spPr>
          <a:xfrm>
            <a:off x="4642983"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31979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Tree>
    <p:extLst>
      <p:ext uri="{BB962C8B-B14F-4D97-AF65-F5344CB8AC3E}">
        <p14:creationId xmlns:p14="http://schemas.microsoft.com/office/powerpoint/2010/main" val="1725317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2 colonnes titre long">
    <p:spTree>
      <p:nvGrpSpPr>
        <p:cNvPr id="1" name=""/>
        <p:cNvGrpSpPr/>
        <p:nvPr/>
      </p:nvGrpSpPr>
      <p:grpSpPr>
        <a:xfrm>
          <a:off x="0" y="0"/>
          <a:ext cx="0" cy="0"/>
          <a:chOff x="0" y="0"/>
          <a:chExt cx="0" cy="0"/>
        </a:xfrm>
      </p:grpSpPr>
      <p:pic>
        <p:nvPicPr>
          <p:cNvPr id="5" name="Picture 11"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162000" y="1066799"/>
            <a:ext cx="4291467" cy="494453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8" name="Picture Placeholder 16"/>
          <p:cNvSpPr>
            <a:spLocks noGrp="1"/>
          </p:cNvSpPr>
          <p:nvPr>
            <p:ph type="pic" sz="quarter" idx="13"/>
          </p:nvPr>
        </p:nvSpPr>
        <p:spPr>
          <a:xfrm>
            <a:off x="4667250" y="1066799"/>
            <a:ext cx="4159250" cy="4944535"/>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6" name="Rectangle 5"/>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2256001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pic>
        <p:nvPicPr>
          <p:cNvPr id="4"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9"/>
          <p:cNvSpPr/>
          <p:nvPr userDrawn="1"/>
        </p:nvSpPr>
        <p:spPr>
          <a:xfrm>
            <a:off x="194469" y="1122363"/>
            <a:ext cx="5824537" cy="49942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icture Placeholder 5"/>
          <p:cNvSpPr>
            <a:spLocks noGrp="1"/>
          </p:cNvSpPr>
          <p:nvPr>
            <p:ph type="pic" sz="quarter" idx="13"/>
          </p:nvPr>
        </p:nvSpPr>
        <p:spPr>
          <a:xfrm>
            <a:off x="6167147" y="1122363"/>
            <a:ext cx="2988000" cy="4958340"/>
          </a:xfrm>
          <a:prstGeom prst="rect">
            <a:avLst/>
          </a:prstGeom>
        </p:spPr>
        <p:txBody>
          <a:bodyPr vert="horz"/>
          <a:lstStyle/>
          <a:p>
            <a:pPr lvl="0"/>
            <a:endParaRPr lang="en-US" noProof="0" dirty="0"/>
          </a:p>
        </p:txBody>
      </p:sp>
      <p:sp>
        <p:nvSpPr>
          <p:cNvPr id="16" name="Text Placeholder 4"/>
          <p:cNvSpPr>
            <a:spLocks noGrp="1"/>
          </p:cNvSpPr>
          <p:nvPr>
            <p:ph type="body" sz="quarter" idx="12"/>
          </p:nvPr>
        </p:nvSpPr>
        <p:spPr>
          <a:xfrm>
            <a:off x="295989" y="1122363"/>
            <a:ext cx="5522252"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Tree>
    <p:extLst>
      <p:ext uri="{BB962C8B-B14F-4D97-AF65-F5344CB8AC3E}">
        <p14:creationId xmlns:p14="http://schemas.microsoft.com/office/powerpoint/2010/main" val="3589092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579120" y="1058333"/>
            <a:ext cx="8220393"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7" name="Picture Placeholder 16"/>
          <p:cNvSpPr>
            <a:spLocks noGrp="1"/>
          </p:cNvSpPr>
          <p:nvPr>
            <p:ph type="pic" sz="quarter" idx="13"/>
          </p:nvPr>
        </p:nvSpPr>
        <p:spPr>
          <a:xfrm>
            <a:off x="879475" y="2835275"/>
            <a:ext cx="4159250" cy="2976563"/>
          </a:xfrm>
          <a:prstGeom prst="rect">
            <a:avLst/>
          </a:prstGeom>
        </p:spPr>
        <p:txBody>
          <a:bodyPr vert="horz"/>
          <a:lstStyle/>
          <a:p>
            <a:pPr lvl="0"/>
            <a:r>
              <a:rPr lang="fr-CH" noProof="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3760889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6253163" cy="2840037"/>
            <a:chOff x="228600" y="208280"/>
            <a:chExt cx="6253480" cy="2839720"/>
          </a:xfrm>
        </p:grpSpPr>
        <p:sp>
          <p:nvSpPr>
            <p:cNvPr id="6" name="Rounded Rectangle 15"/>
            <p:cNvSpPr/>
            <p:nvPr userDrawn="1"/>
          </p:nvSpPr>
          <p:spPr>
            <a:xfrm>
              <a:off x="508014" y="517807"/>
              <a:ext cx="597406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63"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pic>
        <p:nvPicPr>
          <p:cNvPr id="9"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1" y="1058333"/>
            <a:ext cx="5902960" cy="1989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428086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9063656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grpSp>
        <p:nvGrpSpPr>
          <p:cNvPr id="5" name="Group 11"/>
          <p:cNvGrpSpPr>
            <a:grpSpLocks/>
          </p:cNvGrpSpPr>
          <p:nvPr userDrawn="1"/>
        </p:nvGrpSpPr>
        <p:grpSpPr bwMode="auto">
          <a:xfrm>
            <a:off x="228600" y="207963"/>
            <a:ext cx="8802688" cy="2840037"/>
            <a:chOff x="228600" y="208280"/>
            <a:chExt cx="8802510" cy="2839720"/>
          </a:xfrm>
        </p:grpSpPr>
        <p:sp>
          <p:nvSpPr>
            <p:cNvPr id="6" name="Rounded Rectangle 15"/>
            <p:cNvSpPr/>
            <p:nvPr userDrawn="1"/>
          </p:nvSpPr>
          <p:spPr>
            <a:xfrm>
              <a:off x="507994" y="517807"/>
              <a:ext cx="8523116" cy="2530193"/>
            </a:xfrm>
            <a:prstGeom prst="roundRect">
              <a:avLst>
                <a:gd name="adj" fmla="val 4109"/>
              </a:avLst>
            </a:prstGeom>
            <a:solidFill>
              <a:srgbClr val="3599D9"/>
            </a:solidFill>
            <a:effectLst>
              <a:outerShdw blurRad="180975" dist="12700" dir="2700000" algn="tl" rotWithShape="0">
                <a:prstClr val="black">
                  <a:alpha val="2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7"/>
            <p:cNvSpPr/>
            <p:nvPr userDrawn="1"/>
          </p:nvSpPr>
          <p:spPr>
            <a:xfrm>
              <a:off x="228600" y="208280"/>
              <a:ext cx="746110" cy="746042"/>
            </a:xfrm>
            <a:prstGeom prst="ellipse">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20"/>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9" name="TextBox 21"/>
          <p:cNvSpPr txBox="1">
            <a:spLocks noChangeArrowheads="1"/>
          </p:cNvSpPr>
          <p:nvPr userDrawn="1"/>
        </p:nvSpPr>
        <p:spPr bwMode="auto">
          <a:xfrm>
            <a:off x="879475" y="508000"/>
            <a:ext cx="408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p:txBody>
      </p:sp>
      <p:pic>
        <p:nvPicPr>
          <p:cNvPr id="10" name="Picture 13"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3"/>
          </p:nvPr>
        </p:nvSpPr>
        <p:spPr>
          <a:xfrm>
            <a:off x="508000" y="3338090"/>
            <a:ext cx="4159250" cy="2976563"/>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ext Placeholder 4"/>
          <p:cNvSpPr>
            <a:spLocks noGrp="1"/>
          </p:cNvSpPr>
          <p:nvPr>
            <p:ph type="body" sz="quarter" idx="12"/>
          </p:nvPr>
        </p:nvSpPr>
        <p:spPr>
          <a:xfrm>
            <a:off x="579120" y="1058333"/>
            <a:ext cx="8324991" cy="18626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p:txBody>
      </p:sp>
      <p:sp>
        <p:nvSpPr>
          <p:cNvPr id="13" name="Title Placeholder 17"/>
          <p:cNvSpPr>
            <a:spLocks noGrp="1"/>
          </p:cNvSpPr>
          <p:nvPr>
            <p:ph type="title"/>
          </p:nvPr>
        </p:nvSpPr>
        <p:spPr>
          <a:xfrm>
            <a:off x="1066800" y="449377"/>
            <a:ext cx="3872428"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926559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Rounded Rectangle 9"/>
          <p:cNvSpPr/>
          <p:nvPr userDrawn="1"/>
        </p:nvSpPr>
        <p:spPr>
          <a:xfrm>
            <a:off x="182563" y="131763"/>
            <a:ext cx="8748712" cy="5984875"/>
          </a:xfrm>
          <a:prstGeom prst="roundRect">
            <a:avLst>
              <a:gd name="adj" fmla="val 4109"/>
            </a:avLst>
          </a:prstGeom>
          <a:solidFill>
            <a:srgbClr val="3599D9"/>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13"/>
          <p:cNvSpPr txBox="1">
            <a:spLocks noChangeArrowheads="1"/>
          </p:cNvSpPr>
          <p:nvPr userDrawn="1"/>
        </p:nvSpPr>
        <p:spPr bwMode="auto">
          <a:xfrm>
            <a:off x="1066800" y="396875"/>
            <a:ext cx="3759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endParaRPr lang="fr-FR" smtClean="0">
              <a:latin typeface="Calibri" charset="0"/>
            </a:endParaRPr>
          </a:p>
        </p:txBody>
      </p:sp>
      <p:sp>
        <p:nvSpPr>
          <p:cNvPr id="7" name="TextBox 14"/>
          <p:cNvSpPr txBox="1">
            <a:spLocks noChangeArrowheads="1"/>
          </p:cNvSpPr>
          <p:nvPr userDrawn="1"/>
        </p:nvSpPr>
        <p:spPr bwMode="auto">
          <a:xfrm>
            <a:off x="955675" y="309563"/>
            <a:ext cx="4083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fr-CH" sz="2800" smtClean="0">
                <a:solidFill>
                  <a:srgbClr val="FFFFFF"/>
                </a:solidFill>
                <a:latin typeface="Cambria" charset="0"/>
                <a:cs typeface="Cambria" charset="0"/>
              </a:rPr>
              <a:t> </a:t>
            </a:r>
          </a:p>
          <a:p>
            <a:pPr>
              <a:defRPr/>
            </a:pPr>
            <a:endParaRPr lang="en-US" smtClean="0">
              <a:latin typeface="Calibri" charset="0"/>
            </a:endParaRPr>
          </a:p>
        </p:txBody>
      </p:sp>
      <p:pic>
        <p:nvPicPr>
          <p:cNvPr id="8" name="Picture 15"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rouage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0675" y="304800"/>
            <a:ext cx="558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4"/>
          <p:cNvSpPr>
            <a:spLocks noGrp="1"/>
          </p:cNvSpPr>
          <p:nvPr>
            <p:ph type="body" sz="quarter" idx="12"/>
          </p:nvPr>
        </p:nvSpPr>
        <p:spPr>
          <a:xfrm>
            <a:off x="3669066" y="1058333"/>
            <a:ext cx="5130447" cy="4936067"/>
          </a:xfrm>
          <a:prstGeom prst="rect">
            <a:avLst/>
          </a:prstGeom>
        </p:spPr>
        <p:txBody>
          <a:bodyPr vert="horz"/>
          <a:lstStyle>
            <a:lvl1pPr marL="0" indent="0">
              <a:buFontTx/>
              <a:buNone/>
              <a:defRPr sz="2400">
                <a:solidFill>
                  <a:srgbClr val="FFFFFF"/>
                </a:solidFill>
                <a:latin typeface="Cambria"/>
                <a:cs typeface="Cambria"/>
              </a:defRPr>
            </a:lvl1pPr>
            <a:lvl2pPr marL="742950" indent="-284400">
              <a:buClr>
                <a:srgbClr val="800000"/>
              </a:buClr>
              <a:buSzPct val="100000"/>
              <a:buFont typeface="Lucida Grande"/>
              <a:buChar char="■"/>
              <a:defRPr sz="2400" baseline="0">
                <a:solidFill>
                  <a:srgbClr val="FFFFFF"/>
                </a:solidFill>
                <a:latin typeface="Cambria"/>
                <a:cs typeface="Cambria"/>
              </a:defRPr>
            </a:lvl2pPr>
            <a:lvl3pPr marL="914400" indent="0">
              <a:buFontTx/>
              <a:buNone/>
              <a:defRPr i="1" baseline="0">
                <a:solidFill>
                  <a:srgbClr val="FFFFFF"/>
                </a:solidFill>
                <a:latin typeface="Cambria"/>
                <a:cs typeface="Cambria"/>
              </a:defRPr>
            </a:lvl3pPr>
            <a:lvl4pPr marL="1600200" indent="-228600">
              <a:buClr>
                <a:srgbClr val="800000"/>
              </a:buClr>
              <a:buFont typeface="Arial"/>
              <a:buChar char="■"/>
              <a:defRPr>
                <a:solidFill>
                  <a:srgbClr val="FFFFFF"/>
                </a:solidFill>
                <a:latin typeface="Cambria"/>
                <a:cs typeface="Cambria"/>
              </a:defRPr>
            </a:lvl4pPr>
            <a:lvl5pPr>
              <a:buClr>
                <a:srgbClr val="78371B"/>
              </a:buClr>
              <a:defRPr>
                <a:solidFill>
                  <a:srgbClr val="FFFFFF"/>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p:txBody>
      </p:sp>
      <p:sp>
        <p:nvSpPr>
          <p:cNvPr id="17" name="Picture Placeholder 16"/>
          <p:cNvSpPr>
            <a:spLocks noGrp="1"/>
          </p:cNvSpPr>
          <p:nvPr>
            <p:ph type="pic" sz="quarter" idx="13"/>
          </p:nvPr>
        </p:nvSpPr>
        <p:spPr>
          <a:xfrm>
            <a:off x="879474" y="1058333"/>
            <a:ext cx="2595555" cy="4798531"/>
          </a:xfrm>
          <a:prstGeom prst="rect">
            <a:avLst/>
          </a:prstGeom>
        </p:spPr>
        <p:txBody>
          <a:bodyPr vert="horz"/>
          <a:lstStyle/>
          <a:p>
            <a:pPr lvl="0"/>
            <a:r>
              <a:rPr lang="fr-CH" noProof="0" dirty="0" smtClean="0"/>
              <a:t>Faire glisser l'image vers l'espace réservé ou cliquer sur l'icône pour l'ajouter</a:t>
            </a:r>
            <a:endParaRPr lang="en-US" noProof="0" dirty="0"/>
          </a:p>
        </p:txBody>
      </p:sp>
      <p:sp>
        <p:nvSpPr>
          <p:cNvPr id="11" name="Title Placeholder 17"/>
          <p:cNvSpPr>
            <a:spLocks noGrp="1"/>
          </p:cNvSpPr>
          <p:nvPr>
            <p:ph type="title"/>
          </p:nvPr>
        </p:nvSpPr>
        <p:spPr>
          <a:xfrm>
            <a:off x="1066800" y="280045"/>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359395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vert="horz"/>
          <a:lstStyle/>
          <a:p>
            <a:pPr lvl="0"/>
            <a:endParaRPr lang="en-US" noProof="0"/>
          </a:p>
        </p:txBody>
      </p:sp>
    </p:spTree>
    <p:extLst>
      <p:ext uri="{BB962C8B-B14F-4D97-AF65-F5344CB8AC3E}">
        <p14:creationId xmlns:p14="http://schemas.microsoft.com/office/powerpoint/2010/main" val="168361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onne titre">
    <p:spTree>
      <p:nvGrpSpPr>
        <p:cNvPr id="1" name=""/>
        <p:cNvGrpSpPr/>
        <p:nvPr/>
      </p:nvGrpSpPr>
      <p:grpSpPr>
        <a:xfrm>
          <a:off x="0" y="0"/>
          <a:ext cx="0" cy="0"/>
          <a:chOff x="0" y="0"/>
          <a:chExt cx="0" cy="0"/>
        </a:xfrm>
      </p:grpSpPr>
      <p:sp>
        <p:nvSpPr>
          <p:cNvPr id="5" name="Rectangle 4"/>
          <p:cNvSpPr/>
          <p:nvPr userDrawn="1"/>
        </p:nvSpPr>
        <p:spPr>
          <a:xfrm>
            <a:off x="-93663" y="217488"/>
            <a:ext cx="408146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301875" y="233363"/>
            <a:ext cx="62452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30" y="217634"/>
            <a:ext cx="3872428"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3557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28153"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0"/>
            <a:ext cx="2988000" cy="685800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76737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3028153" y="1058333"/>
            <a:ext cx="6048000"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lang="en-US" dirty="0"/>
          </a:p>
        </p:txBody>
      </p:sp>
      <p:sp>
        <p:nvSpPr>
          <p:cNvPr id="6" name="Picture Placeholder 5"/>
          <p:cNvSpPr>
            <a:spLocks noGrp="1"/>
          </p:cNvSpPr>
          <p:nvPr>
            <p:ph type="pic" sz="quarter" idx="13"/>
          </p:nvPr>
        </p:nvSpPr>
        <p:spPr>
          <a:xfrm>
            <a:off x="-22151" y="1058332"/>
            <a:ext cx="2988000" cy="5799667"/>
          </a:xfrm>
          <a:prstGeom prst="rect">
            <a:avLst/>
          </a:prstGeom>
        </p:spPr>
        <p:txBody>
          <a:bodyPr vert="horz"/>
          <a:lstStyle/>
          <a:p>
            <a:pPr lvl="0"/>
            <a:endParaRPr lang="en-US" noProof="0" dirty="0"/>
          </a:p>
        </p:txBody>
      </p:sp>
      <p:sp>
        <p:nvSpPr>
          <p:cNvPr id="5" name="Rectangle 4"/>
          <p:cNvSpPr/>
          <p:nvPr userDrawn="1"/>
        </p:nvSpPr>
        <p:spPr>
          <a:xfrm>
            <a:off x="-93663" y="217488"/>
            <a:ext cx="6363062"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Placeholder 17"/>
          <p:cNvSpPr>
            <a:spLocks noGrp="1"/>
          </p:cNvSpPr>
          <p:nvPr>
            <p:ph type="title"/>
          </p:nvPr>
        </p:nvSpPr>
        <p:spPr>
          <a:xfrm>
            <a:off x="67729" y="217634"/>
            <a:ext cx="5877391"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a:t>
            </a:r>
            <a:endParaRPr lang="en-US" dirty="0"/>
          </a:p>
        </p:txBody>
      </p:sp>
    </p:spTree>
    <p:extLst>
      <p:ext uri="{BB962C8B-B14F-4D97-AF65-F5344CB8AC3E}">
        <p14:creationId xmlns:p14="http://schemas.microsoft.com/office/powerpoint/2010/main" val="204319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03662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4296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0" y="3319464"/>
            <a:ext cx="9166150" cy="285115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dirty="0" smtClean="0"/>
              <a:t>Cliquez et modifiez le titre</a:t>
            </a:r>
            <a:endParaRPr lang="en-US" dirty="0"/>
          </a:p>
        </p:txBody>
      </p:sp>
    </p:spTree>
    <p:extLst>
      <p:ext uri="{BB962C8B-B14F-4D97-AF65-F5344CB8AC3E}">
        <p14:creationId xmlns:p14="http://schemas.microsoft.com/office/powerpoint/2010/main" val="243178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1 colonne titre">
    <p:spTree>
      <p:nvGrpSpPr>
        <p:cNvPr id="1" name=""/>
        <p:cNvGrpSpPr/>
        <p:nvPr/>
      </p:nvGrpSpPr>
      <p:grpSpPr>
        <a:xfrm>
          <a:off x="0" y="0"/>
          <a:ext cx="0" cy="0"/>
          <a:chOff x="0" y="0"/>
          <a:chExt cx="0" cy="0"/>
        </a:xfrm>
      </p:grpSpPr>
      <p:sp>
        <p:nvSpPr>
          <p:cNvPr id="5" name="Rectangle 4"/>
          <p:cNvSpPr/>
          <p:nvPr userDrawn="1"/>
        </p:nvSpPr>
        <p:spPr>
          <a:xfrm>
            <a:off x="-93663" y="217488"/>
            <a:ext cx="6488113" cy="588962"/>
          </a:xfrm>
          <a:prstGeom prst="rect">
            <a:avLst/>
          </a:prstGeom>
          <a:solidFill>
            <a:srgbClr val="359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20" descr="pointille_titre.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5175" y="233363"/>
            <a:ext cx="825817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vignette_hau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709963"/>
            <a:ext cx="5040000" cy="2957500"/>
          </a:xfrm>
          <a:prstGeom prst="rect">
            <a:avLst/>
          </a:prstGeom>
        </p:spPr>
        <p:txBody>
          <a:bodyPr vert="horz"/>
          <a:lstStyle/>
          <a:p>
            <a:pPr lvl="0"/>
            <a:endParaRPr lang="en-US" noProof="0" dirty="0"/>
          </a:p>
        </p:txBody>
      </p:sp>
      <p:sp>
        <p:nvSpPr>
          <p:cNvPr id="16" name="Title Placeholder 17"/>
          <p:cNvSpPr>
            <a:spLocks noGrp="1"/>
          </p:cNvSpPr>
          <p:nvPr>
            <p:ph type="title"/>
          </p:nvPr>
        </p:nvSpPr>
        <p:spPr>
          <a:xfrm>
            <a:off x="67729" y="217634"/>
            <a:ext cx="6155269" cy="563672"/>
          </a:xfrm>
          <a:prstGeom prst="rect">
            <a:avLst/>
          </a:prstGeom>
        </p:spPr>
        <p:txBody>
          <a:bodyPr vert="horz" lIns="91440" tIns="45720" rIns="91440" bIns="45720" rtlCol="0" anchor="ctr" anchorCtr="0">
            <a:noAutofit/>
          </a:bodyPr>
          <a:lstStyle>
            <a:lvl1pPr>
              <a:defRPr sz="2800" cap="none"/>
            </a:lvl1pPr>
          </a:lstStyle>
          <a:p>
            <a:r>
              <a:rPr lang="fr-CH" smtClean="0"/>
              <a:t>Cliquez et modifiez le titre</a:t>
            </a:r>
            <a:endParaRPr lang="en-US" dirty="0"/>
          </a:p>
        </p:txBody>
      </p:sp>
    </p:spTree>
    <p:extLst>
      <p:ext uri="{BB962C8B-B14F-4D97-AF65-F5344CB8AC3E}">
        <p14:creationId xmlns:p14="http://schemas.microsoft.com/office/powerpoint/2010/main" val="120513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1 colonne titre">
    <p:spTree>
      <p:nvGrpSpPr>
        <p:cNvPr id="1" name=""/>
        <p:cNvGrpSpPr/>
        <p:nvPr/>
      </p:nvGrpSpPr>
      <p:grpSpPr>
        <a:xfrm>
          <a:off x="0" y="0"/>
          <a:ext cx="0" cy="0"/>
          <a:chOff x="0" y="0"/>
          <a:chExt cx="0" cy="0"/>
        </a:xfrm>
      </p:grpSpPr>
      <p:pic>
        <p:nvPicPr>
          <p:cNvPr id="4" name="Picture 18" descr="vignette_hau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39113" y="-146050"/>
            <a:ext cx="638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4"/>
          <p:cNvSpPr>
            <a:spLocks noGrp="1"/>
          </p:cNvSpPr>
          <p:nvPr>
            <p:ph type="body" sz="quarter" idx="12"/>
          </p:nvPr>
        </p:nvSpPr>
        <p:spPr>
          <a:xfrm>
            <a:off x="162000" y="1058333"/>
            <a:ext cx="8787267" cy="5172605"/>
          </a:xfrm>
          <a:prstGeom prst="rect">
            <a:avLst/>
          </a:prstGeom>
        </p:spPr>
        <p:txBody>
          <a:bodyPr vert="horz"/>
          <a:lstStyle>
            <a:lvl1pPr marL="0" indent="0">
              <a:buFontTx/>
              <a:buNone/>
              <a:defRPr sz="2800">
                <a:solidFill>
                  <a:schemeClr val="tx1">
                    <a:lumMod val="75000"/>
                    <a:lumOff val="25000"/>
                  </a:schemeClr>
                </a:solidFill>
                <a:latin typeface="Cambria"/>
                <a:cs typeface="Cambria"/>
              </a:defRPr>
            </a:lvl1pPr>
            <a:lvl2pPr marL="742950" indent="-284400">
              <a:buClr>
                <a:srgbClr val="3599D9"/>
              </a:buClr>
              <a:buSzPct val="100000"/>
              <a:buFont typeface="Lucida Grande"/>
              <a:buChar char="■"/>
              <a:defRPr sz="2400" baseline="0">
                <a:solidFill>
                  <a:schemeClr val="tx1">
                    <a:lumMod val="75000"/>
                    <a:lumOff val="25000"/>
                  </a:schemeClr>
                </a:solidFill>
                <a:latin typeface="Cambria"/>
                <a:cs typeface="Cambria"/>
              </a:defRPr>
            </a:lvl2pPr>
            <a:lvl3pPr marL="914400" indent="0">
              <a:buFontTx/>
              <a:buNone/>
              <a:defRPr i="1" baseline="0">
                <a:solidFill>
                  <a:srgbClr val="3599D9"/>
                </a:solidFill>
                <a:latin typeface="Cambria"/>
                <a:cs typeface="Cambria"/>
              </a:defRPr>
            </a:lvl3pPr>
            <a:lvl4pPr marL="1600200" indent="-228600">
              <a:buClr>
                <a:srgbClr val="3599D9"/>
              </a:buClr>
              <a:buFont typeface="Arial"/>
              <a:buChar char="■"/>
              <a:defRPr>
                <a:solidFill>
                  <a:schemeClr val="tx1">
                    <a:lumMod val="75000"/>
                    <a:lumOff val="25000"/>
                  </a:schemeClr>
                </a:solidFill>
                <a:latin typeface="Cambria"/>
                <a:cs typeface="Cambria"/>
              </a:defRPr>
            </a:lvl4pPr>
            <a:lvl5pPr>
              <a:defRPr>
                <a:solidFill>
                  <a:schemeClr val="tx1">
                    <a:lumMod val="75000"/>
                    <a:lumOff val="25000"/>
                  </a:schemeClr>
                </a:solidFill>
                <a:latin typeface="Cambria"/>
                <a:cs typeface="Cambria"/>
              </a:defRPr>
            </a:lvl5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US" dirty="0"/>
          </a:p>
        </p:txBody>
      </p:sp>
      <p:sp>
        <p:nvSpPr>
          <p:cNvPr id="6" name="Picture Placeholder 5"/>
          <p:cNvSpPr>
            <a:spLocks noGrp="1"/>
          </p:cNvSpPr>
          <p:nvPr>
            <p:ph type="pic" sz="quarter" idx="13"/>
          </p:nvPr>
        </p:nvSpPr>
        <p:spPr>
          <a:xfrm>
            <a:off x="-22151" y="3682960"/>
            <a:ext cx="5040000" cy="2986811"/>
          </a:xfrm>
          <a:prstGeom prst="rect">
            <a:avLst/>
          </a:prstGeom>
        </p:spPr>
        <p:txBody>
          <a:bodyPr vert="horz"/>
          <a:lstStyle/>
          <a:p>
            <a:pPr lvl="0"/>
            <a:endParaRPr lang="en-US" noProof="0" dirty="0"/>
          </a:p>
        </p:txBody>
      </p:sp>
    </p:spTree>
    <p:extLst>
      <p:ext uri="{BB962C8B-B14F-4D97-AF65-F5344CB8AC3E}">
        <p14:creationId xmlns:p14="http://schemas.microsoft.com/office/powerpoint/2010/main" val="314375162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20" Type="http://schemas.openxmlformats.org/officeDocument/2006/relationships/slideLayout" Target="../slideLayouts/slideLayout22.xml"/><Relationship Id="rId21" Type="http://schemas.openxmlformats.org/officeDocument/2006/relationships/theme" Target="../theme/theme2.xml"/><Relationship Id="rId22" Type="http://schemas.openxmlformats.org/officeDocument/2006/relationships/image" Target="../media/image1.png"/><Relationship Id="rId10" Type="http://schemas.openxmlformats.org/officeDocument/2006/relationships/slideLayout" Target="../slideLayouts/slideLayout12.xml"/><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slideLayout" Target="../slideLayouts/slideLayout17.xml"/><Relationship Id="rId16" Type="http://schemas.openxmlformats.org/officeDocument/2006/relationships/slideLayout" Target="../slideLayouts/slideLayout18.xml"/><Relationship Id="rId17" Type="http://schemas.openxmlformats.org/officeDocument/2006/relationships/slideLayout" Target="../slideLayouts/slideLayout19.xml"/><Relationship Id="rId18" Type="http://schemas.openxmlformats.org/officeDocument/2006/relationships/slideLayout" Target="../slideLayouts/slideLayout20.xml"/><Relationship Id="rId19" Type="http://schemas.openxmlformats.org/officeDocument/2006/relationships/slideLayout" Target="../slideLayouts/slideLayout21.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8" r:id="rId1"/>
    <p:sldLayoutId id="2147484029" r:id="rId2"/>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kumimoji="1" sz="3600" b="1" cap="all">
          <a:solidFill>
            <a:schemeClr val="bg1"/>
          </a:solidFill>
          <a:latin typeface="Rockwell"/>
          <a:ea typeface="ＭＳ Ｐゴシック" charset="0"/>
          <a:cs typeface="ヒラギノ角ゴ Pro W6" charset="0"/>
        </a:defRPr>
      </a:lvl1pPr>
      <a:lvl2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2pPr>
      <a:lvl3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3pPr>
      <a:lvl4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4pPr>
      <a:lvl5pPr algn="l" rtl="0" eaLnBrk="0" fontAlgn="base" hangingPunct="0">
        <a:spcBef>
          <a:spcPct val="0"/>
        </a:spcBef>
        <a:spcAft>
          <a:spcPct val="0"/>
        </a:spcAft>
        <a:defRPr kumimoji="1" sz="3600" b="1">
          <a:solidFill>
            <a:schemeClr val="bg1"/>
          </a:solidFill>
          <a:latin typeface="Rockwell" charset="0"/>
          <a:ea typeface="ＭＳ Ｐゴシック" charset="0"/>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p:titleStyle>
    <p:bodyStyle>
      <a:lvl1pPr marL="342900" indent="-342900" algn="l" rtl="0" eaLnBrk="0" fontAlgn="base" hangingPunct="0">
        <a:spcBef>
          <a:spcPct val="20000"/>
        </a:spcBef>
        <a:spcAft>
          <a:spcPct val="0"/>
        </a:spcAft>
        <a:defRPr kumimoji="1" sz="3200">
          <a:solidFill>
            <a:schemeClr val="tx1"/>
          </a:solidFill>
          <a:latin typeface="+mn-lt"/>
          <a:ea typeface="ＭＳ Ｐゴシック" charset="0"/>
          <a:cs typeface="ヒラギノ角ゴ Pro W3" charset="0"/>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0"/>
          <a:cs typeface="ヒラギノ角ゴ Pro W3"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ヒラギノ角ゴ Pro W3"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0"/>
          <a:cs typeface="ヒラギノ角ゴ Pro W3"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0" descr="bandefooter.png"/>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
          <p:cNvSpPr txBox="1">
            <a:spLocks/>
          </p:cNvSpPr>
          <p:nvPr userDrawn="1"/>
        </p:nvSpPr>
        <p:spPr>
          <a:xfrm>
            <a:off x="6934200" y="6313488"/>
            <a:ext cx="2298700" cy="365125"/>
          </a:xfrm>
          <a:prstGeom prst="rect">
            <a:avLst/>
          </a:prstGeom>
        </p:spPr>
        <p:txBody>
          <a:bodyPr anchor="ctr"/>
          <a:lstStyle>
            <a:defPPr>
              <a:defRPr lang="en-US"/>
            </a:defPPr>
            <a:lvl1pPr marL="0" algn="l" defTabSz="457200" rtl="0" eaLnBrk="1" latinLnBrk="0" hangingPunct="1">
              <a:defRPr sz="1300" b="0" i="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mtClean="0"/>
              <a:t>Panorama de la Bible </a:t>
            </a:r>
            <a:endParaRPr lang="en-US" dirty="0"/>
          </a:p>
        </p:txBody>
      </p:sp>
      <p:sp>
        <p:nvSpPr>
          <p:cNvPr id="13" name="Slide Number Placeholder 4"/>
          <p:cNvSpPr txBox="1">
            <a:spLocks/>
          </p:cNvSpPr>
          <p:nvPr userDrawn="1"/>
        </p:nvSpPr>
        <p:spPr>
          <a:xfrm>
            <a:off x="8506301" y="6313488"/>
            <a:ext cx="615474" cy="365125"/>
          </a:xfrm>
          <a:prstGeom prst="rect">
            <a:avLst/>
          </a:prstGeom>
        </p:spPr>
        <p:txBody>
          <a:bodyPr anchor="ctr"/>
          <a:lstStyle>
            <a:defPPr>
              <a:defRPr lang="en-US"/>
            </a:defPPr>
            <a:lvl1pPr marL="0" algn="r" defTabSz="457200" rtl="0" eaLnBrk="1" latinLnBrk="0" hangingPunct="1">
              <a:defRPr sz="1300" kern="1200">
                <a:solidFill>
                  <a:schemeClr val="bg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BFABA89-278C-EA43-B63B-2CD611B0DC80}" type="slidenum">
              <a:rPr lang="en-US" smtClean="0"/>
              <a:pPr fontAlgn="auto">
                <a:spcBef>
                  <a:spcPts val="0"/>
                </a:spcBef>
                <a:spcAft>
                  <a:spcPts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49"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6" r:id="rId13"/>
    <p:sldLayoutId id="2147484048" r:id="rId14"/>
    <p:sldLayoutId id="2147484047" r:id="rId15"/>
    <p:sldLayoutId id="2147484041" r:id="rId16"/>
    <p:sldLayoutId id="2147484042" r:id="rId17"/>
    <p:sldLayoutId id="2147484043" r:id="rId18"/>
    <p:sldLayoutId id="2147484044" r:id="rId19"/>
    <p:sldLayoutId id="2147484045" r:id="rId20"/>
  </p:sldLayoutIdLst>
  <p:timing>
    <p:tnLst>
      <p:par>
        <p:cTn xmlns:p14="http://schemas.microsoft.com/office/powerpoint/2010/main" id="1" dur="indefinite" restart="never" nodeType="tmRoot"/>
      </p:par>
    </p:tnLst>
  </p:timing>
  <p:hf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Cambria"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Cambri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2.jpeg"/><Relationship Id="rId3" Type="http://schemas.microsoft.com/office/2007/relationships/hdphoto" Target="../media/hdphoto1.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image" Target="../media/image3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mailto:info@panorama-bible.c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191" t="-9207"/>
          <a:stretch/>
        </p:blipFill>
        <p:spPr>
          <a:xfrm>
            <a:off x="-27024" y="2570163"/>
            <a:ext cx="9232900" cy="4287837"/>
          </a:xfrm>
        </p:spPr>
      </p:pic>
      <p:pic>
        <p:nvPicPr>
          <p:cNvPr id="19458" name="Picture 16" descr="bandebleu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57225"/>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a:xfrm>
            <a:off x="873125" y="1671638"/>
            <a:ext cx="9172575" cy="2225675"/>
          </a:xfrm>
          <a:prstGeom prst="rect">
            <a:avLst/>
          </a:prstGeom>
        </p:spPr>
        <p:txBody>
          <a:bodyPr/>
          <a:lstStyle>
            <a:lvl1pPr algn="l" rtl="0" eaLnBrk="0" fontAlgn="base" hangingPunct="0">
              <a:spcBef>
                <a:spcPct val="0"/>
              </a:spcBef>
              <a:spcAft>
                <a:spcPct val="0"/>
              </a:spcAft>
              <a:defRPr kumimoji="1" sz="3600" b="1" cap="all">
                <a:solidFill>
                  <a:schemeClr val="bg1"/>
                </a:solidFill>
                <a:latin typeface="Rockwell"/>
                <a:ea typeface="+mj-ea"/>
                <a:cs typeface="ヒラギノ角ゴ Pro W6" charset="0"/>
              </a:defRPr>
            </a:lvl1pPr>
            <a:lvl2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2pPr>
            <a:lvl3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3pPr>
            <a:lvl4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4pPr>
            <a:lvl5pPr algn="l" rtl="0" eaLnBrk="0" fontAlgn="base" hangingPunct="0">
              <a:spcBef>
                <a:spcPct val="0"/>
              </a:spcBef>
              <a:spcAft>
                <a:spcPct val="0"/>
              </a:spcAft>
              <a:defRPr kumimoji="1" sz="3600" b="1">
                <a:solidFill>
                  <a:schemeClr val="bg1"/>
                </a:solidFill>
                <a:latin typeface="Kefa" charset="0"/>
                <a:ea typeface="ヒラギノ角ゴ Pro W6" pitchFamily="-92" charset="-128"/>
                <a:cs typeface="ヒラギノ角ゴ Pro W6" charset="0"/>
              </a:defRPr>
            </a:lvl5pPr>
            <a:lvl6pPr marL="457200" algn="ctr" rtl="0" fontAlgn="base">
              <a:spcBef>
                <a:spcPct val="0"/>
              </a:spcBef>
              <a:spcAft>
                <a:spcPct val="0"/>
              </a:spcAft>
              <a:defRPr kumimoji="1" sz="4400">
                <a:solidFill>
                  <a:schemeClr val="tx2"/>
                </a:solidFill>
                <a:latin typeface="Arial" charset="0"/>
                <a:ea typeface="ヒラギノ角ゴ Pro W6" pitchFamily="-92" charset="-128"/>
              </a:defRPr>
            </a:lvl6pPr>
            <a:lvl7pPr marL="914400" algn="ctr" rtl="0" fontAlgn="base">
              <a:spcBef>
                <a:spcPct val="0"/>
              </a:spcBef>
              <a:spcAft>
                <a:spcPct val="0"/>
              </a:spcAft>
              <a:defRPr kumimoji="1" sz="4400">
                <a:solidFill>
                  <a:schemeClr val="tx2"/>
                </a:solidFill>
                <a:latin typeface="Arial" charset="0"/>
                <a:ea typeface="ヒラギノ角ゴ Pro W6" pitchFamily="-92" charset="-128"/>
              </a:defRPr>
            </a:lvl7pPr>
            <a:lvl8pPr marL="1371600" algn="ctr" rtl="0" fontAlgn="base">
              <a:spcBef>
                <a:spcPct val="0"/>
              </a:spcBef>
              <a:spcAft>
                <a:spcPct val="0"/>
              </a:spcAft>
              <a:defRPr kumimoji="1" sz="4400">
                <a:solidFill>
                  <a:schemeClr val="tx2"/>
                </a:solidFill>
                <a:latin typeface="Arial" charset="0"/>
                <a:ea typeface="ヒラギノ角ゴ Pro W6" pitchFamily="-92" charset="-128"/>
              </a:defRPr>
            </a:lvl8pPr>
            <a:lvl9pPr marL="1828800" algn="ctr" rtl="0" fontAlgn="base">
              <a:spcBef>
                <a:spcPct val="0"/>
              </a:spcBef>
              <a:spcAft>
                <a:spcPct val="0"/>
              </a:spcAft>
              <a:defRPr kumimoji="1" sz="4400">
                <a:solidFill>
                  <a:schemeClr val="tx2"/>
                </a:solidFill>
                <a:latin typeface="Arial" charset="0"/>
                <a:ea typeface="ヒラギノ角ゴ Pro W6" pitchFamily="-92" charset="-128"/>
              </a:defRPr>
            </a:lvl9pPr>
          </a:lstStyle>
          <a:p>
            <a:pPr>
              <a:defRPr/>
            </a:pPr>
            <a:r>
              <a:rPr lang="fr-FR" b="0" cap="none" dirty="0" smtClean="0">
                <a:latin typeface="Cambria"/>
                <a:cs typeface="Cambria"/>
              </a:rPr>
              <a:t>L’histoire d’</a:t>
            </a:r>
          </a:p>
          <a:p>
            <a:pPr>
              <a:lnSpc>
                <a:spcPct val="70000"/>
              </a:lnSpc>
              <a:spcBef>
                <a:spcPts val="0"/>
              </a:spcBef>
              <a:defRPr/>
            </a:pPr>
            <a:r>
              <a:rPr lang="fr-FR" sz="11000" b="0" cap="none" spc="300" dirty="0" smtClean="0">
                <a:latin typeface="Cambria"/>
                <a:cs typeface="Cambria"/>
              </a:rPr>
              <a:t>Elisée</a:t>
            </a:r>
            <a:endParaRPr lang="fr-CH" sz="11000" b="0" cap="none" spc="300" dirty="0">
              <a:latin typeface="Cambria"/>
              <a:cs typeface="Cambria"/>
            </a:endParaRPr>
          </a:p>
        </p:txBody>
      </p:sp>
      <p:pic>
        <p:nvPicPr>
          <p:cNvPr id="19460" name="Picture 18" descr="bandefooter.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7838" y="6353175"/>
            <a:ext cx="4071937"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Footer Placeholder 1"/>
          <p:cNvSpPr txBox="1">
            <a:spLocks/>
          </p:cNvSpPr>
          <p:nvPr/>
        </p:nvSpPr>
        <p:spPr bwMode="auto">
          <a:xfrm>
            <a:off x="6934200" y="6313488"/>
            <a:ext cx="2298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en-US" sz="1300" dirty="0">
                <a:solidFill>
                  <a:schemeClr val="bg1"/>
                </a:solidFill>
              </a:rPr>
              <a:t>D. </a:t>
            </a:r>
            <a:r>
              <a:rPr lang="en-US" sz="1300" dirty="0" smtClean="0">
                <a:solidFill>
                  <a:schemeClr val="bg1"/>
                </a:solidFill>
              </a:rPr>
              <a:t>Gern              7.2014</a:t>
            </a:r>
            <a:endParaRPr lang="en-US" sz="1300" dirty="0">
              <a:solidFill>
                <a:schemeClr val="bg1"/>
              </a:solidFill>
            </a:endParaRPr>
          </a:p>
        </p:txBody>
      </p:sp>
      <p:pic>
        <p:nvPicPr>
          <p:cNvPr id="19463" name="Picture 15" descr="titre_panorama.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225" y="-192088"/>
            <a:ext cx="6980238"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Ils </a:t>
            </a:r>
            <a:r>
              <a:rPr lang="fr-CH" dirty="0"/>
              <a:t>continuent à marcher ensemble</a:t>
            </a:r>
            <a:r>
              <a:rPr lang="fr-CH" dirty="0" smtClean="0"/>
              <a:t>.</a:t>
            </a:r>
            <a:r>
              <a:rPr lang="fr-FR" b="1" dirty="0" smtClean="0"/>
              <a:t> </a:t>
            </a:r>
            <a:r>
              <a:rPr lang="fr-CH" dirty="0" smtClean="0"/>
              <a:t>Tout </a:t>
            </a:r>
            <a:r>
              <a:rPr lang="fr-CH" dirty="0"/>
              <a:t>à coup, il se passe une chose extraordinaire:</a:t>
            </a:r>
            <a:endParaRPr lang="fr-FR" dirty="0"/>
          </a:p>
          <a:p>
            <a:pPr lvl="2"/>
            <a:r>
              <a:rPr lang="fr-CH" dirty="0"/>
              <a:t>Comme ils continuaient à marcher en parlant, voici, un char de feu et des chevaux de feu les séparèrent l'un de l'autre, et Elie monta au ciel dans un tourbillon. </a:t>
            </a:r>
            <a:endParaRPr lang="fr-FR" dirty="0"/>
          </a:p>
          <a:p>
            <a:r>
              <a:rPr lang="fr-CH" dirty="0"/>
              <a:t>Elisée le regarde monter au ciel et crie: </a:t>
            </a:r>
            <a:endParaRPr lang="fr-FR" dirty="0"/>
          </a:p>
          <a:p>
            <a:pPr lvl="2"/>
            <a:r>
              <a:rPr lang="fr-CH" dirty="0"/>
              <a:t>Mon père! mon père! Char d'Israël et sa cavalerie! Et il ne le vit plus. 2.Rois 2,12</a:t>
            </a:r>
            <a:endParaRPr lang="fr-FR" dirty="0"/>
          </a:p>
          <a:p>
            <a:r>
              <a:rPr lang="fr-CH" dirty="0"/>
              <a:t>Elisée a été choisi pour remplacer Elie.</a:t>
            </a:r>
            <a:r>
              <a:rPr lang="fr-FR" dirty="0"/>
              <a:t> </a:t>
            </a:r>
            <a:r>
              <a:rPr lang="fr-CH" dirty="0"/>
              <a:t>Il ne nous est rien dit </a:t>
            </a:r>
            <a:r>
              <a:rPr lang="fr-CH" dirty="0" smtClean="0"/>
              <a:t>de lui </a:t>
            </a:r>
            <a:r>
              <a:rPr lang="fr-CH" dirty="0"/>
              <a:t>entre son appel et l'enlèvement d'Elie.</a:t>
            </a:r>
            <a:endParaRPr lang="fr-FR" dirty="0"/>
          </a:p>
          <a:p>
            <a:r>
              <a:rPr lang="fr-CH" dirty="0"/>
              <a:t>Elisée a été formé par Elie, il a été "à son service".</a:t>
            </a:r>
            <a:endParaRPr lang="fr-FR" dirty="0"/>
          </a:p>
          <a:p>
            <a:r>
              <a:rPr lang="fr-FR" b="1" dirty="0" smtClean="0"/>
              <a:t> </a:t>
            </a:r>
            <a:endParaRPr lang="fr-FR" dirty="0"/>
          </a:p>
        </p:txBody>
      </p:sp>
    </p:spTree>
    <p:extLst>
      <p:ext uri="{BB962C8B-B14F-4D97-AF65-F5344CB8AC3E}">
        <p14:creationId xmlns:p14="http://schemas.microsoft.com/office/powerpoint/2010/main" val="29944500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Fotolia_23951463_Subscription_XXL.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p:cNvSpPr>
            <a:spLocks noGrp="1"/>
          </p:cNvSpPr>
          <p:nvPr>
            <p:ph type="body" sz="quarter" idx="12"/>
          </p:nvPr>
        </p:nvSpPr>
        <p:spPr/>
        <p:txBody>
          <a:bodyPr/>
          <a:lstStyle/>
          <a:p>
            <a:r>
              <a:rPr lang="fr-CH" dirty="0" smtClean="0"/>
              <a:t>Recherchons </a:t>
            </a:r>
            <a:r>
              <a:rPr lang="fr-CH" dirty="0"/>
              <a:t>dans l'Eglise ou dans notre entourage chrétien une personne qui puisse exercer ce rôle de "coach".</a:t>
            </a:r>
            <a:endParaRPr lang="fr-FR" dirty="0"/>
          </a:p>
          <a:p>
            <a:r>
              <a:rPr lang="fr-CH" dirty="0"/>
              <a:t>Soyons à l'écoute de Dieu afin de discerner quelle personne Le Seigneur veut que nous soutenions spirituellement.</a:t>
            </a:r>
            <a:endParaRPr lang="fr-FR" dirty="0"/>
          </a:p>
          <a:p>
            <a:r>
              <a:rPr lang="fr-FR" b="1" dirty="0"/>
              <a:t> </a:t>
            </a:r>
            <a:endParaRPr lang="fr-FR" dirty="0"/>
          </a:p>
        </p:txBody>
      </p:sp>
      <p:sp>
        <p:nvSpPr>
          <p:cNvPr id="8" name="Titre 7"/>
          <p:cNvSpPr>
            <a:spLocks noGrp="1"/>
          </p:cNvSpPr>
          <p:nvPr>
            <p:ph type="title"/>
          </p:nvPr>
        </p:nvSpPr>
        <p:spPr/>
        <p:txBody>
          <a:bodyPr/>
          <a:lstStyle/>
          <a:p>
            <a:endParaRPr lang="fr-FR"/>
          </a:p>
        </p:txBody>
      </p:sp>
      <p:sp>
        <p:nvSpPr>
          <p:cNvPr id="7" name="Text Box 13"/>
          <p:cNvSpPr txBox="1">
            <a:spLocks noChangeArrowheads="1"/>
          </p:cNvSpPr>
          <p:nvPr/>
        </p:nvSpPr>
        <p:spPr bwMode="auto">
          <a:xfrm>
            <a:off x="4255836" y="6314653"/>
            <a:ext cx="8228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spTree>
    <p:extLst>
      <p:ext uri="{BB962C8B-B14F-4D97-AF65-F5344CB8AC3E}">
        <p14:creationId xmlns:p14="http://schemas.microsoft.com/office/powerpoint/2010/main" val="4004614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Elie ayant disparu, Elisée prend ses vêtements et les déchire en 2 morceaux.</a:t>
            </a:r>
            <a:endParaRPr lang="fr-FR" dirty="0"/>
          </a:p>
          <a:p>
            <a:r>
              <a:rPr lang="fr-CH" dirty="0"/>
              <a:t>Il prend le manteau qu'Elie avait laissé tomber et en frappe les eaux du Jourdain.</a:t>
            </a:r>
            <a:endParaRPr lang="fr-FR" dirty="0"/>
          </a:p>
          <a:p>
            <a:r>
              <a:rPr lang="fr-CH" dirty="0" smtClean="0"/>
              <a:t>Les </a:t>
            </a:r>
            <a:r>
              <a:rPr lang="fr-CH" dirty="0"/>
              <a:t>eaux du Jourdain se séparent et Elisée traverse la rivière à sec.</a:t>
            </a:r>
            <a:endParaRPr lang="fr-FR" dirty="0"/>
          </a:p>
          <a:p>
            <a:pPr lvl="2"/>
            <a:r>
              <a:rPr lang="fr-CH" dirty="0"/>
              <a:t>Les fils des prophètes qui étaient à Jéricho, vis-à-vis, l'ayant vu, dirent: L'esprit d'Elie repose sur Elisée! Et ils allèrent à sa rencontre, et se prosternèrent contre terre devant lui. 2.Rois 2,15	</a:t>
            </a:r>
            <a:endParaRPr lang="fr-FR" dirty="0"/>
          </a:p>
        </p:txBody>
      </p:sp>
    </p:spTree>
    <p:extLst>
      <p:ext uri="{BB962C8B-B14F-4D97-AF65-F5344CB8AC3E}">
        <p14:creationId xmlns:p14="http://schemas.microsoft.com/office/powerpoint/2010/main" val="28066188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descr="DSC00383.jpg"/>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6" name="Text Box 13"/>
          <p:cNvSpPr txBox="1">
            <a:spLocks noChangeArrowheads="1"/>
          </p:cNvSpPr>
          <p:nvPr/>
        </p:nvSpPr>
        <p:spPr bwMode="auto">
          <a:xfrm>
            <a:off x="8454610" y="6445988"/>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chemeClr val="bg1"/>
                </a:solidFill>
                <a:latin typeface="+mj-lt"/>
              </a:rPr>
              <a:t>GN</a:t>
            </a:r>
            <a:endParaRPr lang="fr-FR" sz="1200" dirty="0">
              <a:solidFill>
                <a:schemeClr val="bg1"/>
              </a:solidFill>
              <a:latin typeface="+mj-lt"/>
            </a:endParaRPr>
          </a:p>
        </p:txBody>
      </p:sp>
    </p:spTree>
    <p:extLst>
      <p:ext uri="{BB962C8B-B14F-4D97-AF65-F5344CB8AC3E}">
        <p14:creationId xmlns:p14="http://schemas.microsoft.com/office/powerpoint/2010/main" val="631252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Elisée arrive à Jéricho. Lors </a:t>
            </a:r>
            <a:r>
              <a:rPr lang="fr-CH" dirty="0"/>
              <a:t>de la prise de </a:t>
            </a:r>
            <a:r>
              <a:rPr lang="fr-CH" dirty="0" smtClean="0"/>
              <a:t>cette ville, </a:t>
            </a:r>
            <a:r>
              <a:rPr lang="fr-CH" dirty="0"/>
              <a:t>Josué avait dit:</a:t>
            </a:r>
            <a:endParaRPr lang="fr-FR" dirty="0"/>
          </a:p>
          <a:p>
            <a:pPr lvl="2"/>
            <a:r>
              <a:rPr lang="fr-CH" dirty="0"/>
              <a:t>… Maudit soit devant l'Eternel l'homme qui se lèvera pour rebâtir cette ville de Jéricho! </a:t>
            </a:r>
            <a:r>
              <a:rPr lang="fr-CH" dirty="0" smtClean="0"/>
              <a:t>Il </a:t>
            </a:r>
            <a:r>
              <a:rPr lang="fr-CH" dirty="0"/>
              <a:t>en jettera les fondements au prix de son premier-né, et il en posera les portes au prix de son plus jeune fils. Jos 6,26	</a:t>
            </a:r>
            <a:endParaRPr lang="fr-FR" dirty="0"/>
          </a:p>
          <a:p>
            <a:r>
              <a:rPr lang="fr-CH" dirty="0"/>
              <a:t>Durant la vie du roi Achab, un homme reconstruit la ville. </a:t>
            </a:r>
            <a:r>
              <a:rPr lang="fr-CH" dirty="0" smtClean="0"/>
              <a:t>Ses </a:t>
            </a:r>
            <a:r>
              <a:rPr lang="fr-CH" dirty="0"/>
              <a:t>2 fils meurent, comme annoncé par Josué.</a:t>
            </a:r>
            <a:endParaRPr lang="fr-FR" dirty="0"/>
          </a:p>
          <a:p>
            <a:r>
              <a:rPr lang="fr-CH" dirty="0"/>
              <a:t>L</a:t>
            </a:r>
            <a:r>
              <a:rPr lang="fr-CH" dirty="0" smtClean="0"/>
              <a:t>'eau de la ville est </a:t>
            </a:r>
            <a:r>
              <a:rPr lang="fr-CH" dirty="0"/>
              <a:t>salée, </a:t>
            </a:r>
            <a:r>
              <a:rPr lang="fr-CH" dirty="0" smtClean="0"/>
              <a:t>inutilisable.</a:t>
            </a:r>
            <a:r>
              <a:rPr lang="fr-FR" dirty="0"/>
              <a:t> </a:t>
            </a:r>
            <a:r>
              <a:rPr lang="fr-CH" dirty="0" smtClean="0"/>
              <a:t>Les </a:t>
            </a:r>
            <a:r>
              <a:rPr lang="fr-CH" dirty="0"/>
              <a:t>gens de Jéricho disent à Elisée:</a:t>
            </a:r>
            <a:endParaRPr lang="fr-FR" dirty="0"/>
          </a:p>
          <a:p>
            <a:pPr lvl="2"/>
            <a:r>
              <a:rPr lang="fr-FR" dirty="0"/>
              <a:t>Voici, le séjour de la ville est bon, comme le voit mon seigneur; mais les eaux sont mauvaises, et le pays est stérile. 2.Rois 2,19</a:t>
            </a:r>
          </a:p>
          <a:p>
            <a:endParaRPr lang="fr-FR" dirty="0"/>
          </a:p>
        </p:txBody>
      </p:sp>
    </p:spTree>
    <p:extLst>
      <p:ext uri="{BB962C8B-B14F-4D97-AF65-F5344CB8AC3E}">
        <p14:creationId xmlns:p14="http://schemas.microsoft.com/office/powerpoint/2010/main" val="19302476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Elisée </a:t>
            </a:r>
            <a:r>
              <a:rPr lang="fr-CH" dirty="0"/>
              <a:t>leur dit d'apporter un plat neuf et d'y mettre du </a:t>
            </a:r>
            <a:r>
              <a:rPr lang="fr-CH" dirty="0" smtClean="0"/>
              <a:t>sel. Il jette ensuite </a:t>
            </a:r>
            <a:r>
              <a:rPr lang="fr-CH" dirty="0"/>
              <a:t>le sel vers la source des eaux et dit:</a:t>
            </a:r>
            <a:endParaRPr lang="fr-FR" dirty="0"/>
          </a:p>
          <a:p>
            <a:pPr lvl="2"/>
            <a:r>
              <a:rPr lang="fr-FR" dirty="0"/>
              <a:t>Ainsi parle l'Eternel: J'assainis ces eaux; il n'en proviendra plus ni mort, ni stérilité. 2.Rois 2,21</a:t>
            </a:r>
          </a:p>
          <a:p>
            <a:r>
              <a:rPr lang="fr-CH" dirty="0"/>
              <a:t>Et les eaux redeviennent saines</a:t>
            </a:r>
            <a:r>
              <a:rPr lang="fr-CH" dirty="0" smtClean="0"/>
              <a:t>.</a:t>
            </a:r>
            <a:endParaRPr lang="fr-FR" dirty="0"/>
          </a:p>
        </p:txBody>
      </p:sp>
      <p:pic>
        <p:nvPicPr>
          <p:cNvPr id="5" name="Picture 7"/>
          <p:cNvPicPr>
            <a:picLocks noGrp="1" noChangeAspect="1" noChangeArrowheads="1"/>
          </p:cNvPicPr>
          <p:nvPr>
            <p:ph type="pic" sz="quarter" idx="13"/>
          </p:nvPr>
        </p:nvPicPr>
        <p:blipFill>
          <a:blip r:embed="rId2" cstate="email">
            <a:extLst>
              <a:ext uri="{28A0092B-C50C-407E-A947-70E740481C1C}">
                <a14:useLocalDpi xmlns:a14="http://schemas.microsoft.com/office/drawing/2010/main"/>
              </a:ext>
            </a:extLst>
          </a:blip>
          <a:srcRect l="-106117" r="-106117"/>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412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Elisée </a:t>
            </a:r>
            <a:r>
              <a:rPr lang="fr-CH" dirty="0"/>
              <a:t>se rend de Jéricho à </a:t>
            </a:r>
            <a:r>
              <a:rPr lang="fr-CH" dirty="0" smtClean="0"/>
              <a:t>Béthel, une </a:t>
            </a:r>
            <a:r>
              <a:rPr lang="fr-CH" dirty="0"/>
              <a:t>marche de 25 </a:t>
            </a:r>
            <a:r>
              <a:rPr lang="fr-CH" dirty="0" smtClean="0"/>
              <a:t>km.</a:t>
            </a:r>
            <a:r>
              <a:rPr lang="fr-FR" dirty="0"/>
              <a:t> </a:t>
            </a:r>
            <a:r>
              <a:rPr lang="fr-CH" dirty="0" smtClean="0"/>
              <a:t>En route, </a:t>
            </a:r>
            <a:r>
              <a:rPr lang="fr-CH" dirty="0"/>
              <a:t>des adolescents se moquent d'Elisée.</a:t>
            </a:r>
            <a:endParaRPr lang="fr-FR" dirty="0"/>
          </a:p>
          <a:p>
            <a:pPr lvl="2"/>
            <a:r>
              <a:rPr lang="fr-FR" dirty="0"/>
              <a:t>Ils lui disaient: Monte, chauve! monte, chauve! 2.Rois 2,23</a:t>
            </a:r>
          </a:p>
          <a:p>
            <a:pPr lvl="1"/>
            <a:r>
              <a:rPr lang="fr-CH" dirty="0"/>
              <a:t>L'ascension d'Elie était connue dans toute la région. </a:t>
            </a:r>
            <a:r>
              <a:rPr lang="fr-CH" dirty="0" smtClean="0"/>
              <a:t>Ces </a:t>
            </a:r>
            <a:r>
              <a:rPr lang="fr-CH" dirty="0"/>
              <a:t>jeunes la tournent ainsi en ridicule.</a:t>
            </a:r>
            <a:endParaRPr lang="fr-FR" dirty="0"/>
          </a:p>
          <a:p>
            <a:r>
              <a:rPr lang="fr-CH" dirty="0"/>
              <a:t>Elisée les regarde et les maudit au nom de </a:t>
            </a:r>
            <a:r>
              <a:rPr lang="fr-CH" dirty="0" smtClean="0"/>
              <a:t>Dieu.</a:t>
            </a:r>
            <a:r>
              <a:rPr lang="fr-FR" dirty="0"/>
              <a:t> </a:t>
            </a:r>
            <a:r>
              <a:rPr lang="fr-FR" dirty="0" smtClean="0"/>
              <a:t>C’est a</a:t>
            </a:r>
            <a:r>
              <a:rPr lang="fr-CH" dirty="0" smtClean="0"/>
              <a:t>lors que 2 </a:t>
            </a:r>
            <a:r>
              <a:rPr lang="fr-CH" dirty="0"/>
              <a:t>ours </a:t>
            </a:r>
            <a:r>
              <a:rPr lang="fr-CH" dirty="0" smtClean="0"/>
              <a:t>sortent </a:t>
            </a:r>
            <a:r>
              <a:rPr lang="fr-CH" dirty="0"/>
              <a:t>de la forêt </a:t>
            </a:r>
            <a:r>
              <a:rPr lang="fr-CH" dirty="0" smtClean="0"/>
              <a:t>et </a:t>
            </a:r>
            <a:r>
              <a:rPr lang="fr-CH" dirty="0"/>
              <a:t>déchirent 42 d'entre eux!</a:t>
            </a:r>
            <a:endParaRPr lang="fr-FR" dirty="0"/>
          </a:p>
          <a:p>
            <a:endParaRPr lang="fr-FR" dirty="0"/>
          </a:p>
        </p:txBody>
      </p:sp>
      <p:pic>
        <p:nvPicPr>
          <p:cNvPr id="5" name="Espace réservé pour une image  4" descr="96644603.jpg"/>
          <p:cNvPicPr>
            <a:picLocks noGrp="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p:nvSpPr>
        <p:spPr bwMode="auto">
          <a:xfrm>
            <a:off x="2414987" y="658177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FFFFFF"/>
                </a:solidFill>
                <a:latin typeface="+mj-lt"/>
              </a:rPr>
              <a:t>TP</a:t>
            </a:r>
            <a:endParaRPr lang="fr-FR" sz="1200" dirty="0">
              <a:solidFill>
                <a:srgbClr val="FFFFFF"/>
              </a:solidFill>
              <a:latin typeface="+mj-lt"/>
            </a:endParaRPr>
          </a:p>
        </p:txBody>
      </p:sp>
    </p:spTree>
    <p:extLst>
      <p:ext uri="{BB962C8B-B14F-4D97-AF65-F5344CB8AC3E}">
        <p14:creationId xmlns:p14="http://schemas.microsoft.com/office/powerpoint/2010/main" val="2817739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Ne jugeons pas négativement nos dirigeants </a:t>
            </a:r>
            <a:endParaRPr lang="fr-CH" dirty="0" smtClean="0"/>
          </a:p>
          <a:p>
            <a:pPr lvl="1"/>
            <a:r>
              <a:rPr lang="fr-CH" dirty="0" smtClean="0"/>
              <a:t>au </a:t>
            </a:r>
            <a:r>
              <a:rPr lang="fr-CH" dirty="0"/>
              <a:t>sein de l'Eglise, </a:t>
            </a:r>
            <a:endParaRPr lang="fr-CH" dirty="0" smtClean="0"/>
          </a:p>
          <a:p>
            <a:pPr lvl="1"/>
            <a:r>
              <a:rPr lang="fr-CH" dirty="0" smtClean="0"/>
              <a:t>au </a:t>
            </a:r>
            <a:r>
              <a:rPr lang="fr-CH" dirty="0"/>
              <a:t>travail </a:t>
            </a:r>
            <a:endParaRPr lang="fr-CH" dirty="0" smtClean="0"/>
          </a:p>
          <a:p>
            <a:pPr lvl="1"/>
            <a:r>
              <a:rPr lang="fr-CH" dirty="0" smtClean="0"/>
              <a:t>ou </a:t>
            </a:r>
            <a:r>
              <a:rPr lang="fr-CH" dirty="0"/>
              <a:t>au niveau des autorités politiques. </a:t>
            </a:r>
            <a:endParaRPr lang="fr-CH" dirty="0" smtClean="0"/>
          </a:p>
          <a:p>
            <a:r>
              <a:rPr lang="fr-CH" dirty="0" smtClean="0"/>
              <a:t>En </a:t>
            </a:r>
            <a:r>
              <a:rPr lang="fr-CH" dirty="0"/>
              <a:t>critiquant leurs paroles ou leur comportement, il pourrait arriver que nous prenions en dérision des instructions qui leur ont été données par Dieu. </a:t>
            </a:r>
            <a:endParaRPr lang="fr-CH" dirty="0" smtClean="0"/>
          </a:p>
        </p:txBody>
      </p:sp>
      <p:sp>
        <p:nvSpPr>
          <p:cNvPr id="5" name="Text Box 13"/>
          <p:cNvSpPr txBox="1">
            <a:spLocks noChangeArrowheads="1"/>
          </p:cNvSpPr>
          <p:nvPr/>
        </p:nvSpPr>
        <p:spPr bwMode="auto">
          <a:xfrm>
            <a:off x="8747016" y="6024257"/>
            <a:ext cx="6810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pic>
        <p:nvPicPr>
          <p:cNvPr id="6" name="Espace réservé pour une image  5" descr="Fotolia_52211951_Subscription_XL.jpg"/>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855931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p:sp>
      <p:sp>
        <p:nvSpPr>
          <p:cNvPr id="4" name="Espace réservé du texte 3"/>
          <p:cNvSpPr>
            <a:spLocks noGrp="1"/>
          </p:cNvSpPr>
          <p:nvPr>
            <p:ph type="body" sz="quarter" idx="12"/>
          </p:nvPr>
        </p:nvSpPr>
        <p:spPr/>
        <p:txBody>
          <a:bodyPr/>
          <a:lstStyle/>
          <a:p>
            <a:r>
              <a:rPr lang="fr-CH" dirty="0" smtClean="0"/>
              <a:t>En </a:t>
            </a:r>
            <a:r>
              <a:rPr lang="fr-CH" dirty="0"/>
              <a:t>ce qui concerne </a:t>
            </a:r>
            <a:r>
              <a:rPr lang="fr-CH" dirty="0" smtClean="0"/>
              <a:t>les autorités </a:t>
            </a:r>
            <a:r>
              <a:rPr lang="fr-CH" dirty="0"/>
              <a:t>qui </a:t>
            </a:r>
            <a:r>
              <a:rPr lang="fr-CH" dirty="0" smtClean="0"/>
              <a:t>nous </a:t>
            </a:r>
            <a:r>
              <a:rPr lang="fr-CH" dirty="0"/>
              <a:t>gouvernent, je pense qu'il est de notre devoir d'enfants de Dieu </a:t>
            </a:r>
            <a:r>
              <a:rPr lang="fr-CH" dirty="0" smtClean="0"/>
              <a:t>de </a:t>
            </a:r>
            <a:r>
              <a:rPr lang="fr-CH" dirty="0"/>
              <a:t>s'intéresser à certaines de leurs actions et par la prière, en connaissance de cause, demander au Seigneur </a:t>
            </a:r>
            <a:endParaRPr lang="fr-CH" dirty="0" smtClean="0"/>
          </a:p>
          <a:p>
            <a:pPr lvl="1"/>
            <a:r>
              <a:rPr lang="fr-CH" dirty="0" smtClean="0"/>
              <a:t>de </a:t>
            </a:r>
            <a:r>
              <a:rPr lang="fr-CH" dirty="0"/>
              <a:t>les </a:t>
            </a:r>
            <a:r>
              <a:rPr lang="fr-CH"/>
              <a:t>diriger </a:t>
            </a:r>
            <a:endParaRPr lang="fr-CH" dirty="0"/>
          </a:p>
          <a:p>
            <a:pPr lvl="1"/>
            <a:r>
              <a:rPr lang="fr-CH" smtClean="0"/>
              <a:t>et </a:t>
            </a:r>
            <a:r>
              <a:rPr lang="fr-CH" dirty="0" smtClean="0"/>
              <a:t>les conduire dans les décisions à prendre. </a:t>
            </a:r>
            <a:endParaRPr lang="fr-FR" dirty="0"/>
          </a:p>
        </p:txBody>
      </p:sp>
    </p:spTree>
    <p:extLst>
      <p:ext uri="{BB962C8B-B14F-4D97-AF65-F5344CB8AC3E}">
        <p14:creationId xmlns:p14="http://schemas.microsoft.com/office/powerpoint/2010/main" val="29650957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Une </a:t>
            </a:r>
            <a:r>
              <a:rPr lang="fr-CH" dirty="0"/>
              <a:t>veuve s'adresse à Elisée et lui explique que son </a:t>
            </a:r>
            <a:r>
              <a:rPr lang="fr-CH" dirty="0" smtClean="0"/>
              <a:t>mari est mort</a:t>
            </a:r>
            <a:r>
              <a:rPr lang="fr-FR" dirty="0" smtClean="0"/>
              <a:t> </a:t>
            </a:r>
            <a:r>
              <a:rPr lang="fr-FR" dirty="0"/>
              <a:t>et que </a:t>
            </a:r>
            <a:r>
              <a:rPr lang="fr-CH" dirty="0"/>
              <a:t>le créancier veut prendre ses 2 enfants et en faire ses esclaves. </a:t>
            </a:r>
            <a:endParaRPr lang="fr-CH" dirty="0" smtClean="0"/>
          </a:p>
          <a:p>
            <a:r>
              <a:rPr lang="fr-CH" dirty="0" smtClean="0"/>
              <a:t>Elisée </a:t>
            </a:r>
            <a:r>
              <a:rPr lang="fr-CH" dirty="0"/>
              <a:t>lui demande ce qu'elle a à la maison. </a:t>
            </a:r>
            <a:endParaRPr lang="fr-CH" dirty="0" smtClean="0"/>
          </a:p>
          <a:p>
            <a:pPr lvl="1"/>
            <a:r>
              <a:rPr lang="fr-CH" dirty="0" smtClean="0"/>
              <a:t>Elle </a:t>
            </a:r>
            <a:r>
              <a:rPr lang="fr-CH" dirty="0"/>
              <a:t>répond que'elle n'a rien si ce n'est un vase d'huile </a:t>
            </a:r>
            <a:r>
              <a:rPr lang="fr-CH" sz="1600" dirty="0"/>
              <a:t>(</a:t>
            </a:r>
            <a:r>
              <a:rPr lang="fr-FR" sz="1600" dirty="0"/>
              <a:t>2.Rois 4,2</a:t>
            </a:r>
            <a:r>
              <a:rPr lang="fr-FR" sz="1600" dirty="0" smtClean="0"/>
              <a:t>)</a:t>
            </a:r>
            <a:endParaRPr lang="fr-FR" sz="1600" dirty="0"/>
          </a:p>
        </p:txBody>
      </p:sp>
      <p:pic>
        <p:nvPicPr>
          <p:cNvPr id="7" name="Image 7" descr="101387185.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CH" dirty="0"/>
              <a:t>L'huile de la </a:t>
            </a:r>
            <a:r>
              <a:rPr lang="fr-CH" dirty="0" smtClean="0"/>
              <a:t>veuve</a:t>
            </a:r>
            <a:endParaRPr lang="fr-FR" dirty="0"/>
          </a:p>
        </p:txBody>
      </p:sp>
    </p:spTree>
    <p:extLst>
      <p:ext uri="{BB962C8B-B14F-4D97-AF65-F5344CB8AC3E}">
        <p14:creationId xmlns:p14="http://schemas.microsoft.com/office/powerpoint/2010/main" val="21365060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Après </a:t>
            </a:r>
            <a:r>
              <a:rPr lang="fr-CH" dirty="0"/>
              <a:t>le règne de Salomon, le royaume d'Israël est divisé en 2:</a:t>
            </a:r>
            <a:endParaRPr lang="fr-FR" dirty="0"/>
          </a:p>
          <a:p>
            <a:pPr lvl="1"/>
            <a:r>
              <a:rPr lang="fr-CH" dirty="0"/>
              <a:t>Le royaume d'Israël au Nord</a:t>
            </a:r>
            <a:endParaRPr lang="fr-FR" dirty="0"/>
          </a:p>
          <a:p>
            <a:pPr lvl="1"/>
            <a:r>
              <a:rPr lang="fr-CH" dirty="0"/>
              <a:t>Le royaume de Juda au Sud.</a:t>
            </a:r>
            <a:endParaRPr lang="fr-FR" dirty="0"/>
          </a:p>
          <a:p>
            <a:r>
              <a:rPr lang="fr-CH" dirty="0"/>
              <a:t>Parmi les 19 rois du royaume d'Israël, Elisée va en connaître 4</a:t>
            </a:r>
            <a:r>
              <a:rPr lang="fr-CH" dirty="0" smtClean="0"/>
              <a:t>:</a:t>
            </a:r>
          </a:p>
          <a:p>
            <a:endParaRPr lang="fr-FR" dirty="0"/>
          </a:p>
          <a:p>
            <a:r>
              <a:rPr lang="fr-FR" b="1" dirty="0"/>
              <a:t> </a:t>
            </a:r>
            <a:endParaRPr lang="fr-FR" dirty="0"/>
          </a:p>
        </p:txBody>
      </p:sp>
      <p:sp>
        <p:nvSpPr>
          <p:cNvPr id="3" name="Titre 2"/>
          <p:cNvSpPr>
            <a:spLocks noGrp="1"/>
          </p:cNvSpPr>
          <p:nvPr>
            <p:ph type="title"/>
          </p:nvPr>
        </p:nvSpPr>
        <p:spPr/>
        <p:txBody>
          <a:bodyPr/>
          <a:lstStyle/>
          <a:p>
            <a:r>
              <a:rPr lang="fr-FR" dirty="0" smtClean="0"/>
              <a:t>Chronologie du peuple d’Israël</a:t>
            </a:r>
            <a:endParaRPr lang="fr-FR" dirty="0"/>
          </a:p>
        </p:txBody>
      </p:sp>
      <p:sp>
        <p:nvSpPr>
          <p:cNvPr id="6" name="Text Box 5"/>
          <p:cNvSpPr txBox="1">
            <a:spLocks noChangeArrowheads="1"/>
          </p:cNvSpPr>
          <p:nvPr/>
        </p:nvSpPr>
        <p:spPr bwMode="auto">
          <a:xfrm>
            <a:off x="483937" y="3934130"/>
            <a:ext cx="1455738"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algn="ctr" eaLnBrk="1" hangingPunct="1"/>
            <a:r>
              <a:rPr lang="fr-FR" sz="1800" dirty="0">
                <a:solidFill>
                  <a:schemeClr val="bg1"/>
                </a:solidFill>
                <a:latin typeface="Arial" charset="0"/>
              </a:rPr>
              <a:t>Jéroboam</a:t>
            </a:r>
          </a:p>
        </p:txBody>
      </p:sp>
      <p:sp>
        <p:nvSpPr>
          <p:cNvPr id="7" name="Text Box 6"/>
          <p:cNvSpPr txBox="1">
            <a:spLocks noChangeArrowheads="1"/>
          </p:cNvSpPr>
          <p:nvPr/>
        </p:nvSpPr>
        <p:spPr bwMode="auto">
          <a:xfrm>
            <a:off x="1911100" y="3934130"/>
            <a:ext cx="1379537"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lgn="ctr">
              <a:defRPr/>
            </a:pPr>
            <a:r>
              <a:rPr lang="fr-FR">
                <a:solidFill>
                  <a:schemeClr val="bg1"/>
                </a:solidFill>
                <a:latin typeface="Arial" charset="0"/>
                <a:ea typeface="+mn-ea"/>
                <a:cs typeface="+mn-cs"/>
              </a:rPr>
              <a:t>Nadab</a:t>
            </a:r>
          </a:p>
        </p:txBody>
      </p:sp>
      <p:sp>
        <p:nvSpPr>
          <p:cNvPr id="8" name="Text Box 7"/>
          <p:cNvSpPr txBox="1">
            <a:spLocks noChangeArrowheads="1"/>
          </p:cNvSpPr>
          <p:nvPr/>
        </p:nvSpPr>
        <p:spPr bwMode="auto">
          <a:xfrm>
            <a:off x="3325562" y="3934130"/>
            <a:ext cx="1377950"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lgn="ctr">
              <a:defRPr/>
            </a:pPr>
            <a:r>
              <a:rPr lang="fr-FR" dirty="0" err="1">
                <a:solidFill>
                  <a:schemeClr val="bg1"/>
                </a:solidFill>
                <a:latin typeface="Arial" charset="0"/>
                <a:ea typeface="+mn-ea"/>
                <a:cs typeface="+mn-cs"/>
              </a:rPr>
              <a:t>Baesha</a:t>
            </a:r>
            <a:endParaRPr lang="fr-FR" dirty="0">
              <a:solidFill>
                <a:schemeClr val="bg1"/>
              </a:solidFill>
              <a:latin typeface="Arial" charset="0"/>
              <a:ea typeface="+mn-ea"/>
              <a:cs typeface="+mn-cs"/>
            </a:endParaRPr>
          </a:p>
        </p:txBody>
      </p:sp>
      <p:sp>
        <p:nvSpPr>
          <p:cNvPr id="9" name="Text Box 8"/>
          <p:cNvSpPr txBox="1">
            <a:spLocks noChangeArrowheads="1"/>
          </p:cNvSpPr>
          <p:nvPr/>
        </p:nvSpPr>
        <p:spPr bwMode="auto">
          <a:xfrm>
            <a:off x="4703512" y="3934130"/>
            <a:ext cx="1484313"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lgn="ctr">
              <a:defRPr/>
            </a:pPr>
            <a:r>
              <a:rPr lang="fr-FR">
                <a:solidFill>
                  <a:schemeClr val="bg1"/>
                </a:solidFill>
                <a:latin typeface="Arial" charset="0"/>
                <a:ea typeface="+mn-ea"/>
                <a:cs typeface="+mn-cs"/>
              </a:rPr>
              <a:t>Ela</a:t>
            </a:r>
          </a:p>
        </p:txBody>
      </p:sp>
      <p:sp>
        <p:nvSpPr>
          <p:cNvPr id="10" name="Text Box 9"/>
          <p:cNvSpPr txBox="1">
            <a:spLocks noChangeArrowheads="1"/>
          </p:cNvSpPr>
          <p:nvPr/>
        </p:nvSpPr>
        <p:spPr bwMode="auto">
          <a:xfrm>
            <a:off x="6187825" y="3934130"/>
            <a:ext cx="1379537"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lgn="ctr">
              <a:defRPr/>
            </a:pPr>
            <a:r>
              <a:rPr lang="fr-FR">
                <a:solidFill>
                  <a:schemeClr val="bg1"/>
                </a:solidFill>
                <a:latin typeface="Arial" charset="0"/>
                <a:ea typeface="+mn-ea"/>
                <a:cs typeface="+mn-cs"/>
              </a:rPr>
              <a:t>Zimri</a:t>
            </a:r>
          </a:p>
        </p:txBody>
      </p:sp>
      <p:sp>
        <p:nvSpPr>
          <p:cNvPr id="11" name="Text Box 10"/>
          <p:cNvSpPr txBox="1">
            <a:spLocks noChangeArrowheads="1"/>
          </p:cNvSpPr>
          <p:nvPr/>
        </p:nvSpPr>
        <p:spPr bwMode="auto">
          <a:xfrm>
            <a:off x="7602287" y="3934130"/>
            <a:ext cx="1379538"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lgn="ctr">
              <a:defRPr/>
            </a:pPr>
            <a:r>
              <a:rPr lang="fr-FR">
                <a:solidFill>
                  <a:schemeClr val="bg1"/>
                </a:solidFill>
                <a:latin typeface="Arial" charset="0"/>
                <a:ea typeface="+mn-ea"/>
                <a:cs typeface="+mn-cs"/>
              </a:rPr>
              <a:t>Omri</a:t>
            </a:r>
          </a:p>
        </p:txBody>
      </p:sp>
      <p:sp>
        <p:nvSpPr>
          <p:cNvPr id="12" name="Text Box 11"/>
          <p:cNvSpPr txBox="1">
            <a:spLocks noChangeArrowheads="1"/>
          </p:cNvSpPr>
          <p:nvPr/>
        </p:nvSpPr>
        <p:spPr bwMode="auto">
          <a:xfrm>
            <a:off x="481516" y="4591355"/>
            <a:ext cx="1377950" cy="504825"/>
          </a:xfrm>
          <a:prstGeom prst="rect">
            <a:avLst/>
          </a:prstGeom>
          <a:solidFill>
            <a:srgbClr val="3AA0D9"/>
          </a:solidFill>
          <a:ln w="9525">
            <a:solidFill>
              <a:srgbClr val="000000"/>
            </a:solidFill>
            <a:miter lim="800000"/>
            <a:headEnd/>
            <a:tailEnd/>
          </a:ln>
          <a:effectLst/>
        </p:spPr>
        <p:txBody>
          <a:bodyPr/>
          <a:lstStyle/>
          <a:p>
            <a:pPr algn="ctr">
              <a:defRPr/>
            </a:pPr>
            <a:r>
              <a:rPr lang="fr-FR" dirty="0">
                <a:solidFill>
                  <a:schemeClr val="bg1"/>
                </a:solidFill>
                <a:latin typeface="Arial" charset="0"/>
                <a:ea typeface="+mn-ea"/>
                <a:cs typeface="+mn-cs"/>
              </a:rPr>
              <a:t>Achab</a:t>
            </a:r>
          </a:p>
        </p:txBody>
      </p:sp>
      <p:sp>
        <p:nvSpPr>
          <p:cNvPr id="13" name="Text Box 12"/>
          <p:cNvSpPr txBox="1">
            <a:spLocks noChangeArrowheads="1"/>
          </p:cNvSpPr>
          <p:nvPr/>
        </p:nvSpPr>
        <p:spPr bwMode="auto">
          <a:xfrm>
            <a:off x="1925387" y="4591355"/>
            <a:ext cx="1379538"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lgn="ctr">
              <a:defRPr/>
            </a:pPr>
            <a:r>
              <a:rPr lang="fr-FR">
                <a:solidFill>
                  <a:schemeClr val="bg1"/>
                </a:solidFill>
                <a:latin typeface="Arial" charset="0"/>
                <a:ea typeface="+mn-ea"/>
                <a:cs typeface="+mn-cs"/>
              </a:rPr>
              <a:t>Joram</a:t>
            </a:r>
          </a:p>
        </p:txBody>
      </p:sp>
      <p:sp>
        <p:nvSpPr>
          <p:cNvPr id="14" name="Text Box 13"/>
          <p:cNvSpPr txBox="1">
            <a:spLocks noChangeArrowheads="1"/>
          </p:cNvSpPr>
          <p:nvPr/>
        </p:nvSpPr>
        <p:spPr bwMode="auto">
          <a:xfrm>
            <a:off x="3338262" y="4591355"/>
            <a:ext cx="1379538"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lgn="ctr">
              <a:defRPr/>
            </a:pPr>
            <a:r>
              <a:rPr lang="fr-FR">
                <a:solidFill>
                  <a:schemeClr val="bg1"/>
                </a:solidFill>
                <a:latin typeface="Arial" charset="0"/>
                <a:ea typeface="+mn-ea"/>
                <a:cs typeface="+mn-cs"/>
              </a:rPr>
              <a:t>Achazia</a:t>
            </a:r>
          </a:p>
        </p:txBody>
      </p:sp>
      <p:sp>
        <p:nvSpPr>
          <p:cNvPr id="15" name="Text Box 14"/>
          <p:cNvSpPr txBox="1">
            <a:spLocks noChangeArrowheads="1"/>
          </p:cNvSpPr>
          <p:nvPr/>
        </p:nvSpPr>
        <p:spPr bwMode="auto">
          <a:xfrm>
            <a:off x="4789237" y="4591355"/>
            <a:ext cx="1377950"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algn="ctr" eaLnBrk="1" hangingPunct="1"/>
            <a:r>
              <a:rPr lang="fr-FR" sz="1800">
                <a:solidFill>
                  <a:schemeClr val="bg1"/>
                </a:solidFill>
                <a:latin typeface="Arial" charset="0"/>
              </a:rPr>
              <a:t>Jéhu</a:t>
            </a:r>
          </a:p>
        </p:txBody>
      </p:sp>
      <p:sp>
        <p:nvSpPr>
          <p:cNvPr id="16" name="Text Box 15"/>
          <p:cNvSpPr txBox="1">
            <a:spLocks noChangeArrowheads="1"/>
          </p:cNvSpPr>
          <p:nvPr/>
        </p:nvSpPr>
        <p:spPr bwMode="auto">
          <a:xfrm>
            <a:off x="6202112" y="4591355"/>
            <a:ext cx="1379538"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lgn="ctr">
              <a:defRPr/>
            </a:pPr>
            <a:r>
              <a:rPr lang="fr-FR">
                <a:solidFill>
                  <a:schemeClr val="bg1"/>
                </a:solidFill>
                <a:latin typeface="Arial" charset="0"/>
                <a:ea typeface="+mn-ea"/>
                <a:cs typeface="+mn-cs"/>
              </a:rPr>
              <a:t>Joachaz</a:t>
            </a:r>
          </a:p>
        </p:txBody>
      </p:sp>
      <p:sp>
        <p:nvSpPr>
          <p:cNvPr id="17" name="Text Box 16"/>
          <p:cNvSpPr txBox="1">
            <a:spLocks noChangeArrowheads="1"/>
          </p:cNvSpPr>
          <p:nvPr/>
        </p:nvSpPr>
        <p:spPr bwMode="auto">
          <a:xfrm>
            <a:off x="7616575" y="4608818"/>
            <a:ext cx="1377950"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lgn="ctr">
              <a:defRPr/>
            </a:pPr>
            <a:r>
              <a:rPr lang="fr-FR">
                <a:solidFill>
                  <a:schemeClr val="bg1"/>
                </a:solidFill>
                <a:latin typeface="Arial" charset="0"/>
                <a:ea typeface="+mn-ea"/>
                <a:cs typeface="+mn-cs"/>
              </a:rPr>
              <a:t>Joas</a:t>
            </a:r>
          </a:p>
        </p:txBody>
      </p:sp>
      <p:sp>
        <p:nvSpPr>
          <p:cNvPr id="18" name="Text Box 17"/>
          <p:cNvSpPr txBox="1">
            <a:spLocks noChangeArrowheads="1"/>
          </p:cNvSpPr>
          <p:nvPr/>
        </p:nvSpPr>
        <p:spPr bwMode="auto">
          <a:xfrm>
            <a:off x="469650" y="5285093"/>
            <a:ext cx="1470025"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algn="ctr" eaLnBrk="1" hangingPunct="1"/>
            <a:r>
              <a:rPr lang="fr-CH" sz="1800">
                <a:solidFill>
                  <a:schemeClr val="bg1"/>
                </a:solidFill>
                <a:latin typeface="Arial" charset="0"/>
              </a:rPr>
              <a:t>Jéroboam</a:t>
            </a:r>
            <a:endParaRPr lang="fr-FR" sz="1800">
              <a:solidFill>
                <a:schemeClr val="bg1"/>
              </a:solidFill>
              <a:latin typeface="Arial" charset="0"/>
            </a:endParaRPr>
          </a:p>
        </p:txBody>
      </p:sp>
      <p:sp>
        <p:nvSpPr>
          <p:cNvPr id="19" name="Text Box 18"/>
          <p:cNvSpPr txBox="1">
            <a:spLocks noChangeArrowheads="1"/>
          </p:cNvSpPr>
          <p:nvPr/>
        </p:nvSpPr>
        <p:spPr bwMode="auto">
          <a:xfrm>
            <a:off x="1896812" y="5285093"/>
            <a:ext cx="1379538"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lgn="ctr">
              <a:defRPr/>
            </a:pPr>
            <a:r>
              <a:rPr lang="fr-FR">
                <a:solidFill>
                  <a:schemeClr val="bg1"/>
                </a:solidFill>
                <a:latin typeface="Arial" charset="0"/>
                <a:ea typeface="+mn-ea"/>
                <a:cs typeface="+mn-cs"/>
              </a:rPr>
              <a:t>Zacharie</a:t>
            </a:r>
          </a:p>
        </p:txBody>
      </p:sp>
      <p:sp>
        <p:nvSpPr>
          <p:cNvPr id="20" name="Text Box 19"/>
          <p:cNvSpPr txBox="1">
            <a:spLocks noChangeArrowheads="1"/>
          </p:cNvSpPr>
          <p:nvPr/>
        </p:nvSpPr>
        <p:spPr bwMode="auto">
          <a:xfrm>
            <a:off x="3311275" y="5285093"/>
            <a:ext cx="1379537"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lgn="ctr">
              <a:defRPr/>
            </a:pPr>
            <a:r>
              <a:rPr lang="fr-FR">
                <a:solidFill>
                  <a:schemeClr val="bg1"/>
                </a:solidFill>
                <a:latin typeface="Arial" charset="0"/>
                <a:ea typeface="+mn-ea"/>
                <a:cs typeface="+mn-cs"/>
              </a:rPr>
              <a:t>Schallum</a:t>
            </a:r>
          </a:p>
        </p:txBody>
      </p:sp>
      <p:sp>
        <p:nvSpPr>
          <p:cNvPr id="21" name="Text Box 20"/>
          <p:cNvSpPr txBox="1">
            <a:spLocks noChangeArrowheads="1"/>
          </p:cNvSpPr>
          <p:nvPr/>
        </p:nvSpPr>
        <p:spPr bwMode="auto">
          <a:xfrm>
            <a:off x="4760662" y="5285093"/>
            <a:ext cx="1379538"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lgn="ctr">
              <a:defRPr/>
            </a:pPr>
            <a:r>
              <a:rPr lang="fr-FR" dirty="0">
                <a:solidFill>
                  <a:schemeClr val="bg1"/>
                </a:solidFill>
                <a:latin typeface="Arial" charset="0"/>
                <a:ea typeface="+mn-ea"/>
                <a:cs typeface="+mn-cs"/>
              </a:rPr>
              <a:t>Menahem</a:t>
            </a:r>
          </a:p>
        </p:txBody>
      </p:sp>
      <p:sp>
        <p:nvSpPr>
          <p:cNvPr id="22" name="Text Box 21"/>
          <p:cNvSpPr txBox="1">
            <a:spLocks noChangeArrowheads="1"/>
          </p:cNvSpPr>
          <p:nvPr/>
        </p:nvSpPr>
        <p:spPr bwMode="auto">
          <a:xfrm>
            <a:off x="6175125" y="5285093"/>
            <a:ext cx="1379537"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p>
            <a:pPr algn="ctr">
              <a:defRPr/>
            </a:pPr>
            <a:r>
              <a:rPr lang="fr-FR">
                <a:solidFill>
                  <a:schemeClr val="bg1"/>
                </a:solidFill>
                <a:latin typeface="Arial" charset="0"/>
                <a:ea typeface="+mn-ea"/>
                <a:cs typeface="+mn-cs"/>
              </a:rPr>
              <a:t>Pechazia</a:t>
            </a:r>
          </a:p>
        </p:txBody>
      </p:sp>
      <p:sp>
        <p:nvSpPr>
          <p:cNvPr id="23" name="Text Box 22"/>
          <p:cNvSpPr txBox="1">
            <a:spLocks noChangeArrowheads="1"/>
          </p:cNvSpPr>
          <p:nvPr/>
        </p:nvSpPr>
        <p:spPr bwMode="auto">
          <a:xfrm>
            <a:off x="7588000" y="5285093"/>
            <a:ext cx="1379537"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algn="ctr" eaLnBrk="1" hangingPunct="1"/>
            <a:r>
              <a:rPr lang="fr-FR" sz="1800">
                <a:solidFill>
                  <a:schemeClr val="bg1"/>
                </a:solidFill>
                <a:latin typeface="Arial" charset="0"/>
              </a:rPr>
              <a:t>Pékack</a:t>
            </a:r>
          </a:p>
        </p:txBody>
      </p:sp>
      <p:sp>
        <p:nvSpPr>
          <p:cNvPr id="24" name="Text Box 23"/>
          <p:cNvSpPr txBox="1">
            <a:spLocks noChangeArrowheads="1"/>
          </p:cNvSpPr>
          <p:nvPr/>
        </p:nvSpPr>
        <p:spPr bwMode="auto">
          <a:xfrm>
            <a:off x="483937" y="5907393"/>
            <a:ext cx="1379538" cy="504825"/>
          </a:xfrm>
          <a:prstGeom prst="rect">
            <a:avLst/>
          </a:prstGeom>
          <a:solidFill>
            <a:srgbClr val="3AA0D9"/>
          </a:solidFill>
          <a:ln w="9525">
            <a:solidFill>
              <a:srgbClr val="000000"/>
            </a:solidFill>
            <a:miter lim="800000"/>
            <a:headEnd/>
            <a:tailEnd/>
          </a:ln>
          <a:effectLst>
            <a:outerShdw dist="45791" dir="3378596" algn="ctr" rotWithShape="0">
              <a:srgbClr val="808080"/>
            </a:outerShdw>
          </a:effectLst>
        </p:spPr>
        <p:txBody>
          <a:bodyPr/>
          <a:lstStyle>
            <a:lvl1pPr eaLnBrk="0" hangingPunct="0">
              <a:defRPr sz="2400" b="1">
                <a:solidFill>
                  <a:schemeClr val="tx1"/>
                </a:solidFill>
                <a:latin typeface="Tahoma" charset="0"/>
                <a:ea typeface="ＭＳ Ｐゴシック" charset="0"/>
                <a:cs typeface="ＭＳ Ｐゴシック" charset="0"/>
              </a:defRPr>
            </a:lvl1pPr>
            <a:lvl2pPr marL="742950" indent="-285750" eaLnBrk="0" hangingPunct="0">
              <a:defRPr sz="2400" b="1">
                <a:solidFill>
                  <a:schemeClr val="tx1"/>
                </a:solidFill>
                <a:latin typeface="Tahoma" charset="0"/>
                <a:ea typeface="ＭＳ Ｐゴシック" charset="0"/>
              </a:defRPr>
            </a:lvl2pPr>
            <a:lvl3pPr marL="1143000" indent="-228600" eaLnBrk="0" hangingPunct="0">
              <a:defRPr sz="2400" b="1">
                <a:solidFill>
                  <a:schemeClr val="tx1"/>
                </a:solidFill>
                <a:latin typeface="Tahoma" charset="0"/>
                <a:ea typeface="ＭＳ Ｐゴシック" charset="0"/>
              </a:defRPr>
            </a:lvl3pPr>
            <a:lvl4pPr marL="1600200" indent="-228600" eaLnBrk="0" hangingPunct="0">
              <a:defRPr sz="2400" b="1">
                <a:solidFill>
                  <a:schemeClr val="tx1"/>
                </a:solidFill>
                <a:latin typeface="Tahoma" charset="0"/>
                <a:ea typeface="ＭＳ Ｐゴシック" charset="0"/>
              </a:defRPr>
            </a:lvl4pPr>
            <a:lvl5pPr marL="2057400" indent="-228600" eaLnBrk="0" hangingPunct="0">
              <a:defRPr sz="2400" b="1">
                <a:solidFill>
                  <a:schemeClr val="tx1"/>
                </a:solidFill>
                <a:latin typeface="Tahoma" charset="0"/>
                <a:ea typeface="ＭＳ Ｐゴシック" charset="0"/>
              </a:defRPr>
            </a:lvl5pPr>
            <a:lvl6pPr marL="2514600" indent="-228600" eaLnBrk="0" fontAlgn="base" hangingPunct="0">
              <a:spcBef>
                <a:spcPct val="0"/>
              </a:spcBef>
              <a:spcAft>
                <a:spcPct val="0"/>
              </a:spcAft>
              <a:defRPr sz="2400" b="1">
                <a:solidFill>
                  <a:schemeClr val="tx1"/>
                </a:solidFill>
                <a:latin typeface="Tahoma" charset="0"/>
                <a:ea typeface="ＭＳ Ｐゴシック" charset="0"/>
              </a:defRPr>
            </a:lvl6pPr>
            <a:lvl7pPr marL="2971800" indent="-228600" eaLnBrk="0" fontAlgn="base" hangingPunct="0">
              <a:spcBef>
                <a:spcPct val="0"/>
              </a:spcBef>
              <a:spcAft>
                <a:spcPct val="0"/>
              </a:spcAft>
              <a:defRPr sz="2400" b="1">
                <a:solidFill>
                  <a:schemeClr val="tx1"/>
                </a:solidFill>
                <a:latin typeface="Tahoma" charset="0"/>
                <a:ea typeface="ＭＳ Ｐゴシック" charset="0"/>
              </a:defRPr>
            </a:lvl7pPr>
            <a:lvl8pPr marL="3429000" indent="-228600" eaLnBrk="0" fontAlgn="base" hangingPunct="0">
              <a:spcBef>
                <a:spcPct val="0"/>
              </a:spcBef>
              <a:spcAft>
                <a:spcPct val="0"/>
              </a:spcAft>
              <a:defRPr sz="2400" b="1">
                <a:solidFill>
                  <a:schemeClr val="tx1"/>
                </a:solidFill>
                <a:latin typeface="Tahoma" charset="0"/>
                <a:ea typeface="ＭＳ Ｐゴシック" charset="0"/>
              </a:defRPr>
            </a:lvl8pPr>
            <a:lvl9pPr marL="3886200" indent="-228600" eaLnBrk="0" fontAlgn="base" hangingPunct="0">
              <a:spcBef>
                <a:spcPct val="0"/>
              </a:spcBef>
              <a:spcAft>
                <a:spcPct val="0"/>
              </a:spcAft>
              <a:defRPr sz="2400" b="1">
                <a:solidFill>
                  <a:schemeClr val="tx1"/>
                </a:solidFill>
                <a:latin typeface="Tahoma" charset="0"/>
                <a:ea typeface="ＭＳ Ｐゴシック" charset="0"/>
              </a:defRPr>
            </a:lvl9pPr>
          </a:lstStyle>
          <a:p>
            <a:pPr algn="ctr" eaLnBrk="1" hangingPunct="1"/>
            <a:r>
              <a:rPr lang="fr-FR" sz="1800">
                <a:solidFill>
                  <a:schemeClr val="bg1"/>
                </a:solidFill>
                <a:latin typeface="Arial" charset="0"/>
              </a:rPr>
              <a:t>Osée</a:t>
            </a:r>
          </a:p>
        </p:txBody>
      </p:sp>
      <p:sp>
        <p:nvSpPr>
          <p:cNvPr id="25" name="Oval 24"/>
          <p:cNvSpPr>
            <a:spLocks noChangeArrowheads="1"/>
          </p:cNvSpPr>
          <p:nvPr/>
        </p:nvSpPr>
        <p:spPr bwMode="auto">
          <a:xfrm>
            <a:off x="510925" y="4535793"/>
            <a:ext cx="1219200" cy="657225"/>
          </a:xfrm>
          <a:prstGeom prst="ellipse">
            <a:avLst/>
          </a:prstGeom>
          <a:noFill/>
          <a:ln w="25400">
            <a:solidFill>
              <a:schemeClr val="hlink"/>
            </a:solidFill>
            <a:round/>
            <a:headEnd/>
            <a:tailEnd/>
          </a:ln>
          <a:effectLst/>
          <a:scene3d>
            <a:camera prst="orthographicFront"/>
            <a:lightRig rig="legacyFlat3" dir="b"/>
          </a:scene3d>
          <a:sp3d extrusionH="176200" prstMaterial="legacyMatte">
            <a:bevelB w="13500" h="13500" prst="angle"/>
            <a:extrusionClr>
              <a:srgbClr val="B2B2B2"/>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fr-CH">
              <a:solidFill>
                <a:schemeClr val="bg1"/>
              </a:solidFill>
            </a:endParaRPr>
          </a:p>
        </p:txBody>
      </p:sp>
      <p:sp>
        <p:nvSpPr>
          <p:cNvPr id="26" name="Oval 25"/>
          <p:cNvSpPr>
            <a:spLocks noChangeArrowheads="1"/>
          </p:cNvSpPr>
          <p:nvPr/>
        </p:nvSpPr>
        <p:spPr bwMode="auto">
          <a:xfrm>
            <a:off x="3390891" y="4524680"/>
            <a:ext cx="1219200" cy="657225"/>
          </a:xfrm>
          <a:prstGeom prst="ellipse">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flatTx/>
          </a:bodyPr>
          <a:lstStyle/>
          <a:p>
            <a:endParaRPr lang="fr-CH"/>
          </a:p>
        </p:txBody>
      </p:sp>
      <p:sp>
        <p:nvSpPr>
          <p:cNvPr id="27" name="Oval 26"/>
          <p:cNvSpPr>
            <a:spLocks noChangeArrowheads="1"/>
          </p:cNvSpPr>
          <p:nvPr/>
        </p:nvSpPr>
        <p:spPr bwMode="auto">
          <a:xfrm>
            <a:off x="4852979" y="4541392"/>
            <a:ext cx="1219200" cy="657225"/>
          </a:xfrm>
          <a:prstGeom prst="ellipse">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flatTx/>
          </a:bodyPr>
          <a:lstStyle/>
          <a:p>
            <a:endParaRPr lang="fr-CH"/>
          </a:p>
        </p:txBody>
      </p:sp>
      <p:sp>
        <p:nvSpPr>
          <p:cNvPr id="28" name="Oval 27"/>
          <p:cNvSpPr>
            <a:spLocks noChangeArrowheads="1"/>
          </p:cNvSpPr>
          <p:nvPr/>
        </p:nvSpPr>
        <p:spPr bwMode="auto">
          <a:xfrm>
            <a:off x="1965316" y="4524680"/>
            <a:ext cx="1219200" cy="657225"/>
          </a:xfrm>
          <a:prstGeom prst="ellipse">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flatTx/>
          </a:bodyPr>
          <a:lstStyle/>
          <a:p>
            <a:endParaRPr lang="fr-CH"/>
          </a:p>
        </p:txBody>
      </p:sp>
    </p:spTree>
    <p:extLst>
      <p:ext uri="{BB962C8B-B14F-4D97-AF65-F5344CB8AC3E}">
        <p14:creationId xmlns:p14="http://schemas.microsoft.com/office/powerpoint/2010/main" val="13542707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Il </a:t>
            </a:r>
            <a:r>
              <a:rPr lang="fr-CH" dirty="0"/>
              <a:t>lui dit de rassembler les vases vides de tous ses voisins.</a:t>
            </a:r>
            <a:endParaRPr lang="fr-FR" dirty="0"/>
          </a:p>
          <a:p>
            <a:pPr lvl="2"/>
            <a:r>
              <a:rPr lang="fr-FR" dirty="0"/>
              <a:t>Quand tu seras rentrée, tu fermeras la porte sur toi et sur tes enfants; tu verseras dans tous ces vases, et tu mettras de côté ceux qui seront pleins. 2.Rois 4,4</a:t>
            </a:r>
          </a:p>
          <a:p>
            <a:r>
              <a:rPr lang="fr-CH" dirty="0"/>
              <a:t>Sur l'ordre d'Elisée, elle va vendre l'huile et peut ainsi payer sa dette. </a:t>
            </a:r>
            <a:endParaRPr lang="fr-CH" dirty="0" smtClean="0"/>
          </a:p>
          <a:p>
            <a:r>
              <a:rPr lang="fr-CH" dirty="0"/>
              <a:t>L’huile tarit dès qu’il n’y a plus de vases.</a:t>
            </a:r>
            <a:endParaRPr lang="fr-FR" dirty="0"/>
          </a:p>
          <a:p>
            <a:endParaRPr lang="fr-FR" dirty="0"/>
          </a:p>
        </p:txBody>
      </p:sp>
      <p:pic>
        <p:nvPicPr>
          <p:cNvPr id="5" name="Image 6" descr="93239317.jpg"/>
          <p:cNvPicPr>
            <a:picLocks noGrp="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p:nvSpPr>
        <p:spPr bwMode="auto">
          <a:xfrm>
            <a:off x="3001129" y="6584100"/>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3648287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La femme </a:t>
            </a:r>
            <a:r>
              <a:rPr lang="fr-CH" dirty="0"/>
              <a:t>aurait pu douter et ne demander qu’à une seule voisine. Dieu a répondu en fonction de sa foi.</a:t>
            </a:r>
            <a:endParaRPr lang="fr-FR" dirty="0"/>
          </a:p>
          <a:p>
            <a:r>
              <a:rPr lang="fr-CH" dirty="0"/>
              <a:t>Ne limitons pas l’action de Dieu par un manque de foi ou d’obéissance</a:t>
            </a:r>
            <a:endParaRPr lang="fr-FR" dirty="0"/>
          </a:p>
          <a:p>
            <a:r>
              <a:rPr lang="fr-CH" dirty="0"/>
              <a:t>N’oublions pas le verset: </a:t>
            </a:r>
            <a:endParaRPr lang="fr-FR" dirty="0"/>
          </a:p>
          <a:p>
            <a:pPr lvl="2"/>
            <a:r>
              <a:rPr lang="fr-FR" dirty="0"/>
              <a:t>A celui qui peut faire, par la puissance qui agit en nous, infiniment plus que tout ce que nous demandons ou pensons, à lui soit la gloire dans l'Eglise [et] en Jésus-Christ, pour toutes les générations, aux siècles des siècles! Amen! </a:t>
            </a:r>
            <a:r>
              <a:rPr lang="fr-FR" dirty="0" err="1"/>
              <a:t>Eph</a:t>
            </a:r>
            <a:r>
              <a:rPr lang="fr-FR" dirty="0"/>
              <a:t> </a:t>
            </a:r>
            <a:r>
              <a:rPr lang="fr-FR" dirty="0" smtClean="0"/>
              <a:t>3,20</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8902790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Elisée </a:t>
            </a:r>
            <a:r>
              <a:rPr lang="fr-CH" dirty="0"/>
              <a:t>mange souvent chez une femme, à Sunem </a:t>
            </a:r>
            <a:r>
              <a:rPr lang="fr-CH" dirty="0" smtClean="0"/>
              <a:t>au </a:t>
            </a:r>
            <a:r>
              <a:rPr lang="fr-CH" dirty="0"/>
              <a:t>Sud de la </a:t>
            </a:r>
            <a:r>
              <a:rPr lang="fr-CH" dirty="0" smtClean="0"/>
              <a:t>Galilée</a:t>
            </a:r>
            <a:r>
              <a:rPr lang="fr-CH" dirty="0"/>
              <a:t>. Celle-ci dit un jour à son mari:</a:t>
            </a:r>
            <a:endParaRPr lang="fr-FR" dirty="0"/>
          </a:p>
          <a:p>
            <a:pPr lvl="2"/>
            <a:r>
              <a:rPr lang="fr-FR" dirty="0"/>
              <a:t>Voici, je sais que cet homme qui passe toujours chez nous est un saint homme de Dieu. Faisons une petite chambre haute avec des murs, et mettons-y pour lui un lit, une table, un siège et un chandelier, afin qu'il s'y retire quand il viendra chez nous. 2.Rois 4,9-</a:t>
            </a:r>
            <a:r>
              <a:rPr lang="fr-FR" dirty="0" smtClean="0"/>
              <a:t>10</a:t>
            </a:r>
          </a:p>
          <a:p>
            <a:r>
              <a:rPr lang="fr-FR" dirty="0"/>
              <a:t>Elisée arrive un jour chez le couple. </a:t>
            </a:r>
            <a:endParaRPr lang="fr-FR" dirty="0" smtClean="0"/>
          </a:p>
          <a:p>
            <a:r>
              <a:rPr lang="fr-CH" dirty="0" smtClean="0"/>
              <a:t>Il </a:t>
            </a:r>
            <a:r>
              <a:rPr lang="fr-CH" dirty="0"/>
              <a:t>propose à la femme de parler pour elle au roi. Elle répond qu'elle n'a besoin de rien. </a:t>
            </a:r>
          </a:p>
          <a:p>
            <a:r>
              <a:rPr lang="fr-CH" dirty="0"/>
              <a:t>Elisée demande à son serviteur Guéhazi son avis. Il lui répond qu'elle n'a pas d'enfant.</a:t>
            </a:r>
            <a:r>
              <a:rPr lang="fr-FR" dirty="0"/>
              <a:t> </a:t>
            </a:r>
          </a:p>
          <a:p>
            <a:pPr lvl="2"/>
            <a:endParaRPr lang="fr-FR" dirty="0"/>
          </a:p>
        </p:txBody>
      </p:sp>
      <p:sp>
        <p:nvSpPr>
          <p:cNvPr id="2" name="Titre 1"/>
          <p:cNvSpPr>
            <a:spLocks noGrp="1"/>
          </p:cNvSpPr>
          <p:nvPr>
            <p:ph type="title"/>
          </p:nvPr>
        </p:nvSpPr>
        <p:spPr/>
        <p:txBody>
          <a:bodyPr/>
          <a:lstStyle/>
          <a:p>
            <a:r>
              <a:rPr lang="fr-CH" dirty="0"/>
              <a:t>La </a:t>
            </a:r>
            <a:r>
              <a:rPr lang="fr-CH" dirty="0" smtClean="0"/>
              <a:t>Sunamite</a:t>
            </a:r>
            <a:endParaRPr lang="fr-FR" dirty="0"/>
          </a:p>
        </p:txBody>
      </p:sp>
    </p:spTree>
    <p:extLst>
      <p:ext uri="{BB962C8B-B14F-4D97-AF65-F5344CB8AC3E}">
        <p14:creationId xmlns:p14="http://schemas.microsoft.com/office/powerpoint/2010/main" val="346416023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Elisée avertit alors la femme</a:t>
            </a:r>
            <a:r>
              <a:rPr lang="fr-CH" dirty="0" smtClean="0"/>
              <a:t> qu'elle va être enceinte.</a:t>
            </a:r>
            <a:r>
              <a:rPr lang="fr-FR" dirty="0"/>
              <a:t> </a:t>
            </a:r>
            <a:r>
              <a:rPr lang="fr-CH" dirty="0" smtClean="0"/>
              <a:t>L’enfant grandit et, quelques </a:t>
            </a:r>
            <a:r>
              <a:rPr lang="fr-CH" dirty="0"/>
              <a:t>années plus </a:t>
            </a:r>
            <a:r>
              <a:rPr lang="fr-CH" dirty="0" smtClean="0"/>
              <a:t>tard, il devient </a:t>
            </a:r>
            <a:r>
              <a:rPr lang="fr-CH" dirty="0"/>
              <a:t>malade.</a:t>
            </a:r>
            <a:endParaRPr lang="fr-FR" dirty="0"/>
          </a:p>
          <a:p>
            <a:pPr lvl="2"/>
            <a:r>
              <a:rPr lang="fr-FR" dirty="0"/>
              <a:t>Un jour qu'il était allé trouver son père vers les moissonneurs, l'enfant dit à son père: Ma tête! ma tête! </a:t>
            </a:r>
            <a:r>
              <a:rPr lang="fr-FR" dirty="0" smtClean="0"/>
              <a:t>Le </a:t>
            </a:r>
            <a:r>
              <a:rPr lang="fr-FR" dirty="0"/>
              <a:t>père dit à son serviteur de le porter vers sa mère. </a:t>
            </a:r>
            <a:r>
              <a:rPr lang="fr-FR" dirty="0" smtClean="0"/>
              <a:t>Et </a:t>
            </a:r>
            <a:r>
              <a:rPr lang="fr-FR" dirty="0"/>
              <a:t>l'enfant resta sur les genoux de sa mère jusqu'à midi, puis il mourut. 2.Rois 4,18-20</a:t>
            </a:r>
          </a:p>
          <a:p>
            <a:r>
              <a:rPr lang="fr-FR" dirty="0" smtClean="0"/>
              <a:t>.</a:t>
            </a:r>
            <a:endParaRPr lang="fr-FR" dirty="0"/>
          </a:p>
        </p:txBody>
      </p:sp>
      <p:pic>
        <p:nvPicPr>
          <p:cNvPr id="10" name="Picture 10"/>
          <p:cNvPicPr>
            <a:picLocks noGrp="1" noChangeArrowheads="1"/>
          </p:cNvPicPr>
          <p:nvPr>
            <p:ph type="pic" sz="quarter" idx="13"/>
          </p:nvPr>
        </p:nvPicPr>
        <p:blipFill rotWithShape="1">
          <a:blip r:embed="rId2" cstate="print">
            <a:lum bright="-2000"/>
            <a:extLst>
              <a:ext uri="{28A0092B-C50C-407E-A947-70E740481C1C}">
                <a14:useLocalDpi xmlns:a14="http://schemas.microsoft.com/office/drawing/2010/main"/>
              </a:ext>
            </a:extLst>
          </a:blip>
          <a:src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231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a:t>La mère a vu la puissance de Dieu au travers de la vie du prophète. Elle a une confiance totale en Lui. </a:t>
            </a:r>
          </a:p>
          <a:p>
            <a:r>
              <a:rPr lang="fr-FR" dirty="0"/>
              <a:t>Au lieu de se lamenter, elle avertit son mari qu'elle va chercher </a:t>
            </a:r>
            <a:r>
              <a:rPr lang="fr-FR" dirty="0" smtClean="0"/>
              <a:t>Elisée. Son </a:t>
            </a:r>
            <a:r>
              <a:rPr lang="fr-FR" dirty="0"/>
              <a:t>mari lui répond:</a:t>
            </a:r>
          </a:p>
          <a:p>
            <a:pPr lvl="2"/>
            <a:r>
              <a:rPr lang="fr-CH" dirty="0" smtClean="0"/>
              <a:t>Pourquoi </a:t>
            </a:r>
            <a:r>
              <a:rPr lang="fr-CH" dirty="0"/>
              <a:t>veux-tu aller aujourd'hui vers lui? Ce n'est ni nouvelle lune ni sabbat. Elle répondit: Tout va bien. 2.Rois 4,22	</a:t>
            </a:r>
            <a:endParaRPr lang="fr-FR" dirty="0"/>
          </a:p>
          <a:p>
            <a:r>
              <a:rPr lang="fr-CH" dirty="0"/>
              <a:t>Cet homme est comme beaucoup de personnes aujourd'hui. La seule pensée qu'il accorde à Dieu est liée à l'observation des fêtes religieuses</a:t>
            </a:r>
            <a:r>
              <a:rPr lang="fr-CH" dirty="0" smtClean="0"/>
              <a:t>.</a:t>
            </a:r>
          </a:p>
          <a:p>
            <a:r>
              <a:rPr lang="fr-CH" dirty="0" smtClean="0"/>
              <a:t>La Sunamite va chercher Elisée sur la montagne du Carmel.</a:t>
            </a:r>
            <a:endParaRPr lang="fr-FR" dirty="0"/>
          </a:p>
        </p:txBody>
      </p:sp>
    </p:spTree>
    <p:extLst>
      <p:ext uri="{BB962C8B-B14F-4D97-AF65-F5344CB8AC3E}">
        <p14:creationId xmlns:p14="http://schemas.microsoft.com/office/powerpoint/2010/main" val="18017547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Box 13"/>
          <p:cNvSpPr txBox="1">
            <a:spLocks noChangeArrowheads="1"/>
          </p:cNvSpPr>
          <p:nvPr/>
        </p:nvSpPr>
        <p:spPr bwMode="auto">
          <a:xfrm>
            <a:off x="8593138" y="648201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FFFFFF"/>
                </a:solidFill>
                <a:latin typeface="+mj-lt"/>
              </a:rPr>
              <a:t>PL</a:t>
            </a:r>
            <a:endParaRPr lang="fr-FR" sz="1200" dirty="0">
              <a:solidFill>
                <a:srgbClr val="FFFFFF"/>
              </a:solidFill>
              <a:latin typeface="+mj-lt"/>
            </a:endParaRPr>
          </a:p>
        </p:txBody>
      </p:sp>
      <p:sp>
        <p:nvSpPr>
          <p:cNvPr id="6" name="Text Box 13"/>
          <p:cNvSpPr txBox="1">
            <a:spLocks noChangeArrowheads="1"/>
          </p:cNvSpPr>
          <p:nvPr/>
        </p:nvSpPr>
        <p:spPr bwMode="auto">
          <a:xfrm>
            <a:off x="3276559" y="6388908"/>
            <a:ext cx="2703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800" dirty="0" smtClean="0">
                <a:solidFill>
                  <a:schemeClr val="bg1"/>
                </a:solidFill>
                <a:latin typeface="+mj-lt"/>
              </a:rPr>
              <a:t>Le Mont Carmel</a:t>
            </a:r>
            <a:endParaRPr lang="fr-FR" sz="1800" dirty="0">
              <a:solidFill>
                <a:schemeClr val="bg1"/>
              </a:solidFill>
              <a:latin typeface="+mj-lt"/>
            </a:endParaRPr>
          </a:p>
        </p:txBody>
      </p:sp>
    </p:spTree>
    <p:extLst>
      <p:ext uri="{BB962C8B-B14F-4D97-AF65-F5344CB8AC3E}">
        <p14:creationId xmlns:p14="http://schemas.microsoft.com/office/powerpoint/2010/main" val="1985392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FR" dirty="0" smtClean="0"/>
              <a:t>Quand </a:t>
            </a:r>
            <a:r>
              <a:rPr lang="fr-FR" dirty="0"/>
              <a:t>Elisée arrive à la maison, il entre dans la pièce où se trouve l'enfant et ferme la porte derrière lui. </a:t>
            </a:r>
          </a:p>
          <a:p>
            <a:pPr lvl="2"/>
            <a:r>
              <a:rPr lang="fr-FR" dirty="0"/>
              <a:t>Elisée entra et ferma la porte sur eux deux, et il pria l'Eternel. 2.Rois 4, 33	</a:t>
            </a:r>
          </a:p>
          <a:p>
            <a:pPr lvl="2"/>
            <a:r>
              <a:rPr lang="fr-FR" dirty="0"/>
              <a:t>Il monta, et se coucha sur l'enfant; il mit sa bouche sur sa bouche, ses yeux sur ses yeux, ses mains sur ses mains, et il s'étendit sur lui. Et la chair de l'enfant se réchauffa. 2.Rois </a:t>
            </a:r>
            <a:r>
              <a:rPr lang="fr-FR" dirty="0" smtClean="0"/>
              <a:t>4,34</a:t>
            </a:r>
            <a:endParaRPr lang="fr-FR" dirty="0"/>
          </a:p>
        </p:txBody>
      </p:sp>
    </p:spTree>
    <p:extLst>
      <p:ext uri="{BB962C8B-B14F-4D97-AF65-F5344CB8AC3E}">
        <p14:creationId xmlns:p14="http://schemas.microsoft.com/office/powerpoint/2010/main" val="84146785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Il </a:t>
            </a:r>
            <a:r>
              <a:rPr lang="fr-CH" dirty="0"/>
              <a:t>y a souvent dans la bible des précisions qui peuvent  nous étonner mais qui ont une signification pour notre vie pratique. </a:t>
            </a:r>
            <a:endParaRPr lang="fr-CH" dirty="0" smtClean="0"/>
          </a:p>
          <a:p>
            <a:r>
              <a:rPr lang="fr-CH" dirty="0" smtClean="0"/>
              <a:t>Il </a:t>
            </a:r>
            <a:r>
              <a:rPr lang="fr-CH" dirty="0"/>
              <a:t>est dit ici que le prophète ferme la porte puis se </a:t>
            </a:r>
            <a:r>
              <a:rPr lang="fr-CH" dirty="0" smtClean="0"/>
              <a:t>met </a:t>
            </a:r>
            <a:r>
              <a:rPr lang="fr-CH" dirty="0"/>
              <a:t>à prier. </a:t>
            </a:r>
            <a:endParaRPr lang="fr-CH" dirty="0" smtClean="0"/>
          </a:p>
          <a:p>
            <a:r>
              <a:rPr lang="fr-CH" dirty="0" smtClean="0"/>
              <a:t>Se </a:t>
            </a:r>
            <a:r>
              <a:rPr lang="fr-CH" dirty="0"/>
              <a:t>mettre  à part, seul devant notre Seigneur et Père, favorise une relation intense avec Lui. </a:t>
            </a:r>
            <a:endParaRPr lang="fr-CH" dirty="0" smtClean="0"/>
          </a:p>
          <a:p>
            <a:r>
              <a:rPr lang="fr-CH" dirty="0" smtClean="0"/>
              <a:t>C'est </a:t>
            </a:r>
            <a:r>
              <a:rPr lang="fr-CH" dirty="0"/>
              <a:t>dans des moments comme </a:t>
            </a:r>
            <a:r>
              <a:rPr lang="fr-CH" dirty="0" smtClean="0"/>
              <a:t>ceux-ci </a:t>
            </a:r>
            <a:r>
              <a:rPr lang="fr-CH" dirty="0"/>
              <a:t>qu'il va </a:t>
            </a:r>
            <a:endParaRPr lang="fr-CH" dirty="0" smtClean="0"/>
          </a:p>
          <a:p>
            <a:pPr lvl="1"/>
            <a:r>
              <a:rPr lang="fr-CH" dirty="0" smtClean="0"/>
              <a:t>se </a:t>
            </a:r>
            <a:r>
              <a:rPr lang="fr-CH" dirty="0"/>
              <a:t>révéler à nous, </a:t>
            </a:r>
            <a:endParaRPr lang="fr-CH" dirty="0" smtClean="0"/>
          </a:p>
          <a:p>
            <a:pPr lvl="1"/>
            <a:r>
              <a:rPr lang="fr-CH" dirty="0" smtClean="0"/>
              <a:t>qu'il </a:t>
            </a:r>
            <a:r>
              <a:rPr lang="fr-CH" dirty="0"/>
              <a:t>va nous montrer la solution au problème qui nous assaille, </a:t>
            </a:r>
            <a:endParaRPr lang="fr-CH" dirty="0" smtClean="0"/>
          </a:p>
          <a:p>
            <a:pPr lvl="1"/>
            <a:r>
              <a:rPr lang="fr-CH" dirty="0" smtClean="0"/>
              <a:t>qu'il </a:t>
            </a:r>
            <a:r>
              <a:rPr lang="fr-CH" dirty="0"/>
              <a:t>va nous montrer sa gloire. </a:t>
            </a:r>
            <a:endParaRPr lang="fr-CH" dirty="0" smtClean="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9705588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pour une image  1"/>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4" name="Espace réservé du texte 3"/>
          <p:cNvSpPr>
            <a:spLocks noGrp="1"/>
          </p:cNvSpPr>
          <p:nvPr>
            <p:ph type="body" sz="quarter" idx="12"/>
          </p:nvPr>
        </p:nvSpPr>
        <p:spPr/>
        <p:txBody>
          <a:bodyPr/>
          <a:lstStyle/>
          <a:p>
            <a:r>
              <a:rPr lang="fr-CH" dirty="0" smtClean="0"/>
              <a:t>Jésus </a:t>
            </a:r>
            <a:r>
              <a:rPr lang="fr-CH" dirty="0"/>
              <a:t>lui-même nous donne ce conseil: </a:t>
            </a:r>
            <a:endParaRPr lang="fr-FR" dirty="0"/>
          </a:p>
          <a:p>
            <a:pPr lvl="2"/>
            <a:r>
              <a:rPr lang="fr-FR" dirty="0"/>
              <a:t>Mais quand tu pries, entre dans ta chambre, ferme ta porte, et prie ton Père qui est là dans le lieu secret; et ton Père, qui voit dans le secret, te le rendra. Mt 6,6</a:t>
            </a:r>
          </a:p>
          <a:p>
            <a:r>
              <a:rPr lang="fr-FR" b="1" dirty="0"/>
              <a:t> </a:t>
            </a:r>
            <a:endParaRPr lang="fr-FR" dirty="0"/>
          </a:p>
        </p:txBody>
      </p:sp>
      <p:sp>
        <p:nvSpPr>
          <p:cNvPr id="7" name="Text Box 13"/>
          <p:cNvSpPr txBox="1">
            <a:spLocks noChangeArrowheads="1"/>
          </p:cNvSpPr>
          <p:nvPr/>
        </p:nvSpPr>
        <p:spPr bwMode="auto">
          <a:xfrm>
            <a:off x="8633184" y="6058430"/>
            <a:ext cx="389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spTree>
    <p:extLst>
      <p:ext uri="{BB962C8B-B14F-4D97-AF65-F5344CB8AC3E}">
        <p14:creationId xmlns:p14="http://schemas.microsoft.com/office/powerpoint/2010/main" val="2970558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La famine règne sur le pays. Les fils des prophètes sont assis devant Elisée.</a:t>
            </a:r>
            <a:endParaRPr lang="fr-FR" dirty="0" smtClean="0"/>
          </a:p>
          <a:p>
            <a:r>
              <a:rPr lang="fr-CH" dirty="0" smtClean="0"/>
              <a:t>Elisée dit à son serviteur Guéhazi: </a:t>
            </a:r>
            <a:endParaRPr lang="fr-FR" dirty="0" smtClean="0"/>
          </a:p>
          <a:p>
            <a:pPr lvl="2"/>
            <a:r>
              <a:rPr lang="fr-CH" dirty="0" smtClean="0"/>
              <a:t>Mets le grand pot, et fais cuire un potage pour les fils des prophètes. 2.Rois 4,38</a:t>
            </a:r>
            <a:endParaRPr lang="fr-FR" dirty="0" smtClean="0"/>
          </a:p>
          <a:p>
            <a:r>
              <a:rPr lang="fr-CH" dirty="0" smtClean="0"/>
              <a:t>	</a:t>
            </a:r>
            <a:endParaRPr lang="fr-FR" dirty="0" smtClean="0"/>
          </a:p>
        </p:txBody>
      </p:sp>
      <p:pic>
        <p:nvPicPr>
          <p:cNvPr id="5" name="Espace réservé pour une image  4"/>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22225" y="3683000"/>
            <a:ext cx="9166225" cy="2986088"/>
          </a:xfrm>
        </p:spPr>
      </p:pic>
      <p:sp>
        <p:nvSpPr>
          <p:cNvPr id="2" name="Titre 1"/>
          <p:cNvSpPr>
            <a:spLocks noGrp="1"/>
          </p:cNvSpPr>
          <p:nvPr>
            <p:ph type="title" idx="4294967295"/>
          </p:nvPr>
        </p:nvSpPr>
        <p:spPr>
          <a:xfrm>
            <a:off x="0" y="217488"/>
            <a:ext cx="6154738" cy="563562"/>
          </a:xfrm>
          <a:prstGeom prst="rect">
            <a:avLst/>
          </a:prstGeom>
        </p:spPr>
        <p:txBody>
          <a:bodyPr/>
          <a:lstStyle/>
          <a:p>
            <a:r>
              <a:rPr lang="fr-CH" dirty="0" smtClean="0"/>
              <a:t>Le potage de coloquintes</a:t>
            </a:r>
            <a:endParaRPr lang="fr-FR" dirty="0"/>
          </a:p>
        </p:txBody>
      </p:sp>
      <p:sp>
        <p:nvSpPr>
          <p:cNvPr id="6" name="Text Box 13"/>
          <p:cNvSpPr txBox="1">
            <a:spLocks noChangeArrowheads="1"/>
          </p:cNvSpPr>
          <p:nvPr/>
        </p:nvSpPr>
        <p:spPr bwMode="auto">
          <a:xfrm flipH="1">
            <a:off x="6767143" y="6669088"/>
            <a:ext cx="4344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3788652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7" name="Text Box 13"/>
          <p:cNvSpPr txBox="1">
            <a:spLocks noChangeArrowheads="1"/>
          </p:cNvSpPr>
          <p:nvPr/>
        </p:nvSpPr>
        <p:spPr bwMode="auto">
          <a:xfrm>
            <a:off x="8673836" y="6445034"/>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chemeClr val="bg1"/>
                </a:solidFill>
                <a:latin typeface="+mj-lt"/>
              </a:rPr>
              <a:t>TP</a:t>
            </a:r>
            <a:endParaRPr lang="fr-FR" sz="1200" dirty="0">
              <a:solidFill>
                <a:schemeClr val="bg1"/>
              </a:solidFill>
              <a:latin typeface="+mj-lt"/>
            </a:endParaRPr>
          </a:p>
        </p:txBody>
      </p:sp>
    </p:spTree>
    <p:extLst>
      <p:ext uri="{BB962C8B-B14F-4D97-AF65-F5344CB8AC3E}">
        <p14:creationId xmlns:p14="http://schemas.microsoft.com/office/powerpoint/2010/main" val="3672043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4" name="Espace réservé du texte 3"/>
          <p:cNvSpPr>
            <a:spLocks noGrp="1"/>
          </p:cNvSpPr>
          <p:nvPr>
            <p:ph type="body" sz="quarter" idx="12"/>
          </p:nvPr>
        </p:nvSpPr>
        <p:spPr/>
        <p:txBody>
          <a:bodyPr/>
          <a:lstStyle/>
          <a:p>
            <a:r>
              <a:rPr lang="fr-CH" dirty="0" smtClean="0"/>
              <a:t>Elisée </a:t>
            </a:r>
            <a:r>
              <a:rPr lang="fr-CH" dirty="0"/>
              <a:t>est une image de Christ auprès de qui nous pouvons trouver </a:t>
            </a:r>
            <a:endParaRPr lang="fr-CH" dirty="0" smtClean="0"/>
          </a:p>
          <a:p>
            <a:pPr lvl="1"/>
            <a:r>
              <a:rPr lang="fr-CH" dirty="0" smtClean="0"/>
              <a:t>de </a:t>
            </a:r>
            <a:r>
              <a:rPr lang="fr-CH" dirty="0"/>
              <a:t>la nourriture,  </a:t>
            </a:r>
            <a:endParaRPr lang="fr-CH" dirty="0" smtClean="0"/>
          </a:p>
          <a:p>
            <a:pPr lvl="1"/>
            <a:r>
              <a:rPr lang="fr-CH" dirty="0" smtClean="0"/>
              <a:t>le </a:t>
            </a:r>
            <a:r>
              <a:rPr lang="fr-CH" dirty="0"/>
              <a:t>secours, </a:t>
            </a:r>
            <a:endParaRPr lang="fr-CH" dirty="0" smtClean="0"/>
          </a:p>
          <a:p>
            <a:pPr lvl="1"/>
            <a:r>
              <a:rPr lang="fr-CH" dirty="0" smtClean="0"/>
              <a:t>… </a:t>
            </a:r>
            <a:r>
              <a:rPr lang="fr-CH" dirty="0"/>
              <a:t>et ceci même en période de famine!</a:t>
            </a:r>
            <a:endParaRPr lang="fr-FR" dirty="0"/>
          </a:p>
          <a:p>
            <a:r>
              <a:rPr lang="fr-CH" dirty="0"/>
              <a:t>Un potage est assimilable à tout âge, chacun va pouvoir se nourrir. </a:t>
            </a:r>
            <a:endParaRPr lang="fr-CH" dirty="0" smtClean="0"/>
          </a:p>
          <a:p>
            <a:r>
              <a:rPr lang="fr-CH" dirty="0"/>
              <a:t>Dans l'église locale, chacun reçoit-il une nourriture spirituelle à sa portée?</a:t>
            </a:r>
            <a:endParaRPr lang="fr-FR" dirty="0"/>
          </a:p>
          <a:p>
            <a:endParaRPr lang="fr-CH" dirty="0" smtClean="0"/>
          </a:p>
        </p:txBody>
      </p:sp>
    </p:spTree>
    <p:extLst>
      <p:ext uri="{BB962C8B-B14F-4D97-AF65-F5344CB8AC3E}">
        <p14:creationId xmlns:p14="http://schemas.microsoft.com/office/powerpoint/2010/main" val="481579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a:xfrm>
            <a:off x="6167438" y="1122363"/>
            <a:ext cx="2987675" cy="4957762"/>
          </a:xfrm>
        </p:spPr>
      </p:pic>
      <p:sp>
        <p:nvSpPr>
          <p:cNvPr id="4" name="Espace réservé du texte 3"/>
          <p:cNvSpPr>
            <a:spLocks noGrp="1"/>
          </p:cNvSpPr>
          <p:nvPr>
            <p:ph type="body" sz="quarter" idx="12"/>
          </p:nvPr>
        </p:nvSpPr>
        <p:spPr/>
        <p:txBody>
          <a:bodyPr/>
          <a:lstStyle/>
          <a:p>
            <a:pPr lvl="2"/>
            <a:r>
              <a:rPr lang="fr-CH" dirty="0" smtClean="0"/>
              <a:t>Vous </a:t>
            </a:r>
            <a:r>
              <a:rPr lang="fr-CH" dirty="0"/>
              <a:t>avez encore besoin qu'on vous enseigne les principes élémentaires des oracles de Dieu, vous en êtes venus à avoir besoin de lait et non d'une nourriture solide. Hbr </a:t>
            </a:r>
            <a:r>
              <a:rPr lang="fr-CH" dirty="0" smtClean="0"/>
              <a:t>5,12</a:t>
            </a:r>
            <a:endParaRPr lang="fr-FR" dirty="0"/>
          </a:p>
        </p:txBody>
      </p:sp>
    </p:spTree>
    <p:extLst>
      <p:ext uri="{BB962C8B-B14F-4D97-AF65-F5344CB8AC3E}">
        <p14:creationId xmlns:p14="http://schemas.microsoft.com/office/powerpoint/2010/main" val="424163153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Elisée </a:t>
            </a:r>
            <a:r>
              <a:rPr lang="fr-CH" dirty="0"/>
              <a:t>dit à Guéhazi de préparer </a:t>
            </a:r>
            <a:r>
              <a:rPr lang="fr-CH" dirty="0" smtClean="0"/>
              <a:t>le </a:t>
            </a:r>
            <a:r>
              <a:rPr lang="fr-CH" dirty="0"/>
              <a:t>potage. </a:t>
            </a:r>
            <a:r>
              <a:rPr lang="fr-CH" dirty="0" smtClean="0"/>
              <a:t>Quelqu'un </a:t>
            </a:r>
            <a:r>
              <a:rPr lang="fr-CH" dirty="0"/>
              <a:t>va se mêler du travail d'Elisée. </a:t>
            </a:r>
            <a:endParaRPr lang="fr-CH" dirty="0" smtClean="0"/>
          </a:p>
          <a:p>
            <a:r>
              <a:rPr lang="fr-CH" dirty="0" smtClean="0"/>
              <a:t>Sans </a:t>
            </a:r>
            <a:r>
              <a:rPr lang="fr-CH" dirty="0"/>
              <a:t>avoir reçu d'ordre, il va chercher des herbes, de la vigne sauvage, des coloquintes.</a:t>
            </a:r>
            <a:endParaRPr lang="fr-FR" dirty="0"/>
          </a:p>
          <a:p>
            <a:pPr lvl="2"/>
            <a:r>
              <a:rPr lang="fr-CH" dirty="0"/>
              <a:t>L'un d'eux sortit dans les champs pour cueillir des herbes; il trouva de la vigne sauvage et il y cueillit des coloquintes sauvages, plein son vêtement. Quand il rentra, il les coupa en morceaux dans le pot où était le potage, car on ne les connaissait pas. 2.Rois </a:t>
            </a:r>
            <a:r>
              <a:rPr lang="fr-CH" dirty="0" smtClean="0"/>
              <a:t>4,39</a:t>
            </a:r>
            <a:endParaRPr lang="fr-FR" dirty="0"/>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Box 13"/>
          <p:cNvSpPr txBox="1">
            <a:spLocks noChangeArrowheads="1"/>
          </p:cNvSpPr>
          <p:nvPr/>
        </p:nvSpPr>
        <p:spPr bwMode="auto">
          <a:xfrm>
            <a:off x="2965849" y="656039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3507508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Box 13"/>
          <p:cNvSpPr txBox="1">
            <a:spLocks noChangeArrowheads="1"/>
          </p:cNvSpPr>
          <p:nvPr/>
        </p:nvSpPr>
        <p:spPr bwMode="auto">
          <a:xfrm>
            <a:off x="8593138" y="6445988"/>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chemeClr val="bg1"/>
                </a:solidFill>
                <a:latin typeface="+mj-lt"/>
              </a:rPr>
              <a:t>TP</a:t>
            </a:r>
            <a:endParaRPr lang="fr-FR" sz="1200" dirty="0">
              <a:solidFill>
                <a:schemeClr val="bg1"/>
              </a:solidFill>
              <a:latin typeface="+mj-lt"/>
            </a:endParaRPr>
          </a:p>
        </p:txBody>
      </p:sp>
    </p:spTree>
    <p:extLst>
      <p:ext uri="{BB962C8B-B14F-4D97-AF65-F5344CB8AC3E}">
        <p14:creationId xmlns:p14="http://schemas.microsoft.com/office/powerpoint/2010/main" val="696627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a:t>Les coloquintes sont des beaux fruits qui attirent l'oeil par leur couleur et leur aspect singulier. </a:t>
            </a:r>
          </a:p>
          <a:p>
            <a:pPr lvl="1"/>
            <a:r>
              <a:rPr lang="fr-CH" dirty="0" smtClean="0"/>
              <a:t>Veillons </a:t>
            </a:r>
            <a:r>
              <a:rPr lang="fr-CH" dirty="0"/>
              <a:t>à ne pas nous laisser séduire par des pensées, des activités ou des personnes qui auront comme effet de nous éloigner de notre Seigneur. </a:t>
            </a:r>
            <a:endParaRPr lang="fr-CH" dirty="0" smtClean="0"/>
          </a:p>
          <a:p>
            <a:r>
              <a:rPr lang="fr-CH" dirty="0" smtClean="0"/>
              <a:t>Nous </a:t>
            </a:r>
            <a:r>
              <a:rPr lang="fr-CH" dirty="0"/>
              <a:t>avons tous des points faibles et ceux-ci sont connus de Satan. </a:t>
            </a:r>
            <a:endParaRPr lang="fr-CH" dirty="0" smtClean="0"/>
          </a:p>
          <a:p>
            <a:r>
              <a:rPr lang="fr-CH" dirty="0" smtClean="0"/>
              <a:t>Il </a:t>
            </a:r>
            <a:r>
              <a:rPr lang="fr-CH" dirty="0"/>
              <a:t>va nous présenter "des coloquintes appétissantes", ne nous laissons pas tenter. </a:t>
            </a:r>
            <a:endParaRPr lang="fr-CH" dirty="0" smtClean="0"/>
          </a:p>
          <a:p>
            <a:r>
              <a:rPr lang="fr-CH" dirty="0" smtClean="0"/>
              <a:t>Et </a:t>
            </a:r>
            <a:r>
              <a:rPr lang="fr-CH" dirty="0"/>
              <a:t>si nous sommes tentés, crions au Seigneur afin qu'il nous détourne de ces appâts. </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278082487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Dans </a:t>
            </a:r>
            <a:r>
              <a:rPr lang="fr-CH" dirty="0"/>
              <a:t>l'église locale, on peut aussi être tentés de rajouter des coloquintes:</a:t>
            </a:r>
            <a:endParaRPr lang="fr-FR" dirty="0"/>
          </a:p>
          <a:p>
            <a:pPr lvl="2"/>
            <a:r>
              <a:rPr lang="fr-CH" dirty="0"/>
              <a:t>Prenez garde que personne ne fasse de vous sa proie par la philosophie et par une vaine tromperie, s'appuyant sur la tradition des hommes, sur les principes élémentaires du monde, et non sur Christ. Col 2,8	</a:t>
            </a:r>
            <a:endParaRPr lang="fr-FR" dirty="0"/>
          </a:p>
          <a:p>
            <a:r>
              <a:rPr lang="fr-CH" dirty="0"/>
              <a:t>Ne nous laissons pas séduire par des enseignements attrayants qui ne viennent pas du </a:t>
            </a:r>
            <a:r>
              <a:rPr lang="fr-CH" dirty="0" smtClean="0"/>
              <a:t>Seigneur.</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90366437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Après </a:t>
            </a:r>
            <a:r>
              <a:rPr lang="fr-CH" dirty="0"/>
              <a:t>avoir mangé le potage, ils s'écrient:</a:t>
            </a:r>
            <a:endParaRPr lang="fr-FR" dirty="0"/>
          </a:p>
          <a:p>
            <a:pPr lvl="2"/>
            <a:r>
              <a:rPr lang="fr-FR" dirty="0"/>
              <a:t>La mort est dans le pot, homme de Dieu! Et ils ne purent manger. 2.Rois 4,40</a:t>
            </a:r>
          </a:p>
          <a:p>
            <a:r>
              <a:rPr lang="fr-CH" dirty="0"/>
              <a:t>Elisée dispose de l'antidote au poison. Il jette de la farine dans le potage qui neutralise les mauvais ingrédients contenus dans la marmite. </a:t>
            </a:r>
            <a:endParaRPr lang="fr-FR" dirty="0"/>
          </a:p>
          <a:p>
            <a:r>
              <a:rPr lang="fr-CH" dirty="0" smtClean="0"/>
              <a:t>De même Jésus seul peut répondre à nos problèmes, insurmontables par nous-mêmes.</a:t>
            </a:r>
            <a:endParaRPr lang="fr-FR" dirty="0" smtClean="0"/>
          </a:p>
          <a:p>
            <a:endParaRPr lang="fr-FR" dirty="0"/>
          </a:p>
        </p:txBody>
      </p:sp>
      <p:pic>
        <p:nvPicPr>
          <p:cNvPr id="6" name="Espace réservé pour une image  5"/>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t="-11185"/>
          <a:stretch/>
        </p:blipFill>
        <p:spPr>
          <a:xfrm>
            <a:off x="-22225" y="0"/>
            <a:ext cx="2987675" cy="6858000"/>
          </a:xfrm>
        </p:spPr>
      </p:pic>
      <p:sp>
        <p:nvSpPr>
          <p:cNvPr id="5" name="Text Box 13"/>
          <p:cNvSpPr txBox="1">
            <a:spLocks noChangeArrowheads="1"/>
          </p:cNvSpPr>
          <p:nvPr/>
        </p:nvSpPr>
        <p:spPr bwMode="auto">
          <a:xfrm>
            <a:off x="1746092" y="6553153"/>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TP</a:t>
            </a:r>
            <a:endParaRPr lang="fr-FR" sz="1200" dirty="0">
              <a:solidFill>
                <a:srgbClr val="4D4D4D"/>
              </a:solidFill>
              <a:latin typeface="+mj-lt"/>
            </a:endParaRPr>
          </a:p>
        </p:txBody>
      </p:sp>
    </p:spTree>
    <p:extLst>
      <p:ext uri="{BB962C8B-B14F-4D97-AF65-F5344CB8AC3E}">
        <p14:creationId xmlns:p14="http://schemas.microsoft.com/office/powerpoint/2010/main" val="2496196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Naaman</a:t>
            </a:r>
            <a:r>
              <a:rPr lang="fr-CH" dirty="0"/>
              <a:t>, chef de l'armée Syrienne, est lépreux.</a:t>
            </a:r>
            <a:endParaRPr lang="fr-FR" dirty="0"/>
          </a:p>
          <a:p>
            <a:pPr lvl="3"/>
            <a:r>
              <a:rPr lang="fr-CH" dirty="0"/>
              <a:t>Dans la bible, la lèpre parle toujours du péché sous 2 aspects:</a:t>
            </a:r>
            <a:endParaRPr lang="fr-FR" dirty="0"/>
          </a:p>
          <a:p>
            <a:pPr lvl="3"/>
            <a:r>
              <a:rPr lang="fr-CH" dirty="0"/>
              <a:t>Le côté repoussant de la maladie évoque la souillure du péché.</a:t>
            </a:r>
            <a:endParaRPr lang="fr-FR" dirty="0"/>
          </a:p>
          <a:p>
            <a:pPr lvl="3"/>
            <a:r>
              <a:rPr lang="fr-CH" dirty="0"/>
              <a:t>Le caractère incurable de la maladie présente la condition désespérée à laquelle le péché réduit l'homme.</a:t>
            </a:r>
            <a:endParaRPr lang="fr-FR" dirty="0"/>
          </a:p>
          <a:p>
            <a:r>
              <a:rPr lang="fr-CH" dirty="0"/>
              <a:t>Une petite fille du pays d'Israël est au service de la femme de Naaman.  Elle dit à sa maîtresse:</a:t>
            </a:r>
            <a:endParaRPr lang="fr-FR" dirty="0"/>
          </a:p>
          <a:p>
            <a:pPr lvl="2"/>
            <a:r>
              <a:rPr lang="fr-FR" dirty="0"/>
              <a:t>Oh! si mon seigneur était auprès du prophète qui est à Samarie, le prophète le guérirait de sa lèpre! 2.Rois 5,3</a:t>
            </a:r>
          </a:p>
          <a:p>
            <a:r>
              <a:rPr lang="fr-CH" dirty="0"/>
              <a:t>Personne n'avait vu qu'un lépreux puisse être </a:t>
            </a:r>
            <a:r>
              <a:rPr lang="fr-CH" dirty="0" smtClean="0"/>
              <a:t>guéri. </a:t>
            </a:r>
          </a:p>
          <a:p>
            <a:pPr lvl="1"/>
            <a:r>
              <a:rPr lang="fr-CH" dirty="0" smtClean="0"/>
              <a:t>Et </a:t>
            </a:r>
            <a:r>
              <a:rPr lang="fr-CH" dirty="0"/>
              <a:t>pourtant la petite fille ne doute pas de la puissance de Dieu. </a:t>
            </a:r>
            <a:endParaRPr lang="fr-FR" dirty="0"/>
          </a:p>
        </p:txBody>
      </p:sp>
      <p:sp>
        <p:nvSpPr>
          <p:cNvPr id="4" name="Titre 3"/>
          <p:cNvSpPr>
            <a:spLocks noGrp="1"/>
          </p:cNvSpPr>
          <p:nvPr>
            <p:ph type="title"/>
          </p:nvPr>
        </p:nvSpPr>
        <p:spPr/>
        <p:txBody>
          <a:bodyPr/>
          <a:lstStyle/>
          <a:p>
            <a:r>
              <a:rPr lang="fr-CH" dirty="0"/>
              <a:t>Guérison de </a:t>
            </a:r>
            <a:r>
              <a:rPr lang="fr-CH" dirty="0" smtClean="0"/>
              <a:t>Naaman</a:t>
            </a:r>
            <a:endParaRPr lang="fr-FR" dirty="0"/>
          </a:p>
        </p:txBody>
      </p:sp>
    </p:spTree>
    <p:extLst>
      <p:ext uri="{BB962C8B-B14F-4D97-AF65-F5344CB8AC3E}">
        <p14:creationId xmlns:p14="http://schemas.microsoft.com/office/powerpoint/2010/main" val="14343576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La femme </a:t>
            </a:r>
            <a:r>
              <a:rPr lang="fr-CH" dirty="0"/>
              <a:t>de Naaman raconte à son mari les propos de sa petite servante. Le seul espoir de guérison se trouve dans le pays </a:t>
            </a:r>
            <a:r>
              <a:rPr lang="fr-CH" dirty="0" smtClean="0"/>
              <a:t>ennemi.</a:t>
            </a:r>
          </a:p>
          <a:p>
            <a:r>
              <a:rPr lang="fr-CH" dirty="0" smtClean="0"/>
              <a:t>Naaman </a:t>
            </a:r>
            <a:r>
              <a:rPr lang="fr-CH" dirty="0"/>
              <a:t>va en parler au roi de Syrie.</a:t>
            </a:r>
            <a:endParaRPr lang="fr-FR" dirty="0"/>
          </a:p>
          <a:p>
            <a:pPr lvl="2"/>
            <a:r>
              <a:rPr lang="fr-FR" dirty="0"/>
              <a:t>Et le roi de Syrie dit: Va, rends-toi à Samarie, et j'enverrai une lettre au roi d'Israël. 2.Rois 5,5</a:t>
            </a:r>
          </a:p>
          <a:p>
            <a:r>
              <a:rPr lang="fr-FR" dirty="0" err="1"/>
              <a:t>Naaman</a:t>
            </a:r>
            <a:r>
              <a:rPr lang="fr-FR" dirty="0"/>
              <a:t> part, prenant avec </a:t>
            </a:r>
            <a:r>
              <a:rPr lang="fr-FR" dirty="0" smtClean="0"/>
              <a:t>lui </a:t>
            </a:r>
          </a:p>
          <a:p>
            <a:pPr lvl="1"/>
            <a:r>
              <a:rPr lang="fr-FR" dirty="0" smtClean="0"/>
              <a:t>300 </a:t>
            </a:r>
            <a:r>
              <a:rPr lang="fr-FR" dirty="0"/>
              <a:t>kg d'argent, </a:t>
            </a:r>
            <a:endParaRPr lang="fr-FR" dirty="0" smtClean="0"/>
          </a:p>
          <a:p>
            <a:pPr lvl="1"/>
            <a:r>
              <a:rPr lang="fr-FR" dirty="0" smtClean="0"/>
              <a:t>70 </a:t>
            </a:r>
            <a:r>
              <a:rPr lang="fr-FR" dirty="0"/>
              <a:t>kg </a:t>
            </a:r>
            <a:r>
              <a:rPr lang="fr-FR" dirty="0" smtClean="0"/>
              <a:t>d'or</a:t>
            </a:r>
          </a:p>
          <a:p>
            <a:pPr lvl="1"/>
            <a:r>
              <a:rPr lang="fr-FR" dirty="0" smtClean="0"/>
              <a:t>et </a:t>
            </a:r>
            <a:r>
              <a:rPr lang="fr-FR" dirty="0"/>
              <a:t>dix vêtements de rechange.  </a:t>
            </a:r>
            <a:endParaRPr lang="fr-FR" dirty="0" smtClean="0"/>
          </a:p>
        </p:txBody>
      </p:sp>
    </p:spTree>
    <p:extLst>
      <p:ext uri="{BB962C8B-B14F-4D97-AF65-F5344CB8AC3E}">
        <p14:creationId xmlns:p14="http://schemas.microsoft.com/office/powerpoint/2010/main" val="20882015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Arrivé </a:t>
            </a:r>
            <a:r>
              <a:rPr lang="fr-FR" dirty="0"/>
              <a:t>à la porte de la maison d'Elisée, un serviteur envoyé par le prophète lui dit d'aller se laver 7 fois dans le Jourdain. </a:t>
            </a:r>
            <a:endParaRPr lang="fr-FR" dirty="0" smtClean="0"/>
          </a:p>
          <a:p>
            <a:r>
              <a:rPr lang="fr-FR" dirty="0" err="1" smtClean="0"/>
              <a:t>Naaman</a:t>
            </a:r>
            <a:r>
              <a:rPr lang="fr-FR" dirty="0" smtClean="0"/>
              <a:t> </a:t>
            </a:r>
            <a:r>
              <a:rPr lang="fr-FR" dirty="0"/>
              <a:t>se fâche et et s'en va en disant: </a:t>
            </a:r>
            <a:endParaRPr lang="fr-FR" dirty="0" smtClean="0"/>
          </a:p>
          <a:p>
            <a:pPr lvl="2"/>
            <a:r>
              <a:rPr lang="fr-FR" dirty="0" smtClean="0"/>
              <a:t>Je </a:t>
            </a:r>
            <a:r>
              <a:rPr lang="fr-FR" dirty="0"/>
              <a:t>me disais: ‘Il sortira en personne vers moi, il fera appel au nom de l'Eternel, son Dieu, il fera un mouvement de la main sur l’endroit malade et guérira ma lèpre.</a:t>
            </a:r>
          </a:p>
          <a:p>
            <a:r>
              <a:rPr lang="fr-FR" dirty="0"/>
              <a:t>Toute la grandeur de </a:t>
            </a:r>
            <a:r>
              <a:rPr lang="fr-FR" dirty="0" err="1"/>
              <a:t>Naaman</a:t>
            </a:r>
            <a:r>
              <a:rPr lang="fr-FR" dirty="0"/>
              <a:t> est ignorée. </a:t>
            </a:r>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Box 13"/>
          <p:cNvSpPr txBox="1">
            <a:spLocks noChangeArrowheads="1"/>
          </p:cNvSpPr>
          <p:nvPr/>
        </p:nvSpPr>
        <p:spPr bwMode="auto">
          <a:xfrm>
            <a:off x="2450267" y="6489241"/>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chemeClr val="bg1"/>
                </a:solidFill>
                <a:latin typeface="+mj-lt"/>
              </a:rPr>
              <a:t>TP</a:t>
            </a:r>
            <a:endParaRPr lang="fr-FR" sz="1200" dirty="0">
              <a:solidFill>
                <a:schemeClr val="bg1"/>
              </a:solidFill>
              <a:latin typeface="+mj-lt"/>
            </a:endParaRPr>
          </a:p>
        </p:txBody>
      </p:sp>
    </p:spTree>
    <p:extLst>
      <p:ext uri="{BB962C8B-B14F-4D97-AF65-F5344CB8AC3E}">
        <p14:creationId xmlns:p14="http://schemas.microsoft.com/office/powerpoint/2010/main" val="2357064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Les 4 rois font ce qui est mauvais aux yeux de l’Eternel. </a:t>
            </a:r>
          </a:p>
          <a:p>
            <a:r>
              <a:rPr lang="fr-CH" dirty="0" smtClean="0"/>
              <a:t>Le peuple s’est complètement éloigné de Dieu.</a:t>
            </a:r>
          </a:p>
          <a:p>
            <a:r>
              <a:rPr lang="fr-CH" dirty="0" smtClean="0"/>
              <a:t>Elisée va partout apporter la grâce.</a:t>
            </a:r>
            <a:endParaRPr lang="fr-FR" dirty="0" smtClean="0"/>
          </a:p>
          <a:p>
            <a:r>
              <a:rPr lang="fr-CH" dirty="0" smtClean="0"/>
              <a:t>Rempli </a:t>
            </a:r>
            <a:r>
              <a:rPr lang="fr-CH" dirty="0"/>
              <a:t>de puissance divine, la malédiction est ôtée où il passe:</a:t>
            </a:r>
            <a:endParaRPr lang="fr-FR" dirty="0"/>
          </a:p>
          <a:p>
            <a:pPr lvl="1"/>
            <a:r>
              <a:rPr lang="fr-CH" dirty="0"/>
              <a:t>la veuve a assez à manger,</a:t>
            </a:r>
            <a:endParaRPr lang="fr-FR" dirty="0"/>
          </a:p>
          <a:p>
            <a:pPr lvl="1"/>
            <a:r>
              <a:rPr lang="fr-CH" dirty="0"/>
              <a:t>les morts sont ressuscités,</a:t>
            </a:r>
            <a:endParaRPr lang="fr-FR" dirty="0"/>
          </a:p>
          <a:p>
            <a:pPr lvl="1"/>
            <a:r>
              <a:rPr lang="fr-CH" dirty="0"/>
              <a:t>le mal est écarté,</a:t>
            </a:r>
            <a:endParaRPr lang="fr-FR" dirty="0"/>
          </a:p>
          <a:p>
            <a:pPr lvl="1"/>
            <a:r>
              <a:rPr lang="fr-CH" dirty="0"/>
              <a:t>le lépreux est guéri,</a:t>
            </a:r>
            <a:endParaRPr lang="fr-FR" dirty="0"/>
          </a:p>
          <a:p>
            <a:pPr lvl="1"/>
            <a:r>
              <a:rPr lang="fr-CH" dirty="0"/>
              <a:t>la famine est supprimée</a:t>
            </a:r>
            <a:r>
              <a:rPr lang="fr-CH" dirty="0" smtClean="0"/>
              <a:t>.</a:t>
            </a:r>
            <a:endParaRPr lang="fr-FR" dirty="0"/>
          </a:p>
        </p:txBody>
      </p:sp>
    </p:spTree>
    <p:extLst>
      <p:ext uri="{BB962C8B-B14F-4D97-AF65-F5344CB8AC3E}">
        <p14:creationId xmlns:p14="http://schemas.microsoft.com/office/powerpoint/2010/main" val="86308290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La </a:t>
            </a:r>
            <a:r>
              <a:rPr lang="fr-CH" dirty="0"/>
              <a:t>cure dans le Jourdain aurait pu être faite par n'importe qui.</a:t>
            </a:r>
            <a:endParaRPr lang="fr-FR" dirty="0"/>
          </a:p>
          <a:p>
            <a:pPr lvl="2"/>
            <a:r>
              <a:rPr lang="fr-CH" dirty="0"/>
              <a:t>Mais ses serviteurs s'approchèrent pour lui parler, et ils dirent: Mon père, si le prophète t'avait demandé quelque chose de difficile, ne l'aurais-tu pas fait? Combien plus dois-tu faire ce qu'il t'a dit: Lave-toi, et tu seras pur! 2.Rois </a:t>
            </a:r>
            <a:r>
              <a:rPr lang="fr-CH" dirty="0" smtClean="0"/>
              <a:t>5,13</a:t>
            </a:r>
            <a:endParaRPr lang="fr-FR" dirty="0"/>
          </a:p>
        </p:txBody>
      </p:sp>
      <p:pic>
        <p:nvPicPr>
          <p:cNvPr id="10" name="Espace réservé pour une image  9"/>
          <p:cNvPicPr>
            <a:picLocks noGrp="1" noChangeAspect="1"/>
          </p:cNvPicPr>
          <p:nvPr>
            <p:ph type="pic" sz="quarter" idx="13"/>
          </p:nvPr>
        </p:nvPicPr>
        <p:blipFill>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p:pic>
      <p:sp>
        <p:nvSpPr>
          <p:cNvPr id="6" name="Text Box 13"/>
          <p:cNvSpPr txBox="1">
            <a:spLocks noChangeArrowheads="1"/>
          </p:cNvSpPr>
          <p:nvPr/>
        </p:nvSpPr>
        <p:spPr bwMode="auto">
          <a:xfrm>
            <a:off x="2450267" y="6489241"/>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chemeClr val="bg1"/>
                </a:solidFill>
                <a:latin typeface="+mj-lt"/>
              </a:rPr>
              <a:t>TP</a:t>
            </a:r>
            <a:endParaRPr lang="fr-FR" sz="1200" dirty="0">
              <a:solidFill>
                <a:schemeClr val="bg1"/>
              </a:solidFill>
              <a:latin typeface="+mj-lt"/>
            </a:endParaRPr>
          </a:p>
        </p:txBody>
      </p:sp>
      <p:sp>
        <p:nvSpPr>
          <p:cNvPr id="11" name="Text Box 13"/>
          <p:cNvSpPr txBox="1">
            <a:spLocks noChangeArrowheads="1"/>
          </p:cNvSpPr>
          <p:nvPr/>
        </p:nvSpPr>
        <p:spPr bwMode="auto">
          <a:xfrm>
            <a:off x="8356556" y="600331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latin typeface="+mj-lt"/>
              </a:rPr>
              <a:t>GN</a:t>
            </a:r>
            <a:endParaRPr lang="fr-FR" sz="1200" dirty="0">
              <a:latin typeface="+mj-lt"/>
            </a:endParaRPr>
          </a:p>
        </p:txBody>
      </p:sp>
    </p:spTree>
    <p:extLst>
      <p:ext uri="{BB962C8B-B14F-4D97-AF65-F5344CB8AC3E}">
        <p14:creationId xmlns:p14="http://schemas.microsoft.com/office/powerpoint/2010/main" val="2254915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3 </a:t>
            </a:r>
            <a:r>
              <a:rPr lang="fr-CH" dirty="0"/>
              <a:t>personnes interviennent dans la guérison: </a:t>
            </a:r>
            <a:endParaRPr lang="fr-CH" dirty="0" smtClean="0"/>
          </a:p>
          <a:p>
            <a:pPr lvl="1"/>
            <a:r>
              <a:rPr lang="fr-CH" dirty="0" smtClean="0"/>
              <a:t>la </a:t>
            </a:r>
            <a:r>
              <a:rPr lang="fr-CH" dirty="0"/>
              <a:t>petite fille a parlé de Dieu, </a:t>
            </a:r>
            <a:endParaRPr lang="fr-CH" dirty="0" smtClean="0"/>
          </a:p>
          <a:p>
            <a:pPr lvl="1"/>
            <a:r>
              <a:rPr lang="fr-CH" dirty="0" smtClean="0"/>
              <a:t>Elisée </a:t>
            </a:r>
            <a:r>
              <a:rPr lang="fr-CH" dirty="0"/>
              <a:t>a donné son message, </a:t>
            </a:r>
            <a:endParaRPr lang="fr-CH" dirty="0" smtClean="0"/>
          </a:p>
          <a:p>
            <a:pPr lvl="1"/>
            <a:r>
              <a:rPr lang="fr-CH" dirty="0" smtClean="0"/>
              <a:t>les </a:t>
            </a:r>
            <a:r>
              <a:rPr lang="fr-CH" dirty="0"/>
              <a:t>serviteurs de Naaman lui ont dit d'obéir à Elisée.</a:t>
            </a:r>
            <a:endParaRPr lang="fr-FR" dirty="0"/>
          </a:p>
          <a:p>
            <a:r>
              <a:rPr lang="fr-CH" dirty="0"/>
              <a:t>Aujourd'hui, il y a ceux </a:t>
            </a:r>
            <a:endParaRPr lang="fr-CH" dirty="0" smtClean="0"/>
          </a:p>
          <a:p>
            <a:pPr lvl="1"/>
            <a:r>
              <a:rPr lang="fr-CH" dirty="0" smtClean="0"/>
              <a:t>qui </a:t>
            </a:r>
            <a:r>
              <a:rPr lang="fr-CH" dirty="0"/>
              <a:t>invitent les gens à entendre la Parole de Dieu, </a:t>
            </a:r>
            <a:endParaRPr lang="fr-CH" dirty="0" smtClean="0"/>
          </a:p>
          <a:p>
            <a:pPr lvl="1"/>
            <a:r>
              <a:rPr lang="fr-CH" dirty="0" smtClean="0"/>
              <a:t>ceux </a:t>
            </a:r>
            <a:r>
              <a:rPr lang="fr-CH" dirty="0"/>
              <a:t>qui parlent de Dieu, notamment les pasteurs, les évangélistes, </a:t>
            </a:r>
            <a:endParaRPr lang="fr-CH" dirty="0" smtClean="0"/>
          </a:p>
          <a:p>
            <a:pPr lvl="1"/>
            <a:r>
              <a:rPr lang="fr-CH" dirty="0" smtClean="0"/>
              <a:t>ceux </a:t>
            </a:r>
            <a:r>
              <a:rPr lang="fr-CH" dirty="0"/>
              <a:t>qui interviennent individuellement afin d'enlever les obstacles pour que les messages de Dieu arrivent dans les cœurs.</a:t>
            </a:r>
            <a:endParaRPr lang="fr-FR" dirty="0"/>
          </a:p>
          <a:p>
            <a:r>
              <a:rPr lang="fr-FR" b="1" dirty="0"/>
              <a:t> </a:t>
            </a:r>
            <a:endParaRPr lang="fr-FR" dirty="0"/>
          </a:p>
        </p:txBody>
      </p:sp>
    </p:spTree>
    <p:extLst>
      <p:ext uri="{BB962C8B-B14F-4D97-AF65-F5344CB8AC3E}">
        <p14:creationId xmlns:p14="http://schemas.microsoft.com/office/powerpoint/2010/main" val="16820516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Naaman</a:t>
            </a:r>
            <a:r>
              <a:rPr lang="fr-CH" dirty="0"/>
              <a:t>, convaincu par ses serviteurs, plonge 7 fois dans le Jourdain …et il guérit.</a:t>
            </a:r>
            <a:endParaRPr lang="fr-FR" dirty="0"/>
          </a:p>
          <a:p>
            <a:r>
              <a:rPr lang="fr-CH" dirty="0"/>
              <a:t>Pour les hommes, cet acte est le comble de la folie, comme la prédication de la croix pour les hommes de ce monde</a:t>
            </a:r>
            <a:r>
              <a:rPr lang="fr-CH" dirty="0" smtClean="0"/>
              <a:t>.</a:t>
            </a:r>
            <a:endParaRPr lang="fr-FR" dirty="0"/>
          </a:p>
          <a:p>
            <a:r>
              <a:rPr lang="fr-CH" dirty="0"/>
              <a:t>Naaman revient, purifié, vers Elisée.</a:t>
            </a:r>
            <a:endParaRPr lang="fr-FR" dirty="0"/>
          </a:p>
          <a:p>
            <a:pPr lvl="2"/>
            <a:r>
              <a:rPr lang="fr-FR" dirty="0"/>
              <a:t>…il se présenta devant lui … 2.Rois 5,15</a:t>
            </a:r>
          </a:p>
          <a:p>
            <a:r>
              <a:rPr lang="fr-CH" dirty="0"/>
              <a:t>Il n'est plus le chef arrogant assis dans son char. Il peut alors confesser:</a:t>
            </a:r>
            <a:endParaRPr lang="fr-FR" dirty="0"/>
          </a:p>
          <a:p>
            <a:pPr lvl="2"/>
            <a:r>
              <a:rPr lang="fr-FR" dirty="0"/>
              <a:t>Voici, je reconnais qu'il n'y a point de Dieu sur toute la terre, si ce n'est en Israël. 2.Rois 5,15	</a:t>
            </a:r>
          </a:p>
        </p:txBody>
      </p:sp>
      <p:sp>
        <p:nvSpPr>
          <p:cNvPr id="3" name="Espace réservé pour une image  2"/>
          <p:cNvSpPr>
            <a:spLocks noGrp="1"/>
          </p:cNvSpPr>
          <p:nvPr>
            <p:ph type="pic" sz="quarter" idx="13"/>
          </p:nvPr>
        </p:nvSpPr>
        <p:spPr/>
      </p:sp>
    </p:spTree>
    <p:extLst>
      <p:ext uri="{BB962C8B-B14F-4D97-AF65-F5344CB8AC3E}">
        <p14:creationId xmlns:p14="http://schemas.microsoft.com/office/powerpoint/2010/main" val="286699168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Elisée </a:t>
            </a:r>
            <a:r>
              <a:rPr lang="fr-CH" dirty="0"/>
              <a:t>refuse les cadeaux de Naaman</a:t>
            </a:r>
            <a:r>
              <a:rPr lang="fr-FR" dirty="0"/>
              <a:t>, </a:t>
            </a:r>
            <a:r>
              <a:rPr lang="fr-CH" dirty="0"/>
              <a:t>accepter un cadeau serait falsifier la grâce qui est, elle, gratuite. </a:t>
            </a:r>
            <a:endParaRPr lang="fr-CH" dirty="0" smtClean="0"/>
          </a:p>
          <a:p>
            <a:r>
              <a:rPr lang="fr-CH" dirty="0" smtClean="0"/>
              <a:t>Le </a:t>
            </a:r>
            <a:r>
              <a:rPr lang="fr-CH" dirty="0"/>
              <a:t>croyant</a:t>
            </a:r>
            <a:r>
              <a:rPr lang="fr-FR" dirty="0"/>
              <a:t>, </a:t>
            </a:r>
            <a:r>
              <a:rPr lang="fr-CH" dirty="0"/>
              <a:t>lavé,</a:t>
            </a:r>
            <a:r>
              <a:rPr lang="fr-FR" dirty="0"/>
              <a:t> j</a:t>
            </a:r>
            <a:r>
              <a:rPr lang="fr-CH" dirty="0"/>
              <a:t>ustifié par le sang de Jésus-Christ peut, par contre, remercier le Seigneur toute sa vie</a:t>
            </a:r>
            <a:r>
              <a:rPr lang="fr-CH" dirty="0" smtClean="0"/>
              <a:t>.</a:t>
            </a:r>
          </a:p>
          <a:p>
            <a:r>
              <a:rPr lang="fr-CH" dirty="0"/>
              <a:t>Comme êtres humains, nous sommes</a:t>
            </a:r>
            <a:r>
              <a:rPr lang="fr-FR" dirty="0"/>
              <a:t> </a:t>
            </a:r>
            <a:r>
              <a:rPr lang="fr-CH" dirty="0"/>
              <a:t>pêcheurs par nature,</a:t>
            </a:r>
            <a:r>
              <a:rPr lang="fr-FR" dirty="0"/>
              <a:t> sans force pour changer notre état.</a:t>
            </a:r>
          </a:p>
          <a:p>
            <a:r>
              <a:rPr lang="fr-CH" dirty="0"/>
              <a:t>Seul Jésus-Christ peut nous délivrer.</a:t>
            </a:r>
            <a:endParaRPr lang="fr-FR" dirty="0"/>
          </a:p>
          <a:p>
            <a:pPr lvl="2"/>
            <a:r>
              <a:rPr lang="fr-CH" dirty="0"/>
              <a:t>Jésus s'est donné lui-même pour nous, afin de nous racheter de toute iniquité, et de se faire un peuple qui lui appartiennent, purifié par lui et zélé pour les bonnes oeuvres. Tite 2,14	</a:t>
            </a:r>
            <a:endParaRPr lang="fr-FR" dirty="0"/>
          </a:p>
          <a:p>
            <a:endParaRPr lang="fr-FR" dirty="0"/>
          </a:p>
        </p:txBody>
      </p:sp>
      <p:sp>
        <p:nvSpPr>
          <p:cNvPr id="4" name="Titre 3"/>
          <p:cNvSpPr>
            <a:spLocks noGrp="1"/>
          </p:cNvSpPr>
          <p:nvPr>
            <p:ph type="title"/>
          </p:nvPr>
        </p:nvSpPr>
        <p:spPr/>
        <p:txBody>
          <a:bodyPr/>
          <a:lstStyle/>
          <a:p>
            <a:endParaRPr lang="fr-FR"/>
          </a:p>
        </p:txBody>
      </p:sp>
    </p:spTree>
    <p:extLst>
      <p:ext uri="{BB962C8B-B14F-4D97-AF65-F5344CB8AC3E}">
        <p14:creationId xmlns:p14="http://schemas.microsoft.com/office/powerpoint/2010/main" val="324319256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3"/>
          <p:cNvSpPr txBox="1">
            <a:spLocks noChangeArrowheads="1"/>
          </p:cNvSpPr>
          <p:nvPr/>
        </p:nvSpPr>
        <p:spPr bwMode="auto">
          <a:xfrm>
            <a:off x="8593138" y="658177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chemeClr val="bg1"/>
                </a:solidFill>
                <a:latin typeface="+mj-lt"/>
              </a:rPr>
              <a:t>TP</a:t>
            </a:r>
            <a:endParaRPr lang="fr-FR" sz="1200" dirty="0">
              <a:solidFill>
                <a:schemeClr val="bg1"/>
              </a:solidFill>
              <a:latin typeface="+mj-lt"/>
            </a:endParaRPr>
          </a:p>
        </p:txBody>
      </p:sp>
      <p:pic>
        <p:nvPicPr>
          <p:cNvPr id="3" name="Espace réservé pour une image  2"/>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7" name="Text Box 13"/>
          <p:cNvSpPr txBox="1">
            <a:spLocks noChangeArrowheads="1"/>
          </p:cNvSpPr>
          <p:nvPr/>
        </p:nvSpPr>
        <p:spPr bwMode="auto">
          <a:xfrm>
            <a:off x="8593138" y="648201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FFFFFF"/>
                </a:solidFill>
                <a:latin typeface="+mj-lt"/>
              </a:rPr>
              <a:t>TP</a:t>
            </a:r>
            <a:endParaRPr lang="fr-FR" sz="1200" dirty="0">
              <a:solidFill>
                <a:srgbClr val="FFFFFF"/>
              </a:solidFill>
              <a:latin typeface="+mj-lt"/>
            </a:endParaRPr>
          </a:p>
        </p:txBody>
      </p:sp>
    </p:spTree>
    <p:extLst>
      <p:ext uri="{BB962C8B-B14F-4D97-AF65-F5344CB8AC3E}">
        <p14:creationId xmlns:p14="http://schemas.microsoft.com/office/powerpoint/2010/main" val="1175455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Voyons </a:t>
            </a:r>
            <a:r>
              <a:rPr lang="fr-CH" dirty="0"/>
              <a:t>les contrastes entre Naaman et la fillette:</a:t>
            </a:r>
            <a:endParaRPr lang="fr-FR" dirty="0"/>
          </a:p>
          <a:p>
            <a:pPr lvl="1"/>
            <a:r>
              <a:rPr lang="fr-CH" dirty="0"/>
              <a:t>Naaman est un grand homme, chef de l'armée, </a:t>
            </a:r>
            <a:r>
              <a:rPr lang="fr-CH" dirty="0" smtClean="0"/>
              <a:t>il </a:t>
            </a:r>
            <a:r>
              <a:rPr lang="fr-CH" dirty="0"/>
              <a:t>est lépreux, marque du jugement de Dieu, il vit devant le roi de Syrie.</a:t>
            </a:r>
            <a:endParaRPr lang="fr-FR" dirty="0"/>
          </a:p>
          <a:p>
            <a:pPr lvl="1"/>
            <a:r>
              <a:rPr lang="fr-CH" dirty="0"/>
              <a:t>La petite fille est une petite servante, elle vit devant l'Eternel, elle indique à Naaman le remède</a:t>
            </a:r>
            <a:r>
              <a:rPr lang="fr-CH" dirty="0" smtClean="0"/>
              <a:t>.</a:t>
            </a:r>
          </a:p>
          <a:p>
            <a:r>
              <a:rPr lang="fr-CH" dirty="0"/>
              <a:t>Lorsque Naaman est parti, Guéhazi, serviteur d'Elisée, court après lui et lui dit:</a:t>
            </a:r>
            <a:endParaRPr lang="fr-FR" dirty="0"/>
          </a:p>
          <a:p>
            <a:pPr lvl="2"/>
            <a:r>
              <a:rPr lang="fr-CH" dirty="0"/>
              <a:t>Mon maître m'envoie te dire: Voici, il vient d'arriver chez moi deux jeunes gens de la montagne d'Ephraïm, d'entre les fils des prophètes; donne pour eux, je te prie, un talent d'argent et deux vêtements de rechange. 2.Rois 5,22 </a:t>
            </a:r>
            <a:endParaRPr lang="fr-FR" dirty="0"/>
          </a:p>
          <a:p>
            <a:pPr lvl="1"/>
            <a:endParaRPr lang="fr-FR" dirty="0"/>
          </a:p>
        </p:txBody>
      </p:sp>
    </p:spTree>
    <p:extLst>
      <p:ext uri="{BB962C8B-B14F-4D97-AF65-F5344CB8AC3E}">
        <p14:creationId xmlns:p14="http://schemas.microsoft.com/office/powerpoint/2010/main" val="127653054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Naaman lui donne </a:t>
            </a:r>
            <a:endParaRPr lang="fr-FR" dirty="0" smtClean="0"/>
          </a:p>
          <a:p>
            <a:pPr lvl="1"/>
            <a:r>
              <a:rPr lang="fr-CH" dirty="0"/>
              <a:t>2 talents d'argent (plus de 85 kg!) </a:t>
            </a:r>
            <a:endParaRPr lang="fr-FR" dirty="0"/>
          </a:p>
          <a:p>
            <a:pPr lvl="1"/>
            <a:r>
              <a:rPr lang="fr-CH" dirty="0" smtClean="0"/>
              <a:t>2 </a:t>
            </a:r>
            <a:r>
              <a:rPr lang="fr-CH" dirty="0"/>
              <a:t>habits de rechange.</a:t>
            </a:r>
            <a:endParaRPr lang="fr-FR" dirty="0"/>
          </a:p>
          <a:p>
            <a:r>
              <a:rPr lang="fr-CH" dirty="0" smtClean="0"/>
              <a:t>Guéhazi </a:t>
            </a:r>
            <a:r>
              <a:rPr lang="fr-CH" dirty="0"/>
              <a:t>les dépose dans sa </a:t>
            </a:r>
            <a:r>
              <a:rPr lang="fr-CH" dirty="0" smtClean="0"/>
              <a:t>maison.</a:t>
            </a:r>
            <a:r>
              <a:rPr lang="fr-FR" dirty="0"/>
              <a:t> </a:t>
            </a:r>
            <a:r>
              <a:rPr lang="fr-CH" dirty="0" smtClean="0"/>
              <a:t>Il </a:t>
            </a:r>
            <a:r>
              <a:rPr lang="fr-CH" dirty="0"/>
              <a:t>va ensuite se présenter devant Elisée qui lui demande d'où il vient</a:t>
            </a:r>
            <a:r>
              <a:rPr lang="fr-CH" dirty="0" smtClean="0"/>
              <a:t>.</a:t>
            </a:r>
          </a:p>
          <a:p>
            <a:r>
              <a:rPr lang="fr-CH" dirty="0" smtClean="0"/>
              <a:t>Il lui répond qu'il n'est allé nulle part.</a:t>
            </a:r>
            <a:endParaRPr lang="fr-FR" dirty="0" smtClean="0"/>
          </a:p>
          <a:p>
            <a:r>
              <a:rPr lang="fr-CH" dirty="0" smtClean="0"/>
              <a:t>Elisée lui dit:</a:t>
            </a:r>
            <a:endParaRPr lang="fr-FR" dirty="0" smtClean="0"/>
          </a:p>
          <a:p>
            <a:pPr lvl="2"/>
            <a:r>
              <a:rPr lang="fr-CH" dirty="0" smtClean="0"/>
              <a:t>Mon esprit n'était pas absent, lorsque cet homme a quitté son char pour venir à ta rencontre. Est-ce le temps de prendre de l'argent et de prendre des vêtements, puis des oliviers, des vignes, des brebis, des boeufs, des serviteurs et des servantes? La lèpre de Naaman s'attachera à toi et à ta postérité pour toujours. 2.Rois 5,26-27</a:t>
            </a:r>
            <a:endParaRPr lang="fr-FR" dirty="0"/>
          </a:p>
        </p:txBody>
      </p:sp>
    </p:spTree>
    <p:extLst>
      <p:ext uri="{BB962C8B-B14F-4D97-AF65-F5344CB8AC3E}">
        <p14:creationId xmlns:p14="http://schemas.microsoft.com/office/powerpoint/2010/main" val="238482234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En sortant, Guéhazi est frappé d'une lèpre comme de la neige. Il a proféré 3 mensonges:</a:t>
            </a:r>
            <a:endParaRPr lang="fr-FR" dirty="0" smtClean="0"/>
          </a:p>
          <a:p>
            <a:pPr lvl="1"/>
            <a:r>
              <a:rPr lang="fr-CH" dirty="0" smtClean="0"/>
              <a:t>1</a:t>
            </a:r>
            <a:r>
              <a:rPr lang="fr-CH" baseline="30000" dirty="0" smtClean="0"/>
              <a:t>er</a:t>
            </a:r>
            <a:r>
              <a:rPr lang="fr-CH" dirty="0" smtClean="0"/>
              <a:t> </a:t>
            </a:r>
            <a:r>
              <a:rPr lang="fr-CH" dirty="0"/>
              <a:t>mensonge: "mon maître m'envoie te dire"</a:t>
            </a:r>
            <a:endParaRPr lang="fr-FR" dirty="0"/>
          </a:p>
          <a:p>
            <a:pPr lvl="1"/>
            <a:r>
              <a:rPr lang="fr-CH" dirty="0"/>
              <a:t>2</a:t>
            </a:r>
            <a:r>
              <a:rPr lang="fr-CH" baseline="30000" dirty="0"/>
              <a:t>ème</a:t>
            </a:r>
            <a:r>
              <a:rPr lang="fr-CH" dirty="0"/>
              <a:t> mensonge: "2 jeunes gens viennent d'arriver"</a:t>
            </a:r>
            <a:endParaRPr lang="fr-FR" dirty="0"/>
          </a:p>
          <a:p>
            <a:pPr lvl="1"/>
            <a:r>
              <a:rPr lang="fr-CH" dirty="0"/>
              <a:t>3</a:t>
            </a:r>
            <a:r>
              <a:rPr lang="fr-CH" baseline="30000" dirty="0"/>
              <a:t>ème</a:t>
            </a:r>
            <a:r>
              <a:rPr lang="fr-CH" dirty="0"/>
              <a:t> mensonge: "ton serviteur n'est allé nulle part".</a:t>
            </a:r>
            <a:endParaRPr lang="fr-FR" dirty="0"/>
          </a:p>
          <a:p>
            <a:r>
              <a:rPr lang="fr-CH" dirty="0"/>
              <a:t>Un mensonge en appelle un autre, attention</a:t>
            </a:r>
            <a:r>
              <a:rPr lang="fr-CH" dirty="0" smtClean="0"/>
              <a:t>!</a:t>
            </a:r>
            <a:endParaRPr lang="fr-FR" dirty="0"/>
          </a:p>
        </p:txBody>
      </p:sp>
    </p:spTree>
    <p:extLst>
      <p:ext uri="{BB962C8B-B14F-4D97-AF65-F5344CB8AC3E}">
        <p14:creationId xmlns:p14="http://schemas.microsoft.com/office/powerpoint/2010/main" val="21835822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Les </a:t>
            </a:r>
            <a:r>
              <a:rPr lang="fr-CH" dirty="0"/>
              <a:t>fils des prophètes décident de construire une </a:t>
            </a:r>
            <a:r>
              <a:rPr lang="fr-CH" dirty="0" smtClean="0"/>
              <a:t>maison. </a:t>
            </a:r>
            <a:r>
              <a:rPr lang="fr-FR" dirty="0" smtClean="0">
                <a:latin typeface="+mj-lt"/>
                <a:ea typeface="Arial"/>
                <a:cs typeface="Arial"/>
              </a:rPr>
              <a:t>Ils </a:t>
            </a:r>
            <a:r>
              <a:rPr lang="fr-FR" dirty="0">
                <a:latin typeface="+mj-lt"/>
                <a:ea typeface="Arial"/>
                <a:cs typeface="Arial"/>
              </a:rPr>
              <a:t>vont couper </a:t>
            </a:r>
            <a:r>
              <a:rPr lang="fr-FR" dirty="0" smtClean="0">
                <a:latin typeface="+mj-lt"/>
                <a:ea typeface="Arial"/>
                <a:cs typeface="Arial"/>
              </a:rPr>
              <a:t>du </a:t>
            </a:r>
            <a:r>
              <a:rPr lang="fr-FR" dirty="0">
                <a:latin typeface="+mj-lt"/>
                <a:ea typeface="Arial"/>
                <a:cs typeface="Arial"/>
              </a:rPr>
              <a:t>bois au </a:t>
            </a:r>
            <a:r>
              <a:rPr lang="fr-FR" dirty="0" smtClean="0">
                <a:latin typeface="+mj-lt"/>
                <a:ea typeface="Arial"/>
                <a:cs typeface="Arial"/>
              </a:rPr>
              <a:t>Jourdain. </a:t>
            </a:r>
          </a:p>
          <a:p>
            <a:r>
              <a:rPr lang="fr-FR" dirty="0" smtClean="0">
                <a:latin typeface="+mj-lt"/>
                <a:ea typeface="Arial"/>
                <a:cs typeface="Arial"/>
              </a:rPr>
              <a:t>Le </a:t>
            </a:r>
            <a:r>
              <a:rPr lang="fr-FR" dirty="0">
                <a:latin typeface="+mj-lt"/>
                <a:ea typeface="Arial"/>
                <a:cs typeface="Arial"/>
              </a:rPr>
              <a:t>fer d'une hache tombe au fond de </a:t>
            </a:r>
            <a:r>
              <a:rPr lang="fr-FR" dirty="0" smtClean="0">
                <a:latin typeface="+mj-lt"/>
                <a:ea typeface="Arial"/>
                <a:cs typeface="Arial"/>
              </a:rPr>
              <a:t>l'eau.</a:t>
            </a:r>
          </a:p>
          <a:p>
            <a:r>
              <a:rPr lang="fr-CH" dirty="0"/>
              <a:t>Elisée </a:t>
            </a:r>
            <a:endParaRPr lang="fr-FR" dirty="0"/>
          </a:p>
          <a:p>
            <a:pPr lvl="1"/>
            <a:r>
              <a:rPr lang="fr-CH" dirty="0"/>
              <a:t>coupe un morceau de bois,</a:t>
            </a:r>
            <a:endParaRPr lang="fr-FR" dirty="0"/>
          </a:p>
          <a:p>
            <a:pPr lvl="1"/>
            <a:r>
              <a:rPr lang="fr-CH" dirty="0"/>
              <a:t>le jette à l'endroit où le fer est tombé,</a:t>
            </a:r>
            <a:endParaRPr lang="fr-FR" dirty="0"/>
          </a:p>
          <a:p>
            <a:pPr lvl="1"/>
            <a:r>
              <a:rPr lang="fr-CH" dirty="0"/>
              <a:t>fait surnager le fer</a:t>
            </a:r>
            <a:r>
              <a:rPr lang="fr-CH" dirty="0" smtClean="0"/>
              <a:t>.</a:t>
            </a:r>
            <a:endParaRPr lang="fr-FR" dirty="0"/>
          </a:p>
        </p:txBody>
      </p:sp>
      <p:sp>
        <p:nvSpPr>
          <p:cNvPr id="4" name="Titre 3"/>
          <p:cNvSpPr>
            <a:spLocks noGrp="1"/>
          </p:cNvSpPr>
          <p:nvPr>
            <p:ph type="title"/>
          </p:nvPr>
        </p:nvSpPr>
        <p:spPr>
          <a:prstGeom prst="rect">
            <a:avLst/>
          </a:prstGeom>
        </p:spPr>
        <p:txBody>
          <a:bodyPr/>
          <a:lstStyle/>
          <a:p>
            <a:r>
              <a:rPr lang="fr-CH" dirty="0"/>
              <a:t>Miracle de la </a:t>
            </a:r>
            <a:r>
              <a:rPr lang="fr-CH" dirty="0" smtClean="0"/>
              <a:t>hache</a:t>
            </a:r>
            <a:endParaRPr lang="fr-FR" dirty="0"/>
          </a:p>
        </p:txBody>
      </p:sp>
      <p:sp>
        <p:nvSpPr>
          <p:cNvPr id="7" name="Text Box 13"/>
          <p:cNvSpPr txBox="1">
            <a:spLocks noChangeArrowheads="1"/>
          </p:cNvSpPr>
          <p:nvPr/>
        </p:nvSpPr>
        <p:spPr bwMode="auto">
          <a:xfrm>
            <a:off x="2073972" y="6404393"/>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latin typeface="+mj-lt"/>
              </a:rPr>
              <a:t>FO</a:t>
            </a:r>
            <a:endParaRPr lang="fr-FR" sz="1200" dirty="0">
              <a:latin typeface="+mj-lt"/>
            </a:endParaRPr>
          </a:p>
        </p:txBody>
      </p:sp>
      <p:pic>
        <p:nvPicPr>
          <p:cNvPr id="5" name="Espace réservé pour une image  4" descr="Fotolia_43651052_Subscription_XXL.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22620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C</a:t>
            </a:r>
            <a:r>
              <a:rPr lang="fr-CH" dirty="0" smtClean="0"/>
              <a:t>ette histoire de la hache se </a:t>
            </a:r>
            <a:r>
              <a:rPr lang="fr-CH" dirty="0"/>
              <a:t>trouve entre </a:t>
            </a:r>
            <a:r>
              <a:rPr lang="fr-CH" dirty="0" smtClean="0"/>
              <a:t>l'histoire </a:t>
            </a:r>
            <a:r>
              <a:rPr lang="fr-CH" dirty="0"/>
              <a:t>de la guérison d'un général Syrien et la libération de l'armée Israélite. </a:t>
            </a:r>
            <a:endParaRPr lang="fr-CH" dirty="0" smtClean="0"/>
          </a:p>
          <a:p>
            <a:r>
              <a:rPr lang="fr-CH" dirty="0"/>
              <a:t>Elisée répond aux besoins des rois.</a:t>
            </a:r>
            <a:r>
              <a:rPr lang="fr-FR" dirty="0"/>
              <a:t> </a:t>
            </a:r>
            <a:r>
              <a:rPr lang="fr-CH" dirty="0"/>
              <a:t>Il répond également à un ouvrier qui a perdu sa hache.</a:t>
            </a:r>
            <a:endParaRPr lang="fr-FR" dirty="0"/>
          </a:p>
          <a:p>
            <a:r>
              <a:rPr lang="fr-CH" dirty="0"/>
              <a:t>De même Jésus-Christ peut </a:t>
            </a:r>
            <a:endParaRPr lang="fr-FR" dirty="0"/>
          </a:p>
          <a:p>
            <a:pPr lvl="1"/>
            <a:r>
              <a:rPr lang="fr-CH" dirty="0"/>
              <a:t>faire des miracles extraordinaires </a:t>
            </a:r>
            <a:endParaRPr lang="fr-FR" dirty="0"/>
          </a:p>
          <a:p>
            <a:pPr lvl="1"/>
            <a:r>
              <a:rPr lang="fr-CH" dirty="0"/>
              <a:t>et en même temps prendre un enfant sur ses genoux</a:t>
            </a:r>
            <a:endParaRPr lang="fr-CH" dirty="0" smtClean="0"/>
          </a:p>
          <a:p>
            <a:r>
              <a:rPr lang="fr-CH" dirty="0" smtClean="0"/>
              <a:t>De même Dieu </a:t>
            </a:r>
            <a:r>
              <a:rPr lang="fr-CH" dirty="0"/>
              <a:t>peut nous utiliser pour des grandes choses mais peut également nous confier une </a:t>
            </a:r>
            <a:r>
              <a:rPr lang="fr-CH" dirty="0" smtClean="0"/>
              <a:t>tâche </a:t>
            </a:r>
            <a:r>
              <a:rPr lang="fr-CH" dirty="0"/>
              <a:t>dans l'ombre. Soyons prêts à réagir positivement lorsqu'il nous donne une mission.</a:t>
            </a:r>
            <a:endParaRPr lang="fr-FR" dirty="0"/>
          </a:p>
          <a:p>
            <a:r>
              <a:rPr lang="fr-FR" dirty="0"/>
              <a:t> </a:t>
            </a:r>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35652299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Il </a:t>
            </a:r>
            <a:r>
              <a:rPr lang="fr-CH" dirty="0"/>
              <a:t>y a un fort contraste entre le mode de vie d'Elie et celui </a:t>
            </a:r>
            <a:r>
              <a:rPr lang="fr-CH" dirty="0" smtClean="0"/>
              <a:t>d'Elisée</a:t>
            </a:r>
            <a:r>
              <a:rPr lang="fr-CH" dirty="0"/>
              <a:t>.</a:t>
            </a:r>
            <a:endParaRPr lang="fr-FR" dirty="0"/>
          </a:p>
          <a:p>
            <a:r>
              <a:rPr lang="fr-CH" dirty="0"/>
              <a:t>Le prophète Elie </a:t>
            </a:r>
            <a:r>
              <a:rPr lang="fr-CH" dirty="0" smtClean="0"/>
              <a:t>vit </a:t>
            </a:r>
          </a:p>
          <a:p>
            <a:pPr lvl="1"/>
            <a:r>
              <a:rPr lang="fr-CH" dirty="0" smtClean="0"/>
              <a:t>à l’écart des hommes, </a:t>
            </a:r>
          </a:p>
          <a:p>
            <a:pPr lvl="1"/>
            <a:r>
              <a:rPr lang="fr-CH" dirty="0" smtClean="0"/>
              <a:t>près d’un torrent, </a:t>
            </a:r>
          </a:p>
          <a:p>
            <a:pPr lvl="1"/>
            <a:r>
              <a:rPr lang="fr-CH" dirty="0" smtClean="0"/>
              <a:t>dans une caverne </a:t>
            </a:r>
          </a:p>
          <a:p>
            <a:pPr lvl="1"/>
            <a:r>
              <a:rPr lang="fr-CH" dirty="0" smtClean="0"/>
              <a:t>ou sur des chemins déserts.</a:t>
            </a:r>
          </a:p>
          <a:p>
            <a:r>
              <a:rPr lang="fr-CH" dirty="0"/>
              <a:t>Elisée vit</a:t>
            </a:r>
            <a:r>
              <a:rPr lang="fr-FR" dirty="0"/>
              <a:t> </a:t>
            </a:r>
            <a:endParaRPr lang="fr-FR" dirty="0" smtClean="0"/>
          </a:p>
          <a:p>
            <a:pPr lvl="1"/>
            <a:r>
              <a:rPr lang="fr-CH" dirty="0" smtClean="0"/>
              <a:t>dans </a:t>
            </a:r>
            <a:r>
              <a:rPr lang="fr-CH" dirty="0"/>
              <a:t>les villes,</a:t>
            </a:r>
            <a:r>
              <a:rPr lang="fr-FR" dirty="0"/>
              <a:t> </a:t>
            </a:r>
            <a:endParaRPr lang="fr-FR" dirty="0" smtClean="0"/>
          </a:p>
          <a:p>
            <a:pPr lvl="1"/>
            <a:r>
              <a:rPr lang="fr-CH" dirty="0" smtClean="0"/>
              <a:t>dans </a:t>
            </a:r>
            <a:r>
              <a:rPr lang="fr-CH" dirty="0"/>
              <a:t>les camps des rois,</a:t>
            </a:r>
            <a:r>
              <a:rPr lang="fr-FR" dirty="0"/>
              <a:t> </a:t>
            </a:r>
            <a:endParaRPr lang="fr-FR" dirty="0" smtClean="0"/>
          </a:p>
          <a:p>
            <a:pPr lvl="1"/>
            <a:r>
              <a:rPr lang="fr-CH" dirty="0" smtClean="0"/>
              <a:t>chez </a:t>
            </a:r>
            <a:r>
              <a:rPr lang="fr-CH" dirty="0"/>
              <a:t>une femme riche.</a:t>
            </a:r>
            <a:endParaRPr lang="fr-FR" dirty="0"/>
          </a:p>
          <a:p>
            <a:endParaRPr lang="fr-CH" dirty="0" smtClean="0"/>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Box 13"/>
          <p:cNvSpPr txBox="1">
            <a:spLocks noChangeArrowheads="1"/>
          </p:cNvSpPr>
          <p:nvPr/>
        </p:nvSpPr>
        <p:spPr bwMode="auto">
          <a:xfrm>
            <a:off x="3001129" y="6514348"/>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GN</a:t>
            </a:r>
            <a:endParaRPr lang="fr-FR" sz="1200" dirty="0">
              <a:solidFill>
                <a:srgbClr val="4D4D4D"/>
              </a:solidFill>
              <a:latin typeface="+mj-lt"/>
            </a:endParaRPr>
          </a:p>
        </p:txBody>
      </p:sp>
    </p:spTree>
    <p:extLst>
      <p:ext uri="{BB962C8B-B14F-4D97-AF65-F5344CB8AC3E}">
        <p14:creationId xmlns:p14="http://schemas.microsoft.com/office/powerpoint/2010/main" val="2405950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Le </a:t>
            </a:r>
            <a:r>
              <a:rPr lang="fr-CH" dirty="0"/>
              <a:t>roi de Syrie est en guerre contre Israël. Il indique à son Etat Major l'endroit où ils vont attaquer Israël. </a:t>
            </a:r>
            <a:endParaRPr lang="fr-CH" dirty="0" smtClean="0"/>
          </a:p>
          <a:p>
            <a:r>
              <a:rPr lang="fr-CH" dirty="0" smtClean="0"/>
              <a:t>Elisée</a:t>
            </a:r>
            <a:r>
              <a:rPr lang="fr-CH" dirty="0"/>
              <a:t>, </a:t>
            </a:r>
            <a:r>
              <a:rPr lang="fr-CH" dirty="0" smtClean="0"/>
              <a:t>sans </a:t>
            </a:r>
            <a:r>
              <a:rPr lang="fr-CH" dirty="0"/>
              <a:t>l'avoir entendu, indique cet endroit au roi d'Israël. Ce scénario se produit plusieurs fois.</a:t>
            </a:r>
            <a:endParaRPr lang="fr-FR" dirty="0"/>
          </a:p>
          <a:p>
            <a:pPr lvl="2"/>
            <a:r>
              <a:rPr lang="fr-FR" dirty="0"/>
              <a:t>Le roi de Syrie en eut le </a:t>
            </a:r>
            <a:r>
              <a:rPr lang="fr-FR" dirty="0" err="1"/>
              <a:t>coeur</a:t>
            </a:r>
            <a:r>
              <a:rPr lang="fr-FR" dirty="0"/>
              <a:t> agité; il appela ses serviteurs, et leur dit: Ne voulez-vous pas me déclarer lequel de nous est pour le roi d'Israël? 2.Rois 6,1-12 </a:t>
            </a:r>
          </a:p>
          <a:p>
            <a:r>
              <a:rPr lang="fr-FR" dirty="0"/>
              <a:t>Un de ses serviteurs répond: </a:t>
            </a:r>
          </a:p>
          <a:p>
            <a:pPr lvl="2"/>
            <a:r>
              <a:rPr lang="fr-FR" dirty="0"/>
              <a:t>Personne! ô roi mon seigneur; mais Elisée, le prophète, qui est en Israël, rapporte au roi d'Israël les paroles que tu prononces dans ta chambre à coucher. 2.Rois 6,1-12 </a:t>
            </a:r>
          </a:p>
          <a:p>
            <a:r>
              <a:rPr lang="fr-CH" dirty="0"/>
              <a:t>Le roi de Syrie ordonne d'aller chercher Elisée</a:t>
            </a:r>
            <a:r>
              <a:rPr lang="fr-CH" dirty="0" smtClean="0"/>
              <a:t>.</a:t>
            </a:r>
            <a:endParaRPr lang="fr-FR" dirty="0"/>
          </a:p>
        </p:txBody>
      </p:sp>
      <p:sp>
        <p:nvSpPr>
          <p:cNvPr id="4" name="Titre 3"/>
          <p:cNvSpPr>
            <a:spLocks noGrp="1"/>
          </p:cNvSpPr>
          <p:nvPr>
            <p:ph type="title"/>
          </p:nvPr>
        </p:nvSpPr>
        <p:spPr/>
        <p:txBody>
          <a:bodyPr/>
          <a:lstStyle/>
          <a:p>
            <a:r>
              <a:rPr lang="fr-CH" dirty="0"/>
              <a:t>Elisée dévoile les plans </a:t>
            </a:r>
            <a:r>
              <a:rPr lang="fr-CH" dirty="0" smtClean="0"/>
              <a:t>syriens</a:t>
            </a:r>
            <a:endParaRPr lang="fr-FR" dirty="0"/>
          </a:p>
        </p:txBody>
      </p:sp>
    </p:spTree>
    <p:extLst>
      <p:ext uri="{BB962C8B-B14F-4D97-AF65-F5344CB8AC3E}">
        <p14:creationId xmlns:p14="http://schemas.microsoft.com/office/powerpoint/2010/main" val="65011123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Une </a:t>
            </a:r>
            <a:r>
              <a:rPr lang="fr-CH" dirty="0"/>
              <a:t>grande troupe de soldats et de chars entourent la ville de Dothan où se trouve Elisée</a:t>
            </a:r>
            <a:r>
              <a:rPr lang="fr-CH" dirty="0" smtClean="0"/>
              <a:t>.</a:t>
            </a:r>
            <a:endParaRPr lang="fr-FR" dirty="0"/>
          </a:p>
          <a:p>
            <a:pPr lvl="1"/>
            <a:r>
              <a:rPr lang="fr-CH" dirty="0"/>
              <a:t>Les personnes qui ne croient pas en Dieu sont conscientes de leur faiblesse face à quelqu'un soutenu par la puissance de Dieu. </a:t>
            </a:r>
          </a:p>
          <a:p>
            <a:pPr lvl="1"/>
            <a:r>
              <a:rPr lang="fr-CH" dirty="0" smtClean="0"/>
              <a:t>Près de 900 ans plus tard, les juifs envoient une compagnie entière de soldats pour s'emparer de Jésus.</a:t>
            </a:r>
            <a:endParaRPr lang="fr-FR" dirty="0" smtClean="0"/>
          </a:p>
          <a:p>
            <a:r>
              <a:rPr lang="fr-CH" dirty="0" smtClean="0"/>
              <a:t>Face à la peur de son serviteur, Elisée lui dit:</a:t>
            </a:r>
            <a:endParaRPr lang="fr-FR" dirty="0" smtClean="0"/>
          </a:p>
          <a:p>
            <a:pPr lvl="2"/>
            <a:r>
              <a:rPr lang="fr-FR" dirty="0" smtClean="0"/>
              <a:t>Ne crains point, car ceux qui sont avec nous sont en plus grand nombre que ceux qui sont avec eux. </a:t>
            </a:r>
          </a:p>
          <a:p>
            <a:pPr lvl="2"/>
            <a:endParaRPr lang="fr-FR" dirty="0"/>
          </a:p>
        </p:txBody>
      </p:sp>
    </p:spTree>
    <p:extLst>
      <p:ext uri="{BB962C8B-B14F-4D97-AF65-F5344CB8AC3E}">
        <p14:creationId xmlns:p14="http://schemas.microsoft.com/office/powerpoint/2010/main" val="306643196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Elisée </a:t>
            </a:r>
            <a:r>
              <a:rPr lang="fr-FR" dirty="0"/>
              <a:t>prie et dit: </a:t>
            </a:r>
          </a:p>
          <a:p>
            <a:pPr lvl="2"/>
            <a:r>
              <a:rPr lang="fr-FR" dirty="0"/>
              <a:t>Eternel, ouvre ses yeux, pour qu'il voie. Et l'Eternel ouvrit les yeux du serviteur, qui vit la montagne pleine de chevaux et de chars de feu autour d'Elisée. 2.Rois 6,16-</a:t>
            </a:r>
            <a:r>
              <a:rPr lang="fr-FR" dirty="0" smtClean="0"/>
              <a:t>17</a:t>
            </a:r>
          </a:p>
        </p:txBody>
      </p:sp>
      <p:pic>
        <p:nvPicPr>
          <p:cNvPr id="7" name="Picture 5" descr="Dothan Valley from south, tb n050800 sr"/>
          <p:cNvPicPr preferRelativeResize="0">
            <a:picLocks noGrp="1" noChangeAspect="1" noChangeArrowheads="1"/>
          </p:cNvPicPr>
          <p:nvPr>
            <p:ph type="pic" sz="quarter" idx="13"/>
            <p:custDataLst>
              <p:tags r:id="rId1"/>
            </p:custDataLst>
          </p:nvPr>
        </p:nvPicPr>
        <p:blipFill>
          <a:blip r:embed="rId3" cstate="email">
            <a:lum bright="-6000"/>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cmpd="thinThick">
                <a:solidFill>
                  <a:srgbClr val="000000"/>
                </a:solidFill>
                <a:miter lim="800000"/>
                <a:headEnd/>
                <a:tailEnd/>
              </a14:hiddenLine>
            </a:ext>
          </a:extLst>
        </p:spPr>
      </p:pic>
      <p:sp>
        <p:nvSpPr>
          <p:cNvPr id="8" name="Text Box 13"/>
          <p:cNvSpPr txBox="1">
            <a:spLocks noChangeArrowheads="1"/>
          </p:cNvSpPr>
          <p:nvPr/>
        </p:nvSpPr>
        <p:spPr bwMode="auto">
          <a:xfrm>
            <a:off x="2540112" y="6230938"/>
            <a:ext cx="2981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800" dirty="0" smtClean="0">
                <a:solidFill>
                  <a:srgbClr val="4D4D4D"/>
                </a:solidFill>
                <a:latin typeface="+mj-lt"/>
              </a:rPr>
              <a:t>Vallée de Dothan</a:t>
            </a:r>
            <a:endParaRPr lang="fr-FR" sz="1800" dirty="0">
              <a:solidFill>
                <a:srgbClr val="4D4D4D"/>
              </a:solidFill>
              <a:latin typeface="+mj-lt"/>
            </a:endParaRPr>
          </a:p>
        </p:txBody>
      </p:sp>
      <p:sp>
        <p:nvSpPr>
          <p:cNvPr id="5" name="Text Box 13"/>
          <p:cNvSpPr txBox="1">
            <a:spLocks noChangeArrowheads="1"/>
          </p:cNvSpPr>
          <p:nvPr/>
        </p:nvSpPr>
        <p:spPr bwMode="auto">
          <a:xfrm>
            <a:off x="8593138" y="609282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latin typeface="+mj-lt"/>
              </a:rPr>
              <a:t>PL</a:t>
            </a:r>
            <a:endParaRPr lang="fr-FR" sz="1200" dirty="0">
              <a:latin typeface="+mj-lt"/>
            </a:endParaRPr>
          </a:p>
        </p:txBody>
      </p:sp>
    </p:spTree>
    <p:extLst>
      <p:ext uri="{BB962C8B-B14F-4D97-AF65-F5344CB8AC3E}">
        <p14:creationId xmlns:p14="http://schemas.microsoft.com/office/powerpoint/2010/main" val="2654721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Le </a:t>
            </a:r>
            <a:r>
              <a:rPr lang="fr-FR" dirty="0"/>
              <a:t>serviteur d'Elisée a les yeux rivés sur le danger. </a:t>
            </a:r>
          </a:p>
          <a:p>
            <a:r>
              <a:rPr lang="fr-FR" dirty="0"/>
              <a:t>On est si souvent comme lui! </a:t>
            </a:r>
            <a:endParaRPr lang="fr-FR" dirty="0" smtClean="0"/>
          </a:p>
          <a:p>
            <a:r>
              <a:rPr lang="fr-FR" dirty="0" smtClean="0"/>
              <a:t>On </a:t>
            </a:r>
            <a:r>
              <a:rPr lang="fr-FR" dirty="0"/>
              <a:t>a confiance en Dieu, on l'a supplié d'intervenir dans une situation donnée et pourtant on reste agité, inquiet de ce qui va se passer. </a:t>
            </a:r>
            <a:endParaRPr lang="fr-FR" dirty="0" smtClean="0"/>
          </a:p>
          <a:p>
            <a:r>
              <a:rPr lang="fr-FR" dirty="0" smtClean="0"/>
              <a:t>Remettons </a:t>
            </a:r>
            <a:r>
              <a:rPr lang="fr-FR" dirty="0"/>
              <a:t>notre vie entre les mains de notre Seigneur; il aime que nous lui parlions, que nous lui demandions de l'aide, que nous le louions, que nous le remercions.</a:t>
            </a:r>
          </a:p>
          <a:p>
            <a:pPr lvl="2"/>
            <a:r>
              <a:rPr lang="fr-FR" dirty="0"/>
              <a:t>Ne vous inquiétez de rien, mais en toute chose faites connaître vos besoins à Dieu par des prières et des supplications, dans une attitude de reconnaissance. </a:t>
            </a:r>
            <a:r>
              <a:rPr lang="fr-FR" dirty="0" smtClean="0"/>
              <a:t>Phil 4:6</a:t>
            </a:r>
            <a:endParaRPr lang="fr-FR" dirty="0"/>
          </a:p>
        </p:txBody>
      </p:sp>
      <p:sp>
        <p:nvSpPr>
          <p:cNvPr id="3" name="Titre 2"/>
          <p:cNvSpPr>
            <a:spLocks noGrp="1"/>
          </p:cNvSpPr>
          <p:nvPr>
            <p:ph type="title"/>
          </p:nvPr>
        </p:nvSpPr>
        <p:spPr/>
        <p:txBody>
          <a:bodyPr/>
          <a:lstStyle/>
          <a:p>
            <a:endParaRPr lang="fr-FR"/>
          </a:p>
        </p:txBody>
      </p:sp>
    </p:spTree>
    <p:extLst>
      <p:ext uri="{BB962C8B-B14F-4D97-AF65-F5344CB8AC3E}">
        <p14:creationId xmlns:p14="http://schemas.microsoft.com/office/powerpoint/2010/main" val="17696397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8" name="Text Box 13"/>
          <p:cNvSpPr txBox="1">
            <a:spLocks noChangeArrowheads="1"/>
          </p:cNvSpPr>
          <p:nvPr/>
        </p:nvSpPr>
        <p:spPr bwMode="auto">
          <a:xfrm>
            <a:off x="8593138" y="6581775"/>
            <a:ext cx="550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chemeClr val="bg1"/>
                </a:solidFill>
                <a:latin typeface="+mj-lt"/>
              </a:rPr>
              <a:t>TP</a:t>
            </a:r>
            <a:endParaRPr lang="fr-FR" sz="1200" dirty="0">
              <a:solidFill>
                <a:schemeClr val="bg1"/>
              </a:solidFill>
              <a:latin typeface="+mj-lt"/>
            </a:endParaRPr>
          </a:p>
        </p:txBody>
      </p:sp>
    </p:spTree>
    <p:extLst>
      <p:ext uri="{BB962C8B-B14F-4D97-AF65-F5344CB8AC3E}">
        <p14:creationId xmlns:p14="http://schemas.microsoft.com/office/powerpoint/2010/main" val="4197961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Les </a:t>
            </a:r>
            <a:r>
              <a:rPr lang="fr-CH" dirty="0"/>
              <a:t>Syriens arrivent vers </a:t>
            </a:r>
            <a:r>
              <a:rPr lang="fr-CH" dirty="0" smtClean="0"/>
              <a:t>Elisée qui </a:t>
            </a:r>
            <a:r>
              <a:rPr lang="fr-CH" dirty="0"/>
              <a:t>adresse la prière suivante à l’Eternel:</a:t>
            </a:r>
            <a:endParaRPr lang="fr-FR" dirty="0"/>
          </a:p>
          <a:p>
            <a:pPr lvl="2"/>
            <a:r>
              <a:rPr lang="fr-FR" dirty="0"/>
              <a:t>Daigne frapper d'aveuglement cette nation! 2.Rois 6,18</a:t>
            </a:r>
          </a:p>
          <a:p>
            <a:r>
              <a:rPr lang="fr-CH" dirty="0"/>
              <a:t>L'Eternel répond à sa </a:t>
            </a:r>
            <a:r>
              <a:rPr lang="fr-CH" dirty="0" smtClean="0"/>
              <a:t>prière.</a:t>
            </a:r>
            <a:r>
              <a:rPr lang="fr-FR" dirty="0"/>
              <a:t> </a:t>
            </a:r>
            <a:r>
              <a:rPr lang="fr-CH" dirty="0" smtClean="0"/>
              <a:t>Elisée </a:t>
            </a:r>
            <a:r>
              <a:rPr lang="fr-CH" dirty="0"/>
              <a:t>dit aux Syriens:</a:t>
            </a:r>
            <a:endParaRPr lang="fr-FR" dirty="0"/>
          </a:p>
          <a:p>
            <a:pPr lvl="2"/>
            <a:r>
              <a:rPr lang="fr-FR" dirty="0"/>
              <a:t>Ce n'est pas ici le chemin, et ce n'est pas ici la ville; suivez-moi, et je vous conduirai vers l'homme que vous cherchez. 2.Rois 6,19</a:t>
            </a:r>
          </a:p>
          <a:p>
            <a:r>
              <a:rPr lang="fr-FR" dirty="0"/>
              <a:t>Et il les conduit à </a:t>
            </a:r>
            <a:r>
              <a:rPr lang="fr-FR" dirty="0" smtClean="0"/>
              <a:t>Samarie. Dans la ville, </a:t>
            </a:r>
            <a:r>
              <a:rPr lang="fr-FR" dirty="0"/>
              <a:t>il demande à l'Eternel de leur ouvrir les yeux</a:t>
            </a:r>
            <a:r>
              <a:rPr lang="fr-FR" dirty="0" smtClean="0"/>
              <a:t>.</a:t>
            </a:r>
          </a:p>
          <a:p>
            <a:r>
              <a:rPr lang="fr-FR" dirty="0"/>
              <a:t>Ils découvrent alors qu'ils sont au milieu de Samarie, capitale du pays ennemi. </a:t>
            </a:r>
          </a:p>
        </p:txBody>
      </p:sp>
    </p:spTree>
    <p:extLst>
      <p:ext uri="{BB962C8B-B14F-4D97-AF65-F5344CB8AC3E}">
        <p14:creationId xmlns:p14="http://schemas.microsoft.com/office/powerpoint/2010/main" val="259360278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Les </a:t>
            </a:r>
            <a:r>
              <a:rPr lang="fr-FR" dirty="0"/>
              <a:t>voyant, le roi d'Israël demande à Elisée ce qu'il faut en faire.</a:t>
            </a:r>
          </a:p>
          <a:p>
            <a:pPr lvl="2"/>
            <a:r>
              <a:rPr lang="fr-FR" dirty="0"/>
              <a:t>Tu ne frapperas point, répondit Elisée; est-ce que tu frappes ceux que tu fais prisonnier avec ton épée et avec ton arc? Donne-leur du pain et de l'eau, afin qu'ils mangent et boivent; et qu'ils s'en aillent ensuite vers leur maître. </a:t>
            </a:r>
            <a:r>
              <a:rPr lang="fr-FR" sz="1600" dirty="0"/>
              <a:t>2.Rois 6,22</a:t>
            </a:r>
          </a:p>
          <a:p>
            <a:r>
              <a:rPr lang="fr-CH" dirty="0"/>
              <a:t>Tout espoir pour les Syriens a disparu</a:t>
            </a:r>
            <a:r>
              <a:rPr lang="fr-CH" dirty="0" smtClean="0"/>
              <a:t>.</a:t>
            </a:r>
          </a:p>
          <a:p>
            <a:r>
              <a:rPr lang="fr-CH" dirty="0"/>
              <a:t>Elisée, image de Christ, manifeste la grâce.</a:t>
            </a:r>
            <a:endParaRPr lang="fr-FR" dirty="0"/>
          </a:p>
          <a:p>
            <a:pPr lvl="2"/>
            <a:r>
              <a:rPr lang="fr-CH" dirty="0"/>
              <a:t>Ayant mangé et bu, les Syriens rentrent dans leur pays.</a:t>
            </a:r>
            <a:r>
              <a:rPr lang="fr-FR" dirty="0"/>
              <a:t> … et ils s'en allèrent vers leur maître. Et les troupes des Syriens ne revinrent plus sur le territoire d'Israël. 2.Rois 6,23	</a:t>
            </a:r>
          </a:p>
          <a:p>
            <a:endParaRPr lang="fr-FR" dirty="0"/>
          </a:p>
        </p:txBody>
      </p:sp>
    </p:spTree>
    <p:extLst>
      <p:ext uri="{BB962C8B-B14F-4D97-AF65-F5344CB8AC3E}">
        <p14:creationId xmlns:p14="http://schemas.microsoft.com/office/powerpoint/2010/main" val="303053031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Ben Hadad, roi de Syrie, assiège Samarie.</a:t>
            </a:r>
          </a:p>
          <a:p>
            <a:r>
              <a:rPr lang="fr-CH" dirty="0" smtClean="0"/>
              <a:t>Le siège entraîne une grande famine. Les prix montent, une tête d’âne équivaut à 1.3 kg d’argent!</a:t>
            </a:r>
          </a:p>
          <a:p>
            <a:r>
              <a:rPr lang="fr-CH" dirty="0" smtClean="0"/>
              <a:t>Elisée dit au peuple:</a:t>
            </a:r>
          </a:p>
          <a:p>
            <a:pPr lvl="2"/>
            <a:r>
              <a:rPr lang="fr-FR" dirty="0"/>
              <a:t>Ecoutez la parole de l'Eternel! ‘Voici ce que dit l'Eternel: Demain, à la même heure, on pourra avoir 7 litres de fleur de farine pour une pièce d’argent et 14 litres d'orge pour une pièce d’argent, à la porte de Samarie.</a:t>
            </a:r>
            <a:r>
              <a:rPr lang="fr-FR" dirty="0" smtClean="0"/>
              <a:t>’ 2 Rois 7:1</a:t>
            </a:r>
          </a:p>
          <a:p>
            <a:r>
              <a:rPr lang="fr-CH" dirty="0" smtClean="0"/>
              <a:t>Nous </a:t>
            </a:r>
            <a:r>
              <a:rPr lang="fr-CH" dirty="0"/>
              <a:t>avons aussi un message de grâce à apporter autour de nous. </a:t>
            </a:r>
            <a:endParaRPr lang="fr-FR" dirty="0"/>
          </a:p>
          <a:p>
            <a:r>
              <a:rPr lang="fr-CH" dirty="0"/>
              <a:t>Nous pouvons parler de la délivrance que Jésus-Christ nous apporte!</a:t>
            </a:r>
            <a:endParaRPr lang="fr-FR" dirty="0"/>
          </a:p>
          <a:p>
            <a:r>
              <a:rPr lang="fr-FR" dirty="0"/>
              <a:t> </a:t>
            </a:r>
          </a:p>
        </p:txBody>
      </p:sp>
      <p:sp>
        <p:nvSpPr>
          <p:cNvPr id="3" name="Titre 2"/>
          <p:cNvSpPr>
            <a:spLocks noGrp="1"/>
          </p:cNvSpPr>
          <p:nvPr>
            <p:ph type="title"/>
          </p:nvPr>
        </p:nvSpPr>
        <p:spPr/>
        <p:txBody>
          <a:bodyPr/>
          <a:lstStyle/>
          <a:p>
            <a:r>
              <a:rPr lang="fr-FR" dirty="0"/>
              <a:t>Siège de </a:t>
            </a:r>
            <a:r>
              <a:rPr lang="fr-FR" dirty="0" smtClean="0"/>
              <a:t>Samarie</a:t>
            </a:r>
            <a:endParaRPr lang="fr-FR" dirty="0"/>
          </a:p>
        </p:txBody>
      </p:sp>
    </p:spTree>
    <p:extLst>
      <p:ext uri="{BB962C8B-B14F-4D97-AF65-F5344CB8AC3E}">
        <p14:creationId xmlns:p14="http://schemas.microsoft.com/office/powerpoint/2010/main" val="64115838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6" name="Text Box 13"/>
          <p:cNvSpPr txBox="1">
            <a:spLocks noChangeArrowheads="1"/>
          </p:cNvSpPr>
          <p:nvPr/>
        </p:nvSpPr>
        <p:spPr bwMode="auto">
          <a:xfrm>
            <a:off x="8762276" y="6367745"/>
            <a:ext cx="550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latin typeface="+mj-lt"/>
              </a:rPr>
              <a:t>TP</a:t>
            </a:r>
            <a:endParaRPr lang="fr-FR" sz="1200" dirty="0">
              <a:latin typeface="+mj-lt"/>
            </a:endParaRPr>
          </a:p>
        </p:txBody>
      </p:sp>
    </p:spTree>
    <p:extLst>
      <p:ext uri="{BB962C8B-B14F-4D97-AF65-F5344CB8AC3E}">
        <p14:creationId xmlns:p14="http://schemas.microsoft.com/office/powerpoint/2010/main" val="3482785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4 lépreux se trouvent à l'entrée de la </a:t>
            </a:r>
            <a:r>
              <a:rPr lang="fr-CH" dirty="0" smtClean="0"/>
              <a:t>ville.</a:t>
            </a:r>
            <a:r>
              <a:rPr lang="fr-FR" dirty="0"/>
              <a:t> </a:t>
            </a:r>
            <a:r>
              <a:rPr lang="fr-CH" dirty="0" smtClean="0"/>
              <a:t>Ils </a:t>
            </a:r>
            <a:r>
              <a:rPr lang="fr-CH" dirty="0"/>
              <a:t>se disent entre eux:</a:t>
            </a:r>
            <a:endParaRPr lang="fr-FR" dirty="0"/>
          </a:p>
          <a:p>
            <a:pPr lvl="2"/>
            <a:r>
              <a:rPr lang="fr-FR" dirty="0"/>
              <a:t>Si nous songeons à entrer dans la ville, la famine est dans la ville, et nous y mourrons; et si nous restons ici, nous mourrons également. Allons nous jeter dans le camp des Syriens; s'ils nous laissent vivre, nous vivrons et s'ils nous font mourir, nous mourrons. 2.Rois 7</a:t>
            </a:r>
            <a:r>
              <a:rPr lang="fr-FR" dirty="0" smtClean="0"/>
              <a:t>,</a:t>
            </a:r>
            <a:endParaRPr lang="fr-FR" dirty="0"/>
          </a:p>
        </p:txBody>
      </p:sp>
      <p:pic>
        <p:nvPicPr>
          <p:cNvPr id="4"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l="-746"/>
          <a:stretch/>
        </p:blipFill>
        <p:spPr/>
      </p:pic>
      <p:sp>
        <p:nvSpPr>
          <p:cNvPr id="5" name="Text Box 13"/>
          <p:cNvSpPr txBox="1">
            <a:spLocks noChangeArrowheads="1"/>
          </p:cNvSpPr>
          <p:nvPr/>
        </p:nvSpPr>
        <p:spPr bwMode="auto">
          <a:xfrm>
            <a:off x="2965849" y="6581001"/>
            <a:ext cx="550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latin typeface="+mj-lt"/>
              </a:rPr>
              <a:t>TP</a:t>
            </a:r>
            <a:endParaRPr lang="fr-FR" sz="1200" dirty="0">
              <a:latin typeface="+mj-lt"/>
            </a:endParaRPr>
          </a:p>
        </p:txBody>
      </p:sp>
    </p:spTree>
    <p:extLst>
      <p:ext uri="{BB962C8B-B14F-4D97-AF65-F5344CB8AC3E}">
        <p14:creationId xmlns:p14="http://schemas.microsoft.com/office/powerpoint/2010/main" val="3850149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F:\aa photos achetées\bâtiment\100323191.jpg"/>
          <p:cNvPicPr>
            <a:picLocks noGrp="1" noChangeArrowheads="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248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Ils le découvrent complètement vide.</a:t>
            </a:r>
            <a:endParaRPr lang="fr-FR" dirty="0" smtClean="0"/>
          </a:p>
          <a:p>
            <a:pPr lvl="2"/>
            <a:r>
              <a:rPr lang="fr-FR" dirty="0" smtClean="0"/>
              <a:t>Le Seigneur avait fait entendre dans le camp des Syriens un bruit de chars et un bruit de chevaux, le bruit d'une grande armée, et ils s'étaient dit l'un à l'autre: Voici, le roi d'Israël a pris à sa solde contre nous les rois des </a:t>
            </a:r>
            <a:r>
              <a:rPr lang="fr-FR" dirty="0" err="1" smtClean="0"/>
              <a:t>Héthiens</a:t>
            </a:r>
            <a:r>
              <a:rPr lang="fr-FR" dirty="0" smtClean="0"/>
              <a:t> et les rois des Egyptiens pour venir nous attaquer. 2.Rois 7,6</a:t>
            </a:r>
          </a:p>
          <a:p>
            <a:r>
              <a:rPr lang="fr-CH" dirty="0" smtClean="0"/>
              <a:t>Les Syriens, dans leur fuite, ont tout abandonné.</a:t>
            </a:r>
            <a:endParaRPr lang="fr-FR" dirty="0" smtClean="0"/>
          </a:p>
          <a:p>
            <a:r>
              <a:rPr lang="fr-CH" dirty="0" smtClean="0"/>
              <a:t>Les lépreux entrent dans une tente, mangent et boivent.</a:t>
            </a:r>
            <a:endParaRPr lang="fr-FR" dirty="0" smtClean="0"/>
          </a:p>
          <a:p>
            <a:r>
              <a:rPr lang="fr-CH" dirty="0" smtClean="0"/>
              <a:t>Ils emportent de l'argent, de l'or, des vêtements.</a:t>
            </a:r>
            <a:endParaRPr lang="fr-FR" dirty="0"/>
          </a:p>
        </p:txBody>
      </p:sp>
    </p:spTree>
    <p:extLst>
      <p:ext uri="{BB962C8B-B14F-4D97-AF65-F5344CB8AC3E}">
        <p14:creationId xmlns:p14="http://schemas.microsoft.com/office/powerpoint/2010/main" val="262464958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Ils </a:t>
            </a:r>
            <a:r>
              <a:rPr lang="fr-CH" dirty="0"/>
              <a:t>se disent ensuite l'un à l'autre:</a:t>
            </a:r>
            <a:endParaRPr lang="fr-FR" dirty="0"/>
          </a:p>
          <a:p>
            <a:pPr lvl="2"/>
            <a:r>
              <a:rPr lang="fr-FR" dirty="0"/>
              <a:t>Nous n'agissons pas bien! Cette journée est une journée de bonne nouvelle; si nous gardons le silence et si nous attendons jusqu'à la lumière du matin, le châtiment nous atteindra. Venez maintenant, et allons informer la maison du roi. 2.Rois 7,9	</a:t>
            </a:r>
            <a:endParaRPr lang="fr-FR" dirty="0" smtClean="0"/>
          </a:p>
          <a:p>
            <a:r>
              <a:rPr lang="fr-CH" dirty="0" smtClean="0"/>
              <a:t>Il reste encore quelques chevaux dans la ville.</a:t>
            </a:r>
            <a:endParaRPr lang="fr-FR" dirty="0" smtClean="0"/>
          </a:p>
          <a:p>
            <a:r>
              <a:rPr lang="fr-CH" dirty="0" smtClean="0"/>
              <a:t>Le roi d’Israël envoie 5 cavaliers en dehors de la ville.</a:t>
            </a:r>
          </a:p>
          <a:p>
            <a:r>
              <a:rPr lang="fr-CH" dirty="0" smtClean="0"/>
              <a:t>L’bjectif est de savoir</a:t>
            </a:r>
          </a:p>
          <a:p>
            <a:pPr lvl="1"/>
            <a:r>
              <a:rPr lang="fr-CH" dirty="0" smtClean="0"/>
              <a:t>où sont les Syriens,</a:t>
            </a:r>
          </a:p>
          <a:p>
            <a:pPr lvl="1"/>
            <a:r>
              <a:rPr lang="fr-CH" dirty="0" smtClean="0"/>
              <a:t>s’ils ne se trouvent pas en embuscade.</a:t>
            </a:r>
            <a:endParaRPr lang="fr-FR" dirty="0"/>
          </a:p>
        </p:txBody>
      </p:sp>
    </p:spTree>
    <p:extLst>
      <p:ext uri="{BB962C8B-B14F-4D97-AF65-F5344CB8AC3E}">
        <p14:creationId xmlns:p14="http://schemas.microsoft.com/office/powerpoint/2010/main" val="115819758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a:t>Le peuple sort </a:t>
            </a:r>
            <a:r>
              <a:rPr lang="fr-CH" dirty="0" smtClean="0"/>
              <a:t>ensuite et </a:t>
            </a:r>
            <a:r>
              <a:rPr lang="fr-CH" dirty="0"/>
              <a:t>pille le camp des Syriens.</a:t>
            </a:r>
            <a:endParaRPr lang="fr-FR" dirty="0"/>
          </a:p>
          <a:p>
            <a:pPr lvl="2"/>
            <a:r>
              <a:rPr lang="fr-FR" dirty="0"/>
              <a:t>Le peuple sortit, et pilla le camp des Syriens. Et l'on eut une mesure de fleur de farine pour un sicle et deux mesures d'orge pour un sicle, selon la parole de l'Eternel. 2.Rois 7,16</a:t>
            </a:r>
          </a:p>
          <a:p>
            <a:pPr lvl="1"/>
            <a:r>
              <a:rPr lang="fr-CH" dirty="0" smtClean="0"/>
              <a:t>durant </a:t>
            </a:r>
            <a:r>
              <a:rPr lang="fr-CH" dirty="0"/>
              <a:t>le </a:t>
            </a:r>
            <a:r>
              <a:rPr lang="fr-CH" dirty="0" smtClean="0"/>
              <a:t>siège, une </a:t>
            </a:r>
            <a:r>
              <a:rPr lang="fr-CH" dirty="0"/>
              <a:t>tête d'âne </a:t>
            </a:r>
            <a:r>
              <a:rPr lang="fr-CH" dirty="0" smtClean="0"/>
              <a:t>vaut </a:t>
            </a:r>
            <a:r>
              <a:rPr lang="fr-CH" dirty="0"/>
              <a:t>1,3 kg </a:t>
            </a:r>
            <a:r>
              <a:rPr lang="fr-CH" dirty="0" smtClean="0"/>
              <a:t>d'argent; après le siège,</a:t>
            </a:r>
            <a:r>
              <a:rPr lang="fr-FR" dirty="0" smtClean="0"/>
              <a:t> </a:t>
            </a:r>
            <a:r>
              <a:rPr lang="fr-CH" dirty="0" smtClean="0"/>
              <a:t>11 </a:t>
            </a:r>
            <a:r>
              <a:rPr lang="fr-CH" dirty="0"/>
              <a:t>litres de farine </a:t>
            </a:r>
            <a:r>
              <a:rPr lang="fr-CH" dirty="0" smtClean="0"/>
              <a:t>valent </a:t>
            </a:r>
            <a:r>
              <a:rPr lang="fr-CH" dirty="0"/>
              <a:t>16 grammes </a:t>
            </a:r>
            <a:r>
              <a:rPr lang="fr-CH" dirty="0" smtClean="0"/>
              <a:t>d'argent.</a:t>
            </a:r>
            <a:endParaRPr lang="fr-FR" dirty="0"/>
          </a:p>
        </p:txBody>
      </p:sp>
      <p:pic>
        <p:nvPicPr>
          <p:cNvPr id="6" name="Espace réservé pour une image  3"/>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7" name="Text Box 13"/>
          <p:cNvSpPr txBox="1">
            <a:spLocks noChangeArrowheads="1"/>
          </p:cNvSpPr>
          <p:nvPr/>
        </p:nvSpPr>
        <p:spPr bwMode="auto">
          <a:xfrm>
            <a:off x="2965849" y="6506244"/>
            <a:ext cx="550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latin typeface="+mj-lt"/>
              </a:rPr>
              <a:t>TP</a:t>
            </a:r>
            <a:endParaRPr lang="fr-FR" sz="1200" dirty="0">
              <a:latin typeface="+mj-lt"/>
            </a:endParaRPr>
          </a:p>
        </p:txBody>
      </p:sp>
    </p:spTree>
    <p:extLst>
      <p:ext uri="{BB962C8B-B14F-4D97-AF65-F5344CB8AC3E}">
        <p14:creationId xmlns:p14="http://schemas.microsoft.com/office/powerpoint/2010/main" val="3703561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Elisée </a:t>
            </a:r>
            <a:r>
              <a:rPr lang="fr-CH" dirty="0"/>
              <a:t>dit à la femme dont il avait fait revivre le fils:</a:t>
            </a:r>
            <a:endParaRPr lang="fr-FR" dirty="0"/>
          </a:p>
          <a:p>
            <a:pPr lvl="2"/>
            <a:r>
              <a:rPr lang="fr-FR" dirty="0"/>
              <a:t>Lève-toi, va t'en, toi et ta maison, et séjourne où tu pourras; car l'Eternel appelle la famine, et même elle vient sur le pays pour sept années. 2.Rois 8,1	</a:t>
            </a:r>
          </a:p>
          <a:p>
            <a:r>
              <a:rPr lang="fr-CH" dirty="0"/>
              <a:t>La femme part avec sa famille et séjourne 7 ans chez les Philistins</a:t>
            </a:r>
            <a:r>
              <a:rPr lang="fr-CH" dirty="0" smtClean="0"/>
              <a:t>.</a:t>
            </a:r>
            <a:endParaRPr lang="fr-FR" dirty="0"/>
          </a:p>
        </p:txBody>
      </p:sp>
      <p:pic>
        <p:nvPicPr>
          <p:cNvPr id="7" name="Espace réservé pour une image  6"/>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5" name="Titre 4"/>
          <p:cNvSpPr>
            <a:spLocks noGrp="1"/>
          </p:cNvSpPr>
          <p:nvPr>
            <p:ph type="title"/>
          </p:nvPr>
        </p:nvSpPr>
        <p:spPr>
          <a:xfrm>
            <a:off x="67729" y="217634"/>
            <a:ext cx="5931438" cy="563672"/>
          </a:xfrm>
        </p:spPr>
        <p:txBody>
          <a:bodyPr/>
          <a:lstStyle/>
          <a:p>
            <a:r>
              <a:rPr lang="fr-CH" dirty="0"/>
              <a:t>Elisée prédit 7 </a:t>
            </a:r>
            <a:r>
              <a:rPr lang="fr-CH" dirty="0" smtClean="0"/>
              <a:t>ans de famine</a:t>
            </a:r>
            <a:endParaRPr lang="fr-FR" dirty="0"/>
          </a:p>
        </p:txBody>
      </p:sp>
    </p:spTree>
    <p:extLst>
      <p:ext uri="{BB962C8B-B14F-4D97-AF65-F5344CB8AC3E}">
        <p14:creationId xmlns:p14="http://schemas.microsoft.com/office/powerpoint/2010/main" val="182669263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Après </a:t>
            </a:r>
            <a:r>
              <a:rPr lang="fr-CH" dirty="0"/>
              <a:t>7 ans, la femme revient et découvre sa maison </a:t>
            </a:r>
            <a:r>
              <a:rPr lang="fr-CH" dirty="0" smtClean="0"/>
              <a:t>occupée.</a:t>
            </a:r>
            <a:r>
              <a:rPr lang="fr-FR" dirty="0"/>
              <a:t> </a:t>
            </a:r>
            <a:endParaRPr lang="fr-FR" dirty="0" smtClean="0"/>
          </a:p>
          <a:p>
            <a:r>
              <a:rPr lang="fr-CH" dirty="0" smtClean="0"/>
              <a:t>Elle </a:t>
            </a:r>
            <a:r>
              <a:rPr lang="fr-CH" dirty="0"/>
              <a:t>va implorer le roi au sujet de sa maison et de son champ.</a:t>
            </a:r>
            <a:endParaRPr lang="fr-FR" dirty="0"/>
          </a:p>
          <a:p>
            <a:pPr lvl="2"/>
            <a:r>
              <a:rPr lang="fr-FR" dirty="0"/>
              <a:t>Le roi s'entretenait avec </a:t>
            </a:r>
            <a:r>
              <a:rPr lang="fr-FR" dirty="0" err="1"/>
              <a:t>Guéhazi</a:t>
            </a:r>
            <a:r>
              <a:rPr lang="fr-FR" dirty="0"/>
              <a:t>, serviteur de l'homme de Dieu, et il disait: Raconte-moi, je te prie, toutes les grandes choses qu'Elisée a faites. 2.Rois 8,4	</a:t>
            </a:r>
          </a:p>
          <a:p>
            <a:pPr lvl="2"/>
            <a:r>
              <a:rPr lang="fr-FR" dirty="0"/>
              <a:t>Et pendant qu'il racontait au roi comment Elisée avait rendu la vie à un mort, la femme dont Elisée avait fait revivre le fils vint implorer le roi au sujet de sa maison et de son champ. </a:t>
            </a:r>
            <a:r>
              <a:rPr lang="fr-FR" dirty="0" err="1"/>
              <a:t>Guéhazi</a:t>
            </a:r>
            <a:r>
              <a:rPr lang="fr-FR" dirty="0"/>
              <a:t> dit: O roi, mon seigneur, voici la femme, et voici son fils qu'Elisée a fait revivre. 2.Rois </a:t>
            </a:r>
            <a:r>
              <a:rPr lang="fr-FR" dirty="0" smtClean="0"/>
              <a:t>8,5</a:t>
            </a:r>
            <a:endParaRPr lang="fr-FR" dirty="0"/>
          </a:p>
        </p:txBody>
      </p:sp>
    </p:spTree>
    <p:extLst>
      <p:ext uri="{BB962C8B-B14F-4D97-AF65-F5344CB8AC3E}">
        <p14:creationId xmlns:p14="http://schemas.microsoft.com/office/powerpoint/2010/main" val="217412337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Le </a:t>
            </a:r>
            <a:r>
              <a:rPr lang="fr-CH" dirty="0"/>
              <a:t>roi ordonne à un eunuque de lui restituer</a:t>
            </a:r>
            <a:endParaRPr lang="fr-FR" dirty="0"/>
          </a:p>
          <a:p>
            <a:pPr lvl="1"/>
            <a:r>
              <a:rPr lang="fr-CH" dirty="0"/>
              <a:t>tout ce qui lui appartient,</a:t>
            </a:r>
            <a:endParaRPr lang="fr-FR" dirty="0"/>
          </a:p>
          <a:p>
            <a:pPr lvl="1"/>
            <a:r>
              <a:rPr lang="fr-CH" dirty="0"/>
              <a:t>tous les revenus du champ depuis le jour où elle a quitté le pays.</a:t>
            </a:r>
            <a:endParaRPr lang="fr-FR" dirty="0"/>
          </a:p>
          <a:p>
            <a:r>
              <a:rPr lang="fr-CH" dirty="0"/>
              <a:t> </a:t>
            </a:r>
            <a:endParaRPr lang="fr-FR" dirty="0"/>
          </a:p>
        </p:txBody>
      </p:sp>
      <p:sp>
        <p:nvSpPr>
          <p:cNvPr id="6" name="Text Box 13"/>
          <p:cNvSpPr txBox="1">
            <a:spLocks noChangeArrowheads="1"/>
          </p:cNvSpPr>
          <p:nvPr/>
        </p:nvSpPr>
        <p:spPr bwMode="auto">
          <a:xfrm>
            <a:off x="8634126" y="6100050"/>
            <a:ext cx="550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latin typeface="+mj-lt"/>
              </a:rPr>
              <a:t>Fo</a:t>
            </a:r>
            <a:endParaRPr lang="fr-FR" sz="1200" dirty="0">
              <a:latin typeface="+mj-lt"/>
            </a:endParaRPr>
          </a:p>
        </p:txBody>
      </p:sp>
      <p:pic>
        <p:nvPicPr>
          <p:cNvPr id="4" name="Espace réservé pour une image  3" descr="Fotolia_58578151_Subscription_XL.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73118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Elisée </a:t>
            </a:r>
            <a:r>
              <a:rPr lang="fr-CH" dirty="0"/>
              <a:t>se rend à Damas, en </a:t>
            </a:r>
            <a:r>
              <a:rPr lang="fr-CH" dirty="0" smtClean="0"/>
              <a:t>Syrie.</a:t>
            </a:r>
            <a:r>
              <a:rPr lang="fr-FR" dirty="0"/>
              <a:t> </a:t>
            </a:r>
            <a:r>
              <a:rPr lang="fr-CH" dirty="0" smtClean="0"/>
              <a:t>Le </a:t>
            </a:r>
            <a:r>
              <a:rPr lang="fr-CH" dirty="0"/>
              <a:t>roi de Syrie, Ben Hadad, est malade.</a:t>
            </a:r>
            <a:endParaRPr lang="fr-FR" dirty="0"/>
          </a:p>
          <a:p>
            <a:r>
              <a:rPr lang="fr-CH" dirty="0"/>
              <a:t>Entendant qu'Elisée est à Damas, il envoie vers lui Hazaël.</a:t>
            </a:r>
            <a:endParaRPr lang="fr-FR" dirty="0"/>
          </a:p>
          <a:p>
            <a:pPr lvl="2"/>
            <a:r>
              <a:rPr lang="fr-FR" dirty="0"/>
              <a:t>Le roi dit à </a:t>
            </a:r>
            <a:r>
              <a:rPr lang="fr-FR" dirty="0" err="1"/>
              <a:t>Hazaël</a:t>
            </a:r>
            <a:r>
              <a:rPr lang="fr-FR" dirty="0"/>
              <a:t>: Prends avec toi un présent, et va au-devant de l'homme de Dieu; consulte par lui l'Eternel, en disant: Guérirai-je de cette maladie? 2.Rois 8,8	</a:t>
            </a:r>
          </a:p>
          <a:p>
            <a:r>
              <a:rPr lang="fr-CH" dirty="0"/>
              <a:t>Hazaël va vers Elisée avec des cadeaux chargés sur 40 chameaux</a:t>
            </a:r>
            <a:endParaRPr lang="fr-FR" dirty="0"/>
          </a:p>
          <a:p>
            <a:r>
              <a:rPr lang="fr-CH" dirty="0"/>
              <a:t>Il lui demande si le roi </a:t>
            </a:r>
            <a:r>
              <a:rPr lang="fr-CH" dirty="0" smtClean="0"/>
              <a:t>guérira.</a:t>
            </a:r>
            <a:r>
              <a:rPr lang="fr-FR" dirty="0"/>
              <a:t> </a:t>
            </a:r>
            <a:r>
              <a:rPr lang="fr-FR" dirty="0" smtClean="0"/>
              <a:t>Elisée </a:t>
            </a:r>
            <a:r>
              <a:rPr lang="fr-FR" dirty="0"/>
              <a:t>lui </a:t>
            </a:r>
            <a:r>
              <a:rPr lang="fr-FR" dirty="0" smtClean="0"/>
              <a:t>répond: </a:t>
            </a:r>
          </a:p>
          <a:p>
            <a:pPr lvl="2"/>
            <a:r>
              <a:rPr lang="fr-FR" dirty="0" smtClean="0"/>
              <a:t>Tu </a:t>
            </a:r>
            <a:r>
              <a:rPr lang="fr-FR" dirty="0"/>
              <a:t>guériras! Mais l'Eternel m'a révélé qu'il mourra. 2.Rois </a:t>
            </a:r>
            <a:r>
              <a:rPr lang="fr-FR" dirty="0" smtClean="0"/>
              <a:t>8,10</a:t>
            </a:r>
            <a:endParaRPr lang="fr-FR" dirty="0"/>
          </a:p>
        </p:txBody>
      </p:sp>
      <p:sp>
        <p:nvSpPr>
          <p:cNvPr id="3" name="Titre 2"/>
          <p:cNvSpPr>
            <a:spLocks noGrp="1"/>
          </p:cNvSpPr>
          <p:nvPr>
            <p:ph type="title"/>
          </p:nvPr>
        </p:nvSpPr>
        <p:spPr/>
        <p:txBody>
          <a:bodyPr/>
          <a:lstStyle/>
          <a:p>
            <a:r>
              <a:rPr lang="fr-CH" dirty="0"/>
              <a:t>Elisée prédit le règne </a:t>
            </a:r>
            <a:r>
              <a:rPr lang="fr-CH" dirty="0" smtClean="0"/>
              <a:t>d'Hazaël</a:t>
            </a:r>
            <a:endParaRPr lang="fr-FR" dirty="0"/>
          </a:p>
        </p:txBody>
      </p:sp>
    </p:spTree>
    <p:extLst>
      <p:ext uri="{BB962C8B-B14F-4D97-AF65-F5344CB8AC3E}">
        <p14:creationId xmlns:p14="http://schemas.microsoft.com/office/powerpoint/2010/main" val="323672258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Elisée </a:t>
            </a:r>
            <a:r>
              <a:rPr lang="fr-FR" dirty="0"/>
              <a:t>arrête son regard sur </a:t>
            </a:r>
            <a:r>
              <a:rPr lang="fr-FR" dirty="0" err="1"/>
              <a:t>Hazaël</a:t>
            </a:r>
            <a:r>
              <a:rPr lang="fr-FR" dirty="0"/>
              <a:t> et pleure.</a:t>
            </a:r>
          </a:p>
          <a:p>
            <a:r>
              <a:rPr lang="fr-FR" dirty="0"/>
              <a:t>Celui-ci lui demande:</a:t>
            </a:r>
          </a:p>
          <a:p>
            <a:pPr lvl="2"/>
            <a:r>
              <a:rPr lang="fr-FR" dirty="0"/>
              <a:t>Pourquoi mon seigneur pleure-t-il?</a:t>
            </a:r>
          </a:p>
          <a:p>
            <a:r>
              <a:rPr lang="fr-FR" dirty="0"/>
              <a:t>Elisée lui répond:</a:t>
            </a:r>
          </a:p>
          <a:p>
            <a:pPr lvl="2"/>
            <a:r>
              <a:rPr lang="fr-FR" dirty="0"/>
              <a:t>Parce que je sais le mal que tu feras aux enfants d'Israël; tu mettras le feu à leurs villes fortes, tu tueras avec l'épée leurs jeunes gens, tu écraseras leurs petits enfants, et tu fendras le ventre de leurs femmes enceintes. 2.Rois 8,12</a:t>
            </a:r>
          </a:p>
          <a:p>
            <a:r>
              <a:rPr lang="fr-FR" dirty="0"/>
              <a:t> </a:t>
            </a:r>
          </a:p>
        </p:txBody>
      </p:sp>
      <p:pic>
        <p:nvPicPr>
          <p:cNvPr id="7" name="Espace réservé pour une image  6"/>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3859258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Elisée </a:t>
            </a:r>
            <a:r>
              <a:rPr lang="fr-CH" dirty="0"/>
              <a:t>informe Hazaël qu'il sera roi de Syrie.</a:t>
            </a:r>
            <a:endParaRPr lang="fr-FR" dirty="0"/>
          </a:p>
          <a:p>
            <a:r>
              <a:rPr lang="fr-CH" dirty="0"/>
              <a:t>De retour vers le roi, Hazaël informe Ben Hadad qu'il va guérir.</a:t>
            </a:r>
            <a:endParaRPr lang="fr-FR" dirty="0"/>
          </a:p>
          <a:p>
            <a:r>
              <a:rPr lang="fr-CH" dirty="0"/>
              <a:t>Le lendemain, il l'étouffe avec une couverture mouillée.</a:t>
            </a:r>
            <a:endParaRPr lang="fr-FR" dirty="0"/>
          </a:p>
          <a:p>
            <a:r>
              <a:rPr lang="fr-CH" dirty="0"/>
              <a:t>Hazaël devient roi de Syrie.</a:t>
            </a:r>
            <a:endParaRPr lang="fr-FR" dirty="0"/>
          </a:p>
          <a:p>
            <a:r>
              <a:rPr lang="fr-FR" dirty="0"/>
              <a:t> </a:t>
            </a:r>
          </a:p>
        </p:txBody>
      </p:sp>
    </p:spTree>
    <p:extLst>
      <p:ext uri="{BB962C8B-B14F-4D97-AF65-F5344CB8AC3E}">
        <p14:creationId xmlns:p14="http://schemas.microsoft.com/office/powerpoint/2010/main" val="399410519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Elisée </a:t>
            </a:r>
            <a:r>
              <a:rPr lang="fr-FR" dirty="0"/>
              <a:t>est </a:t>
            </a:r>
            <a:r>
              <a:rPr lang="fr-FR" dirty="0" smtClean="0"/>
              <a:t>malade. Joas</a:t>
            </a:r>
            <a:r>
              <a:rPr lang="fr-FR" dirty="0"/>
              <a:t>, roi d'Israël, vient le visiter.</a:t>
            </a:r>
          </a:p>
          <a:p>
            <a:r>
              <a:rPr lang="fr-CH" dirty="0"/>
              <a:t>Elisée l'informe qu'il va battre 3 fois les Syriens mais pas jusqu'à leur extermination.</a:t>
            </a:r>
            <a:endParaRPr lang="fr-FR" dirty="0"/>
          </a:p>
          <a:p>
            <a:r>
              <a:rPr lang="fr-CH" dirty="0"/>
              <a:t>Elisée meurt et est enterré</a:t>
            </a:r>
            <a:r>
              <a:rPr lang="fr-CH" dirty="0" smtClean="0"/>
              <a:t>.</a:t>
            </a:r>
          </a:p>
          <a:p>
            <a:r>
              <a:rPr lang="fr-CH" dirty="0" smtClean="0"/>
              <a:t>L’année suivante, une autre personnes meurt.</a:t>
            </a:r>
          </a:p>
          <a:p>
            <a:r>
              <a:rPr lang="fr-FR" dirty="0" smtClean="0"/>
              <a:t>Alors qu’on s’apprête à l’enterrer, des troupes de Moabites pénètrent dans le pays.</a:t>
            </a:r>
          </a:p>
          <a:p>
            <a:r>
              <a:rPr lang="fr-FR" dirty="0" smtClean="0"/>
              <a:t>Les voyant arriver, les personnes jettent le mort dans le sépulcre d’Elisée.</a:t>
            </a:r>
          </a:p>
          <a:p>
            <a:r>
              <a:rPr lang="fr-FR" dirty="0" smtClean="0"/>
              <a:t>En touchant les os d’Elisée, le mort reprend vie!</a:t>
            </a:r>
          </a:p>
        </p:txBody>
      </p:sp>
      <p:sp>
        <p:nvSpPr>
          <p:cNvPr id="3" name="Titre 2"/>
          <p:cNvSpPr>
            <a:spLocks noGrp="1"/>
          </p:cNvSpPr>
          <p:nvPr>
            <p:ph type="title"/>
          </p:nvPr>
        </p:nvSpPr>
        <p:spPr/>
        <p:txBody>
          <a:bodyPr/>
          <a:lstStyle/>
          <a:p>
            <a:r>
              <a:rPr lang="fr-FR" dirty="0"/>
              <a:t>Mort </a:t>
            </a:r>
            <a:r>
              <a:rPr lang="fr-FR" dirty="0" smtClean="0"/>
              <a:t>d'Elisée</a:t>
            </a:r>
            <a:endParaRPr lang="fr-FR" dirty="0"/>
          </a:p>
        </p:txBody>
      </p:sp>
    </p:spTree>
    <p:extLst>
      <p:ext uri="{BB962C8B-B14F-4D97-AF65-F5344CB8AC3E}">
        <p14:creationId xmlns:p14="http://schemas.microsoft.com/office/powerpoint/2010/main" val="17783541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Elie </a:t>
            </a:r>
            <a:r>
              <a:rPr lang="fr-CH" dirty="0"/>
              <a:t>trouve Elisée qui laboure avec 12 paires de </a:t>
            </a:r>
            <a:r>
              <a:rPr lang="fr-CH" dirty="0" smtClean="0"/>
              <a:t>bœufs.</a:t>
            </a:r>
            <a:r>
              <a:rPr lang="fr-FR" dirty="0"/>
              <a:t> </a:t>
            </a:r>
            <a:endParaRPr lang="fr-FR" dirty="0" smtClean="0"/>
          </a:p>
          <a:p>
            <a:r>
              <a:rPr lang="fr-CH" dirty="0" smtClean="0"/>
              <a:t>Il </a:t>
            </a:r>
            <a:r>
              <a:rPr lang="fr-CH" dirty="0"/>
              <a:t>s'approche et jette sur lui son manteau.</a:t>
            </a:r>
            <a:endParaRPr lang="fr-FR" dirty="0"/>
          </a:p>
          <a:p>
            <a:r>
              <a:rPr lang="fr-CH" dirty="0"/>
              <a:t>Quittant ses bœufs, Elisée suit Elie.</a:t>
            </a:r>
            <a:endParaRPr lang="fr-FR" dirty="0"/>
          </a:p>
          <a:p>
            <a:pPr lvl="2"/>
            <a:r>
              <a:rPr lang="fr-FR" dirty="0"/>
              <a:t>Après s'être éloigné d'Elie, il revint prendre une paire de </a:t>
            </a:r>
            <a:r>
              <a:rPr lang="fr-FR" dirty="0" err="1"/>
              <a:t>boeufs</a:t>
            </a:r>
            <a:r>
              <a:rPr lang="fr-FR" dirty="0"/>
              <a:t>, qu'il offrit en sacrifice; avec l'attelage des </a:t>
            </a:r>
            <a:r>
              <a:rPr lang="fr-FR" dirty="0" err="1"/>
              <a:t>boeufs</a:t>
            </a:r>
            <a:r>
              <a:rPr lang="fr-FR" dirty="0"/>
              <a:t>, il fit cuire leur chair, et la donna à manger au peuple. Puis il se leva, suivit Elie, et fut à son service. 1.Rois 19,21	</a:t>
            </a:r>
            <a:endParaRPr lang="fr-FR" dirty="0" smtClean="0"/>
          </a:p>
          <a:p>
            <a:pPr lvl="2"/>
            <a:endParaRPr lang="fr-FR" dirty="0"/>
          </a:p>
        </p:txBody>
      </p:sp>
      <p:sp>
        <p:nvSpPr>
          <p:cNvPr id="3" name="Titre 2"/>
          <p:cNvSpPr>
            <a:spLocks noGrp="1"/>
          </p:cNvSpPr>
          <p:nvPr>
            <p:ph type="title"/>
          </p:nvPr>
        </p:nvSpPr>
        <p:spPr>
          <a:prstGeom prst="rect">
            <a:avLst/>
          </a:prstGeom>
        </p:spPr>
        <p:txBody>
          <a:bodyPr/>
          <a:lstStyle/>
          <a:p>
            <a:r>
              <a:rPr lang="fr-FR" dirty="0" smtClean="0"/>
              <a:t>Appel d’Elisée</a:t>
            </a:r>
            <a:endParaRPr lang="fr-FR" dirty="0"/>
          </a:p>
        </p:txBody>
      </p:sp>
      <p:sp>
        <p:nvSpPr>
          <p:cNvPr id="6" name="Text Box 13"/>
          <p:cNvSpPr txBox="1">
            <a:spLocks noChangeArrowheads="1"/>
          </p:cNvSpPr>
          <p:nvPr/>
        </p:nvSpPr>
        <p:spPr bwMode="auto">
          <a:xfrm>
            <a:off x="2965849" y="6581000"/>
            <a:ext cx="6810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pic>
        <p:nvPicPr>
          <p:cNvPr id="7" name="Espace réservé pour une image  6" descr="Fotolia_50946489_Subscription_XXL.jpg"/>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33946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smtClean="0"/>
              <a:t>Elisée, comme Elie a ressuscité un mort.</a:t>
            </a:r>
          </a:p>
          <a:p>
            <a:r>
              <a:rPr lang="fr-FR" dirty="0" smtClean="0"/>
              <a:t>On assiste ici à la troisième et dernière résurrection présentée dans l’Ancien Testament.</a:t>
            </a:r>
          </a:p>
          <a:p>
            <a:r>
              <a:rPr lang="fr-CH" dirty="0" smtClean="0"/>
              <a:t>Cette </a:t>
            </a:r>
            <a:r>
              <a:rPr lang="fr-CH" dirty="0"/>
              <a:t>scène nous fait penser à Jésus.</a:t>
            </a:r>
            <a:endParaRPr lang="fr-FR" dirty="0"/>
          </a:p>
          <a:p>
            <a:pPr lvl="1"/>
            <a:r>
              <a:rPr lang="fr-CH" dirty="0"/>
              <a:t>Sa mort nous donne la vie éternelle</a:t>
            </a:r>
            <a:r>
              <a:rPr lang="fr-CH" dirty="0" smtClean="0"/>
              <a:t>.</a:t>
            </a:r>
            <a:endParaRPr lang="fr-FR" dirty="0"/>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22225" y="3900488"/>
            <a:ext cx="9166225" cy="2986087"/>
          </a:xfrm>
        </p:spPr>
      </p:pic>
    </p:spTree>
    <p:extLst>
      <p:ext uri="{BB962C8B-B14F-4D97-AF65-F5344CB8AC3E}">
        <p14:creationId xmlns:p14="http://schemas.microsoft.com/office/powerpoint/2010/main" val="303404969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Quelques </a:t>
            </a:r>
            <a:r>
              <a:rPr lang="fr-CH" dirty="0"/>
              <a:t>actions d'Elisée:</a:t>
            </a:r>
            <a:endParaRPr lang="fr-FR" dirty="0"/>
          </a:p>
          <a:p>
            <a:pPr lvl="1"/>
            <a:r>
              <a:rPr lang="fr-CH" dirty="0"/>
              <a:t>Sans argent, il soulage les pauvres,</a:t>
            </a:r>
            <a:endParaRPr lang="fr-FR" dirty="0"/>
          </a:p>
          <a:p>
            <a:pPr lvl="1"/>
            <a:r>
              <a:rPr lang="fr-CH" dirty="0"/>
              <a:t>Il nourrit des armées,</a:t>
            </a:r>
            <a:endParaRPr lang="fr-FR" dirty="0"/>
          </a:p>
          <a:p>
            <a:pPr lvl="1"/>
            <a:r>
              <a:rPr lang="fr-CH" dirty="0"/>
              <a:t>Il rend inoffensif un fruit vénéneux,</a:t>
            </a:r>
            <a:endParaRPr lang="fr-FR" dirty="0"/>
          </a:p>
          <a:p>
            <a:pPr lvl="1"/>
            <a:r>
              <a:rPr lang="fr-CH" dirty="0"/>
              <a:t>Sans médicament, il guérit des gens,</a:t>
            </a:r>
            <a:endParaRPr lang="fr-FR" dirty="0"/>
          </a:p>
          <a:p>
            <a:pPr lvl="1"/>
            <a:r>
              <a:rPr lang="fr-CH" dirty="0"/>
              <a:t>Bien que mort, il communique la vie</a:t>
            </a:r>
            <a:r>
              <a:rPr lang="fr-CH" dirty="0" smtClean="0"/>
              <a:t>.</a:t>
            </a:r>
            <a:endParaRPr lang="fr-FR" dirty="0"/>
          </a:p>
        </p:txBody>
      </p:sp>
      <p:sp>
        <p:nvSpPr>
          <p:cNvPr id="3" name="Titre 2"/>
          <p:cNvSpPr>
            <a:spLocks noGrp="1"/>
          </p:cNvSpPr>
          <p:nvPr>
            <p:ph type="title"/>
          </p:nvPr>
        </p:nvSpPr>
        <p:spPr/>
        <p:txBody>
          <a:bodyPr/>
          <a:lstStyle/>
          <a:p>
            <a:r>
              <a:rPr lang="fr-CH" dirty="0"/>
              <a:t>Elisée, type de Christ			</a:t>
            </a:r>
            <a:endParaRPr lang="fr-FR" dirty="0"/>
          </a:p>
        </p:txBody>
      </p:sp>
    </p:spTree>
    <p:extLst>
      <p:ext uri="{BB962C8B-B14F-4D97-AF65-F5344CB8AC3E}">
        <p14:creationId xmlns:p14="http://schemas.microsoft.com/office/powerpoint/2010/main" val="64140407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CH" dirty="0" smtClean="0"/>
              <a:t>Tous </a:t>
            </a:r>
            <a:r>
              <a:rPr lang="fr-CH" dirty="0"/>
              <a:t>ces caractères nous font penser à notre Seigneur Jésus-Christ!</a:t>
            </a:r>
            <a:endParaRPr lang="fr-FR" dirty="0"/>
          </a:p>
          <a:p>
            <a:r>
              <a:rPr lang="fr-CH" dirty="0"/>
              <a:t>Si Elisée est un type de Christ, il est aussi un modèle pour tout croyant.</a:t>
            </a:r>
            <a:endParaRPr lang="fr-FR" dirty="0"/>
          </a:p>
          <a:p>
            <a:r>
              <a:rPr lang="fr-CH" dirty="0"/>
              <a:t>Elisée a été durant toute sa vie un messager de la grâce divine.</a:t>
            </a:r>
            <a:endParaRPr lang="fr-FR" dirty="0"/>
          </a:p>
          <a:p>
            <a:r>
              <a:rPr lang="fr-CH" dirty="0"/>
              <a:t>Imitons-le!</a:t>
            </a:r>
            <a:endParaRPr lang="fr-FR" dirty="0"/>
          </a:p>
          <a:p>
            <a:r>
              <a:rPr lang="fr-FR" dirty="0"/>
              <a:t> </a:t>
            </a:r>
          </a:p>
          <a:p>
            <a:endParaRPr lang="fr-FR" dirty="0"/>
          </a:p>
        </p:txBody>
      </p:sp>
      <p:sp>
        <p:nvSpPr>
          <p:cNvPr id="4" name="Titre 3"/>
          <p:cNvSpPr>
            <a:spLocks noGrp="1"/>
          </p:cNvSpPr>
          <p:nvPr>
            <p:ph type="title"/>
          </p:nvPr>
        </p:nvSpPr>
        <p:spPr/>
        <p:txBody>
          <a:bodyPr/>
          <a:lstStyle/>
          <a:p>
            <a:endParaRPr lang="fr-FR"/>
          </a:p>
        </p:txBody>
      </p:sp>
      <p:sp>
        <p:nvSpPr>
          <p:cNvPr id="5" name="Rectangle 4"/>
          <p:cNvSpPr>
            <a:spLocks noChangeArrowheads="1"/>
          </p:cNvSpPr>
          <p:nvPr/>
        </p:nvSpPr>
        <p:spPr bwMode="auto">
          <a:xfrm>
            <a:off x="230295" y="4812163"/>
            <a:ext cx="8739187" cy="1384995"/>
          </a:xfrm>
          <a:prstGeom prst="rect">
            <a:avLst/>
          </a:prstGeom>
          <a:noFill/>
          <a:ln w="9525">
            <a:noFill/>
            <a:miter lim="800000"/>
            <a:headEnd/>
            <a:tailEnd/>
          </a:ln>
        </p:spPr>
        <p:txBody>
          <a:bodyPr>
            <a:spAutoFit/>
          </a:bodyPr>
          <a:lstStyle>
            <a:defPPr>
              <a:defRPr lang="fr-FR"/>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a:lstStyle>
          <a:p>
            <a:r>
              <a:rPr lang="fr-CH" sz="1200" b="0" dirty="0">
                <a:solidFill>
                  <a:srgbClr val="4D4D4D"/>
                </a:solidFill>
                <a:latin typeface="Arial" charset="0"/>
              </a:rPr>
              <a:t>Version: Segond </a:t>
            </a:r>
          </a:p>
          <a:p>
            <a:r>
              <a:rPr lang="fr-CH" sz="1200" b="0" dirty="0">
                <a:solidFill>
                  <a:srgbClr val="4D4D4D"/>
                </a:solidFill>
                <a:latin typeface="Arial" charset="0"/>
              </a:rPr>
              <a:t>Les images portant les mentions </a:t>
            </a:r>
            <a:r>
              <a:rPr lang="fr-CH" sz="1200" b="0" dirty="0" smtClean="0">
                <a:solidFill>
                  <a:srgbClr val="4D4D4D"/>
                </a:solidFill>
                <a:latin typeface="Arial" charset="0"/>
              </a:rPr>
              <a:t>FO, TP</a:t>
            </a:r>
            <a:r>
              <a:rPr lang="fr-CH" sz="1200" b="0" dirty="0">
                <a:solidFill>
                  <a:srgbClr val="4D4D4D"/>
                </a:solidFill>
                <a:latin typeface="Arial" charset="0"/>
              </a:rPr>
              <a:t>, ISP et PL ont été achetées sur les sites </a:t>
            </a:r>
            <a:r>
              <a:rPr lang="fr-CH" sz="1200" b="0" dirty="0" smtClean="0">
                <a:solidFill>
                  <a:srgbClr val="4D4D4D"/>
                </a:solidFill>
                <a:latin typeface="Arial" charset="0"/>
              </a:rPr>
              <a:t>fotolia.com, thinkstockphotos.fr</a:t>
            </a:r>
            <a:r>
              <a:rPr lang="fr-CH" sz="1200" b="0" dirty="0">
                <a:solidFill>
                  <a:srgbClr val="4D4D4D"/>
                </a:solidFill>
                <a:latin typeface="Arial" charset="0"/>
              </a:rPr>
              <a:t>, istockphoto.com et biblelieux.com; elles ne peuvent pas être utilisées dans un autre cadre que les présentations  se trouvant sur panorama-</a:t>
            </a:r>
            <a:r>
              <a:rPr lang="fr-CH" sz="1200" b="0" dirty="0" smtClean="0">
                <a:solidFill>
                  <a:srgbClr val="4D4D4D"/>
                </a:solidFill>
                <a:latin typeface="Arial" charset="0"/>
              </a:rPr>
              <a:t>bible.ch. </a:t>
            </a:r>
          </a:p>
          <a:p>
            <a:r>
              <a:rPr lang="fr-CH" sz="1200" b="0" dirty="0" smtClean="0">
                <a:solidFill>
                  <a:srgbClr val="4D4D4D"/>
                </a:solidFill>
                <a:latin typeface="Arial" charset="0"/>
              </a:rPr>
              <a:t>Lors de présentations de ce sujet, il n’est pas autorisé de rajouter ou de modifier les commentaires écrits sur fond bleu. Si vous pensez qu’une modification d’un texte est nécessaire, merci de bien voloir écrire à </a:t>
            </a:r>
            <a:r>
              <a:rPr lang="fr-CH" sz="1200" b="0" dirty="0" smtClean="0">
                <a:solidFill>
                  <a:srgbClr val="4D4D4D"/>
                </a:solidFill>
                <a:latin typeface="Arial" charset="0"/>
                <a:hlinkClick r:id="rId2"/>
              </a:rPr>
              <a:t>info@panorama-bible.ch</a:t>
            </a:r>
            <a:endParaRPr lang="fr-CH" sz="1200" b="0" dirty="0" smtClean="0">
              <a:solidFill>
                <a:srgbClr val="4D4D4D"/>
              </a:solidFill>
              <a:latin typeface="Arial" charset="0"/>
            </a:endParaRPr>
          </a:p>
          <a:p>
            <a:endParaRPr lang="fr-FR" sz="1200" b="0" dirty="0">
              <a:solidFill>
                <a:srgbClr val="4D4D4D"/>
              </a:solidFill>
              <a:latin typeface="Arial" charset="0"/>
            </a:endParaRPr>
          </a:p>
        </p:txBody>
      </p:sp>
    </p:spTree>
    <p:extLst>
      <p:ext uri="{BB962C8B-B14F-4D97-AF65-F5344CB8AC3E}">
        <p14:creationId xmlns:p14="http://schemas.microsoft.com/office/powerpoint/2010/main" val="38472400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Venant </a:t>
            </a:r>
            <a:r>
              <a:rPr lang="fr-CH" dirty="0"/>
              <a:t>de Guilgal au Jourdain, Elie prend son manteau, le plie et frappe les eaux qui se partagent en deux. </a:t>
            </a:r>
            <a:endParaRPr lang="fr-FR" dirty="0"/>
          </a:p>
          <a:p>
            <a:r>
              <a:rPr lang="fr-CH" dirty="0"/>
              <a:t>Arrivés de l'autre côté, Elie demande à Elisée ce qu'il désire</a:t>
            </a:r>
            <a:r>
              <a:rPr lang="fr-CH" dirty="0" smtClean="0"/>
              <a:t>.</a:t>
            </a:r>
          </a:p>
          <a:p>
            <a:r>
              <a:rPr lang="fr-CH" dirty="0" smtClean="0"/>
              <a:t>Il répond:</a:t>
            </a:r>
          </a:p>
          <a:p>
            <a:pPr lvl="2"/>
            <a:r>
              <a:rPr lang="fr-FR" dirty="0"/>
              <a:t>Qu'il y ait sur moi une double part de ton esprit</a:t>
            </a:r>
            <a:r>
              <a:rPr lang="fr-FR" dirty="0" smtClean="0"/>
              <a:t>! 2 roi 2,9</a:t>
            </a:r>
          </a:p>
          <a:p>
            <a:endParaRPr lang="fr-FR" dirty="0"/>
          </a:p>
          <a:p>
            <a:pPr lvl="2"/>
            <a:endParaRPr lang="fr-FR" dirty="0"/>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536341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2"/>
          </p:nvPr>
        </p:nvSpPr>
        <p:spPr/>
        <p:txBody>
          <a:bodyPr/>
          <a:lstStyle/>
          <a:p>
            <a:r>
              <a:rPr lang="fr-CH" dirty="0" smtClean="0"/>
              <a:t>Demandons </a:t>
            </a:r>
            <a:r>
              <a:rPr lang="fr-CH" dirty="0"/>
              <a:t>au Seigneur </a:t>
            </a:r>
            <a:r>
              <a:rPr lang="fr-CH" dirty="0" smtClean="0"/>
              <a:t>d'être </a:t>
            </a:r>
            <a:r>
              <a:rPr lang="fr-CH" dirty="0"/>
              <a:t>remplis de plus en plus de son </a:t>
            </a:r>
            <a:r>
              <a:rPr lang="fr-CH" dirty="0" smtClean="0"/>
              <a:t>Esprit,</a:t>
            </a:r>
            <a:endParaRPr lang="fr-FR" dirty="0"/>
          </a:p>
          <a:p>
            <a:r>
              <a:rPr lang="fr-CH" dirty="0"/>
              <a:t>Que Sa puissance puisse s'exercer partout où </a:t>
            </a:r>
            <a:r>
              <a:rPr lang="fr-CH" dirty="0" smtClean="0"/>
              <a:t>nous nous </a:t>
            </a:r>
            <a:r>
              <a:rPr lang="fr-CH" dirty="0"/>
              <a:t>trouvons</a:t>
            </a:r>
            <a:r>
              <a:rPr lang="fr-CH" dirty="0" smtClean="0"/>
              <a:t>.</a:t>
            </a:r>
            <a:endParaRPr lang="fr-FR" dirty="0"/>
          </a:p>
        </p:txBody>
      </p:sp>
      <p:sp>
        <p:nvSpPr>
          <p:cNvPr id="2" name="Titre 1"/>
          <p:cNvSpPr>
            <a:spLocks noGrp="1"/>
          </p:cNvSpPr>
          <p:nvPr>
            <p:ph type="title"/>
          </p:nvPr>
        </p:nvSpPr>
        <p:spPr/>
        <p:txBody>
          <a:bodyPr/>
          <a:lstStyle/>
          <a:p>
            <a:endParaRPr lang="fr-FR"/>
          </a:p>
        </p:txBody>
      </p:sp>
      <p:sp>
        <p:nvSpPr>
          <p:cNvPr id="7" name="Text Box 13"/>
          <p:cNvSpPr txBox="1">
            <a:spLocks noChangeArrowheads="1"/>
          </p:cNvSpPr>
          <p:nvPr/>
        </p:nvSpPr>
        <p:spPr bwMode="auto">
          <a:xfrm>
            <a:off x="4360148" y="6220788"/>
            <a:ext cx="6810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hangingPunct="1"/>
            <a:r>
              <a:rPr lang="fr-CH" sz="1200" dirty="0" smtClean="0">
                <a:solidFill>
                  <a:srgbClr val="4D4D4D"/>
                </a:solidFill>
                <a:latin typeface="+mj-lt"/>
              </a:rPr>
              <a:t>Fo</a:t>
            </a:r>
            <a:endParaRPr lang="fr-FR" sz="1200" dirty="0">
              <a:solidFill>
                <a:srgbClr val="4D4D4D"/>
              </a:solidFill>
              <a:latin typeface="+mj-lt"/>
            </a:endParaRPr>
          </a:p>
        </p:txBody>
      </p:sp>
      <p:pic>
        <p:nvPicPr>
          <p:cNvPr id="5" name="Espace réservé pour une image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75201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FILENAME" val="D:\0Adds\050800 Scout Trip\sr\Dothan Valley from south, tb n050800 sr.jpg"/>
  <p:tag name="PHOTO" val="TRUE"/>
</p:tagLst>
</file>

<file path=ppt/theme/theme1.xml><?xml version="1.0" encoding="utf-8"?>
<a:theme xmlns:a="http://schemas.openxmlformats.org/drawingml/2006/main" name="panorama">
  <a:themeElements>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6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Trombone 1">
        <a:dk1>
          <a:srgbClr val="330000"/>
        </a:dk1>
        <a:lt1>
          <a:srgbClr val="FFFFFF"/>
        </a:lt1>
        <a:dk2>
          <a:srgbClr val="330000"/>
        </a:dk2>
        <a:lt2>
          <a:srgbClr val="808080"/>
        </a:lt2>
        <a:accent1>
          <a:srgbClr val="FFCC00"/>
        </a:accent1>
        <a:accent2>
          <a:srgbClr val="FFDC4C"/>
        </a:accent2>
        <a:accent3>
          <a:srgbClr val="FFFFFF"/>
        </a:accent3>
        <a:accent4>
          <a:srgbClr val="2A0000"/>
        </a:accent4>
        <a:accent5>
          <a:srgbClr val="FFE2AA"/>
        </a:accent5>
        <a:accent6>
          <a:srgbClr val="E7C744"/>
        </a:accent6>
        <a:hlink>
          <a:srgbClr val="009999"/>
        </a:hlink>
        <a:folHlink>
          <a:srgbClr val="CC601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7239</TotalTime>
  <Words>4915</Words>
  <Application>Microsoft Macintosh PowerPoint</Application>
  <PresentationFormat>Présentation à l'écran (4:3)</PresentationFormat>
  <Paragraphs>373</Paragraphs>
  <Slides>72</Slides>
  <Notes>0</Notes>
  <HiddenSlides>0</HiddenSlides>
  <MMClips>0</MMClips>
  <ScaleCrop>false</ScaleCrop>
  <HeadingPairs>
    <vt:vector size="4" baseType="variant">
      <vt:variant>
        <vt:lpstr>Thème</vt:lpstr>
      </vt:variant>
      <vt:variant>
        <vt:i4>2</vt:i4>
      </vt:variant>
      <vt:variant>
        <vt:lpstr>Titres des diapositives</vt:lpstr>
      </vt:variant>
      <vt:variant>
        <vt:i4>72</vt:i4>
      </vt:variant>
    </vt:vector>
  </HeadingPairs>
  <TitlesOfParts>
    <vt:vector size="74" baseType="lpstr">
      <vt:lpstr>panorama</vt:lpstr>
      <vt:lpstr>1_Custom Design</vt:lpstr>
      <vt:lpstr>Présentation PowerPoint</vt:lpstr>
      <vt:lpstr>Chronologie du peuple d’Israël</vt:lpstr>
      <vt:lpstr>Présentation PowerPoint</vt:lpstr>
      <vt:lpstr>Présentation PowerPoint</vt:lpstr>
      <vt:lpstr>Présentation PowerPoint</vt:lpstr>
      <vt:lpstr>Présentation PowerPoint</vt:lpstr>
      <vt:lpstr>Appel d’Elisée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L'huile de la veuve</vt:lpstr>
      <vt:lpstr>Présentation PowerPoint</vt:lpstr>
      <vt:lpstr>Présentation PowerPoint</vt:lpstr>
      <vt:lpstr>La Sunamite</vt:lpstr>
      <vt:lpstr>Présentation PowerPoint</vt:lpstr>
      <vt:lpstr>Présentation PowerPoint</vt:lpstr>
      <vt:lpstr>Présentation PowerPoint</vt:lpstr>
      <vt:lpstr>Présentation PowerPoint</vt:lpstr>
      <vt:lpstr>Présentation PowerPoint</vt:lpstr>
      <vt:lpstr>Présentation PowerPoint</vt:lpstr>
      <vt:lpstr>Le potage de coloquintes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Guérison de Naaman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Miracle de la hache</vt:lpstr>
      <vt:lpstr>Présentation PowerPoint</vt:lpstr>
      <vt:lpstr>Elisée dévoile les plans syriens</vt:lpstr>
      <vt:lpstr>Présentation PowerPoint</vt:lpstr>
      <vt:lpstr>Présentation PowerPoint</vt:lpstr>
      <vt:lpstr>Présentation PowerPoint</vt:lpstr>
      <vt:lpstr>Présentation PowerPoint</vt:lpstr>
      <vt:lpstr>Présentation PowerPoint</vt:lpstr>
      <vt:lpstr>Présentation PowerPoint</vt:lpstr>
      <vt:lpstr>Siège de Samarie</vt:lpstr>
      <vt:lpstr>Présentation PowerPoint</vt:lpstr>
      <vt:lpstr>Présentation PowerPoint</vt:lpstr>
      <vt:lpstr>Présentation PowerPoint</vt:lpstr>
      <vt:lpstr>Présentation PowerPoint</vt:lpstr>
      <vt:lpstr>Présentation PowerPoint</vt:lpstr>
      <vt:lpstr>Elisée prédit 7 ans de famine</vt:lpstr>
      <vt:lpstr>Présentation PowerPoint</vt:lpstr>
      <vt:lpstr>Présentation PowerPoint</vt:lpstr>
      <vt:lpstr>Elisée prédit le règne d'Hazaël</vt:lpstr>
      <vt:lpstr>Présentation PowerPoint</vt:lpstr>
      <vt:lpstr>Présentation PowerPoint</vt:lpstr>
      <vt:lpstr>Mort d'Elisée</vt:lpstr>
      <vt:lpstr>Présentation PowerPoint</vt:lpstr>
      <vt:lpstr>Elisée, type de Christ   </vt:lpstr>
      <vt:lpstr>Présentation PowerPoint</vt:lpstr>
    </vt:vector>
  </TitlesOfParts>
  <Company>olivier requet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numerosept olivier requet</dc:creator>
  <cp:lastModifiedBy>Didier Gern</cp:lastModifiedBy>
  <cp:revision>415</cp:revision>
  <cp:lastPrinted>2013-09-05T16:29:19Z</cp:lastPrinted>
  <dcterms:created xsi:type="dcterms:W3CDTF">2013-08-23T10:04:23Z</dcterms:created>
  <dcterms:modified xsi:type="dcterms:W3CDTF">2018-10-27T17:24:02Z</dcterms:modified>
</cp:coreProperties>
</file>