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91"/>
  </p:notesMasterIdLst>
  <p:handoutMasterIdLst>
    <p:handoutMasterId r:id="rId92"/>
  </p:handoutMasterIdLst>
  <p:sldIdLst>
    <p:sldId id="262" r:id="rId3"/>
    <p:sldId id="330" r:id="rId4"/>
    <p:sldId id="331" r:id="rId5"/>
    <p:sldId id="353" r:id="rId6"/>
    <p:sldId id="265" r:id="rId7"/>
    <p:sldId id="354" r:id="rId8"/>
    <p:sldId id="266" r:id="rId9"/>
    <p:sldId id="267" r:id="rId10"/>
    <p:sldId id="268" r:id="rId11"/>
    <p:sldId id="269" r:id="rId12"/>
    <p:sldId id="270" r:id="rId13"/>
    <p:sldId id="333" r:id="rId14"/>
    <p:sldId id="271" r:id="rId15"/>
    <p:sldId id="272" r:id="rId16"/>
    <p:sldId id="334" r:id="rId17"/>
    <p:sldId id="273" r:id="rId18"/>
    <p:sldId id="335" r:id="rId19"/>
    <p:sldId id="355" r:id="rId20"/>
    <p:sldId id="275" r:id="rId21"/>
    <p:sldId id="276" r:id="rId22"/>
    <p:sldId id="356" r:id="rId23"/>
    <p:sldId id="277" r:id="rId24"/>
    <p:sldId id="278" r:id="rId25"/>
    <p:sldId id="336" r:id="rId26"/>
    <p:sldId id="279" r:id="rId27"/>
    <p:sldId id="280" r:id="rId28"/>
    <p:sldId id="281" r:id="rId29"/>
    <p:sldId id="282" r:id="rId30"/>
    <p:sldId id="283" r:id="rId31"/>
    <p:sldId id="338" r:id="rId32"/>
    <p:sldId id="284" r:id="rId33"/>
    <p:sldId id="285" r:id="rId34"/>
    <p:sldId id="340" r:id="rId35"/>
    <p:sldId id="286" r:id="rId36"/>
    <p:sldId id="339" r:id="rId37"/>
    <p:sldId id="287" r:id="rId38"/>
    <p:sldId id="288" r:id="rId39"/>
    <p:sldId id="341" r:id="rId40"/>
    <p:sldId id="342" r:id="rId41"/>
    <p:sldId id="290" r:id="rId42"/>
    <p:sldId id="343" r:id="rId43"/>
    <p:sldId id="357" r:id="rId44"/>
    <p:sldId id="291" r:id="rId45"/>
    <p:sldId id="292" r:id="rId46"/>
    <p:sldId id="293" r:id="rId47"/>
    <p:sldId id="358" r:id="rId48"/>
    <p:sldId id="294" r:id="rId49"/>
    <p:sldId id="295" r:id="rId50"/>
    <p:sldId id="352" r:id="rId51"/>
    <p:sldId id="296" r:id="rId52"/>
    <p:sldId id="297" r:id="rId53"/>
    <p:sldId id="298" r:id="rId54"/>
    <p:sldId id="345" r:id="rId55"/>
    <p:sldId id="344" r:id="rId56"/>
    <p:sldId id="299" r:id="rId57"/>
    <p:sldId id="300" r:id="rId58"/>
    <p:sldId id="346" r:id="rId59"/>
    <p:sldId id="301" r:id="rId60"/>
    <p:sldId id="302" r:id="rId61"/>
    <p:sldId id="303" r:id="rId62"/>
    <p:sldId id="304" r:id="rId63"/>
    <p:sldId id="305" r:id="rId64"/>
    <p:sldId id="306" r:id="rId65"/>
    <p:sldId id="307" r:id="rId66"/>
    <p:sldId id="308" r:id="rId67"/>
    <p:sldId id="309" r:id="rId68"/>
    <p:sldId id="310" r:id="rId69"/>
    <p:sldId id="349" r:id="rId70"/>
    <p:sldId id="312" r:id="rId71"/>
    <p:sldId id="313" r:id="rId72"/>
    <p:sldId id="359" r:id="rId73"/>
    <p:sldId id="315" r:id="rId74"/>
    <p:sldId id="316" r:id="rId75"/>
    <p:sldId id="317" r:id="rId76"/>
    <p:sldId id="360" r:id="rId77"/>
    <p:sldId id="318" r:id="rId78"/>
    <p:sldId id="350" r:id="rId79"/>
    <p:sldId id="320" r:id="rId80"/>
    <p:sldId id="321" r:id="rId81"/>
    <p:sldId id="322" r:id="rId82"/>
    <p:sldId id="323" r:id="rId83"/>
    <p:sldId id="324" r:id="rId84"/>
    <p:sldId id="351" r:id="rId85"/>
    <p:sldId id="325" r:id="rId86"/>
    <p:sldId id="326" r:id="rId87"/>
    <p:sldId id="327" r:id="rId88"/>
    <p:sldId id="328" r:id="rId89"/>
    <p:sldId id="329" r:id="rId9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5pPr>
    <a:lvl6pPr marL="2286000" algn="l" defTabSz="457200" rtl="0" eaLnBrk="1" latinLnBrk="0" hangingPunct="1">
      <a:defRPr kern="1200">
        <a:solidFill>
          <a:schemeClr val="tx1"/>
        </a:solidFill>
        <a:latin typeface="Rockwell" charset="0"/>
        <a:ea typeface="ＭＳ Ｐゴシック" charset="0"/>
        <a:cs typeface="ＭＳ Ｐゴシック" charset="0"/>
      </a:defRPr>
    </a:lvl6pPr>
    <a:lvl7pPr marL="2743200" algn="l" defTabSz="457200" rtl="0" eaLnBrk="1" latinLnBrk="0" hangingPunct="1">
      <a:defRPr kern="1200">
        <a:solidFill>
          <a:schemeClr val="tx1"/>
        </a:solidFill>
        <a:latin typeface="Rockwell" charset="0"/>
        <a:ea typeface="ＭＳ Ｐゴシック" charset="0"/>
        <a:cs typeface="ＭＳ Ｐゴシック" charset="0"/>
      </a:defRPr>
    </a:lvl7pPr>
    <a:lvl8pPr marL="3200400" algn="l" defTabSz="457200" rtl="0" eaLnBrk="1" latinLnBrk="0" hangingPunct="1">
      <a:defRPr kern="1200">
        <a:solidFill>
          <a:schemeClr val="tx1"/>
        </a:solidFill>
        <a:latin typeface="Rockwell" charset="0"/>
        <a:ea typeface="ＭＳ Ｐゴシック" charset="0"/>
        <a:cs typeface="ＭＳ Ｐゴシック" charset="0"/>
      </a:defRPr>
    </a:lvl8pPr>
    <a:lvl9pPr marL="3657600" algn="l" defTabSz="457200" rtl="0" eaLnBrk="1" latinLnBrk="0" hangingPunct="1">
      <a:defRPr kern="1200">
        <a:solidFill>
          <a:schemeClr val="tx1"/>
        </a:solidFill>
        <a:latin typeface="Rockwel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371B"/>
    <a:srgbClr val="3599D9"/>
    <a:srgbClr val="2D8EC2"/>
    <a:srgbClr val="257A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14" autoAdjust="0"/>
    <p:restoredTop sz="98527" autoAdjust="0"/>
  </p:normalViewPr>
  <p:slideViewPr>
    <p:cSldViewPr snapToGrid="0" snapToObjects="1">
      <p:cViewPr>
        <p:scale>
          <a:sx n="90" d="100"/>
          <a:sy n="90" d="100"/>
        </p:scale>
        <p:origin x="-288" y="-216"/>
      </p:cViewPr>
      <p:guideLst>
        <p:guide orient="horz" pos="301"/>
        <p:guide pos="41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6" d="100"/>
        <a:sy n="206" d="100"/>
      </p:scale>
      <p:origin x="0" y="3800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8068F45-7AE3-6C43-9032-88871BDCA947}" type="datetime1">
              <a:rPr lang="fr-CH"/>
              <a:pPr>
                <a:defRPr/>
              </a:pPr>
              <a:t>12.04.20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F0B63F3-7E6A-FB48-AD57-3C4A4FBA9A10}" type="slidenum">
              <a:rPr lang="en-US"/>
              <a:pPr>
                <a:defRPr/>
              </a:pPr>
              <a:t>‹#›</a:t>
            </a:fld>
            <a:endParaRPr lang="en-US"/>
          </a:p>
        </p:txBody>
      </p:sp>
    </p:spTree>
    <p:extLst>
      <p:ext uri="{BB962C8B-B14F-4D97-AF65-F5344CB8AC3E}">
        <p14:creationId xmlns:p14="http://schemas.microsoft.com/office/powerpoint/2010/main" val="38273365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4C48AB0-F8F9-DD4A-BE1C-B9EBD8E5A1F1}" type="datetime1">
              <a:rPr lang="fr-CH"/>
              <a:pPr>
                <a:defRPr/>
              </a:pPr>
              <a:t>12.04.20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smtClean="0"/>
              <a:t>Click to edit Master text styles</a:t>
            </a:r>
          </a:p>
          <a:p>
            <a:pPr lvl="1"/>
            <a:r>
              <a:rPr lang="fr-CH" noProof="0" smtClean="0"/>
              <a:t>Second level</a:t>
            </a:r>
          </a:p>
          <a:p>
            <a:pPr lvl="2"/>
            <a:r>
              <a:rPr lang="fr-CH" noProof="0" smtClean="0"/>
              <a:t>Third level</a:t>
            </a:r>
          </a:p>
          <a:p>
            <a:pPr lvl="3"/>
            <a:r>
              <a:rPr lang="fr-CH" noProof="0" smtClean="0"/>
              <a:t>Fourth level</a:t>
            </a:r>
          </a:p>
          <a:p>
            <a:pPr lvl="4"/>
            <a:r>
              <a:rPr lang="fr-CH"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CAFD032-8455-8C47-8B35-52D3E92D9373}" type="slidenum">
              <a:rPr lang="en-US"/>
              <a:pPr>
                <a:defRPr/>
              </a:pPr>
              <a:t>‹#›</a:t>
            </a:fld>
            <a:endParaRPr lang="en-US"/>
          </a:p>
        </p:txBody>
      </p:sp>
    </p:spTree>
    <p:extLst>
      <p:ext uri="{BB962C8B-B14F-4D97-AF65-F5344CB8AC3E}">
        <p14:creationId xmlns:p14="http://schemas.microsoft.com/office/powerpoint/2010/main" val="4117641069"/>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pPr lvl="0"/>
            <a:endParaRPr lang="en-US" noProof="0"/>
          </a:p>
        </p:txBody>
      </p:sp>
    </p:spTree>
    <p:extLst>
      <p:ext uri="{BB962C8B-B14F-4D97-AF65-F5344CB8AC3E}">
        <p14:creationId xmlns:p14="http://schemas.microsoft.com/office/powerpoint/2010/main" val="4835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431786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709963"/>
            <a:ext cx="5040000" cy="295750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205137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1 colonne titre">
    <p:spTree>
      <p:nvGrpSpPr>
        <p:cNvPr id="1" name=""/>
        <p:cNvGrpSpPr/>
        <p:nvPr/>
      </p:nvGrpSpPr>
      <p:grpSpPr>
        <a:xfrm>
          <a:off x="0" y="0"/>
          <a:ext cx="0" cy="0"/>
          <a:chOff x="0" y="0"/>
          <a:chExt cx="0" cy="0"/>
        </a:xfrm>
      </p:grpSpPr>
      <p:sp>
        <p:nvSpPr>
          <p:cNvPr id="5" name="Rectangle 4"/>
          <p:cNvSpPr/>
          <p:nvPr userDrawn="1"/>
        </p:nvSpPr>
        <p:spPr>
          <a:xfrm>
            <a:off x="-93662" y="217488"/>
            <a:ext cx="4673466"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709963"/>
            <a:ext cx="5040000" cy="295750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30" y="217634"/>
            <a:ext cx="4433714"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869370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682960"/>
            <a:ext cx="5040000" cy="2986811"/>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143751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4" name="Rectangle 3"/>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702699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 Placeholder 4"/>
          <p:cNvSpPr>
            <a:spLocks noGrp="1"/>
          </p:cNvSpPr>
          <p:nvPr>
            <p:ph type="body" sz="quarter" idx="12"/>
          </p:nvPr>
        </p:nvSpPr>
        <p:spPr>
          <a:xfrm>
            <a:off x="3117211" y="1066799"/>
            <a:ext cx="5907260"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103188" y="1102657"/>
            <a:ext cx="3103776"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7" name="Title Placeholder 17"/>
          <p:cNvSpPr>
            <a:spLocks noGrp="1"/>
          </p:cNvSpPr>
          <p:nvPr>
            <p:ph type="title"/>
          </p:nvPr>
        </p:nvSpPr>
        <p:spPr>
          <a:xfrm>
            <a:off x="67729" y="217634"/>
            <a:ext cx="5042433"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713963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pic>
        <p:nvPicPr>
          <p:cNvPr id="3" name="Picture 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2"/>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22708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onnes texte">
    <p:spTree>
      <p:nvGrpSpPr>
        <p:cNvPr id="1" name=""/>
        <p:cNvGrpSpPr/>
        <p:nvPr/>
      </p:nvGrpSpPr>
      <p:grpSpPr>
        <a:xfrm>
          <a:off x="0" y="0"/>
          <a:ext cx="0" cy="0"/>
          <a:chOff x="0" y="0"/>
          <a:chExt cx="0" cy="0"/>
        </a:xfrm>
      </p:grpSpPr>
      <p:pic>
        <p:nvPicPr>
          <p:cNvPr id="4" name="Picture 6"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2"/>
          </p:nvPr>
        </p:nvSpPr>
        <p:spPr>
          <a:xfrm>
            <a:off x="162000" y="322265"/>
            <a:ext cx="4291467" cy="568907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3" name="Text Placeholder 4"/>
          <p:cNvSpPr>
            <a:spLocks noGrp="1"/>
          </p:cNvSpPr>
          <p:nvPr>
            <p:ph type="body" sz="quarter" idx="13"/>
          </p:nvPr>
        </p:nvSpPr>
        <p:spPr>
          <a:xfrm>
            <a:off x="4642983" y="1056639"/>
            <a:ext cx="4291467" cy="495469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3707146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8"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082723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6"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842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4"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31979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90636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7" name="Picture Placeholder 16"/>
          <p:cNvSpPr>
            <a:spLocks noGrp="1"/>
          </p:cNvSpPr>
          <p:nvPr>
            <p:ph type="pic" sz="quarter" idx="13"/>
          </p:nvPr>
        </p:nvSpPr>
        <p:spPr>
          <a:xfrm>
            <a:off x="879475" y="2835275"/>
            <a:ext cx="4159250" cy="2976563"/>
          </a:xfrm>
          <a:prstGeom prst="rect">
            <a:avLst/>
          </a:prstGeom>
        </p:spPr>
        <p:txBody>
          <a:bodyPr vert="horz"/>
          <a:lstStyle/>
          <a:p>
            <a:pPr lvl="0"/>
            <a:r>
              <a:rPr lang="fr-CH" noProof="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760889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6253163" cy="2840037"/>
            <a:chOff x="228600" y="208280"/>
            <a:chExt cx="6253480" cy="2839720"/>
          </a:xfrm>
        </p:grpSpPr>
        <p:sp>
          <p:nvSpPr>
            <p:cNvPr id="6" name="Rounded Rectangle 15"/>
            <p:cNvSpPr/>
            <p:nvPr userDrawn="1"/>
          </p:nvSpPr>
          <p:spPr>
            <a:xfrm>
              <a:off x="508014" y="517807"/>
              <a:ext cx="597406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63"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pic>
        <p:nvPicPr>
          <p:cNvPr id="9"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4280869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926559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3"/>
            <a:ext cx="5822950"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921108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3669066" y="1058333"/>
            <a:ext cx="5130447"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7" name="Picture Placeholder 16"/>
          <p:cNvSpPr>
            <a:spLocks noGrp="1"/>
          </p:cNvSpPr>
          <p:nvPr>
            <p:ph type="pic" sz="quarter" idx="13"/>
          </p:nvPr>
        </p:nvSpPr>
        <p:spPr>
          <a:xfrm>
            <a:off x="879474" y="1058333"/>
            <a:ext cx="2595555" cy="4798531"/>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2023934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53124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5" name="Rectangle 4"/>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557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001129" y="1058333"/>
            <a:ext cx="6048000"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76737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03662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7" name="Title Placeholder 17"/>
          <p:cNvSpPr>
            <a:spLocks noGrp="1"/>
          </p:cNvSpPr>
          <p:nvPr>
            <p:ph type="title"/>
          </p:nvPr>
        </p:nvSpPr>
        <p:spPr>
          <a:xfrm>
            <a:off x="67729" y="217634"/>
            <a:ext cx="5042434"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348800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76570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2 colonnes titre long">
    <p:spTree>
      <p:nvGrpSpPr>
        <p:cNvPr id="1" name=""/>
        <p:cNvGrpSpPr/>
        <p:nvPr/>
      </p:nvGrpSpPr>
      <p:grpSpPr>
        <a:xfrm>
          <a:off x="0" y="0"/>
          <a:ext cx="0" cy="0"/>
          <a:chOff x="0" y="0"/>
          <a:chExt cx="0" cy="0"/>
        </a:xfrm>
      </p:grpSpPr>
      <p:pic>
        <p:nvPicPr>
          <p:cNvPr id="4"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29789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2 colonnes titre long">
    <p:spTree>
      <p:nvGrpSpPr>
        <p:cNvPr id="1" name=""/>
        <p:cNvGrpSpPr/>
        <p:nvPr/>
      </p:nvGrpSpPr>
      <p:grpSpPr>
        <a:xfrm>
          <a:off x="0" y="0"/>
          <a:ext cx="0" cy="0"/>
          <a:chOff x="0" y="0"/>
          <a:chExt cx="0" cy="0"/>
        </a:xfrm>
      </p:grpSpPr>
      <p:pic>
        <p:nvPicPr>
          <p:cNvPr id="4"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437445"/>
            <a:ext cx="5510667" cy="557389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6392333" y="1066799"/>
            <a:ext cx="2423554"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268448856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20" Type="http://schemas.openxmlformats.org/officeDocument/2006/relationships/slideLayout" Target="../slideLayouts/slideLayout22.xml"/><Relationship Id="rId21" Type="http://schemas.openxmlformats.org/officeDocument/2006/relationships/slideLayout" Target="../slideLayouts/slideLayout23.xml"/><Relationship Id="rId22" Type="http://schemas.openxmlformats.org/officeDocument/2006/relationships/slideLayout" Target="../slideLayouts/slideLayout24.xml"/><Relationship Id="rId23" Type="http://schemas.openxmlformats.org/officeDocument/2006/relationships/slideLayout" Target="../slideLayouts/slideLayout25.xml"/><Relationship Id="rId24" Type="http://schemas.openxmlformats.org/officeDocument/2006/relationships/theme" Target="../theme/theme2.xml"/><Relationship Id="rId25" Type="http://schemas.openxmlformats.org/officeDocument/2006/relationships/image" Target="../media/image1.png"/><Relationship Id="rId10" Type="http://schemas.openxmlformats.org/officeDocument/2006/relationships/slideLayout" Target="../slideLayouts/slideLayout12.xml"/><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slideLayout" Target="../slideLayouts/slideLayout15.xml"/><Relationship Id="rId14" Type="http://schemas.openxmlformats.org/officeDocument/2006/relationships/slideLayout" Target="../slideLayouts/slideLayout16.xml"/><Relationship Id="rId15" Type="http://schemas.openxmlformats.org/officeDocument/2006/relationships/slideLayout" Target="../slideLayouts/slideLayout17.xml"/><Relationship Id="rId16" Type="http://schemas.openxmlformats.org/officeDocument/2006/relationships/slideLayout" Target="../slideLayouts/slideLayout18.xml"/><Relationship Id="rId17" Type="http://schemas.openxmlformats.org/officeDocument/2006/relationships/slideLayout" Target="../slideLayouts/slideLayout19.xml"/><Relationship Id="rId18" Type="http://schemas.openxmlformats.org/officeDocument/2006/relationships/slideLayout" Target="../slideLayouts/slideLayout20.xml"/><Relationship Id="rId19" Type="http://schemas.openxmlformats.org/officeDocument/2006/relationships/slideLayout" Target="../slideLayouts/slideLayout21.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8" r:id="rId1"/>
    <p:sldLayoutId id="2147484029" r:id="rId2"/>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kumimoji="1" sz="3600" b="1" cap="all">
          <a:solidFill>
            <a:schemeClr val="bg1"/>
          </a:solidFill>
          <a:latin typeface="Rockwell"/>
          <a:ea typeface="ＭＳ Ｐゴシック" charset="0"/>
          <a:cs typeface="ヒラギノ角ゴ Pro W6" charset="0"/>
        </a:defRPr>
      </a:lvl1pPr>
      <a:lvl2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2pPr>
      <a:lvl3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3pPr>
      <a:lvl4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4pPr>
      <a:lvl5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marL="342900" indent="-342900" algn="l" rtl="0" eaLnBrk="0" fontAlgn="base" hangingPunct="0">
        <a:spcBef>
          <a:spcPct val="20000"/>
        </a:spcBef>
        <a:spcAft>
          <a:spcPct val="0"/>
        </a:spcAft>
        <a:defRPr kumimoji="1" sz="3200">
          <a:solidFill>
            <a:schemeClr val="tx1"/>
          </a:solidFill>
          <a:latin typeface="+mn-lt"/>
          <a:ea typeface="ＭＳ Ｐゴシック" charset="0"/>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0"/>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0" descr="bandefooter.png"/>
          <p:cNvPicPr>
            <a:picLocks noChangeAspect="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
          <p:cNvSpPr txBox="1">
            <a:spLocks/>
          </p:cNvSpPr>
          <p:nvPr userDrawn="1"/>
        </p:nvSpPr>
        <p:spPr>
          <a:xfrm>
            <a:off x="6934200" y="6313488"/>
            <a:ext cx="2298700" cy="365125"/>
          </a:xfrm>
          <a:prstGeom prst="rect">
            <a:avLst/>
          </a:prstGeom>
        </p:spPr>
        <p:txBody>
          <a:bodyPr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mtClean="0"/>
              <a:t>Panorama de la Bible </a:t>
            </a:r>
            <a:endParaRPr lang="en-US" dirty="0"/>
          </a:p>
        </p:txBody>
      </p:sp>
      <p:sp>
        <p:nvSpPr>
          <p:cNvPr id="13" name="Slide Number Placeholder 4"/>
          <p:cNvSpPr txBox="1">
            <a:spLocks/>
          </p:cNvSpPr>
          <p:nvPr userDrawn="1"/>
        </p:nvSpPr>
        <p:spPr>
          <a:xfrm>
            <a:off x="8506301" y="6313488"/>
            <a:ext cx="615474" cy="365125"/>
          </a:xfrm>
          <a:prstGeom prst="rect">
            <a:avLst/>
          </a:prstGeom>
        </p:spPr>
        <p:txBody>
          <a:bodyPr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BFABA89-278C-EA43-B63B-2CD611B0DC80}" type="slidenum">
              <a:rPr lang="en-US" smtClean="0"/>
              <a:pPr fontAlgn="auto">
                <a:spcBef>
                  <a:spcPts val="0"/>
                </a:spcBef>
                <a:spcAft>
                  <a:spcPts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48" r:id="rId4"/>
    <p:sldLayoutId id="2147484050" r:id="rId5"/>
    <p:sldLayoutId id="2147484049" r:id="rId6"/>
    <p:sldLayoutId id="2147484051" r:id="rId7"/>
    <p:sldLayoutId id="2147484033" r:id="rId8"/>
    <p:sldLayoutId id="2147484034" r:id="rId9"/>
    <p:sldLayoutId id="2147484052" r:id="rId10"/>
    <p:sldLayoutId id="2147484035" r:id="rId11"/>
    <p:sldLayoutId id="2147484036" r:id="rId12"/>
    <p:sldLayoutId id="2147484046" r:id="rId13"/>
    <p:sldLayoutId id="2147484037" r:id="rId14"/>
    <p:sldLayoutId id="2147484038" r:id="rId15"/>
    <p:sldLayoutId id="2147484039" r:id="rId16"/>
    <p:sldLayoutId id="2147484040" r:id="rId17"/>
    <p:sldLayoutId id="2147484041" r:id="rId18"/>
    <p:sldLayoutId id="2147484042" r:id="rId19"/>
    <p:sldLayoutId id="2147484043" r:id="rId20"/>
    <p:sldLayoutId id="2147484047" r:id="rId21"/>
    <p:sldLayoutId id="2147484044" r:id="rId22"/>
    <p:sldLayoutId id="2147484045" r:id="rId23"/>
  </p:sldLayoutIdLst>
  <p:timing>
    <p:tnLst>
      <p:par>
        <p:cTn xmlns:p14="http://schemas.microsoft.com/office/powerpoint/2010/main" id="1" dur="indefinite" restart="never" nodeType="tmRoot"/>
      </p:par>
    </p:tnLst>
  </p:timing>
  <p:hf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5pPr>
      <a:lvl6pPr marL="4572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6pPr>
      <a:lvl7pPr marL="9144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7pPr>
      <a:lvl8pPr marL="13716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8pPr>
      <a:lvl9pPr marL="18288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5.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2.png"/><Relationship Id="rId6"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r="-244"/>
          <a:stretch/>
        </p:blipFill>
        <p:spPr/>
      </p:pic>
      <p:pic>
        <p:nvPicPr>
          <p:cNvPr id="19458" name="Picture 16" descr="bandebleu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57225"/>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873125" y="1671638"/>
            <a:ext cx="9172575" cy="2225675"/>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pPr>
              <a:defRPr/>
            </a:pPr>
            <a:r>
              <a:rPr lang="fr-FR" b="0" cap="none" dirty="0" smtClean="0">
                <a:latin typeface="Cambria"/>
                <a:cs typeface="Cambria"/>
              </a:rPr>
              <a:t>L’histoire de</a:t>
            </a:r>
          </a:p>
          <a:p>
            <a:pPr>
              <a:lnSpc>
                <a:spcPct val="70000"/>
              </a:lnSpc>
              <a:spcBef>
                <a:spcPts val="0"/>
              </a:spcBef>
              <a:defRPr/>
            </a:pPr>
            <a:r>
              <a:rPr lang="fr-FR" sz="11000" b="0" cap="none" spc="300" dirty="0" smtClean="0">
                <a:latin typeface="Cambria"/>
                <a:cs typeface="Cambria"/>
              </a:rPr>
              <a:t>Joseph</a:t>
            </a:r>
            <a:endParaRPr lang="fr-CH" sz="11000" b="0" cap="none" spc="300" dirty="0">
              <a:latin typeface="Cambria"/>
              <a:cs typeface="Cambria"/>
            </a:endParaRPr>
          </a:p>
        </p:txBody>
      </p:sp>
      <p:pic>
        <p:nvPicPr>
          <p:cNvPr id="19460" name="Picture 18" descr="bandefoote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Footer Placeholder 1"/>
          <p:cNvSpPr txBox="1">
            <a:spLocks/>
          </p:cNvSpPr>
          <p:nvPr/>
        </p:nvSpPr>
        <p:spPr bwMode="auto">
          <a:xfrm>
            <a:off x="6934200" y="6313488"/>
            <a:ext cx="2298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en-US" sz="1300">
                <a:solidFill>
                  <a:schemeClr val="bg1"/>
                </a:solidFill>
              </a:rPr>
              <a:t>D. Gern</a:t>
            </a:r>
          </a:p>
        </p:txBody>
      </p:sp>
      <p:sp>
        <p:nvSpPr>
          <p:cNvPr id="19462" name="Slide Number Placeholder 4"/>
          <p:cNvSpPr txBox="1">
            <a:spLocks/>
          </p:cNvSpPr>
          <p:nvPr/>
        </p:nvSpPr>
        <p:spPr bwMode="auto">
          <a:xfrm>
            <a:off x="8672513" y="6313488"/>
            <a:ext cx="4492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r" eaLnBrk="1" hangingPunct="1"/>
            <a:fld id="{6AB031DD-6EFF-4144-BE44-BA2F292CEAF7}" type="slidenum">
              <a:rPr lang="en-US" sz="1300">
                <a:solidFill>
                  <a:schemeClr val="bg1"/>
                </a:solidFill>
              </a:rPr>
              <a:pPr algn="r" eaLnBrk="1" hangingPunct="1"/>
              <a:t>1</a:t>
            </a:fld>
            <a:endParaRPr lang="en-US" sz="1300">
              <a:solidFill>
                <a:schemeClr val="bg1"/>
              </a:solidFill>
            </a:endParaRPr>
          </a:p>
        </p:txBody>
      </p:sp>
      <p:pic>
        <p:nvPicPr>
          <p:cNvPr id="19463" name="Picture 15" descr="titre_panorama.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225" y="-192088"/>
            <a:ext cx="698023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610600" y="6034088"/>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a:solidFill>
                  <a:schemeClr val="bg1"/>
                </a:solidFill>
                <a:latin typeface="Tahoma" charset="0"/>
              </a:rPr>
              <a:t>TP</a:t>
            </a:r>
            <a:endParaRPr lang="fr-FR" sz="1200">
              <a:solidFill>
                <a:schemeClr val="bg1"/>
              </a:solidFill>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Les </a:t>
            </a:r>
            <a:r>
              <a:rPr lang="fr-CH" dirty="0"/>
              <a:t>frères de Joseph vont faire paître le troupeau à Sichem.</a:t>
            </a:r>
            <a:endParaRPr lang="en-GB" dirty="0"/>
          </a:p>
          <a:p>
            <a:r>
              <a:rPr lang="fr-CH" dirty="0"/>
              <a:t>Jacob dit à Joseph:</a:t>
            </a:r>
            <a:endParaRPr lang="en-GB" dirty="0"/>
          </a:p>
          <a:p>
            <a:pPr lvl="2"/>
            <a:r>
              <a:rPr lang="fr-FR" dirty="0"/>
              <a:t>Va, je te prie, et vois si tes frères sont en bonne santé et si le troupeau est en bon état; et tu m'en rapporteras des nouvelles. </a:t>
            </a:r>
            <a:r>
              <a:rPr lang="fr-FR" dirty="0" err="1"/>
              <a:t>Gn</a:t>
            </a:r>
            <a:r>
              <a:rPr lang="fr-FR" dirty="0"/>
              <a:t> 37,14</a:t>
            </a:r>
            <a:endParaRPr lang="en-GB" dirty="0"/>
          </a:p>
          <a:p>
            <a:r>
              <a:rPr lang="fr-CH" dirty="0"/>
              <a:t>Joseph répond:</a:t>
            </a:r>
            <a:endParaRPr lang="en-GB" dirty="0"/>
          </a:p>
          <a:p>
            <a:pPr lvl="2"/>
            <a:r>
              <a:rPr lang="fr-FR" dirty="0"/>
              <a:t>Me voici! </a:t>
            </a:r>
            <a:r>
              <a:rPr lang="fr-FR" dirty="0" err="1"/>
              <a:t>Gn</a:t>
            </a:r>
            <a:r>
              <a:rPr lang="fr-FR" dirty="0"/>
              <a:t> 37,13	</a:t>
            </a:r>
            <a:endParaRPr lang="en-GB" dirty="0"/>
          </a:p>
          <a:p>
            <a:r>
              <a:rPr lang="fr-CH" dirty="0"/>
              <a:t>1900 ans plus tard, Jésus-Christ a répondu à son Père:</a:t>
            </a:r>
            <a:endParaRPr lang="en-GB" dirty="0"/>
          </a:p>
          <a:p>
            <a:pPr lvl="2"/>
            <a:r>
              <a:rPr lang="fr-FR" dirty="0"/>
              <a:t>Voici, je viens … pour faire, ô Dieu, ta volonté. </a:t>
            </a:r>
            <a:r>
              <a:rPr lang="fr-FR" dirty="0" err="1"/>
              <a:t>Hbr</a:t>
            </a:r>
            <a:r>
              <a:rPr lang="fr-FR" dirty="0"/>
              <a:t> 10,7</a:t>
            </a:r>
            <a:endParaRPr lang="en-GB" dirty="0"/>
          </a:p>
          <a:p>
            <a:r>
              <a:rPr lang="fr-FR" dirty="0"/>
              <a:t>Jésus connaissait d’avance la haine des hommes à son égard.</a:t>
            </a:r>
            <a:endParaRPr lang="en-GB" dirty="0"/>
          </a:p>
          <a:p>
            <a:r>
              <a:rPr lang="en-GB" dirty="0"/>
              <a:t> </a:t>
            </a:r>
            <a:endParaRPr lang="fr-FR" dirty="0"/>
          </a:p>
        </p:txBody>
      </p:sp>
      <p:sp>
        <p:nvSpPr>
          <p:cNvPr id="3" name="Titre 2"/>
          <p:cNvSpPr>
            <a:spLocks noGrp="1"/>
          </p:cNvSpPr>
          <p:nvPr>
            <p:ph type="title"/>
          </p:nvPr>
        </p:nvSpPr>
        <p:spPr/>
        <p:txBody>
          <a:bodyPr/>
          <a:lstStyle/>
          <a:p>
            <a:r>
              <a:rPr lang="fr-CH" dirty="0"/>
              <a:t>Vendu par ses </a:t>
            </a:r>
            <a:r>
              <a:rPr lang="fr-CH" dirty="0" smtClean="0"/>
              <a:t>frères</a:t>
            </a:r>
            <a:endParaRPr lang="fr-FR" dirty="0"/>
          </a:p>
        </p:txBody>
      </p:sp>
    </p:spTree>
    <p:extLst>
      <p:ext uri="{BB962C8B-B14F-4D97-AF65-F5344CB8AC3E}">
        <p14:creationId xmlns:p14="http://schemas.microsoft.com/office/powerpoint/2010/main" val="39364863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FR" dirty="0" smtClean="0"/>
              <a:t>La </a:t>
            </a:r>
            <a:r>
              <a:rPr lang="fr-FR" dirty="0"/>
              <a:t>haine des frères envers Joseph peut s</a:t>
            </a:r>
            <a:r>
              <a:rPr lang="en-GB" dirty="0"/>
              <a:t>’</a:t>
            </a:r>
            <a:r>
              <a:rPr lang="fr-FR" dirty="0"/>
              <a:t>expliquer: </a:t>
            </a:r>
            <a:endParaRPr lang="fr-FR" dirty="0" smtClean="0"/>
          </a:p>
          <a:p>
            <a:pPr lvl="1"/>
            <a:r>
              <a:rPr lang="fr-CH" dirty="0" smtClean="0"/>
              <a:t>il </a:t>
            </a:r>
            <a:r>
              <a:rPr lang="fr-CH" dirty="0"/>
              <a:t>est le favori de Jacob</a:t>
            </a:r>
            <a:r>
              <a:rPr lang="fr-CH" dirty="0" smtClean="0"/>
              <a:t>,</a:t>
            </a:r>
          </a:p>
          <a:p>
            <a:pPr lvl="1"/>
            <a:r>
              <a:rPr lang="fr-CH" dirty="0" smtClean="0"/>
              <a:t>il </a:t>
            </a:r>
            <a:r>
              <a:rPr lang="fr-CH" dirty="0"/>
              <a:t>est habillé comme s'il était l’héritier, </a:t>
            </a:r>
            <a:endParaRPr lang="fr-CH" dirty="0" smtClean="0"/>
          </a:p>
          <a:p>
            <a:pPr lvl="1"/>
            <a:r>
              <a:rPr lang="fr-CH" dirty="0" smtClean="0"/>
              <a:t>il </a:t>
            </a:r>
            <a:r>
              <a:rPr lang="fr-CH" dirty="0"/>
              <a:t>dit à ses frères qu’ils vont devoir se prosterner devant lui. </a:t>
            </a:r>
            <a:endParaRPr lang="en-GB" dirty="0"/>
          </a:p>
          <a:p>
            <a:r>
              <a:rPr lang="fr-CH" dirty="0"/>
              <a:t>Par contre Jésus a été haï sans cause.</a:t>
            </a:r>
            <a:endParaRPr lang="en-GB" dirty="0"/>
          </a:p>
          <a:p>
            <a:pPr lvl="2"/>
            <a:r>
              <a:rPr lang="fr-FR" dirty="0"/>
              <a:t>Mais cela est arrivé afin que s'accomplisse la parole qui est écrite dans leur loi: Ils m'ont haï sans cause. </a:t>
            </a:r>
            <a:r>
              <a:rPr lang="fr-FR" dirty="0" err="1"/>
              <a:t>Jn</a:t>
            </a:r>
            <a:r>
              <a:rPr lang="fr-FR" dirty="0"/>
              <a:t> 15,25</a:t>
            </a:r>
            <a:endParaRPr lang="en-GB" dirty="0"/>
          </a:p>
          <a:p>
            <a:r>
              <a:rPr lang="fr-CH" dirty="0"/>
              <a:t>Jacob ne se rend-il pas compte du </a:t>
            </a:r>
            <a:r>
              <a:rPr lang="fr-CH" dirty="0" smtClean="0"/>
              <a:t>danger de laisser aller Joseph vers ses frères? </a:t>
            </a:r>
          </a:p>
          <a:p>
            <a:r>
              <a:rPr lang="fr-CH" dirty="0" smtClean="0"/>
              <a:t>Joseph </a:t>
            </a:r>
            <a:r>
              <a:rPr lang="fr-CH" dirty="0"/>
              <a:t>parcourt les 80 km jusqu'à Sichem. </a:t>
            </a:r>
            <a:endParaRPr lang="fr-CH" dirty="0" smtClean="0"/>
          </a:p>
        </p:txBody>
      </p:sp>
    </p:spTree>
    <p:extLst>
      <p:ext uri="{BB962C8B-B14F-4D97-AF65-F5344CB8AC3E}">
        <p14:creationId xmlns:p14="http://schemas.microsoft.com/office/powerpoint/2010/main" val="4286092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En chemin, un homme l'informe que ses frères sont à Dothan, 24 km au Nord de Sichem.</a:t>
            </a:r>
            <a:endParaRPr lang="en-GB" dirty="0"/>
          </a:p>
          <a:p>
            <a:r>
              <a:rPr lang="fr-CH" dirty="0"/>
              <a:t>Les frères voient Joseph arriver de loin. Il complotent de le faire mourir. </a:t>
            </a:r>
            <a:endParaRPr lang="fr-FR" dirty="0"/>
          </a:p>
        </p:txBody>
      </p:sp>
      <p:pic>
        <p:nvPicPr>
          <p:cNvPr id="5" name="Picture 3" descr="Dothan Valley to northwest, tb n050800 sr"/>
          <p:cNvPicPr preferRelativeResize="0">
            <a:picLocks noGrp="1" noChangeAspect="1" noChangeArrowheads="1"/>
          </p:cNvPicPr>
          <p:nvPr>
            <p:ph type="pic" sz="quarter" idx="13"/>
            <p:custDataLst>
              <p:tags r:id="rId1"/>
            </p:custDataLst>
          </p:nvPr>
        </p:nvPicPr>
        <p:blipFill>
          <a:blip r:embed="rId3" cstate="email">
            <a:extLst>
              <a:ext uri="{28A0092B-C50C-407E-A947-70E740481C1C}">
                <a14:useLocalDpi xmlns:a14="http://schemas.microsoft.com/office/drawing/2010/main"/>
              </a:ext>
            </a:extLst>
          </a:blip>
          <a:srcRect/>
          <a:stretch>
            <a:fillRect/>
          </a:stretch>
        </p:blipFill>
        <p:spPr bwMode="auto">
          <a:xfrm>
            <a:off x="0" y="4006850"/>
            <a:ext cx="91661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3273777" y="6370559"/>
            <a:ext cx="1851789" cy="369332"/>
          </a:xfrm>
          <a:prstGeom prst="rect">
            <a:avLst/>
          </a:prstGeom>
          <a:noFill/>
        </p:spPr>
        <p:txBody>
          <a:bodyPr wrap="none" rtlCol="0">
            <a:spAutoFit/>
          </a:bodyPr>
          <a:lstStyle/>
          <a:p>
            <a:r>
              <a:rPr lang="fr-FR" dirty="0" smtClean="0">
                <a:solidFill>
                  <a:srgbClr val="FFFFFF"/>
                </a:solidFill>
                <a:latin typeface="Cambria"/>
                <a:cs typeface="Cambria"/>
              </a:rPr>
              <a:t>Vallée de Dothan</a:t>
            </a:r>
            <a:endParaRPr lang="fr-FR" dirty="0">
              <a:solidFill>
                <a:srgbClr val="FFFFFF"/>
              </a:solidFill>
              <a:latin typeface="Cambria"/>
              <a:cs typeface="Cambria"/>
            </a:endParaRPr>
          </a:p>
        </p:txBody>
      </p:sp>
      <p:sp>
        <p:nvSpPr>
          <p:cNvPr id="8" name="ZoneTexte 7"/>
          <p:cNvSpPr txBox="1"/>
          <p:nvPr/>
        </p:nvSpPr>
        <p:spPr>
          <a:xfrm>
            <a:off x="8579553" y="6484941"/>
            <a:ext cx="353056" cy="276999"/>
          </a:xfrm>
          <a:prstGeom prst="rect">
            <a:avLst/>
          </a:prstGeom>
          <a:noFill/>
        </p:spPr>
        <p:txBody>
          <a:bodyPr wrap="none" rtlCol="0">
            <a:spAutoFit/>
          </a:bodyPr>
          <a:lstStyle/>
          <a:p>
            <a:r>
              <a:rPr lang="fr-FR" sz="1200" dirty="0" smtClean="0">
                <a:solidFill>
                  <a:srgbClr val="FFFFFF"/>
                </a:solidFill>
                <a:latin typeface="Cambria"/>
                <a:cs typeface="Cambria"/>
              </a:rPr>
              <a:t>PL</a:t>
            </a:r>
            <a:endParaRPr lang="fr-FR" sz="1200" dirty="0">
              <a:solidFill>
                <a:srgbClr val="FFFFFF"/>
              </a:solidFill>
              <a:latin typeface="Cambria"/>
              <a:cs typeface="Cambria"/>
            </a:endParaRPr>
          </a:p>
        </p:txBody>
      </p:sp>
    </p:spTree>
    <p:extLst>
      <p:ext uri="{BB962C8B-B14F-4D97-AF65-F5344CB8AC3E}">
        <p14:creationId xmlns:p14="http://schemas.microsoft.com/office/powerpoint/2010/main" val="4000181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Ils </a:t>
            </a:r>
            <a:r>
              <a:rPr lang="fr-CH" dirty="0"/>
              <a:t>se disent l'un à l'autre:</a:t>
            </a:r>
            <a:endParaRPr lang="en-GB" dirty="0"/>
          </a:p>
          <a:p>
            <a:pPr lvl="2"/>
            <a:r>
              <a:rPr lang="fr-FR" dirty="0"/>
              <a:t>Venez maintenant, tuons-le, et jetons-le dans une des citernes; nous dirons qu'une bête féroce l'a dévoré, et nous verrons ce que deviendront ses songes. </a:t>
            </a:r>
            <a:r>
              <a:rPr lang="fr-FR" dirty="0" err="1"/>
              <a:t>Gn</a:t>
            </a:r>
            <a:r>
              <a:rPr lang="fr-FR" dirty="0"/>
              <a:t> 37,20</a:t>
            </a:r>
            <a:endParaRPr lang="en-GB" dirty="0"/>
          </a:p>
          <a:p>
            <a:r>
              <a:rPr lang="fr-CH" dirty="0"/>
              <a:t>Ruben refuse de le faire mourir. </a:t>
            </a:r>
            <a:r>
              <a:rPr lang="fr-CH" dirty="0" smtClean="0"/>
              <a:t>Il </a:t>
            </a:r>
            <a:r>
              <a:rPr lang="fr-CH" dirty="0"/>
              <a:t>propose de mettre Joseph dans une citerne vide.</a:t>
            </a:r>
            <a:endParaRPr lang="en-GB" dirty="0"/>
          </a:p>
          <a:p>
            <a:pPr lvl="2"/>
            <a:r>
              <a:rPr lang="fr-FR" dirty="0"/>
              <a:t>Ne répandez point de sang; jetez-le dans cette citerne qui est au désert, et ne mettez pas la main sur lui. Il avait dessein de le délivrer de leurs mains pour le faire retourner vers son père. </a:t>
            </a:r>
            <a:r>
              <a:rPr lang="fr-FR" dirty="0" err="1"/>
              <a:t>Gn</a:t>
            </a:r>
            <a:r>
              <a:rPr lang="fr-FR" dirty="0"/>
              <a:t> 37,22	</a:t>
            </a:r>
            <a:endParaRPr lang="fr-FR" dirty="0" smtClean="0"/>
          </a:p>
          <a:p>
            <a:r>
              <a:rPr lang="fr-CH" dirty="0"/>
              <a:t>Les frères saisissent Joseph, le dépouillent de sa tunique et le jettent dans la citerne. </a:t>
            </a:r>
          </a:p>
          <a:p>
            <a:endParaRPr lang="fr-FR" dirty="0"/>
          </a:p>
        </p:txBody>
      </p:sp>
    </p:spTree>
    <p:extLst>
      <p:ext uri="{BB962C8B-B14F-4D97-AF65-F5344CB8AC3E}">
        <p14:creationId xmlns:p14="http://schemas.microsoft.com/office/powerpoint/2010/main" val="282193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6" name="ZoneTexte 5"/>
          <p:cNvSpPr txBox="1"/>
          <p:nvPr/>
        </p:nvSpPr>
        <p:spPr>
          <a:xfrm>
            <a:off x="8497669" y="6519332"/>
            <a:ext cx="367784" cy="276999"/>
          </a:xfrm>
          <a:prstGeom prst="rect">
            <a:avLst/>
          </a:prstGeom>
          <a:noFill/>
        </p:spPr>
        <p:txBody>
          <a:bodyPr wrap="none" rtlCol="0">
            <a:spAutoFit/>
          </a:bodyPr>
          <a:lstStyle/>
          <a:p>
            <a:r>
              <a:rPr lang="fr-FR" sz="1200" dirty="0" smtClean="0">
                <a:latin typeface="Cambria"/>
                <a:cs typeface="Cambria"/>
              </a:rPr>
              <a:t>FO</a:t>
            </a:r>
            <a:endParaRPr lang="fr-FR" sz="1200" dirty="0">
              <a:latin typeface="Cambria"/>
              <a:cs typeface="Cambria"/>
            </a:endParaRPr>
          </a:p>
        </p:txBody>
      </p:sp>
    </p:spTree>
    <p:extLst>
      <p:ext uri="{BB962C8B-B14F-4D97-AF65-F5344CB8AC3E}">
        <p14:creationId xmlns:p14="http://schemas.microsoft.com/office/powerpoint/2010/main" val="1214167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prstGeom prst="rect">
            <a:avLst/>
          </a:prstGeom>
        </p:spPr>
        <p:txBody>
          <a:bodyPr/>
          <a:lstStyle/>
          <a:p>
            <a:r>
              <a:rPr lang="fr-CH" dirty="0" smtClean="0"/>
              <a:t>Ils </a:t>
            </a:r>
            <a:r>
              <a:rPr lang="fr-CH" dirty="0"/>
              <a:t>s'asseyent ensuite et se mettent à manger. </a:t>
            </a:r>
            <a:endParaRPr lang="fr-CH" dirty="0" smtClean="0"/>
          </a:p>
          <a:p>
            <a:pPr lvl="1"/>
            <a:r>
              <a:rPr lang="fr-CH" dirty="0" smtClean="0"/>
              <a:t>N'ont</a:t>
            </a:r>
            <a:r>
              <a:rPr lang="fr-CH" dirty="0"/>
              <a:t>-ils aucun </a:t>
            </a:r>
            <a:r>
              <a:rPr lang="fr-CH" dirty="0" smtClean="0"/>
              <a:t>remord?</a:t>
            </a:r>
            <a:r>
              <a:rPr lang="en-GB" dirty="0"/>
              <a:t> </a:t>
            </a:r>
            <a:endParaRPr lang="en-GB" dirty="0" smtClean="0"/>
          </a:p>
          <a:p>
            <a:r>
              <a:rPr lang="fr-CH" dirty="0" smtClean="0"/>
              <a:t>Une </a:t>
            </a:r>
            <a:r>
              <a:rPr lang="fr-CH" dirty="0"/>
              <a:t>caravane d'Ismaélites passe près des frères.</a:t>
            </a:r>
            <a:endParaRPr lang="en-GB" dirty="0"/>
          </a:p>
          <a:p>
            <a:pPr lvl="2"/>
            <a:r>
              <a:rPr lang="fr-FR" dirty="0"/>
              <a:t>Ayant levé les yeux, ils virent une caravane d'Ismaélites venant de Galaad; leurs chameaux étaient chargés d'aromates, de baume et de myrrhe, qu'ils transportaient en Egypte. </a:t>
            </a:r>
            <a:r>
              <a:rPr lang="fr-FR" dirty="0" err="1"/>
              <a:t>Gn</a:t>
            </a:r>
            <a:r>
              <a:rPr lang="fr-FR" dirty="0"/>
              <a:t> 37,25	</a:t>
            </a:r>
            <a:endParaRPr lang="fr-FR" dirty="0" smtClean="0"/>
          </a:p>
          <a:p>
            <a:r>
              <a:rPr lang="fr-CH" dirty="0"/>
              <a:t>Juda propose aux autres frères de vendre Joseph aux Ismaélites. </a:t>
            </a:r>
          </a:p>
          <a:p>
            <a:pPr lvl="2"/>
            <a:endParaRPr lang="en-GB" dirty="0"/>
          </a:p>
        </p:txBody>
      </p:sp>
      <p:sp>
        <p:nvSpPr>
          <p:cNvPr id="8" name="ZoneTexte 7"/>
          <p:cNvSpPr txBox="1"/>
          <p:nvPr/>
        </p:nvSpPr>
        <p:spPr>
          <a:xfrm>
            <a:off x="8497669" y="6100059"/>
            <a:ext cx="367784" cy="276999"/>
          </a:xfrm>
          <a:prstGeom prst="rect">
            <a:avLst/>
          </a:prstGeom>
          <a:noFill/>
        </p:spPr>
        <p:txBody>
          <a:bodyPr wrap="none" rtlCol="0">
            <a:spAutoFit/>
          </a:bodyPr>
          <a:lstStyle/>
          <a:p>
            <a:r>
              <a:rPr lang="fr-FR" sz="1200" dirty="0" smtClean="0">
                <a:latin typeface="Cambria"/>
                <a:cs typeface="Cambria"/>
              </a:rPr>
              <a:t>FO</a:t>
            </a:r>
            <a:endParaRPr lang="fr-FR" sz="1200" dirty="0">
              <a:latin typeface="Cambria"/>
              <a:cs typeface="Cambria"/>
            </a:endParaRPr>
          </a:p>
        </p:txBody>
      </p:sp>
    </p:spTree>
    <p:extLst>
      <p:ext uri="{BB962C8B-B14F-4D97-AF65-F5344CB8AC3E}">
        <p14:creationId xmlns:p14="http://schemas.microsoft.com/office/powerpoint/2010/main" val="1872818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Ses </a:t>
            </a:r>
            <a:r>
              <a:rPr lang="fr-CH" dirty="0"/>
              <a:t>frères l'écoutent. </a:t>
            </a:r>
            <a:r>
              <a:rPr lang="fr-CH" dirty="0" smtClean="0"/>
              <a:t>Ils </a:t>
            </a:r>
            <a:r>
              <a:rPr lang="fr-CH" dirty="0"/>
              <a:t>le vendent pour 20 sicles d'argent, le prix d'un esclave à cette époque. </a:t>
            </a:r>
            <a:endParaRPr lang="fr-CH" dirty="0" smtClean="0"/>
          </a:p>
          <a:p>
            <a:r>
              <a:rPr lang="fr-CH" dirty="0" smtClean="0"/>
              <a:t>Joseph </a:t>
            </a:r>
            <a:r>
              <a:rPr lang="fr-CH" dirty="0"/>
              <a:t>est emmené en Egypte</a:t>
            </a:r>
            <a:r>
              <a:rPr lang="fr-CH" dirty="0" smtClean="0"/>
              <a:t>.</a:t>
            </a:r>
          </a:p>
          <a:p>
            <a:r>
              <a:rPr lang="fr-CH" dirty="0"/>
              <a:t>Les frères trempent la tunique de Joseph dans le sang d'un bouc. </a:t>
            </a:r>
          </a:p>
          <a:p>
            <a:endParaRPr lang="en-GB" dirty="0"/>
          </a:p>
        </p:txBody>
      </p:sp>
      <p:pic>
        <p:nvPicPr>
          <p:cNvPr id="3" name="Espace réservé pour une image  2" descr="UNADJUSTEDNONRAW_thumb_5667.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225" y="3654425"/>
            <a:ext cx="9166225" cy="3203575"/>
          </a:xfrm>
        </p:spPr>
      </p:pic>
      <p:sp>
        <p:nvSpPr>
          <p:cNvPr id="6" name="ZoneTexte 5"/>
          <p:cNvSpPr txBox="1"/>
          <p:nvPr/>
        </p:nvSpPr>
        <p:spPr>
          <a:xfrm>
            <a:off x="8532264" y="6442501"/>
            <a:ext cx="367784" cy="276999"/>
          </a:xfrm>
          <a:prstGeom prst="rect">
            <a:avLst/>
          </a:prstGeom>
          <a:noFill/>
        </p:spPr>
        <p:txBody>
          <a:bodyPr wrap="none" rtlCol="0">
            <a:spAutoFit/>
          </a:bodyPr>
          <a:lstStyle/>
          <a:p>
            <a:r>
              <a:rPr lang="fr-FR" sz="1200" dirty="0" smtClean="0">
                <a:solidFill>
                  <a:srgbClr val="FFFFFF"/>
                </a:solidFill>
                <a:latin typeface="Cambria"/>
                <a:cs typeface="Cambria"/>
              </a:rPr>
              <a:t>FO</a:t>
            </a:r>
            <a:endParaRPr lang="fr-FR" sz="1200" dirty="0">
              <a:solidFill>
                <a:srgbClr val="FFFFFF"/>
              </a:solidFill>
              <a:latin typeface="Cambria"/>
              <a:cs typeface="Cambria"/>
            </a:endParaRPr>
          </a:p>
        </p:txBody>
      </p:sp>
    </p:spTree>
    <p:extLst>
      <p:ext uri="{BB962C8B-B14F-4D97-AF65-F5344CB8AC3E}">
        <p14:creationId xmlns:p14="http://schemas.microsoft.com/office/powerpoint/2010/main" val="33332897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Ils </a:t>
            </a:r>
            <a:r>
              <a:rPr lang="fr-CH" dirty="0"/>
              <a:t>envoient ensuite la tunique à leur père en lui faisant dire:</a:t>
            </a:r>
            <a:endParaRPr lang="en-GB" dirty="0"/>
          </a:p>
          <a:p>
            <a:pPr lvl="2"/>
            <a:r>
              <a:rPr lang="fr-FR" dirty="0"/>
              <a:t>Voici ce que nous avons trouvé! reconnais si c'est la tunique de ton fils, ou non. </a:t>
            </a:r>
            <a:r>
              <a:rPr lang="fr-FR" dirty="0" err="1"/>
              <a:t>Gn</a:t>
            </a:r>
            <a:r>
              <a:rPr lang="fr-FR" dirty="0"/>
              <a:t> 37,32	</a:t>
            </a:r>
            <a:endParaRPr lang="fr-FR" dirty="0" smtClean="0"/>
          </a:p>
          <a:p>
            <a:r>
              <a:rPr lang="fr-CH" dirty="0"/>
              <a:t>Jacob reconnaît la tunique. Il porte longtemps le deuil de son fils.</a:t>
            </a:r>
            <a:endParaRPr lang="en-GB" dirty="0"/>
          </a:p>
          <a:p>
            <a:pPr lvl="2"/>
            <a:r>
              <a:rPr lang="fr-FR" dirty="0"/>
              <a:t>Tous ses fils et toutes ses filles vinrent pour le consoler; mais il ne voulut recevoir aucune consolation. Il disait: C'est en pleurant que je descendrai vers mon fils au séjour des morts! Et il pleurait son fils. </a:t>
            </a:r>
            <a:r>
              <a:rPr lang="fr-FR" dirty="0" err="1"/>
              <a:t>Gn</a:t>
            </a:r>
            <a:r>
              <a:rPr lang="fr-FR" dirty="0"/>
              <a:t> 37,35	</a:t>
            </a:r>
            <a:endParaRPr lang="fr-FR" dirty="0" smtClean="0"/>
          </a:p>
          <a:p>
            <a:r>
              <a:rPr lang="fr-CH" dirty="0"/>
              <a:t>Jacob récolte le résultat de sa passivité envers la manière de vivre de ses fils. </a:t>
            </a:r>
          </a:p>
          <a:p>
            <a:pPr lvl="2"/>
            <a:endParaRPr lang="en-GB" dirty="0"/>
          </a:p>
        </p:txBody>
      </p:sp>
    </p:spTree>
    <p:extLst>
      <p:ext uri="{BB962C8B-B14F-4D97-AF65-F5344CB8AC3E}">
        <p14:creationId xmlns:p14="http://schemas.microsoft.com/office/powerpoint/2010/main" val="7295235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Joseph </a:t>
            </a:r>
            <a:r>
              <a:rPr lang="fr-CH" dirty="0"/>
              <a:t>nous fait penser à Jésus-</a:t>
            </a:r>
            <a:r>
              <a:rPr lang="fr-CH" dirty="0" smtClean="0"/>
              <a:t>Christ.</a:t>
            </a:r>
          </a:p>
          <a:p>
            <a:pPr lvl="1"/>
            <a:r>
              <a:rPr lang="fr-CH" dirty="0" smtClean="0"/>
              <a:t>Combien </a:t>
            </a:r>
            <a:r>
              <a:rPr lang="fr-CH" dirty="0"/>
              <a:t>de fois les hommes veulent le lapider avec des pierres, le condamner, le tuer</a:t>
            </a:r>
            <a:r>
              <a:rPr lang="fr-CH" dirty="0" smtClean="0"/>
              <a:t>.</a:t>
            </a:r>
          </a:p>
          <a:p>
            <a:r>
              <a:rPr lang="fr-CH" dirty="0"/>
              <a:t>Comme Joseph, Jésus est dépouillé de ses vêtements.</a:t>
            </a:r>
            <a:endParaRPr lang="en-GB" dirty="0"/>
          </a:p>
          <a:p>
            <a:pPr lvl="2"/>
            <a:r>
              <a:rPr lang="fr-CH" dirty="0"/>
              <a:t>Les soldats du gouverneur conduisirent Jésus dans le prétoire, et ils assemblèrent autour de lui toute la cohorte. Ils lui ôtèrent ses vêtements, et le couvrirent d'un manteau écarlate. Mt 27,27</a:t>
            </a:r>
            <a:endParaRPr lang="en-GB" dirty="0"/>
          </a:p>
          <a:p>
            <a:r>
              <a:rPr lang="fr-CH" dirty="0"/>
              <a:t>Jésus est livré par ses frères juifs aux Romains, Joseph est livré aux Ismaélites.</a:t>
            </a:r>
            <a:endParaRPr lang="en-GB" dirty="0"/>
          </a:p>
          <a:p>
            <a:endParaRPr lang="en-GB" dirty="0"/>
          </a:p>
        </p:txBody>
      </p:sp>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17826666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4" name="Espace réservé du texte 3"/>
          <p:cNvSpPr>
            <a:spLocks noGrp="1"/>
          </p:cNvSpPr>
          <p:nvPr>
            <p:ph type="body" sz="quarter" idx="12"/>
          </p:nvPr>
        </p:nvSpPr>
        <p:spPr/>
        <p:txBody>
          <a:bodyPr/>
          <a:lstStyle/>
          <a:p>
            <a:r>
              <a:rPr lang="fr-CH" dirty="0" smtClean="0"/>
              <a:t>Comme </a:t>
            </a:r>
            <a:r>
              <a:rPr lang="fr-CH" dirty="0"/>
              <a:t>Joseph, Jésus a souffert.</a:t>
            </a:r>
            <a:endParaRPr lang="en-GB" dirty="0"/>
          </a:p>
          <a:p>
            <a:pPr lvl="2"/>
            <a:r>
              <a:rPr lang="fr-CH" dirty="0"/>
              <a:t>Je m'adresse à vous, à vous tous qui passez ici! Regardez et voyez s'il est une douleur pareille à ma douleur, A celle dont j'ai été frappé! L'Eternel m'a affligé au jour de son ardente colère. Lam 1,12	</a:t>
            </a:r>
            <a:endParaRPr lang="en-GB" dirty="0"/>
          </a:p>
        </p:txBody>
      </p:sp>
    </p:spTree>
    <p:extLst>
      <p:ext uri="{BB962C8B-B14F-4D97-AF65-F5344CB8AC3E}">
        <p14:creationId xmlns:p14="http://schemas.microsoft.com/office/powerpoint/2010/main" val="10384680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Placeholder 58" descr="101533012.jpg"/>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38" name="Rounded Rectangle 37"/>
          <p:cNvSpPr/>
          <p:nvPr/>
        </p:nvSpPr>
        <p:spPr>
          <a:xfrm>
            <a:off x="475259" y="4404360"/>
            <a:ext cx="8023580" cy="1636888"/>
          </a:xfrm>
          <a:prstGeom prst="roundRect">
            <a:avLst/>
          </a:prstGeom>
          <a:solidFill>
            <a:schemeClr val="bg1">
              <a:alpha val="68000"/>
            </a:schemeClr>
          </a:solidFill>
          <a:ln>
            <a:noFill/>
          </a:ln>
          <a:effectLst>
            <a:outerShdw blurRad="247650" dist="889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11"/>
          <p:cNvSpPr txBox="1">
            <a:spLocks/>
          </p:cNvSpPr>
          <p:nvPr/>
        </p:nvSpPr>
        <p:spPr>
          <a:xfrm>
            <a:off x="690987" y="4549561"/>
            <a:ext cx="7685371" cy="1354140"/>
          </a:xfrm>
          <a:prstGeom prst="rect">
            <a:avLst/>
          </a:prstGeom>
          <a:noFill/>
          <a:ln>
            <a:noFill/>
          </a:ln>
          <a:effectLst/>
        </p:spPr>
        <p:txBody>
          <a:bodyPr vert="horz"/>
          <a:lstStyle>
            <a:lvl1pPr marL="0" indent="0" algn="l" rtl="0" eaLnBrk="0" fontAlgn="base" hangingPunct="0">
              <a:spcBef>
                <a:spcPts val="0"/>
              </a:spcBef>
              <a:spcAft>
                <a:spcPct val="0"/>
              </a:spcAft>
              <a:buNone/>
              <a:defRPr kumimoji="1" sz="2400">
                <a:solidFill>
                  <a:srgbClr val="3599D9"/>
                </a:solidFill>
                <a:latin typeface="Cambria"/>
                <a:ea typeface="+mn-ea"/>
                <a:cs typeface="Cambri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fr-CH" dirty="0"/>
              <a:t>Joseph est le fils de Jacob. Enfant, il vit à Hébron, dans le pays de Canaan. Il est le premier-né de Rachel, la femme que Jacob aime.</a:t>
            </a:r>
            <a:endParaRPr lang="en-GB" dirty="0"/>
          </a:p>
        </p:txBody>
      </p:sp>
      <p:sp>
        <p:nvSpPr>
          <p:cNvPr id="42" name="Text Placeholder 18"/>
          <p:cNvSpPr txBox="1">
            <a:spLocks/>
          </p:cNvSpPr>
          <p:nvPr/>
        </p:nvSpPr>
        <p:spPr>
          <a:xfrm>
            <a:off x="336520" y="1845706"/>
            <a:ext cx="7181850" cy="582044"/>
          </a:xfrm>
          <a:prstGeom prst="rect">
            <a:avLst/>
          </a:prstGeom>
        </p:spPr>
        <p:txBody>
          <a:bodyPr vert="horz"/>
          <a:lstStyle>
            <a:lvl1pPr marL="0" indent="0" algn="l" rtl="0" eaLnBrk="0" fontAlgn="base" hangingPunct="0">
              <a:spcBef>
                <a:spcPct val="20000"/>
              </a:spcBef>
              <a:spcAft>
                <a:spcPct val="0"/>
              </a:spcAft>
              <a:buNone/>
              <a:defRPr kumimoji="1" sz="3200" b="1" i="0">
                <a:solidFill>
                  <a:schemeClr val="bg1"/>
                </a:solidFill>
                <a:latin typeface="Cambria"/>
                <a:ea typeface="+mn-ea"/>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en-US" dirty="0" err="1" smtClean="0"/>
              <a:t>Titre</a:t>
            </a:r>
            <a:r>
              <a:rPr lang="en-US" dirty="0" smtClean="0"/>
              <a:t> </a:t>
            </a:r>
            <a:r>
              <a:rPr lang="en-US" dirty="0" err="1" smtClean="0"/>
              <a:t>chronologie</a:t>
            </a:r>
            <a:endParaRPr lang="en-US" dirty="0"/>
          </a:p>
        </p:txBody>
      </p:sp>
      <p:grpSp>
        <p:nvGrpSpPr>
          <p:cNvPr id="63" name="Group 62"/>
          <p:cNvGrpSpPr/>
          <p:nvPr/>
        </p:nvGrpSpPr>
        <p:grpSpPr>
          <a:xfrm>
            <a:off x="7347379" y="2273089"/>
            <a:ext cx="1413157" cy="518724"/>
            <a:chOff x="7347379" y="2273089"/>
            <a:chExt cx="1413157" cy="518724"/>
          </a:xfrm>
        </p:grpSpPr>
        <p:pic>
          <p:nvPicPr>
            <p:cNvPr id="43" name="Picture 42"/>
            <p:cNvPicPr>
              <a:picLocks noChangeAspect="1"/>
            </p:cNvPicPr>
            <p:nvPr/>
          </p:nvPicPr>
          <p:blipFill>
            <a:blip r:embed="rId3"/>
            <a:stretch>
              <a:fillRect/>
            </a:stretch>
          </p:blipFill>
          <p:spPr>
            <a:xfrm flipV="1">
              <a:off x="8557336" y="2360012"/>
              <a:ext cx="203200" cy="431801"/>
            </a:xfrm>
            <a:prstGeom prst="rect">
              <a:avLst/>
            </a:prstGeom>
          </p:spPr>
        </p:pic>
        <p:sp>
          <p:nvSpPr>
            <p:cNvPr id="44" name="TextBox 43"/>
            <p:cNvSpPr txBox="1"/>
            <p:nvPr/>
          </p:nvSpPr>
          <p:spPr>
            <a:xfrm>
              <a:off x="7347379" y="2273089"/>
              <a:ext cx="1404788" cy="292389"/>
            </a:xfrm>
            <a:prstGeom prst="rect">
              <a:avLst/>
            </a:prstGeom>
            <a:noFill/>
          </p:spPr>
          <p:txBody>
            <a:bodyPr wrap="square" rtlCol="0">
              <a:spAutoFit/>
            </a:bodyPr>
            <a:lstStyle/>
            <a:p>
              <a:r>
                <a:rPr lang="en-US" sz="1300" dirty="0" smtClean="0">
                  <a:solidFill>
                    <a:schemeClr val="bg1"/>
                  </a:solidFill>
                  <a:latin typeface="Cambria"/>
                  <a:cs typeface="Cambria"/>
                </a:rPr>
                <a:t>JESUS</a:t>
              </a:r>
              <a:r>
                <a:rPr lang="en-US" sz="1300" baseline="0" dirty="0" smtClean="0">
                  <a:solidFill>
                    <a:schemeClr val="bg1"/>
                  </a:solidFill>
                  <a:latin typeface="Cambria"/>
                  <a:cs typeface="Cambria"/>
                </a:rPr>
                <a:t> </a:t>
              </a:r>
              <a:r>
                <a:rPr lang="en-US" sz="1300" dirty="0" smtClean="0">
                  <a:solidFill>
                    <a:schemeClr val="bg1"/>
                  </a:solidFill>
                  <a:latin typeface="Cambria"/>
                  <a:cs typeface="Cambria"/>
                </a:rPr>
                <a:t>CHRIST</a:t>
              </a:r>
              <a:endParaRPr lang="en-US" sz="1300" dirty="0">
                <a:solidFill>
                  <a:schemeClr val="bg1"/>
                </a:solidFill>
                <a:latin typeface="Cambria"/>
                <a:cs typeface="Cambria"/>
              </a:endParaRPr>
            </a:p>
          </p:txBody>
        </p:sp>
      </p:grpSp>
      <p:sp>
        <p:nvSpPr>
          <p:cNvPr id="45" name="TextBox 44"/>
          <p:cNvSpPr txBox="1"/>
          <p:nvPr/>
        </p:nvSpPr>
        <p:spPr>
          <a:xfrm>
            <a:off x="405478" y="2926294"/>
            <a:ext cx="1159162" cy="246221"/>
          </a:xfrm>
          <a:prstGeom prst="rect">
            <a:avLst/>
          </a:prstGeom>
          <a:noFill/>
        </p:spPr>
        <p:txBody>
          <a:bodyPr wrap="square" rtlCol="0">
            <a:spAutoFit/>
          </a:bodyPr>
          <a:lstStyle/>
          <a:p>
            <a:pPr algn="ctr"/>
            <a:r>
              <a:rPr lang="en-US" sz="1000" dirty="0" smtClean="0">
                <a:solidFill>
                  <a:srgbClr val="FFFFFF"/>
                </a:solidFill>
              </a:rPr>
              <a:t>300</a:t>
            </a:r>
            <a:r>
              <a:rPr lang="en-US" sz="1000" baseline="0" dirty="0" smtClean="0">
                <a:solidFill>
                  <a:srgbClr val="FFFFFF"/>
                </a:solidFill>
              </a:rPr>
              <a:t> </a:t>
            </a:r>
            <a:r>
              <a:rPr lang="en-US" sz="1000" baseline="0" dirty="0" err="1" smtClean="0">
                <a:solidFill>
                  <a:srgbClr val="FFFFFF"/>
                </a:solidFill>
              </a:rPr>
              <a:t>ans</a:t>
            </a:r>
            <a:endParaRPr lang="en-US" sz="1000" dirty="0">
              <a:solidFill>
                <a:srgbClr val="FFFFFF"/>
              </a:solidFill>
            </a:endParaRPr>
          </a:p>
        </p:txBody>
      </p:sp>
      <p:sp>
        <p:nvSpPr>
          <p:cNvPr id="46" name="TextBox 45"/>
          <p:cNvSpPr txBox="1"/>
          <p:nvPr/>
        </p:nvSpPr>
        <p:spPr>
          <a:xfrm>
            <a:off x="1641611" y="2926294"/>
            <a:ext cx="1159162" cy="246221"/>
          </a:xfrm>
          <a:prstGeom prst="rect">
            <a:avLst/>
          </a:prstGeom>
          <a:noFill/>
        </p:spPr>
        <p:txBody>
          <a:bodyPr wrap="square" rtlCol="0">
            <a:spAutoFit/>
          </a:bodyPr>
          <a:lstStyle/>
          <a:p>
            <a:pPr algn="ctr"/>
            <a:r>
              <a:rPr lang="en-US" sz="1000" dirty="0" smtClean="0">
                <a:solidFill>
                  <a:srgbClr val="FFFFFF"/>
                </a:solidFill>
              </a:rPr>
              <a:t>400 </a:t>
            </a:r>
            <a:r>
              <a:rPr lang="en-US" sz="1000" baseline="0" dirty="0" err="1" smtClean="0">
                <a:solidFill>
                  <a:srgbClr val="FFFFFF"/>
                </a:solidFill>
              </a:rPr>
              <a:t>ans</a:t>
            </a:r>
            <a:endParaRPr lang="en-US" sz="1000" dirty="0">
              <a:solidFill>
                <a:srgbClr val="FFFFFF"/>
              </a:solidFill>
            </a:endParaRPr>
          </a:p>
        </p:txBody>
      </p:sp>
      <p:sp>
        <p:nvSpPr>
          <p:cNvPr id="47" name="TextBox 46"/>
          <p:cNvSpPr txBox="1"/>
          <p:nvPr/>
        </p:nvSpPr>
        <p:spPr>
          <a:xfrm>
            <a:off x="2800773" y="2926294"/>
            <a:ext cx="685800" cy="246221"/>
          </a:xfrm>
          <a:prstGeom prst="rect">
            <a:avLst/>
          </a:prstGeom>
          <a:noFill/>
        </p:spPr>
        <p:txBody>
          <a:bodyPr wrap="square" rtlCol="0">
            <a:spAutoFit/>
          </a:bodyPr>
          <a:lstStyle/>
          <a:p>
            <a:pPr algn="ctr"/>
            <a:r>
              <a:rPr lang="en-US" sz="1000" dirty="0" smtClean="0">
                <a:solidFill>
                  <a:srgbClr val="FFFFFF"/>
                </a:solidFill>
              </a:rPr>
              <a:t>40 </a:t>
            </a:r>
            <a:r>
              <a:rPr lang="en-US" sz="1000" baseline="0" dirty="0" err="1" smtClean="0">
                <a:solidFill>
                  <a:srgbClr val="FFFFFF"/>
                </a:solidFill>
              </a:rPr>
              <a:t>ans</a:t>
            </a:r>
            <a:endParaRPr lang="en-US" sz="1000" dirty="0">
              <a:solidFill>
                <a:srgbClr val="FFFFFF"/>
              </a:solidFill>
            </a:endParaRPr>
          </a:p>
        </p:txBody>
      </p:sp>
      <p:sp>
        <p:nvSpPr>
          <p:cNvPr id="48" name="TextBox 47"/>
          <p:cNvSpPr txBox="1"/>
          <p:nvPr/>
        </p:nvSpPr>
        <p:spPr>
          <a:xfrm>
            <a:off x="3545839" y="2926294"/>
            <a:ext cx="1134533" cy="246221"/>
          </a:xfrm>
          <a:prstGeom prst="rect">
            <a:avLst/>
          </a:prstGeom>
          <a:noFill/>
        </p:spPr>
        <p:txBody>
          <a:bodyPr wrap="square" rtlCol="0">
            <a:spAutoFit/>
          </a:bodyPr>
          <a:lstStyle/>
          <a:p>
            <a:pPr algn="ctr"/>
            <a:r>
              <a:rPr lang="en-US" sz="1000" dirty="0" smtClean="0">
                <a:solidFill>
                  <a:srgbClr val="FFFFFF"/>
                </a:solidFill>
              </a:rPr>
              <a:t>360 </a:t>
            </a:r>
            <a:r>
              <a:rPr lang="en-US" sz="1000" baseline="0" dirty="0" err="1" smtClean="0">
                <a:solidFill>
                  <a:srgbClr val="FFFFFF"/>
                </a:solidFill>
              </a:rPr>
              <a:t>ans</a:t>
            </a:r>
            <a:endParaRPr lang="en-US" sz="1000" dirty="0">
              <a:solidFill>
                <a:srgbClr val="FFFFFF"/>
              </a:solidFill>
            </a:endParaRPr>
          </a:p>
        </p:txBody>
      </p:sp>
      <p:sp>
        <p:nvSpPr>
          <p:cNvPr id="49" name="TextBox 48"/>
          <p:cNvSpPr txBox="1"/>
          <p:nvPr/>
        </p:nvSpPr>
        <p:spPr>
          <a:xfrm>
            <a:off x="4680372" y="2926294"/>
            <a:ext cx="880535" cy="246221"/>
          </a:xfrm>
          <a:prstGeom prst="rect">
            <a:avLst/>
          </a:prstGeom>
          <a:noFill/>
        </p:spPr>
        <p:txBody>
          <a:bodyPr wrap="square" rtlCol="0">
            <a:spAutoFit/>
          </a:bodyPr>
          <a:lstStyle/>
          <a:p>
            <a:pPr algn="ctr"/>
            <a:r>
              <a:rPr lang="en-US" sz="1000" dirty="0" smtClean="0">
                <a:solidFill>
                  <a:srgbClr val="FFFFFF"/>
                </a:solidFill>
              </a:rPr>
              <a:t>120 </a:t>
            </a:r>
            <a:r>
              <a:rPr lang="en-US" sz="1000" baseline="0" dirty="0" err="1" smtClean="0">
                <a:solidFill>
                  <a:srgbClr val="FFFFFF"/>
                </a:solidFill>
              </a:rPr>
              <a:t>ans</a:t>
            </a:r>
            <a:endParaRPr lang="en-US" sz="1000" dirty="0">
              <a:solidFill>
                <a:srgbClr val="FFFFFF"/>
              </a:solidFill>
            </a:endParaRPr>
          </a:p>
        </p:txBody>
      </p:sp>
      <p:sp>
        <p:nvSpPr>
          <p:cNvPr id="50" name="TextBox 49"/>
          <p:cNvSpPr txBox="1"/>
          <p:nvPr/>
        </p:nvSpPr>
        <p:spPr>
          <a:xfrm>
            <a:off x="5560907" y="3118468"/>
            <a:ext cx="1168400" cy="246221"/>
          </a:xfrm>
          <a:prstGeom prst="rect">
            <a:avLst/>
          </a:prstGeom>
          <a:noFill/>
        </p:spPr>
        <p:txBody>
          <a:bodyPr wrap="square" rtlCol="0">
            <a:spAutoFit/>
          </a:bodyPr>
          <a:lstStyle/>
          <a:p>
            <a:pPr algn="ctr"/>
            <a:r>
              <a:rPr lang="en-US" sz="1000" dirty="0" smtClean="0">
                <a:solidFill>
                  <a:srgbClr val="FFFFFF"/>
                </a:solidFill>
              </a:rPr>
              <a:t>330 </a:t>
            </a:r>
            <a:r>
              <a:rPr lang="en-US" sz="1000" dirty="0" err="1" smtClean="0">
                <a:solidFill>
                  <a:srgbClr val="FFFFFF"/>
                </a:solidFill>
              </a:rPr>
              <a:t>ans</a:t>
            </a:r>
            <a:endParaRPr lang="en-US" sz="1000" dirty="0">
              <a:solidFill>
                <a:srgbClr val="FFFFFF"/>
              </a:solidFill>
            </a:endParaRPr>
          </a:p>
        </p:txBody>
      </p:sp>
      <p:sp>
        <p:nvSpPr>
          <p:cNvPr id="51" name="TextBox 50"/>
          <p:cNvSpPr txBox="1"/>
          <p:nvPr/>
        </p:nvSpPr>
        <p:spPr>
          <a:xfrm>
            <a:off x="6830907" y="3118468"/>
            <a:ext cx="687463" cy="246221"/>
          </a:xfrm>
          <a:prstGeom prst="rect">
            <a:avLst/>
          </a:prstGeom>
          <a:noFill/>
        </p:spPr>
        <p:txBody>
          <a:bodyPr wrap="square" rtlCol="0">
            <a:spAutoFit/>
          </a:bodyPr>
          <a:lstStyle/>
          <a:p>
            <a:pPr algn="ctr"/>
            <a:r>
              <a:rPr lang="en-US" sz="1000" dirty="0" smtClean="0">
                <a:solidFill>
                  <a:srgbClr val="FFFFFF"/>
                </a:solidFill>
              </a:rPr>
              <a:t>70 </a:t>
            </a:r>
            <a:r>
              <a:rPr lang="en-US" sz="1000" dirty="0" err="1" smtClean="0">
                <a:solidFill>
                  <a:srgbClr val="FFFFFF"/>
                </a:solidFill>
              </a:rPr>
              <a:t>ans</a:t>
            </a:r>
            <a:endParaRPr lang="en-US" sz="1000" dirty="0">
              <a:solidFill>
                <a:srgbClr val="FFFFFF"/>
              </a:solidFill>
            </a:endParaRPr>
          </a:p>
        </p:txBody>
      </p:sp>
      <p:sp>
        <p:nvSpPr>
          <p:cNvPr id="52" name="TextBox 51"/>
          <p:cNvSpPr txBox="1"/>
          <p:nvPr/>
        </p:nvSpPr>
        <p:spPr>
          <a:xfrm>
            <a:off x="7584440" y="3118468"/>
            <a:ext cx="1133764" cy="246221"/>
          </a:xfrm>
          <a:prstGeom prst="rect">
            <a:avLst/>
          </a:prstGeom>
          <a:noFill/>
        </p:spPr>
        <p:txBody>
          <a:bodyPr wrap="square" rtlCol="0">
            <a:spAutoFit/>
          </a:bodyPr>
          <a:lstStyle/>
          <a:p>
            <a:pPr algn="ctr"/>
            <a:r>
              <a:rPr lang="en-US" sz="1000" dirty="0" smtClean="0">
                <a:solidFill>
                  <a:srgbClr val="FFFFFF"/>
                </a:solidFill>
              </a:rPr>
              <a:t>500 </a:t>
            </a:r>
            <a:r>
              <a:rPr lang="en-US" sz="1000" dirty="0" err="1" smtClean="0">
                <a:solidFill>
                  <a:srgbClr val="FFFFFF"/>
                </a:solidFill>
              </a:rPr>
              <a:t>ans</a:t>
            </a:r>
            <a:endParaRPr lang="en-US" sz="1000" dirty="0">
              <a:solidFill>
                <a:srgbClr val="FFFFFF"/>
              </a:solidFill>
            </a:endParaRPr>
          </a:p>
        </p:txBody>
      </p:sp>
      <p:sp>
        <p:nvSpPr>
          <p:cNvPr id="54" name="Rectangle 53"/>
          <p:cNvSpPr/>
          <p:nvPr userDrawn="1"/>
        </p:nvSpPr>
        <p:spPr>
          <a:xfrm>
            <a:off x="-1510989" y="329391"/>
            <a:ext cx="6107545" cy="88130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9"/>
          <p:cNvSpPr txBox="1">
            <a:spLocks/>
          </p:cNvSpPr>
          <p:nvPr/>
        </p:nvSpPr>
        <p:spPr>
          <a:xfrm>
            <a:off x="146758" y="412389"/>
            <a:ext cx="8229600" cy="1039091"/>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r>
              <a:rPr lang="fr-CH" dirty="0" smtClean="0">
                <a:latin typeface="Cambria"/>
                <a:cs typeface="Cambria"/>
              </a:rPr>
              <a:t>Introduction</a:t>
            </a:r>
            <a:endParaRPr lang="en-US" dirty="0">
              <a:latin typeface="Cambria"/>
              <a:cs typeface="Cambria"/>
            </a:endParaRPr>
          </a:p>
        </p:txBody>
      </p:sp>
      <p:pic>
        <p:nvPicPr>
          <p:cNvPr id="57" name="Picture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9391" y="-146210"/>
            <a:ext cx="621145" cy="1035243"/>
          </a:xfrm>
          <a:prstGeom prst="rect">
            <a:avLst/>
          </a:prstGeom>
        </p:spPr>
      </p:pic>
      <p:grpSp>
        <p:nvGrpSpPr>
          <p:cNvPr id="62" name="Group 61"/>
          <p:cNvGrpSpPr/>
          <p:nvPr/>
        </p:nvGrpSpPr>
        <p:grpSpPr>
          <a:xfrm>
            <a:off x="907113" y="3188247"/>
            <a:ext cx="940538" cy="508290"/>
            <a:chOff x="-5370818" y="2982222"/>
            <a:chExt cx="1404788" cy="508290"/>
          </a:xfrm>
        </p:grpSpPr>
        <p:pic>
          <p:nvPicPr>
            <p:cNvPr id="60" name="Picture 59"/>
            <p:cNvPicPr>
              <a:picLocks noChangeAspect="1"/>
            </p:cNvPicPr>
            <p:nvPr/>
          </p:nvPicPr>
          <p:blipFill>
            <a:blip r:embed="rId3"/>
            <a:stretch>
              <a:fillRect/>
            </a:stretch>
          </p:blipFill>
          <p:spPr>
            <a:xfrm>
              <a:off x="-4421746" y="2982222"/>
              <a:ext cx="203200" cy="431801"/>
            </a:xfrm>
            <a:prstGeom prst="rect">
              <a:avLst/>
            </a:prstGeom>
          </p:spPr>
        </p:pic>
        <p:sp>
          <p:nvSpPr>
            <p:cNvPr id="61" name="TextBox 60"/>
            <p:cNvSpPr txBox="1"/>
            <p:nvPr/>
          </p:nvSpPr>
          <p:spPr>
            <a:xfrm>
              <a:off x="-5370818" y="3198123"/>
              <a:ext cx="1404788" cy="292389"/>
            </a:xfrm>
            <a:prstGeom prst="rect">
              <a:avLst/>
            </a:prstGeom>
            <a:noFill/>
          </p:spPr>
          <p:txBody>
            <a:bodyPr wrap="square" rtlCol="0">
              <a:spAutoFit/>
            </a:bodyPr>
            <a:lstStyle/>
            <a:p>
              <a:r>
                <a:rPr lang="en-US" sz="1300" dirty="0" smtClean="0">
                  <a:solidFill>
                    <a:schemeClr val="bg1"/>
                  </a:solidFill>
                  <a:latin typeface="Cambria"/>
                  <a:cs typeface="Cambria"/>
                </a:rPr>
                <a:t>Joseph</a:t>
              </a:r>
              <a:endParaRPr lang="en-US" sz="1300" dirty="0">
                <a:solidFill>
                  <a:schemeClr val="bg1"/>
                </a:solidFill>
                <a:latin typeface="Cambria"/>
                <a:cs typeface="Cambria"/>
              </a:endParaRPr>
            </a:p>
          </p:txBody>
        </p:sp>
      </p:grpSp>
      <p:pic>
        <p:nvPicPr>
          <p:cNvPr id="25" name="Picture 24" descr="pointille_titr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2320" y="361253"/>
            <a:ext cx="9144000" cy="806627"/>
          </a:xfrm>
          <a:prstGeom prst="rect">
            <a:avLst/>
          </a:prstGeom>
        </p:spPr>
      </p:pic>
      <p:pic>
        <p:nvPicPr>
          <p:cNvPr id="29" name="Picture 4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813" y="2489200"/>
            <a:ext cx="83137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96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Les </a:t>
            </a:r>
            <a:r>
              <a:rPr lang="fr-CH" dirty="0"/>
              <a:t>Ismaélites arrivent en Egypte. </a:t>
            </a:r>
            <a:endParaRPr lang="fr-CH" dirty="0" smtClean="0"/>
          </a:p>
          <a:p>
            <a:r>
              <a:rPr lang="fr-CH" dirty="0" smtClean="0"/>
              <a:t>Ils </a:t>
            </a:r>
            <a:r>
              <a:rPr lang="fr-CH" dirty="0"/>
              <a:t>vendent Joseph à Potiphar, officier de Pharaon, chef des gardes</a:t>
            </a:r>
            <a:r>
              <a:rPr lang="fr-CH" dirty="0" smtClean="0"/>
              <a:t>.</a:t>
            </a:r>
            <a:endParaRPr lang="en-GB"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826" y="3499556"/>
            <a:ext cx="9166150" cy="3358444"/>
          </a:xfrm>
        </p:spPr>
      </p:pic>
      <p:sp>
        <p:nvSpPr>
          <p:cNvPr id="3" name="Titre 2"/>
          <p:cNvSpPr>
            <a:spLocks noGrp="1"/>
          </p:cNvSpPr>
          <p:nvPr>
            <p:ph type="title"/>
          </p:nvPr>
        </p:nvSpPr>
        <p:spPr/>
        <p:txBody>
          <a:bodyPr/>
          <a:lstStyle/>
          <a:p>
            <a:r>
              <a:rPr lang="fr-CH" dirty="0"/>
              <a:t>Arrivée en </a:t>
            </a:r>
            <a:r>
              <a:rPr lang="fr-CH" dirty="0" smtClean="0"/>
              <a:t>Egypte</a:t>
            </a:r>
            <a:endParaRPr lang="fr-FR" dirty="0"/>
          </a:p>
        </p:txBody>
      </p:sp>
    </p:spTree>
    <p:extLst>
      <p:ext uri="{BB962C8B-B14F-4D97-AF65-F5344CB8AC3E}">
        <p14:creationId xmlns:p14="http://schemas.microsoft.com/office/powerpoint/2010/main" val="3197027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L'Eternel </a:t>
            </a:r>
            <a:r>
              <a:rPr lang="fr-CH" dirty="0"/>
              <a:t>est avec Joseph. Son maître l'établit sur sa maison et lui confie tout ce qu'il possède.</a:t>
            </a:r>
            <a:endParaRPr lang="en-GB" dirty="0"/>
          </a:p>
          <a:p>
            <a:pPr lvl="2"/>
            <a:r>
              <a:rPr lang="fr-FR" dirty="0"/>
              <a:t>Dès que </a:t>
            </a:r>
            <a:r>
              <a:rPr lang="fr-FR" dirty="0" err="1"/>
              <a:t>Potiphar</a:t>
            </a:r>
            <a:r>
              <a:rPr lang="fr-FR" dirty="0"/>
              <a:t> l'eut établi sur sa maison et sur tout ce qu'il possédait, l'Eternel bénit la maison de l'Egyptien, à cause de Joseph; et la bénédiction de l'Eternel fut sur tout ce qui lui appartenait, soit à la maison, soit aux champs. </a:t>
            </a:r>
            <a:r>
              <a:rPr lang="fr-FR" dirty="0" err="1"/>
              <a:t>Gn</a:t>
            </a:r>
            <a:r>
              <a:rPr lang="fr-FR" dirty="0"/>
              <a:t> 39,5</a:t>
            </a:r>
            <a:endParaRPr lang="en-GB" dirty="0"/>
          </a:p>
          <a:p>
            <a:r>
              <a:rPr lang="en-GB" dirty="0"/>
              <a:t> </a:t>
            </a:r>
          </a:p>
        </p:txBody>
      </p:sp>
    </p:spTree>
    <p:extLst>
      <p:ext uri="{BB962C8B-B14F-4D97-AF65-F5344CB8AC3E}">
        <p14:creationId xmlns:p14="http://schemas.microsoft.com/office/powerpoint/2010/main" val="14071519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508000" y="3338513"/>
            <a:ext cx="8494713" cy="2976562"/>
          </a:xfrm>
        </p:spPr>
      </p:pic>
      <p:sp>
        <p:nvSpPr>
          <p:cNvPr id="4" name="Espace réservé du texte 3"/>
          <p:cNvSpPr>
            <a:spLocks noGrp="1"/>
          </p:cNvSpPr>
          <p:nvPr>
            <p:ph type="body" sz="quarter" idx="12"/>
          </p:nvPr>
        </p:nvSpPr>
        <p:spPr/>
        <p:txBody>
          <a:bodyPr/>
          <a:lstStyle/>
          <a:p>
            <a:r>
              <a:rPr lang="fr-CH" dirty="0" smtClean="0"/>
              <a:t>Quelle </a:t>
            </a:r>
            <a:r>
              <a:rPr lang="fr-CH" dirty="0"/>
              <a:t>attitude devons-nous avoir face à notre travail?</a:t>
            </a:r>
            <a:endParaRPr lang="en-GB" dirty="0"/>
          </a:p>
          <a:p>
            <a:pPr lvl="2"/>
            <a:r>
              <a:rPr lang="fr-CH" dirty="0"/>
              <a:t>Tout ce que vous faites, faites-le de bon coeur, comme pour le Seigneur et non pour des hommes, sachant que vous recevrez du Seigneur l'héritage pour récompense. Servez Christ, le Seigneur. Col 3,23	</a:t>
            </a:r>
            <a:endParaRPr lang="en-GB" dirty="0"/>
          </a:p>
        </p:txBody>
      </p:sp>
      <p:sp>
        <p:nvSpPr>
          <p:cNvPr id="3" name="Titre 2"/>
          <p:cNvSpPr>
            <a:spLocks noGrp="1"/>
          </p:cNvSpPr>
          <p:nvPr>
            <p:ph type="title"/>
          </p:nvPr>
        </p:nvSpPr>
        <p:spPr/>
        <p:txBody>
          <a:bodyPr/>
          <a:lstStyle/>
          <a:p>
            <a:endParaRPr lang="fr-FR"/>
          </a:p>
        </p:txBody>
      </p:sp>
      <p:sp>
        <p:nvSpPr>
          <p:cNvPr id="7" name="ZoneTexte 6"/>
          <p:cNvSpPr txBox="1"/>
          <p:nvPr/>
        </p:nvSpPr>
        <p:spPr>
          <a:xfrm>
            <a:off x="6458875" y="6315075"/>
            <a:ext cx="363276" cy="276999"/>
          </a:xfrm>
          <a:prstGeom prst="rect">
            <a:avLst/>
          </a:prstGeom>
          <a:noFill/>
        </p:spPr>
        <p:txBody>
          <a:bodyPr wrap="none" rtlCol="0">
            <a:spAutoFit/>
          </a:bodyPr>
          <a:lstStyle/>
          <a:p>
            <a:r>
              <a:rPr lang="fr-FR" sz="1200" dirty="0" smtClean="0">
                <a:latin typeface="Cambria"/>
                <a:cs typeface="Cambria"/>
              </a:rPr>
              <a:t>TP</a:t>
            </a:r>
            <a:endParaRPr lang="fr-FR" sz="1200" dirty="0">
              <a:latin typeface="Cambria"/>
              <a:cs typeface="Cambria"/>
            </a:endParaRPr>
          </a:p>
        </p:txBody>
      </p:sp>
    </p:spTree>
    <p:extLst>
      <p:ext uri="{BB962C8B-B14F-4D97-AF65-F5344CB8AC3E}">
        <p14:creationId xmlns:p14="http://schemas.microsoft.com/office/powerpoint/2010/main" val="15041537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La </a:t>
            </a:r>
            <a:r>
              <a:rPr lang="fr-CH" dirty="0"/>
              <a:t>femme de Potiphar demande à Joseph de coucher avec elle. Il refuse et lui dit:</a:t>
            </a:r>
            <a:endParaRPr lang="en-GB" dirty="0"/>
          </a:p>
          <a:p>
            <a:pPr lvl="2"/>
            <a:r>
              <a:rPr lang="fr-FR" dirty="0"/>
              <a:t>Voici, mon maître ne prend avec moi connaissance de rien dans la maison, et il a remis entre mes mains tout ce qui lui appartient. Il n'est pas plus grand que moi dans cette maison, et il ne m'a rien interdit, excepté toi, parce que tu es sa femme. Comment ferais-je un aussi grand mal et pécherais-je contre Dieu? </a:t>
            </a:r>
            <a:r>
              <a:rPr lang="fr-FR" dirty="0" err="1"/>
              <a:t>Gn</a:t>
            </a:r>
            <a:r>
              <a:rPr lang="fr-FR" dirty="0"/>
              <a:t> 39,8	</a:t>
            </a:r>
            <a:endParaRPr lang="en-GB" dirty="0"/>
          </a:p>
          <a:p>
            <a:r>
              <a:rPr lang="fr-CH" dirty="0"/>
              <a:t>La femme lui fait tous les jours des avances. </a:t>
            </a:r>
            <a:endParaRPr lang="fr-CH" dirty="0" smtClean="0"/>
          </a:p>
          <a:p>
            <a:r>
              <a:rPr lang="fr-CH" dirty="0" smtClean="0"/>
              <a:t>Un </a:t>
            </a:r>
            <a:r>
              <a:rPr lang="fr-CH" dirty="0"/>
              <a:t>jour, elle le saisit par ses habits et lui ordonne de coucher avec elle.</a:t>
            </a:r>
            <a:r>
              <a:rPr lang="en-GB" dirty="0"/>
              <a:t> </a:t>
            </a:r>
            <a:endParaRPr lang="en-GB" dirty="0" smtClean="0"/>
          </a:p>
        </p:txBody>
      </p:sp>
      <p:sp>
        <p:nvSpPr>
          <p:cNvPr id="2" name="Titre 1"/>
          <p:cNvSpPr>
            <a:spLocks noGrp="1"/>
          </p:cNvSpPr>
          <p:nvPr>
            <p:ph type="title"/>
          </p:nvPr>
        </p:nvSpPr>
        <p:spPr/>
        <p:txBody>
          <a:bodyPr/>
          <a:lstStyle/>
          <a:p>
            <a:r>
              <a:rPr lang="fr-CH" dirty="0"/>
              <a:t>Joseph est </a:t>
            </a:r>
            <a:r>
              <a:rPr lang="fr-CH" dirty="0" smtClean="0"/>
              <a:t>tenté</a:t>
            </a:r>
            <a:endParaRPr lang="fr-FR" dirty="0"/>
          </a:p>
        </p:txBody>
      </p:sp>
    </p:spTree>
    <p:extLst>
      <p:ext uri="{BB962C8B-B14F-4D97-AF65-F5344CB8AC3E}">
        <p14:creationId xmlns:p14="http://schemas.microsoft.com/office/powerpoint/2010/main" val="21447856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en-GB" dirty="0" smtClean="0"/>
              <a:t>Joseph </a:t>
            </a:r>
            <a:r>
              <a:rPr lang="en-GB" dirty="0"/>
              <a:t>part en courant, </a:t>
            </a:r>
            <a:r>
              <a:rPr lang="en-GB" dirty="0" err="1" smtClean="0"/>
              <a:t>laissant</a:t>
            </a:r>
            <a:r>
              <a:rPr lang="fr-CH" dirty="0" smtClean="0"/>
              <a:t> </a:t>
            </a:r>
            <a:r>
              <a:rPr lang="fr-CH" dirty="0"/>
              <a:t>dans sa fuite un de ses </a:t>
            </a:r>
            <a:r>
              <a:rPr lang="fr-CH" dirty="0" smtClean="0"/>
              <a:t>vêtements </a:t>
            </a:r>
            <a:r>
              <a:rPr lang="fr-CH" dirty="0"/>
              <a:t>près de la femme</a:t>
            </a:r>
            <a:r>
              <a:rPr lang="fr-CH" dirty="0" smtClean="0"/>
              <a:t>.</a:t>
            </a:r>
          </a:p>
          <a:p>
            <a:r>
              <a:rPr lang="fr-CH" dirty="0"/>
              <a:t>La femme dit ensuite à son mari:</a:t>
            </a:r>
            <a:endParaRPr lang="en-GB" dirty="0"/>
          </a:p>
          <a:p>
            <a:pPr lvl="2"/>
            <a:r>
              <a:rPr lang="fr-FR" dirty="0"/>
              <a:t>L'esclave hébreu que tu nous as amené est venu vers moi pour se jouer de moi. Et comme j'ai élevé la voix et que j'ai crié, il a laissé son vêtement à côté de moi et s'est enfui dehors. </a:t>
            </a:r>
            <a:r>
              <a:rPr lang="fr-FR" dirty="0" err="1"/>
              <a:t>Gn</a:t>
            </a:r>
            <a:r>
              <a:rPr lang="fr-FR" dirty="0"/>
              <a:t> 39,17 </a:t>
            </a:r>
            <a:endParaRPr lang="en-GB" dirty="0"/>
          </a:p>
          <a:p>
            <a:endParaRPr lang="en-GB" dirty="0"/>
          </a:p>
          <a:p>
            <a:r>
              <a:rPr lang="en-GB" dirty="0"/>
              <a:t> </a:t>
            </a:r>
          </a:p>
          <a:p>
            <a:endParaRPr lang="fr-FR" dirty="0"/>
          </a:p>
        </p:txBody>
      </p:sp>
    </p:spTree>
    <p:extLst>
      <p:ext uri="{BB962C8B-B14F-4D97-AF65-F5344CB8AC3E}">
        <p14:creationId xmlns:p14="http://schemas.microsoft.com/office/powerpoint/2010/main" val="30023004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a:t>Joseph dit non à la tentation. </a:t>
            </a:r>
            <a:endParaRPr lang="fr-CH" dirty="0" smtClean="0"/>
          </a:p>
          <a:p>
            <a:r>
              <a:rPr lang="fr-CH" dirty="0" smtClean="0"/>
              <a:t>La </a:t>
            </a:r>
            <a:r>
              <a:rPr lang="fr-CH" dirty="0"/>
              <a:t>porte était sans doute fermée, personne n'aurait vu cette action si ce n'est Dieu.</a:t>
            </a:r>
            <a:endParaRPr lang="en-GB" dirty="0"/>
          </a:p>
          <a:p>
            <a:r>
              <a:rPr lang="fr-CH" dirty="0"/>
              <a:t>Nous sommes dans la même situation que Joseph? </a:t>
            </a:r>
            <a:endParaRPr lang="fr-CH" dirty="0" smtClean="0"/>
          </a:p>
          <a:p>
            <a:r>
              <a:rPr lang="fr-CH" dirty="0" smtClean="0"/>
              <a:t>Alors </a:t>
            </a:r>
            <a:r>
              <a:rPr lang="fr-CH" dirty="0"/>
              <a:t>réagissons comme lui: </a:t>
            </a:r>
            <a:endParaRPr lang="fr-CH" dirty="0" smtClean="0"/>
          </a:p>
          <a:p>
            <a:pPr lvl="1"/>
            <a:r>
              <a:rPr lang="fr-CH" dirty="0" smtClean="0"/>
              <a:t>Refusons</a:t>
            </a:r>
            <a:r>
              <a:rPr lang="fr-CH" dirty="0"/>
              <a:t>, </a:t>
            </a:r>
            <a:endParaRPr lang="fr-CH" dirty="0" smtClean="0"/>
          </a:p>
          <a:p>
            <a:pPr lvl="1"/>
            <a:r>
              <a:rPr lang="fr-CH" dirty="0" smtClean="0"/>
              <a:t>fuyons!</a:t>
            </a:r>
            <a:endParaRPr lang="en-GB" dirty="0"/>
          </a:p>
        </p:txBody>
      </p:sp>
    </p:spTree>
    <p:extLst>
      <p:ext uri="{BB962C8B-B14F-4D97-AF65-F5344CB8AC3E}">
        <p14:creationId xmlns:p14="http://schemas.microsoft.com/office/powerpoint/2010/main" val="32317853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smtClean="0"/>
              <a:t>Charles </a:t>
            </a:r>
            <a:r>
              <a:rPr lang="fr-CH" dirty="0"/>
              <a:t>Swindoll écrit dans son livre sur Joseph:</a:t>
            </a:r>
            <a:endParaRPr lang="en-GB" dirty="0"/>
          </a:p>
          <a:p>
            <a:pPr lvl="1"/>
            <a:r>
              <a:rPr lang="fr-CH" dirty="0"/>
              <a:t>"L'attraction exercée par la sensualité agit comme un aimant, qui attire de façon subite et aiguë </a:t>
            </a:r>
            <a:r>
              <a:rPr lang="fr-CH" dirty="0" smtClean="0"/>
              <a:t>deux </a:t>
            </a:r>
            <a:r>
              <a:rPr lang="fr-CH" dirty="0"/>
              <a:t>éléments l'un vers l'autre. C'est la combinaison d'un désir interne et d'un hameçon externe."</a:t>
            </a:r>
            <a:endParaRPr lang="en-GB" dirty="0"/>
          </a:p>
          <a:p>
            <a:r>
              <a:rPr lang="fr-CH" dirty="0"/>
              <a:t>Jour après jour, inlassablement, la femme de Potiphar a tendu son hameçon … et chaque fois Joseph a refusé d'y mordre. </a:t>
            </a:r>
            <a:endParaRPr lang="fr-CH" dirty="0" smtClean="0"/>
          </a:p>
        </p:txBody>
      </p:sp>
    </p:spTree>
    <p:extLst>
      <p:ext uri="{BB962C8B-B14F-4D97-AF65-F5344CB8AC3E}">
        <p14:creationId xmlns:p14="http://schemas.microsoft.com/office/powerpoint/2010/main" val="28891017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Pour </a:t>
            </a:r>
            <a:r>
              <a:rPr lang="fr-CH" dirty="0"/>
              <a:t>Joseph, le danger est une personne. </a:t>
            </a:r>
            <a:r>
              <a:rPr lang="fr-CH" dirty="0" smtClean="0"/>
              <a:t>Face </a:t>
            </a:r>
            <a:r>
              <a:rPr lang="fr-CH" dirty="0"/>
              <a:t>à un danger d'ordre sensuel, une seule action s'impose: la fuite. </a:t>
            </a:r>
            <a:endParaRPr lang="fr-CH" dirty="0" smtClean="0"/>
          </a:p>
          <a:p>
            <a:r>
              <a:rPr lang="fr-CH" dirty="0" smtClean="0"/>
              <a:t>Pour </a:t>
            </a:r>
            <a:r>
              <a:rPr lang="fr-CH" dirty="0"/>
              <a:t>nous, le danger peut se manifester sous la forme </a:t>
            </a:r>
            <a:endParaRPr lang="fr-CH" dirty="0" smtClean="0"/>
          </a:p>
          <a:p>
            <a:pPr lvl="1"/>
            <a:r>
              <a:rPr lang="fr-CH" dirty="0" smtClean="0"/>
              <a:t>d'une </a:t>
            </a:r>
            <a:r>
              <a:rPr lang="fr-CH" dirty="0"/>
              <a:t>personne, </a:t>
            </a:r>
            <a:endParaRPr lang="fr-CH" dirty="0" smtClean="0"/>
          </a:p>
          <a:p>
            <a:pPr lvl="1"/>
            <a:r>
              <a:rPr lang="fr-CH" dirty="0" smtClean="0"/>
              <a:t>de </a:t>
            </a:r>
            <a:r>
              <a:rPr lang="fr-CH" dirty="0"/>
              <a:t>certains sites internet, </a:t>
            </a:r>
            <a:endParaRPr lang="fr-CH" dirty="0" smtClean="0"/>
          </a:p>
          <a:p>
            <a:pPr lvl="1"/>
            <a:r>
              <a:rPr lang="fr-CH" dirty="0" smtClean="0"/>
              <a:t>de </a:t>
            </a:r>
            <a:r>
              <a:rPr lang="fr-CH" dirty="0"/>
              <a:t>livres, de musiques, </a:t>
            </a:r>
            <a:endParaRPr lang="fr-CH" dirty="0" smtClean="0"/>
          </a:p>
          <a:p>
            <a:pPr lvl="1"/>
            <a:r>
              <a:rPr lang="fr-CH" dirty="0" smtClean="0"/>
              <a:t>… et </a:t>
            </a:r>
            <a:r>
              <a:rPr lang="fr-CH" dirty="0"/>
              <a:t>chacun peut compléter la liste pour lui-même</a:t>
            </a:r>
            <a:r>
              <a:rPr lang="fr-CH" dirty="0" smtClean="0"/>
              <a:t>.</a:t>
            </a:r>
          </a:p>
          <a:p>
            <a:r>
              <a:rPr lang="fr-CH" dirty="0"/>
              <a:t>Ne croyons pas que nous pouvons toucher des choses mauvaises "du bout des doigts". Un verset présente cette vérité:</a:t>
            </a:r>
            <a:endParaRPr lang="en-GB" dirty="0"/>
          </a:p>
          <a:p>
            <a:pPr lvl="2"/>
            <a:r>
              <a:rPr lang="fr-CH" dirty="0"/>
              <a:t>Quelqu'un marchera-t-il sur des charbons ardents, sans que ses pieds soient brûlés? Pv </a:t>
            </a:r>
            <a:r>
              <a:rPr lang="fr-CH" dirty="0" smtClean="0"/>
              <a:t>6,28 </a:t>
            </a:r>
            <a:endParaRPr lang="en-GB"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9412392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La </a:t>
            </a:r>
            <a:r>
              <a:rPr lang="fr-CH" dirty="0"/>
              <a:t>bible nous avertit:</a:t>
            </a:r>
            <a:endParaRPr lang="en-GB" dirty="0"/>
          </a:p>
          <a:p>
            <a:pPr lvl="2"/>
            <a:r>
              <a:rPr lang="fr-CH" dirty="0"/>
              <a:t>Que celui qui croit être debout prenne garde de tomber! 1.Cor 10,12</a:t>
            </a:r>
            <a:endParaRPr lang="en-GB" dirty="0"/>
          </a:p>
          <a:p>
            <a:r>
              <a:rPr lang="fr-CH" dirty="0"/>
              <a:t>Demandons l’aide du Seigneur.</a:t>
            </a:r>
            <a:endParaRPr lang="en-GB" dirty="0"/>
          </a:p>
          <a:p>
            <a:pPr lvl="2"/>
            <a:r>
              <a:rPr lang="fr-CH" dirty="0"/>
              <a:t>… il se tiendra debout, car le Seigneur a le pouvoir de l'affermir. Rom 14,4	</a:t>
            </a:r>
            <a:endParaRPr lang="en-GB" dirty="0"/>
          </a:p>
          <a:p>
            <a:pPr lvl="2"/>
            <a:r>
              <a:rPr lang="fr-CH" dirty="0"/>
              <a:t>… Il peut secourir ceux qui sont tentés. Hbr </a:t>
            </a:r>
            <a:r>
              <a:rPr lang="fr-CH" dirty="0" smtClean="0"/>
              <a:t>2,18</a:t>
            </a:r>
            <a:endParaRPr lang="en-GB"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t="-41999" b="-41999"/>
          <a:stretch>
            <a:fillRect/>
          </a:stretch>
        </p:blipFill>
        <p:spPr/>
      </p:pic>
    </p:spTree>
    <p:extLst>
      <p:ext uri="{BB962C8B-B14F-4D97-AF65-F5344CB8AC3E}">
        <p14:creationId xmlns:p14="http://schemas.microsoft.com/office/powerpoint/2010/main" val="23608110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Ayant </a:t>
            </a:r>
            <a:r>
              <a:rPr lang="fr-CH" dirty="0"/>
              <a:t>entendu sa femme, Potiphar se met dans une grande colère. </a:t>
            </a:r>
            <a:endParaRPr lang="fr-CH" dirty="0" smtClean="0"/>
          </a:p>
          <a:p>
            <a:r>
              <a:rPr lang="fr-CH" dirty="0" smtClean="0"/>
              <a:t>Joseph </a:t>
            </a:r>
            <a:r>
              <a:rPr lang="fr-CH" dirty="0"/>
              <a:t>est jeté en prison, il a environ 30 ans</a:t>
            </a:r>
            <a:r>
              <a:rPr lang="fr-CH" dirty="0" smtClean="0"/>
              <a:t>.</a:t>
            </a:r>
            <a:r>
              <a:rPr lang="en-GB" dirty="0" smtClean="0"/>
              <a:t> </a:t>
            </a:r>
            <a:endParaRPr lang="en-GB" dirty="0"/>
          </a:p>
          <a:p>
            <a:r>
              <a:rPr lang="fr-CH" dirty="0"/>
              <a:t>L'Eternel est avec Joseph. Il le met en faveur aux yeux du chef de la prison. </a:t>
            </a:r>
            <a:endParaRPr lang="fr-CH" dirty="0" smtClean="0"/>
          </a:p>
          <a:p>
            <a:endParaRPr lang="fr-FR" dirty="0"/>
          </a:p>
        </p:txBody>
      </p:sp>
      <p:pic>
        <p:nvPicPr>
          <p:cNvPr id="7" name="Espace réservé pour une image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2" y="3921628"/>
            <a:ext cx="9166151" cy="2957500"/>
          </a:xfrm>
        </p:spPr>
      </p:pic>
      <p:sp>
        <p:nvSpPr>
          <p:cNvPr id="3" name="Titre 2"/>
          <p:cNvSpPr>
            <a:spLocks noGrp="1"/>
          </p:cNvSpPr>
          <p:nvPr>
            <p:ph type="title"/>
          </p:nvPr>
        </p:nvSpPr>
        <p:spPr/>
        <p:txBody>
          <a:bodyPr/>
          <a:lstStyle/>
          <a:p>
            <a:r>
              <a:rPr lang="fr-CH" dirty="0"/>
              <a:t>En </a:t>
            </a:r>
            <a:r>
              <a:rPr lang="fr-CH" dirty="0" smtClean="0"/>
              <a:t>prison</a:t>
            </a:r>
            <a:endParaRPr lang="fr-FR" dirty="0"/>
          </a:p>
        </p:txBody>
      </p:sp>
      <p:sp>
        <p:nvSpPr>
          <p:cNvPr id="8" name="ZoneTexte 7"/>
          <p:cNvSpPr txBox="1"/>
          <p:nvPr/>
        </p:nvSpPr>
        <p:spPr>
          <a:xfrm>
            <a:off x="8767629" y="6528928"/>
            <a:ext cx="363276" cy="276999"/>
          </a:xfrm>
          <a:prstGeom prst="rect">
            <a:avLst/>
          </a:prstGeom>
          <a:noFill/>
        </p:spPr>
        <p:txBody>
          <a:bodyPr wrap="none" rtlCol="0">
            <a:spAutoFit/>
          </a:bodyPr>
          <a:lstStyle/>
          <a:p>
            <a:r>
              <a:rPr lang="fr-FR" sz="1200" dirty="0" smtClean="0">
                <a:solidFill>
                  <a:srgbClr val="FFFFFF"/>
                </a:solidFill>
                <a:latin typeface="Cambria"/>
                <a:cs typeface="Cambria"/>
              </a:rPr>
              <a:t>TP</a:t>
            </a:r>
            <a:endParaRPr lang="fr-FR" sz="1200" dirty="0">
              <a:solidFill>
                <a:srgbClr val="FFFFFF"/>
              </a:solidFill>
              <a:latin typeface="Cambria"/>
              <a:cs typeface="Cambria"/>
            </a:endParaRPr>
          </a:p>
        </p:txBody>
      </p:sp>
    </p:spTree>
    <p:extLst>
      <p:ext uri="{BB962C8B-B14F-4D97-AF65-F5344CB8AC3E}">
        <p14:creationId xmlns:p14="http://schemas.microsoft.com/office/powerpoint/2010/main" val="16598809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4" name="ZoneTexte 3"/>
          <p:cNvSpPr txBox="1"/>
          <p:nvPr/>
        </p:nvSpPr>
        <p:spPr>
          <a:xfrm>
            <a:off x="8579553" y="6519334"/>
            <a:ext cx="353056" cy="276999"/>
          </a:xfrm>
          <a:prstGeom prst="rect">
            <a:avLst/>
          </a:prstGeom>
          <a:noFill/>
        </p:spPr>
        <p:txBody>
          <a:bodyPr wrap="none" rtlCol="0">
            <a:spAutoFit/>
          </a:bodyPr>
          <a:lstStyle/>
          <a:p>
            <a:r>
              <a:rPr lang="fr-FR" sz="1200" dirty="0" smtClean="0">
                <a:solidFill>
                  <a:srgbClr val="FFFFFF"/>
                </a:solidFill>
                <a:latin typeface="Cambria"/>
                <a:cs typeface="Cambria"/>
              </a:rPr>
              <a:t>PL</a:t>
            </a:r>
            <a:endParaRPr lang="fr-FR" sz="1200" dirty="0">
              <a:solidFill>
                <a:srgbClr val="FFFFFF"/>
              </a:solidFill>
              <a:latin typeface="Cambria"/>
              <a:cs typeface="Cambria"/>
            </a:endParaRPr>
          </a:p>
        </p:txBody>
      </p:sp>
    </p:spTree>
    <p:extLst>
      <p:ext uri="{BB962C8B-B14F-4D97-AF65-F5344CB8AC3E}">
        <p14:creationId xmlns:p14="http://schemas.microsoft.com/office/powerpoint/2010/main" val="41813751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Celui</a:t>
            </a:r>
            <a:r>
              <a:rPr lang="fr-CH" dirty="0"/>
              <a:t>-ci place tous les prisonniers sous sa responsabilité.</a:t>
            </a:r>
            <a:endParaRPr lang="en-GB" dirty="0"/>
          </a:p>
          <a:p>
            <a:pPr lvl="2"/>
            <a:r>
              <a:rPr lang="fr-FR" dirty="0"/>
              <a:t>Le chef de la prison ne prenait aucune connaissance de ce que Joseph avait en main, parce que l'Eternel était avec lui. Et l'Eternel donnait de la réussite à ce qu'il faisait. </a:t>
            </a:r>
            <a:r>
              <a:rPr lang="fr-FR" dirty="0" err="1"/>
              <a:t>Gn</a:t>
            </a:r>
            <a:r>
              <a:rPr lang="fr-FR" dirty="0"/>
              <a:t> </a:t>
            </a:r>
            <a:r>
              <a:rPr lang="fr-FR" dirty="0" smtClean="0"/>
              <a:t>39,23</a:t>
            </a:r>
            <a:endParaRPr lang="fr-FR" dirty="0"/>
          </a:p>
          <a:p>
            <a:r>
              <a:rPr lang="fr-CH" dirty="0" smtClean="0"/>
              <a:t>2 nouvelles personnes sont mises en prison: </a:t>
            </a:r>
          </a:p>
          <a:p>
            <a:pPr lvl="1"/>
            <a:r>
              <a:rPr lang="fr-CH" dirty="0" smtClean="0"/>
              <a:t>Le chef des panetiers </a:t>
            </a:r>
          </a:p>
          <a:p>
            <a:pPr lvl="1"/>
            <a:r>
              <a:rPr lang="fr-CH" dirty="0" smtClean="0"/>
              <a:t>et le chef des échansons. </a:t>
            </a:r>
            <a:endParaRPr lang="fr-FR"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8" name="ZoneTexte 7"/>
          <p:cNvSpPr txBox="1"/>
          <p:nvPr/>
        </p:nvSpPr>
        <p:spPr>
          <a:xfrm>
            <a:off x="3001129" y="6499861"/>
            <a:ext cx="363276" cy="276999"/>
          </a:xfrm>
          <a:prstGeom prst="rect">
            <a:avLst/>
          </a:prstGeom>
          <a:noFill/>
        </p:spPr>
        <p:txBody>
          <a:bodyPr wrap="none" rtlCol="0">
            <a:spAutoFit/>
          </a:bodyPr>
          <a:lstStyle/>
          <a:p>
            <a:r>
              <a:rPr lang="fr-FR" sz="1200" dirty="0" smtClean="0">
                <a:latin typeface="Cambria"/>
                <a:cs typeface="Cambria"/>
              </a:rPr>
              <a:t>TP</a:t>
            </a:r>
            <a:endParaRPr lang="fr-FR" sz="1200" dirty="0">
              <a:latin typeface="Cambria"/>
              <a:cs typeface="Cambria"/>
            </a:endParaRPr>
          </a:p>
        </p:txBody>
      </p:sp>
    </p:spTree>
    <p:extLst>
      <p:ext uri="{BB962C8B-B14F-4D97-AF65-F5344CB8AC3E}">
        <p14:creationId xmlns:p14="http://schemas.microsoft.com/office/powerpoint/2010/main" val="10670890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Parfois </a:t>
            </a:r>
            <a:r>
              <a:rPr lang="fr-CH" dirty="0"/>
              <a:t>nous vivons aussi des injustices: </a:t>
            </a:r>
            <a:endParaRPr lang="fr-CH" dirty="0" smtClean="0"/>
          </a:p>
          <a:p>
            <a:pPr lvl="1"/>
            <a:r>
              <a:rPr lang="fr-CH" dirty="0" smtClean="0"/>
              <a:t>Nous </a:t>
            </a:r>
            <a:r>
              <a:rPr lang="fr-CH" dirty="0"/>
              <a:t>sommes atteints d'une grave maladie, </a:t>
            </a:r>
            <a:endParaRPr lang="fr-CH" dirty="0" smtClean="0"/>
          </a:p>
          <a:p>
            <a:pPr lvl="1"/>
            <a:r>
              <a:rPr lang="fr-CH" dirty="0" smtClean="0"/>
              <a:t>nous </a:t>
            </a:r>
            <a:r>
              <a:rPr lang="fr-CH" dirty="0"/>
              <a:t>perdons notre travail, </a:t>
            </a:r>
            <a:endParaRPr lang="fr-CH" dirty="0" smtClean="0"/>
          </a:p>
          <a:p>
            <a:pPr lvl="1"/>
            <a:r>
              <a:rPr lang="fr-CH" dirty="0" smtClean="0"/>
              <a:t>nos </a:t>
            </a:r>
            <a:r>
              <a:rPr lang="fr-CH" dirty="0"/>
              <a:t>camarades de classe ont beaucoup plus de facilité à l'école que nous. </a:t>
            </a:r>
            <a:endParaRPr lang="fr-CH" dirty="0" smtClean="0"/>
          </a:p>
          <a:p>
            <a:r>
              <a:rPr lang="fr-CH" dirty="0" smtClean="0"/>
              <a:t>Quel </a:t>
            </a:r>
            <a:r>
              <a:rPr lang="fr-CH" dirty="0"/>
              <a:t>est le remède à cela?</a:t>
            </a:r>
            <a:endParaRPr lang="en-GB" dirty="0"/>
          </a:p>
          <a:p>
            <a:pPr lvl="2"/>
            <a:r>
              <a:rPr lang="fr-CH" dirty="0"/>
              <a:t>En tout temps, peuples, confiez-vous en lui, Répandez vos coeurs en sa présence! Dieu est notre refuge. Ps 62,8</a:t>
            </a:r>
            <a:endParaRPr lang="en-GB" dirty="0"/>
          </a:p>
          <a:p>
            <a:r>
              <a:rPr lang="en-GB" dirty="0"/>
              <a:t> </a:t>
            </a:r>
            <a:endParaRPr lang="fr-FR" dirty="0"/>
          </a:p>
        </p:txBody>
      </p:sp>
      <p:pic>
        <p:nvPicPr>
          <p:cNvPr id="4" name="Espace réservé pour une image  3" descr="104276969.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6419543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Durant une nuit, ces 2 prisonniers font un rêve.</a:t>
            </a:r>
          </a:p>
          <a:p>
            <a:r>
              <a:rPr lang="fr-CH" dirty="0" smtClean="0"/>
              <a:t>Personne n'est capable de les expliquer. </a:t>
            </a:r>
          </a:p>
          <a:p>
            <a:r>
              <a:rPr lang="fr-CH" dirty="0" smtClean="0"/>
              <a:t>Le chef des échansons raconte son songe à Joseph:</a:t>
            </a:r>
            <a:endParaRPr lang="en-GB" dirty="0" smtClean="0"/>
          </a:p>
          <a:p>
            <a:pPr lvl="2"/>
            <a:r>
              <a:rPr lang="fr-FR" dirty="0" smtClean="0"/>
              <a:t>Ce </a:t>
            </a:r>
            <a:r>
              <a:rPr lang="fr-FR" dirty="0"/>
              <a:t>cep avait trois sarments. Quand il eut poussé, sa fleur se développa et ses grappes donnèrent des raisins mûrs. La coupe de Pharaon était dans ma main. Je pris les raisins, je les pressai dans la coupe de Pharaon, et je mis la coupe dans la main de Pharaon. </a:t>
            </a:r>
            <a:r>
              <a:rPr lang="fr-FR" dirty="0" err="1"/>
              <a:t>Gn</a:t>
            </a:r>
            <a:r>
              <a:rPr lang="fr-FR" dirty="0"/>
              <a:t> 40,10</a:t>
            </a:r>
            <a:endParaRPr lang="en-GB" dirty="0"/>
          </a:p>
          <a:p>
            <a:r>
              <a:rPr lang="fr-CH" dirty="0"/>
              <a:t>Joseph lui donne l'explication: </a:t>
            </a:r>
            <a:endParaRPr lang="fr-CH" dirty="0" smtClean="0"/>
          </a:p>
          <a:p>
            <a:pPr lvl="1"/>
            <a:r>
              <a:rPr lang="fr-CH" dirty="0" smtClean="0"/>
              <a:t>dans </a:t>
            </a:r>
            <a:r>
              <a:rPr lang="fr-CH" dirty="0"/>
              <a:t>3 jours Pharaon le rétablira dans sa charge. </a:t>
            </a:r>
            <a:endParaRPr lang="fr-CH" dirty="0" smtClean="0"/>
          </a:p>
          <a:p>
            <a:r>
              <a:rPr lang="fr-CH" dirty="0" smtClean="0"/>
              <a:t>Joseph </a:t>
            </a:r>
            <a:r>
              <a:rPr lang="fr-CH" dirty="0"/>
              <a:t>lui demande de parler à Pharaon en sa faveur. </a:t>
            </a:r>
            <a:endParaRPr lang="fr-CH" dirty="0" smtClean="0"/>
          </a:p>
        </p:txBody>
      </p:sp>
    </p:spTree>
    <p:extLst>
      <p:ext uri="{BB962C8B-B14F-4D97-AF65-F5344CB8AC3E}">
        <p14:creationId xmlns:p14="http://schemas.microsoft.com/office/powerpoint/2010/main" val="7145305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ZoneTexte 5"/>
          <p:cNvSpPr txBox="1"/>
          <p:nvPr/>
        </p:nvSpPr>
        <p:spPr>
          <a:xfrm>
            <a:off x="8780724" y="6581001"/>
            <a:ext cx="363276" cy="276999"/>
          </a:xfrm>
          <a:prstGeom prst="rect">
            <a:avLst/>
          </a:prstGeom>
          <a:noFill/>
        </p:spPr>
        <p:txBody>
          <a:bodyPr wrap="none" rtlCol="0">
            <a:spAutoFit/>
          </a:bodyPr>
          <a:lstStyle/>
          <a:p>
            <a:r>
              <a:rPr lang="fr-FR" sz="1200" dirty="0" smtClean="0">
                <a:solidFill>
                  <a:schemeClr val="bg1"/>
                </a:solidFill>
                <a:latin typeface="Cambria"/>
                <a:cs typeface="Cambria"/>
              </a:rPr>
              <a:t>TP</a:t>
            </a:r>
            <a:endParaRPr lang="fr-FR" sz="1200" dirty="0">
              <a:solidFill>
                <a:schemeClr val="bg1"/>
              </a:solidFill>
              <a:latin typeface="Cambria"/>
              <a:cs typeface="Cambria"/>
            </a:endParaRPr>
          </a:p>
        </p:txBody>
      </p:sp>
    </p:spTree>
    <p:extLst>
      <p:ext uri="{BB962C8B-B14F-4D97-AF65-F5344CB8AC3E}">
        <p14:creationId xmlns:p14="http://schemas.microsoft.com/office/powerpoint/2010/main" val="29635204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 </a:t>
            </a:r>
            <a:r>
              <a:rPr lang="fr-CH" dirty="0"/>
              <a:t>chef des panetiers raconte à son tour </a:t>
            </a:r>
            <a:r>
              <a:rPr lang="fr-CH" dirty="0" smtClean="0"/>
              <a:t>son </a:t>
            </a:r>
            <a:r>
              <a:rPr lang="fr-CH" dirty="0"/>
              <a:t>songe </a:t>
            </a:r>
            <a:r>
              <a:rPr lang="fr-CH" dirty="0" smtClean="0"/>
              <a:t>:</a:t>
            </a:r>
            <a:endParaRPr lang="en-GB" dirty="0"/>
          </a:p>
          <a:p>
            <a:pPr lvl="2"/>
            <a:r>
              <a:rPr lang="fr-FR" dirty="0"/>
              <a:t>Voici, il y avait aussi, dans mon songe, trois corbeilles de pain blanc sur ma tête. Dans la corbeille la plus élevée il y avait pour Pharaon des mets de toute espèce, cuits au four; et les oiseaux les mangeaient dans la corbeille au-dessus de ma tête. </a:t>
            </a:r>
            <a:r>
              <a:rPr lang="fr-FR" dirty="0" err="1"/>
              <a:t>Gn</a:t>
            </a:r>
            <a:r>
              <a:rPr lang="fr-FR" dirty="0"/>
              <a:t> 40,16	</a:t>
            </a:r>
          </a:p>
        </p:txBody>
      </p:sp>
      <p:pic>
        <p:nvPicPr>
          <p:cNvPr id="6" name="Espace réservé pour une image  5" descr="photo pain.jpg"/>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a:xfrm>
            <a:off x="423332" y="3458032"/>
            <a:ext cx="8720667" cy="2712581"/>
          </a:xfrm>
        </p:spPr>
      </p:pic>
    </p:spTree>
    <p:extLst>
      <p:ext uri="{BB962C8B-B14F-4D97-AF65-F5344CB8AC3E}">
        <p14:creationId xmlns:p14="http://schemas.microsoft.com/office/powerpoint/2010/main" val="17617849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Joseph </a:t>
            </a:r>
            <a:r>
              <a:rPr lang="fr-FR" dirty="0"/>
              <a:t>lui donne l'explication suivante:</a:t>
            </a:r>
            <a:endParaRPr lang="en-GB" dirty="0"/>
          </a:p>
          <a:p>
            <a:pPr lvl="2"/>
            <a:r>
              <a:rPr lang="fr-FR" dirty="0"/>
              <a:t>Encore trois jours, et Pharaon enlèvera ta tête de dessus toi, te fera pendre à un bois, et les oiseaux mangeront ta chair. </a:t>
            </a:r>
            <a:r>
              <a:rPr lang="fr-FR" dirty="0" err="1"/>
              <a:t>Gn</a:t>
            </a:r>
            <a:r>
              <a:rPr lang="fr-FR" dirty="0"/>
              <a:t> </a:t>
            </a:r>
            <a:r>
              <a:rPr lang="fr-FR" dirty="0" smtClean="0"/>
              <a:t>40,19</a:t>
            </a:r>
          </a:p>
          <a:p>
            <a:r>
              <a:rPr lang="fr-CH" dirty="0"/>
              <a:t>Les 2 songes se réalisent. Le chef des échansons oublie Joseph.</a:t>
            </a:r>
            <a:endParaRPr lang="en-GB" dirty="0"/>
          </a:p>
          <a:p>
            <a:pPr lvl="2"/>
            <a:endParaRPr lang="en-GB" dirty="0"/>
          </a:p>
          <a:p>
            <a:r>
              <a:rPr lang="fr-FR" dirty="0"/>
              <a:t>				</a:t>
            </a:r>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21244" r="-21244"/>
          <a:stretch>
            <a:fillRect/>
          </a:stretch>
        </p:blipFill>
        <p:spPr/>
      </p:pic>
    </p:spTree>
    <p:extLst>
      <p:ext uri="{BB962C8B-B14F-4D97-AF65-F5344CB8AC3E}">
        <p14:creationId xmlns:p14="http://schemas.microsoft.com/office/powerpoint/2010/main" val="30641129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On </a:t>
            </a:r>
            <a:r>
              <a:rPr lang="fr-CH" dirty="0"/>
              <a:t>se sent parfois abandonné de tous. </a:t>
            </a:r>
            <a:endParaRPr lang="fr-CH" dirty="0" smtClean="0"/>
          </a:p>
          <a:p>
            <a:r>
              <a:rPr lang="fr-CH" dirty="0" smtClean="0"/>
              <a:t>N’oublions </a:t>
            </a:r>
            <a:r>
              <a:rPr lang="fr-CH" dirty="0"/>
              <a:t>pas que le Seigneur ne nous oublie pas, notre nom se trouve gravé dans Sa main. </a:t>
            </a:r>
            <a:endParaRPr lang="fr-CH" dirty="0" smtClean="0"/>
          </a:p>
          <a:p>
            <a:r>
              <a:rPr lang="fr-CH" dirty="0" smtClean="0"/>
              <a:t>Rien </a:t>
            </a:r>
            <a:r>
              <a:rPr lang="fr-CH" dirty="0"/>
              <a:t>ne peut supprimer Son amour envers nous.</a:t>
            </a:r>
            <a:endParaRPr lang="en-GB" dirty="0"/>
          </a:p>
          <a:p>
            <a:pPr lvl="2"/>
            <a:r>
              <a:rPr lang="fr-FR" dirty="0"/>
              <a:t>… ni les puissances, ni la hauteur, ni la profondeur, ni aucune autre créature ne pourra nous séparer de l'amour de Dieu manifesté en Jésus-Christ notre Seigneur. Rom 8,39	</a:t>
            </a:r>
            <a:endParaRPr lang="en-GB" dirty="0"/>
          </a:p>
          <a:p>
            <a:r>
              <a:rPr lang="fr-CH" dirty="0"/>
              <a:t> </a:t>
            </a: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2078160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2 </a:t>
            </a:r>
            <a:r>
              <a:rPr lang="fr-CH" dirty="0"/>
              <a:t>ans plus tard, Pharaon fait le songe suivant:</a:t>
            </a:r>
            <a:endParaRPr lang="en-GB" dirty="0"/>
          </a:p>
          <a:p>
            <a:pPr lvl="2"/>
            <a:r>
              <a:rPr lang="fr-FR" dirty="0"/>
              <a:t>Et voici, sept vaches belles à voir et grasses de chair montèrent hors du fleuve, et se mirent à paître dans la prairie.  Sept autres vaches laides à voir et maigres de chair montèrent derrière elles hors du fleuve, et se tinrent à leurs côtés sur le bord du fleuve. Les vaches laides à voir et maigres de chair mangèrent les sept vaches belles à voir et grasses de chair. </a:t>
            </a:r>
            <a:r>
              <a:rPr lang="fr-FR" dirty="0" err="1"/>
              <a:t>Gn</a:t>
            </a:r>
            <a:r>
              <a:rPr lang="fr-FR" dirty="0"/>
              <a:t> 41,2-4</a:t>
            </a:r>
            <a:endParaRPr lang="en-GB" dirty="0"/>
          </a:p>
          <a:p>
            <a:r>
              <a:rPr lang="fr-CH" dirty="0"/>
              <a:t>Durant la nuit il fait un 2</a:t>
            </a:r>
            <a:r>
              <a:rPr lang="fr-CH" baseline="30000" dirty="0"/>
              <a:t>ème</a:t>
            </a:r>
            <a:r>
              <a:rPr lang="fr-CH" dirty="0"/>
              <a:t> songe:</a:t>
            </a:r>
            <a:endParaRPr lang="en-GB" dirty="0"/>
          </a:p>
          <a:p>
            <a:pPr lvl="2"/>
            <a:r>
              <a:rPr lang="fr-FR" dirty="0"/>
              <a:t>Voici, sept épis gras et beaux montèrent sur une même tige. Et sept épis maigres et brûlés par le vent d'orient poussèrent après eux. Les épis maigres engloutirent les sept épis gras et pleins. </a:t>
            </a:r>
            <a:r>
              <a:rPr lang="fr-FR" dirty="0" err="1"/>
              <a:t>Gn</a:t>
            </a:r>
            <a:r>
              <a:rPr lang="fr-FR" dirty="0"/>
              <a:t> 41,5</a:t>
            </a:r>
            <a:endParaRPr lang="en-GB" dirty="0"/>
          </a:p>
          <a:p>
            <a:r>
              <a:rPr lang="en-GB" dirty="0"/>
              <a:t> </a:t>
            </a:r>
            <a:endParaRPr lang="fr-FR" dirty="0"/>
          </a:p>
        </p:txBody>
      </p:sp>
      <p:sp>
        <p:nvSpPr>
          <p:cNvPr id="3" name="Titre 2"/>
          <p:cNvSpPr>
            <a:spLocks noGrp="1"/>
          </p:cNvSpPr>
          <p:nvPr>
            <p:ph type="title"/>
          </p:nvPr>
        </p:nvSpPr>
        <p:spPr/>
        <p:txBody>
          <a:bodyPr/>
          <a:lstStyle/>
          <a:p>
            <a:r>
              <a:rPr lang="fr-CH" dirty="0"/>
              <a:t> Le songe de </a:t>
            </a:r>
            <a:r>
              <a:rPr lang="fr-CH" dirty="0" smtClean="0"/>
              <a:t>Pharaon</a:t>
            </a:r>
            <a:endParaRPr lang="fr-FR" dirty="0"/>
          </a:p>
        </p:txBody>
      </p:sp>
    </p:spTree>
    <p:extLst>
      <p:ext uri="{BB962C8B-B14F-4D97-AF65-F5344CB8AC3E}">
        <p14:creationId xmlns:p14="http://schemas.microsoft.com/office/powerpoint/2010/main" val="174694579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7" name="ZoneTexte 6"/>
          <p:cNvSpPr txBox="1"/>
          <p:nvPr/>
        </p:nvSpPr>
        <p:spPr>
          <a:xfrm>
            <a:off x="8780724" y="6581001"/>
            <a:ext cx="363276" cy="276999"/>
          </a:xfrm>
          <a:prstGeom prst="rect">
            <a:avLst/>
          </a:prstGeom>
          <a:noFill/>
        </p:spPr>
        <p:txBody>
          <a:bodyPr wrap="none" rtlCol="0">
            <a:spAutoFit/>
          </a:bodyPr>
          <a:lstStyle/>
          <a:p>
            <a:r>
              <a:rPr lang="fr-FR" sz="1200" dirty="0" smtClean="0">
                <a:solidFill>
                  <a:schemeClr val="bg1"/>
                </a:solidFill>
                <a:latin typeface="Cambria"/>
                <a:cs typeface="Cambria"/>
              </a:rPr>
              <a:t>TP</a:t>
            </a:r>
            <a:endParaRPr lang="fr-FR" sz="1200" dirty="0">
              <a:solidFill>
                <a:schemeClr val="bg1"/>
              </a:solidFill>
              <a:latin typeface="Cambria"/>
              <a:cs typeface="Cambria"/>
            </a:endParaRPr>
          </a:p>
        </p:txBody>
      </p:sp>
    </p:spTree>
    <p:extLst>
      <p:ext uri="{BB962C8B-B14F-4D97-AF65-F5344CB8AC3E}">
        <p14:creationId xmlns:p14="http://schemas.microsoft.com/office/powerpoint/2010/main" val="1438304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Pharaon </a:t>
            </a:r>
            <a:r>
              <a:rPr lang="fr-CH" dirty="0"/>
              <a:t>fait appeler Joseph qui lui donne l'explication suivante:</a:t>
            </a:r>
            <a:endParaRPr lang="en-GB" dirty="0"/>
          </a:p>
          <a:p>
            <a:pPr lvl="2"/>
            <a:r>
              <a:rPr lang="fr-FR" dirty="0"/>
              <a:t>Voici, il y aura sept années de grande abondance dans tout le pays d'Egypte. Sept années de famine viendront après elles; et l'on oubliera toute cette abondance au pays d'Egypte, et la famine consumera le pays. Cette famine qui suivra sera si forte qu'on ne s'apercevra plus de l'abondance dans le pays. </a:t>
            </a:r>
            <a:r>
              <a:rPr lang="fr-FR" dirty="0" err="1"/>
              <a:t>Gn</a:t>
            </a:r>
            <a:r>
              <a:rPr lang="fr-FR" dirty="0"/>
              <a:t> 41,29	</a:t>
            </a:r>
            <a:endParaRPr lang="en-GB" dirty="0"/>
          </a:p>
        </p:txBody>
      </p:sp>
      <p:pic>
        <p:nvPicPr>
          <p:cNvPr id="5" name="Espace réservé pour une image  4" descr="Fotolia_54313450_Subscription_XX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ZoneTexte 5"/>
          <p:cNvSpPr txBox="1"/>
          <p:nvPr/>
        </p:nvSpPr>
        <p:spPr>
          <a:xfrm>
            <a:off x="3001129" y="6499861"/>
            <a:ext cx="367784" cy="276999"/>
          </a:xfrm>
          <a:prstGeom prst="rect">
            <a:avLst/>
          </a:prstGeom>
          <a:noFill/>
        </p:spPr>
        <p:txBody>
          <a:bodyPr wrap="none" rtlCol="0">
            <a:spAutoFit/>
          </a:bodyPr>
          <a:lstStyle/>
          <a:p>
            <a:r>
              <a:rPr lang="fr-FR" sz="1200" dirty="0" smtClean="0">
                <a:latin typeface="Cambria"/>
                <a:cs typeface="Cambria"/>
              </a:rPr>
              <a:t>FO</a:t>
            </a:r>
            <a:endParaRPr lang="fr-FR" sz="1200" dirty="0">
              <a:latin typeface="Cambria"/>
              <a:cs typeface="Cambria"/>
            </a:endParaRPr>
          </a:p>
        </p:txBody>
      </p:sp>
    </p:spTree>
    <p:extLst>
      <p:ext uri="{BB962C8B-B14F-4D97-AF65-F5344CB8AC3E}">
        <p14:creationId xmlns:p14="http://schemas.microsoft.com/office/powerpoint/2010/main" val="424568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Joseph </a:t>
            </a:r>
            <a:r>
              <a:rPr lang="fr-CH" dirty="0"/>
              <a:t>est âgé de 17 ans. Il fait paître le troupeau avec ses 10 frères. </a:t>
            </a:r>
            <a:endParaRPr lang="fr-CH" dirty="0" smtClean="0"/>
          </a:p>
          <a:p>
            <a:r>
              <a:rPr lang="fr-CH" dirty="0" smtClean="0"/>
              <a:t>Il </a:t>
            </a:r>
            <a:r>
              <a:rPr lang="fr-CH" dirty="0"/>
              <a:t>rapporte à son père les mauvaises actions de ceux-ci.</a:t>
            </a:r>
            <a:endParaRPr lang="en-GB" dirty="0"/>
          </a:p>
          <a:p>
            <a:r>
              <a:rPr lang="fr-CH" dirty="0"/>
              <a:t>Jacob aime son fils Joseph plus que tous ses autres fils. </a:t>
            </a:r>
            <a:endParaRPr lang="fr-CH" dirty="0" smtClean="0"/>
          </a:p>
          <a:p>
            <a:pPr lvl="1"/>
            <a:r>
              <a:rPr lang="fr-CH" dirty="0" smtClean="0"/>
              <a:t>Il </a:t>
            </a:r>
            <a:r>
              <a:rPr lang="fr-CH" dirty="0"/>
              <a:t>ne s'en cache pas et il lui offre une tunique multicolore. </a:t>
            </a:r>
            <a:endParaRPr lang="fr-CH" dirty="0" smtClean="0"/>
          </a:p>
          <a:p>
            <a:r>
              <a:rPr lang="fr-CH" dirty="0" smtClean="0"/>
              <a:t>Ses </a:t>
            </a:r>
            <a:r>
              <a:rPr lang="fr-CH" dirty="0"/>
              <a:t>frères </a:t>
            </a:r>
            <a:r>
              <a:rPr lang="fr-CH" dirty="0" smtClean="0"/>
              <a:t>remarquent </a:t>
            </a:r>
            <a:r>
              <a:rPr lang="fr-CH" dirty="0"/>
              <a:t>que leur père le préfère à eux tous, ils se mettent à le haïr</a:t>
            </a:r>
            <a:r>
              <a:rPr lang="fr-CH" dirty="0" smtClean="0"/>
              <a:t>.</a:t>
            </a:r>
            <a:endParaRPr lang="en-GB"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5827888" y="0"/>
            <a:ext cx="3316111" cy="6857999"/>
          </a:xfrm>
        </p:spPr>
      </p:pic>
      <p:sp>
        <p:nvSpPr>
          <p:cNvPr id="3" name="Titre 2"/>
          <p:cNvSpPr>
            <a:spLocks noGrp="1"/>
          </p:cNvSpPr>
          <p:nvPr>
            <p:ph type="title"/>
          </p:nvPr>
        </p:nvSpPr>
        <p:spPr/>
        <p:txBody>
          <a:bodyPr/>
          <a:lstStyle/>
          <a:p>
            <a:r>
              <a:rPr lang="fr-CH" dirty="0"/>
              <a:t>Songes de </a:t>
            </a:r>
            <a:r>
              <a:rPr lang="fr-CH" dirty="0" smtClean="0"/>
              <a:t>Joseph</a:t>
            </a:r>
            <a:endParaRPr lang="fr-FR" dirty="0"/>
          </a:p>
        </p:txBody>
      </p:sp>
      <p:sp>
        <p:nvSpPr>
          <p:cNvPr id="7" name="ZoneTexte 6"/>
          <p:cNvSpPr txBox="1"/>
          <p:nvPr/>
        </p:nvSpPr>
        <p:spPr>
          <a:xfrm>
            <a:off x="8494887" y="5969005"/>
            <a:ext cx="363276" cy="276999"/>
          </a:xfrm>
          <a:prstGeom prst="rect">
            <a:avLst/>
          </a:prstGeom>
          <a:noFill/>
        </p:spPr>
        <p:txBody>
          <a:bodyPr wrap="none" rtlCol="0">
            <a:spAutoFit/>
          </a:bodyPr>
          <a:lstStyle/>
          <a:p>
            <a:r>
              <a:rPr lang="fr-FR" sz="1200" dirty="0" smtClean="0">
                <a:latin typeface="Cambria"/>
                <a:cs typeface="Cambria"/>
              </a:rPr>
              <a:t>TP</a:t>
            </a:r>
            <a:endParaRPr lang="fr-FR" sz="1200" dirty="0">
              <a:latin typeface="Cambria"/>
              <a:cs typeface="Cambria"/>
            </a:endParaRPr>
          </a:p>
        </p:txBody>
      </p:sp>
    </p:spTree>
    <p:extLst>
      <p:ext uri="{BB962C8B-B14F-4D97-AF65-F5344CB8AC3E}">
        <p14:creationId xmlns:p14="http://schemas.microsoft.com/office/powerpoint/2010/main" val="14937219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Joseph indique que c’est Dieu qui lui a donné l’explication. </a:t>
            </a:r>
          </a:p>
          <a:p>
            <a:pPr lvl="1"/>
            <a:r>
              <a:rPr lang="fr-CH" dirty="0"/>
              <a:t>Il ne revendique aucune gloire personnelle. </a:t>
            </a:r>
          </a:p>
          <a:p>
            <a:pPr lvl="1"/>
            <a:r>
              <a:rPr lang="fr-CH" dirty="0"/>
              <a:t>Il n’a pas honte de parler de Dieu. </a:t>
            </a:r>
          </a:p>
          <a:p>
            <a:r>
              <a:rPr lang="fr-CH" dirty="0" smtClean="0"/>
              <a:t>Il </a:t>
            </a:r>
            <a:r>
              <a:rPr lang="fr-CH" dirty="0"/>
              <a:t>propose à Pharaon les mesures suivantes:</a:t>
            </a:r>
            <a:endParaRPr lang="en-GB" dirty="0"/>
          </a:p>
          <a:p>
            <a:pPr lvl="1"/>
            <a:r>
              <a:rPr lang="fr-CH" dirty="0"/>
              <a:t>Placer un homme à la tête du pays.</a:t>
            </a:r>
            <a:endParaRPr lang="en-GB" dirty="0"/>
          </a:p>
          <a:p>
            <a:pPr lvl="1"/>
            <a:r>
              <a:rPr lang="fr-CH" dirty="0"/>
              <a:t>Lever par des commissaires 1/5 des récoltes durant 7 années.</a:t>
            </a:r>
            <a:endParaRPr lang="en-GB" dirty="0"/>
          </a:p>
          <a:p>
            <a:pPr lvl="1"/>
            <a:r>
              <a:rPr lang="fr-CH" dirty="0"/>
              <a:t>Faire des entrepôts dans chaque ville</a:t>
            </a:r>
            <a:r>
              <a:rPr lang="fr-CH" dirty="0" smtClean="0"/>
              <a:t>.</a:t>
            </a:r>
            <a:endParaRPr lang="en-GB" dirty="0"/>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ZoneTexte 6"/>
          <p:cNvSpPr txBox="1"/>
          <p:nvPr/>
        </p:nvSpPr>
        <p:spPr>
          <a:xfrm>
            <a:off x="8401232" y="6011334"/>
            <a:ext cx="367784" cy="276999"/>
          </a:xfrm>
          <a:prstGeom prst="rect">
            <a:avLst/>
          </a:prstGeom>
          <a:noFill/>
        </p:spPr>
        <p:txBody>
          <a:bodyPr wrap="none" rtlCol="0">
            <a:spAutoFit/>
          </a:bodyPr>
          <a:lstStyle/>
          <a:p>
            <a:r>
              <a:rPr lang="fr-FR" sz="1200" dirty="0" smtClean="0">
                <a:latin typeface="Cambria"/>
                <a:cs typeface="Cambria"/>
              </a:rPr>
              <a:t>FO</a:t>
            </a:r>
            <a:endParaRPr lang="fr-FR" sz="1200" dirty="0">
              <a:latin typeface="Cambria"/>
              <a:cs typeface="Cambria"/>
            </a:endParaRPr>
          </a:p>
        </p:txBody>
      </p:sp>
    </p:spTree>
    <p:extLst>
      <p:ext uri="{BB962C8B-B14F-4D97-AF65-F5344CB8AC3E}">
        <p14:creationId xmlns:p14="http://schemas.microsoft.com/office/powerpoint/2010/main" val="164948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Pharaon </a:t>
            </a:r>
            <a:r>
              <a:rPr lang="fr-CH" dirty="0"/>
              <a:t>place Joseph à la tête du pays d'Egypte.</a:t>
            </a:r>
            <a:endParaRPr lang="en-GB" dirty="0"/>
          </a:p>
          <a:p>
            <a:pPr lvl="2"/>
            <a:r>
              <a:rPr lang="fr-FR" dirty="0"/>
              <a:t>Je t'établis sur ma maison, et tout mon peuple obéira à tes ordres. Le trône seul m'élèvera au-dessus de toi. </a:t>
            </a:r>
            <a:r>
              <a:rPr lang="fr-FR" dirty="0" err="1"/>
              <a:t>Gn</a:t>
            </a:r>
            <a:r>
              <a:rPr lang="fr-FR" dirty="0"/>
              <a:t> </a:t>
            </a:r>
            <a:r>
              <a:rPr lang="fr-FR" dirty="0" smtClean="0"/>
              <a:t>41,40</a:t>
            </a:r>
          </a:p>
          <a:p>
            <a:r>
              <a:rPr lang="fr-CH" dirty="0"/>
              <a:t>Il fait monter Joseph sur le char qui suit le sien.</a:t>
            </a:r>
            <a:endParaRPr lang="en-GB" dirty="0"/>
          </a:p>
          <a:p>
            <a:pPr lvl="2"/>
            <a:r>
              <a:rPr lang="fr-FR" dirty="0"/>
              <a:t>… et l'on criait devant lui: A genoux! C'est ainsi que Pharaon lui donna le commandement de tout le pays d'Egypte. </a:t>
            </a:r>
            <a:r>
              <a:rPr lang="fr-FR" dirty="0" err="1"/>
              <a:t>Gn</a:t>
            </a:r>
            <a:r>
              <a:rPr lang="fr-FR" dirty="0"/>
              <a:t> </a:t>
            </a:r>
            <a:r>
              <a:rPr lang="fr-FR" dirty="0" smtClean="0"/>
              <a:t>41,43</a:t>
            </a:r>
          </a:p>
          <a:p>
            <a:r>
              <a:rPr lang="fr-CH" dirty="0"/>
              <a:t>Pharaon lui donne une femme, Asnath, fille d'un prêtre d'On.</a:t>
            </a:r>
            <a:endParaRPr lang="en-GB" dirty="0"/>
          </a:p>
          <a:p>
            <a:pPr lvl="2"/>
            <a:endParaRPr lang="en-GB" dirty="0"/>
          </a:p>
          <a:p>
            <a:pPr lvl="2"/>
            <a:endParaRPr lang="en-GB" dirty="0"/>
          </a:p>
        </p:txBody>
      </p:sp>
    </p:spTree>
    <p:extLst>
      <p:ext uri="{BB962C8B-B14F-4D97-AF65-F5344CB8AC3E}">
        <p14:creationId xmlns:p14="http://schemas.microsoft.com/office/powerpoint/2010/main" val="4241719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835335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Quand </a:t>
            </a:r>
            <a:r>
              <a:rPr lang="fr-CH" dirty="0"/>
              <a:t>Jésus règnera sur la terre, tout le monde s'agenouillera devant lui.</a:t>
            </a:r>
            <a:endParaRPr lang="en-GB" dirty="0"/>
          </a:p>
          <a:p>
            <a:pPr lvl="2"/>
            <a:r>
              <a:rPr lang="fr-CH" dirty="0"/>
              <a:t>C'est pourquoi aussi Dieu l'a (Jésus) souverainement élevé, et lui a donné le nom qui est au-dessus de tout nom, afin qu'au nom de Jésus tout genou fléchisse dans les cieux, sur la terre et sous la terre, et que toute langue confesse que Jésus-Christ est Seigneur, à la gloire de Dieu le Père. Ph 2,9-11</a:t>
            </a:r>
            <a:endParaRPr lang="en-GB" dirty="0"/>
          </a:p>
          <a:p>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94375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a:t>L’échanson avait oublié Joseph en prison. </a:t>
            </a:r>
            <a:endParaRPr lang="fr-CH" dirty="0" smtClean="0"/>
          </a:p>
          <a:p>
            <a:r>
              <a:rPr lang="fr-CH" dirty="0" smtClean="0"/>
              <a:t>Parvenu </a:t>
            </a:r>
            <a:r>
              <a:rPr lang="fr-CH" dirty="0"/>
              <a:t>à la gloire, Joseph ne se venge pas de lui.</a:t>
            </a:r>
            <a:endParaRPr lang="en-GB" dirty="0"/>
          </a:p>
          <a:p>
            <a:r>
              <a:rPr lang="fr-CH" dirty="0"/>
              <a:t>Sommes-nous imbibés de rancune? </a:t>
            </a:r>
            <a:r>
              <a:rPr lang="fr-CH" dirty="0" smtClean="0"/>
              <a:t>N’oublions </a:t>
            </a:r>
            <a:r>
              <a:rPr lang="fr-CH" dirty="0"/>
              <a:t>pas: </a:t>
            </a:r>
            <a:endParaRPr lang="fr-CH" dirty="0" smtClean="0"/>
          </a:p>
          <a:p>
            <a:pPr lvl="1"/>
            <a:r>
              <a:rPr lang="fr-CH" dirty="0" smtClean="0"/>
              <a:t>Jésus </a:t>
            </a:r>
            <a:r>
              <a:rPr lang="fr-CH" dirty="0"/>
              <a:t>nous a pardonné nos péchés</a:t>
            </a:r>
            <a:r>
              <a:rPr lang="fr-CH" dirty="0" smtClean="0"/>
              <a:t>.</a:t>
            </a:r>
          </a:p>
          <a:p>
            <a:r>
              <a:rPr lang="fr-CH" dirty="0" smtClean="0"/>
              <a:t> </a:t>
            </a:r>
            <a:r>
              <a:rPr lang="fr-CH" dirty="0"/>
              <a:t>Alors pardonnons à nos semblables</a:t>
            </a:r>
            <a:r>
              <a:rPr lang="fr-CH" dirty="0" smtClean="0"/>
              <a:t>.</a:t>
            </a:r>
            <a:endParaRPr lang="en-GB" dirty="0"/>
          </a:p>
        </p:txBody>
      </p:sp>
    </p:spTree>
    <p:extLst>
      <p:ext uri="{BB962C8B-B14F-4D97-AF65-F5344CB8AC3E}">
        <p14:creationId xmlns:p14="http://schemas.microsoft.com/office/powerpoint/2010/main" val="616144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Pendant </a:t>
            </a:r>
            <a:r>
              <a:rPr lang="fr-CH" dirty="0"/>
              <a:t>7 ans, la terre rapporte </a:t>
            </a:r>
            <a:r>
              <a:rPr lang="fr-CH" dirty="0" smtClean="0"/>
              <a:t>abondamment.</a:t>
            </a:r>
          </a:p>
          <a:p>
            <a:r>
              <a:rPr lang="fr-CH" dirty="0" smtClean="0"/>
              <a:t>D'énormes </a:t>
            </a:r>
            <a:r>
              <a:rPr lang="fr-CH" dirty="0"/>
              <a:t>provisions de céréales sont faites.</a:t>
            </a:r>
            <a:endParaRPr lang="en-GB" dirty="0"/>
          </a:p>
          <a:p>
            <a:pPr lvl="2"/>
            <a:r>
              <a:rPr lang="fr-FR" dirty="0"/>
              <a:t>Joseph amassa du blé, comme le sable de la mer, en quantité si considérable que l'on cessa de compter, parce qu'il n'y avait plus de nombre. </a:t>
            </a:r>
            <a:r>
              <a:rPr lang="fr-FR" dirty="0" err="1"/>
              <a:t>Gn</a:t>
            </a:r>
            <a:r>
              <a:rPr lang="fr-FR" dirty="0"/>
              <a:t> 41,49	</a:t>
            </a:r>
            <a:endParaRPr lang="en-GB" dirty="0"/>
          </a:p>
        </p:txBody>
      </p:sp>
      <p:pic>
        <p:nvPicPr>
          <p:cNvPr id="5" name="Espace réservé pour une image  4" descr="UNADJUSTEDNONRAW_thumb_31a2.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285"/>
          <a:stretch/>
        </p:blipFill>
        <p:spPr/>
      </p:pic>
      <p:sp>
        <p:nvSpPr>
          <p:cNvPr id="4" name="Titre 3"/>
          <p:cNvSpPr>
            <a:spLocks noGrp="1"/>
          </p:cNvSpPr>
          <p:nvPr>
            <p:ph type="title"/>
          </p:nvPr>
        </p:nvSpPr>
        <p:spPr/>
        <p:txBody>
          <a:bodyPr/>
          <a:lstStyle/>
          <a:p>
            <a:r>
              <a:rPr lang="fr-CH" dirty="0"/>
              <a:t>La </a:t>
            </a:r>
            <a:r>
              <a:rPr lang="fr-CH" dirty="0" smtClean="0"/>
              <a:t>famine</a:t>
            </a:r>
            <a:endParaRPr lang="fr-FR" dirty="0"/>
          </a:p>
        </p:txBody>
      </p:sp>
    </p:spTree>
    <p:extLst>
      <p:ext uri="{BB962C8B-B14F-4D97-AF65-F5344CB8AC3E}">
        <p14:creationId xmlns:p14="http://schemas.microsoft.com/office/powerpoint/2010/main" val="835048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Après </a:t>
            </a:r>
            <a:r>
              <a:rPr lang="fr-CH" dirty="0"/>
              <a:t>7 ans d'abondance, la famine s'installe</a:t>
            </a:r>
            <a:r>
              <a:rPr lang="en-GB" dirty="0"/>
              <a:t> </a:t>
            </a:r>
            <a:endParaRPr lang="en-GB" dirty="0" smtClean="0"/>
          </a:p>
          <a:p>
            <a:pPr lvl="1"/>
            <a:r>
              <a:rPr lang="en-GB" dirty="0" smtClean="0"/>
              <a:t>en </a:t>
            </a:r>
            <a:r>
              <a:rPr lang="en-GB" dirty="0" err="1"/>
              <a:t>Egypte</a:t>
            </a:r>
            <a:r>
              <a:rPr lang="en-GB" dirty="0"/>
              <a:t> </a:t>
            </a:r>
            <a:endParaRPr lang="en-GB" dirty="0" smtClean="0"/>
          </a:p>
          <a:p>
            <a:pPr lvl="1"/>
            <a:r>
              <a:rPr lang="en-GB" dirty="0" smtClean="0"/>
              <a:t>et </a:t>
            </a:r>
            <a:r>
              <a:rPr lang="en-GB" dirty="0" err="1"/>
              <a:t>dans</a:t>
            </a:r>
            <a:r>
              <a:rPr lang="en-GB" dirty="0"/>
              <a:t> </a:t>
            </a:r>
            <a:r>
              <a:rPr lang="en-GB" dirty="0" err="1"/>
              <a:t>tous</a:t>
            </a:r>
            <a:r>
              <a:rPr lang="en-GB" dirty="0"/>
              <a:t> les pays </a:t>
            </a:r>
            <a:r>
              <a:rPr lang="en-GB" dirty="0" err="1"/>
              <a:t>voisins</a:t>
            </a:r>
            <a:r>
              <a:rPr lang="en-GB" dirty="0"/>
              <a:t>. </a:t>
            </a:r>
            <a:endParaRPr lang="en-GB" dirty="0" smtClean="0"/>
          </a:p>
          <a:p>
            <a:r>
              <a:rPr lang="fr-CH" dirty="0" smtClean="0"/>
              <a:t>Le </a:t>
            </a:r>
            <a:r>
              <a:rPr lang="fr-CH" dirty="0"/>
              <a:t>peuple affamé crie à Pharaon pour avoir du pain. </a:t>
            </a:r>
            <a:endParaRPr lang="fr-CH" dirty="0" smtClean="0"/>
          </a:p>
          <a:p>
            <a:r>
              <a:rPr lang="fr-CH" dirty="0" smtClean="0"/>
              <a:t>Le </a:t>
            </a:r>
            <a:r>
              <a:rPr lang="fr-CH" dirty="0"/>
              <a:t>seul moyen  de survie est d'aller chercher du blé vers Joseph. </a:t>
            </a:r>
            <a:r>
              <a:rPr lang="fr-CH" dirty="0" smtClean="0"/>
              <a:t>Pharaon </a:t>
            </a:r>
            <a:r>
              <a:rPr lang="fr-CH" dirty="0"/>
              <a:t>dit à tous les Egyptiens:</a:t>
            </a:r>
            <a:endParaRPr lang="en-GB" dirty="0"/>
          </a:p>
          <a:p>
            <a:pPr lvl="2"/>
            <a:r>
              <a:rPr lang="fr-FR" dirty="0"/>
              <a:t>Allez vers Joseph, et faites ce qu'il vous dira. </a:t>
            </a:r>
            <a:r>
              <a:rPr lang="fr-FR" dirty="0" err="1"/>
              <a:t>Gn</a:t>
            </a:r>
            <a:r>
              <a:rPr lang="fr-FR" dirty="0"/>
              <a:t> </a:t>
            </a:r>
            <a:r>
              <a:rPr lang="fr-FR" dirty="0" smtClean="0"/>
              <a:t>41,55</a:t>
            </a:r>
            <a:endParaRPr lang="en-GB" dirty="0"/>
          </a:p>
        </p:txBody>
      </p:sp>
      <p:pic>
        <p:nvPicPr>
          <p:cNvPr id="5" name="Espace réservé pour une image  4" descr="89906110.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1968" b="-598"/>
          <a:stretch/>
        </p:blipFill>
        <p:spPr>
          <a:xfrm>
            <a:off x="-64484" y="0"/>
            <a:ext cx="2988000" cy="6858000"/>
          </a:xfrm>
        </p:spPr>
      </p:pic>
    </p:spTree>
    <p:extLst>
      <p:ext uri="{BB962C8B-B14F-4D97-AF65-F5344CB8AC3E}">
        <p14:creationId xmlns:p14="http://schemas.microsoft.com/office/powerpoint/2010/main" val="799614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579120" y="1058333"/>
            <a:ext cx="8220393" cy="4936067"/>
          </a:xfrm>
        </p:spPr>
        <p:txBody>
          <a:bodyPr/>
          <a:lstStyle/>
          <a:p>
            <a:r>
              <a:rPr lang="fr-CH" dirty="0" smtClean="0"/>
              <a:t>Aujourd’hui </a:t>
            </a:r>
            <a:r>
              <a:rPr lang="fr-CH" dirty="0"/>
              <a:t>il n’existe qu’un seul moyen pour obtenir la vie éternelle:</a:t>
            </a:r>
            <a:endParaRPr lang="en-GB" dirty="0"/>
          </a:p>
          <a:p>
            <a:pPr lvl="1"/>
            <a:r>
              <a:rPr lang="fr-CH" dirty="0"/>
              <a:t>il suffit de croire que Jésus est mort pour nous sur la croix, de l’accepter comme son Sauveur personnel.</a:t>
            </a:r>
            <a:endParaRPr lang="en-GB" dirty="0"/>
          </a:p>
          <a:p>
            <a:r>
              <a:rPr lang="fr-CH" dirty="0"/>
              <a:t>Jésus-Christ est le pain qui donne la vie éternelle.</a:t>
            </a:r>
            <a:endParaRPr lang="en-GB" dirty="0"/>
          </a:p>
          <a:p>
            <a:pPr lvl="2"/>
            <a:r>
              <a:rPr lang="fr-CH" dirty="0"/>
              <a:t>Je suis le pain vivant qui est descendu du ciel. Si quelqu'un mange de ce pain, il vivra éternellement; et le pain que je donnerai, c'est ma chair, que je donnerai pour la vie du monde. Jn 6,51	</a:t>
            </a:r>
            <a:endParaRPr lang="en-GB"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04954230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Joseph </a:t>
            </a:r>
            <a:r>
              <a:rPr lang="fr-CH" dirty="0"/>
              <a:t>vend du blé aux Egyptiens et aux habitants des autres pays.</a:t>
            </a:r>
            <a:endParaRPr lang="en-GB" dirty="0"/>
          </a:p>
          <a:p>
            <a:r>
              <a:rPr lang="fr-CH" dirty="0" smtClean="0"/>
              <a:t>Jacob </a:t>
            </a:r>
            <a:r>
              <a:rPr lang="fr-CH" dirty="0"/>
              <a:t>entend qu'il y a du blé en Egypte. </a:t>
            </a:r>
            <a:endParaRPr lang="fr-CH" dirty="0" smtClean="0"/>
          </a:p>
          <a:p>
            <a:r>
              <a:rPr lang="fr-CH" dirty="0" smtClean="0"/>
              <a:t>Ses </a:t>
            </a:r>
            <a:r>
              <a:rPr lang="fr-CH" dirty="0"/>
              <a:t>10 fils partent pour en acheter. </a:t>
            </a:r>
            <a:endParaRPr lang="fr-CH" dirty="0" smtClean="0"/>
          </a:p>
          <a:p>
            <a:r>
              <a:rPr lang="fr-CH" dirty="0" smtClean="0"/>
              <a:t>Seul </a:t>
            </a:r>
            <a:r>
              <a:rPr lang="fr-CH" dirty="0"/>
              <a:t>Benjamin, le plus jeune fils, ne va pas avec eux. </a:t>
            </a:r>
            <a:endParaRPr lang="fr-CH" dirty="0" smtClean="0"/>
          </a:p>
          <a:p>
            <a:r>
              <a:rPr lang="fr-CH" dirty="0"/>
              <a:t>Les frères arrivent en Egypte. </a:t>
            </a:r>
            <a:endParaRPr lang="fr-CH" dirty="0" smtClean="0"/>
          </a:p>
          <a:p>
            <a:r>
              <a:rPr lang="fr-CH" dirty="0" smtClean="0"/>
              <a:t>Ils </a:t>
            </a:r>
            <a:r>
              <a:rPr lang="fr-CH" dirty="0"/>
              <a:t>se prosternent devant Joseph qui les reconnaît. </a:t>
            </a:r>
          </a:p>
          <a:p>
            <a:endParaRPr lang="fr-CH" dirty="0" smtClean="0"/>
          </a:p>
        </p:txBody>
      </p:sp>
      <p:pic>
        <p:nvPicPr>
          <p:cNvPr id="6" name="Espace réservé pour une image  5" descr="UNADJUSTEDNONRAW_thumb_4e5.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9" name="ZoneTexte 8"/>
          <p:cNvSpPr txBox="1"/>
          <p:nvPr/>
        </p:nvSpPr>
        <p:spPr>
          <a:xfrm>
            <a:off x="8452611" y="6011334"/>
            <a:ext cx="363276" cy="276999"/>
          </a:xfrm>
          <a:prstGeom prst="rect">
            <a:avLst/>
          </a:prstGeom>
          <a:noFill/>
        </p:spPr>
        <p:txBody>
          <a:bodyPr wrap="none" rtlCol="0">
            <a:spAutoFit/>
          </a:bodyPr>
          <a:lstStyle/>
          <a:p>
            <a:r>
              <a:rPr lang="fr-FR" sz="1200" dirty="0" smtClean="0">
                <a:latin typeface="Cambria"/>
                <a:cs typeface="Cambria"/>
              </a:rPr>
              <a:t>TP</a:t>
            </a:r>
            <a:endParaRPr lang="fr-FR" sz="1200" dirty="0">
              <a:latin typeface="Cambria"/>
              <a:cs typeface="Cambria"/>
            </a:endParaRPr>
          </a:p>
        </p:txBody>
      </p:sp>
    </p:spTree>
    <p:extLst>
      <p:ext uri="{BB962C8B-B14F-4D97-AF65-F5344CB8AC3E}">
        <p14:creationId xmlns:p14="http://schemas.microsoft.com/office/powerpoint/2010/main" val="24370231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Il </a:t>
            </a:r>
            <a:r>
              <a:rPr lang="fr-CH" dirty="0"/>
              <a:t>leur demande d'où ils viennent. </a:t>
            </a:r>
            <a:endParaRPr lang="fr-CH" dirty="0" smtClean="0"/>
          </a:p>
          <a:p>
            <a:r>
              <a:rPr lang="fr-CH" dirty="0" smtClean="0"/>
              <a:t>Ils </a:t>
            </a:r>
            <a:r>
              <a:rPr lang="fr-CH" dirty="0"/>
              <a:t>lui répondent </a:t>
            </a:r>
            <a:endParaRPr lang="fr-CH" dirty="0" smtClean="0"/>
          </a:p>
          <a:p>
            <a:pPr lvl="1"/>
            <a:r>
              <a:rPr lang="fr-CH" dirty="0" smtClean="0"/>
              <a:t>qu'ils </a:t>
            </a:r>
            <a:r>
              <a:rPr lang="fr-CH" dirty="0"/>
              <a:t>viennent de Canaan </a:t>
            </a:r>
            <a:endParaRPr lang="fr-CH" dirty="0" smtClean="0"/>
          </a:p>
          <a:p>
            <a:pPr lvl="1"/>
            <a:r>
              <a:rPr lang="fr-CH" dirty="0" smtClean="0"/>
              <a:t>et </a:t>
            </a:r>
            <a:r>
              <a:rPr lang="fr-CH" dirty="0"/>
              <a:t>qu'ils sont là pour acheter de la nourriture. </a:t>
            </a:r>
            <a:endParaRPr lang="fr-CH" dirty="0" smtClean="0"/>
          </a:p>
          <a:p>
            <a:r>
              <a:rPr lang="fr-CH" dirty="0"/>
              <a:t>Il les traite d'espions. </a:t>
            </a:r>
            <a:endParaRPr lang="fr-CH" dirty="0" smtClean="0"/>
          </a:p>
          <a:p>
            <a:r>
              <a:rPr lang="fr-CH" dirty="0" smtClean="0"/>
              <a:t>Ils </a:t>
            </a:r>
            <a:r>
              <a:rPr lang="fr-CH" dirty="0"/>
              <a:t>répondent:</a:t>
            </a:r>
            <a:endParaRPr lang="en-GB" dirty="0"/>
          </a:p>
          <a:p>
            <a:pPr lvl="2"/>
            <a:r>
              <a:rPr lang="fr-FR" dirty="0"/>
              <a:t>Nous, tes serviteurs, sommes douze frères, fils d'un même homme au pays de Canaan; et voici, le plus jeune est aujourd'hui avec notre père, et il y en a un qui n'est plus. </a:t>
            </a:r>
            <a:r>
              <a:rPr lang="fr-FR" dirty="0" err="1"/>
              <a:t>Gn</a:t>
            </a:r>
            <a:r>
              <a:rPr lang="fr-FR" dirty="0"/>
              <a:t> 42,13	</a:t>
            </a:r>
            <a:endParaRPr lang="en-GB" dirty="0"/>
          </a:p>
          <a:p>
            <a:endParaRPr lang="fr-FR" dirty="0"/>
          </a:p>
        </p:txBody>
      </p:sp>
      <p:pic>
        <p:nvPicPr>
          <p:cNvPr id="8" name="Espace réservé pour une image  7"/>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4009678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xfrm>
            <a:off x="162000" y="959556"/>
            <a:ext cx="8787267" cy="5172605"/>
          </a:xfrm>
        </p:spPr>
        <p:txBody>
          <a:bodyPr/>
          <a:lstStyle/>
          <a:p>
            <a:r>
              <a:rPr lang="fr-CH" dirty="0"/>
              <a:t>Joseph a un songe et le raconte à ses frères.</a:t>
            </a:r>
            <a:endParaRPr lang="en-GB" dirty="0"/>
          </a:p>
          <a:p>
            <a:pPr lvl="2"/>
            <a:r>
              <a:rPr lang="fr-FR" dirty="0"/>
              <a:t>Nous étions à lier des gerbes au milieu des champs; et voici, ma gerbe se leva et se tint debout, et vos gerbes l'entourèrent et se prosternèrent devant elle. </a:t>
            </a:r>
            <a:r>
              <a:rPr lang="fr-FR" dirty="0" err="1"/>
              <a:t>Gn</a:t>
            </a:r>
            <a:r>
              <a:rPr lang="fr-FR" dirty="0"/>
              <a:t> 37,7</a:t>
            </a:r>
            <a:endParaRPr lang="en-GB" dirty="0"/>
          </a:p>
          <a:p>
            <a:r>
              <a:rPr lang="fr-FR" dirty="0" smtClean="0"/>
              <a:t>Ses </a:t>
            </a:r>
            <a:r>
              <a:rPr lang="fr-FR" dirty="0"/>
              <a:t>frères lui disent: </a:t>
            </a:r>
            <a:endParaRPr lang="en-GB" dirty="0"/>
          </a:p>
          <a:p>
            <a:pPr lvl="2"/>
            <a:r>
              <a:rPr lang="fr-FR" dirty="0"/>
              <a:t>Est-ce que tu régneras sur nous? est-ce que tu nous gouverneras? </a:t>
            </a:r>
            <a:r>
              <a:rPr lang="fr-FR" dirty="0" err="1"/>
              <a:t>Gn</a:t>
            </a:r>
            <a:r>
              <a:rPr lang="fr-FR" dirty="0"/>
              <a:t> </a:t>
            </a:r>
            <a:r>
              <a:rPr lang="fr-FR" dirty="0" smtClean="0"/>
              <a:t>37,8</a:t>
            </a:r>
          </a:p>
          <a:p>
            <a:r>
              <a:rPr lang="fr-CH" dirty="0"/>
              <a:t>Ils le haïssent encore davantage à cause de ses songes. Quelle ambiance devait régner dans cette famille!</a:t>
            </a:r>
            <a:endParaRPr lang="en-GB" dirty="0"/>
          </a:p>
          <a:p>
            <a:pPr lvl="2"/>
            <a:endParaRPr lang="en-GB" dirty="0" smtClean="0"/>
          </a:p>
          <a:p>
            <a:endParaRPr lang="fr-CH" dirty="0" smtClean="0"/>
          </a:p>
        </p:txBody>
      </p:sp>
    </p:spTree>
    <p:extLst>
      <p:ext uri="{BB962C8B-B14F-4D97-AF65-F5344CB8AC3E}">
        <p14:creationId xmlns:p14="http://schemas.microsoft.com/office/powerpoint/2010/main" val="19024672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10 frères sont jetés en prison. </a:t>
            </a:r>
            <a:endParaRPr lang="fr-CH" dirty="0" smtClean="0"/>
          </a:p>
          <a:p>
            <a:r>
              <a:rPr lang="fr-CH" dirty="0" smtClean="0"/>
              <a:t>Joseph </a:t>
            </a:r>
            <a:r>
              <a:rPr lang="fr-CH" dirty="0"/>
              <a:t>leur donne ensuite les ordres suivants:</a:t>
            </a:r>
            <a:endParaRPr lang="en-GB" dirty="0"/>
          </a:p>
          <a:p>
            <a:pPr lvl="1"/>
            <a:r>
              <a:rPr lang="fr-CH" dirty="0"/>
              <a:t>Un des frères doit rester en otage,</a:t>
            </a:r>
            <a:endParaRPr lang="en-GB" dirty="0"/>
          </a:p>
          <a:p>
            <a:pPr lvl="1"/>
            <a:r>
              <a:rPr lang="fr-CH" dirty="0"/>
              <a:t>Les 9 autres doivent amener le blé à leur famille,</a:t>
            </a:r>
            <a:endParaRPr lang="en-GB" dirty="0"/>
          </a:p>
          <a:p>
            <a:pPr lvl="1"/>
            <a:r>
              <a:rPr lang="fr-CH" dirty="0"/>
              <a:t>Ils doivent ensuite lui amener Benjamin, leur plus jeune frère</a:t>
            </a:r>
            <a:r>
              <a:rPr lang="fr-CH" dirty="0" smtClean="0"/>
              <a:t>.</a:t>
            </a:r>
            <a:endParaRPr lang="en-GB"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3871913"/>
            <a:ext cx="9166225" cy="2986087"/>
          </a:xfrm>
        </p:spPr>
      </p:pic>
      <p:sp>
        <p:nvSpPr>
          <p:cNvPr id="5" name="ZoneTexte 4"/>
          <p:cNvSpPr txBox="1"/>
          <p:nvPr/>
        </p:nvSpPr>
        <p:spPr>
          <a:xfrm>
            <a:off x="8266184" y="6442501"/>
            <a:ext cx="363276" cy="276999"/>
          </a:xfrm>
          <a:prstGeom prst="rect">
            <a:avLst/>
          </a:prstGeom>
          <a:noFill/>
        </p:spPr>
        <p:txBody>
          <a:bodyPr wrap="none" rtlCol="0">
            <a:spAutoFit/>
          </a:bodyPr>
          <a:lstStyle/>
          <a:p>
            <a:r>
              <a:rPr lang="fr-FR" sz="1200" dirty="0" smtClean="0">
                <a:solidFill>
                  <a:srgbClr val="FFFFFF"/>
                </a:solidFill>
                <a:latin typeface="Cambria"/>
                <a:cs typeface="Cambria"/>
              </a:rPr>
              <a:t>TP</a:t>
            </a:r>
            <a:endParaRPr lang="fr-FR" sz="1200" dirty="0">
              <a:solidFill>
                <a:srgbClr val="FFFFFF"/>
              </a:solidFill>
              <a:latin typeface="Cambria"/>
              <a:cs typeface="Cambria"/>
            </a:endParaRPr>
          </a:p>
        </p:txBody>
      </p:sp>
    </p:spTree>
    <p:extLst>
      <p:ext uri="{BB962C8B-B14F-4D97-AF65-F5344CB8AC3E}">
        <p14:creationId xmlns:p14="http://schemas.microsoft.com/office/powerpoint/2010/main" val="422503605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Devant </a:t>
            </a:r>
            <a:r>
              <a:rPr lang="fr-CH" dirty="0"/>
              <a:t>Joseph, les frères se disent l'un à l'autre:</a:t>
            </a:r>
            <a:endParaRPr lang="en-GB" dirty="0"/>
          </a:p>
          <a:p>
            <a:pPr lvl="2"/>
            <a:r>
              <a:rPr lang="fr-FR" dirty="0"/>
              <a:t>Oui, nous avons été coupables envers notre frère, car nous avons vu l'angoisse de son âme, quand il nous demandait grâce, et nous ne l'avons point écouté! C'est pour cela que cette affliction nous arrive. </a:t>
            </a:r>
            <a:r>
              <a:rPr lang="fr-FR" dirty="0" err="1"/>
              <a:t>Gn</a:t>
            </a:r>
            <a:r>
              <a:rPr lang="fr-FR" dirty="0"/>
              <a:t> 42,21	</a:t>
            </a:r>
            <a:endParaRPr lang="en-GB" dirty="0"/>
          </a:p>
          <a:p>
            <a:r>
              <a:rPr lang="fr-CH" dirty="0"/>
              <a:t>Ils ne savent pas que Joseph les comprend car il se sert devant eux d'un interprète. </a:t>
            </a:r>
            <a:endParaRPr lang="fr-CH" dirty="0" smtClean="0"/>
          </a:p>
          <a:p>
            <a:r>
              <a:rPr lang="fr-CH" dirty="0" smtClean="0"/>
              <a:t>Joseph </a:t>
            </a:r>
            <a:r>
              <a:rPr lang="fr-CH" dirty="0"/>
              <a:t>s'éloigne d'eux pour pleurer.</a:t>
            </a:r>
            <a:endParaRPr lang="en-GB" dirty="0"/>
          </a:p>
          <a:p>
            <a:r>
              <a:rPr lang="fr-CH" dirty="0"/>
              <a:t>Les frères avaient vendu Joseph comme esclave. C’est à leur tour d’être traité comme tel.</a:t>
            </a:r>
            <a:endParaRPr lang="en-GB" dirty="0"/>
          </a:p>
          <a:p>
            <a:pPr lvl="2"/>
            <a:r>
              <a:rPr lang="fr-FR" dirty="0"/>
              <a:t>… Joseph prit parmi eux Siméon, et le fit enchaîner sous leurs yeux. </a:t>
            </a:r>
            <a:r>
              <a:rPr lang="fr-FR" dirty="0" err="1"/>
              <a:t>Gn</a:t>
            </a:r>
            <a:r>
              <a:rPr lang="fr-FR" dirty="0"/>
              <a:t> 42,24	</a:t>
            </a:r>
            <a:endParaRPr lang="en-GB" dirty="0"/>
          </a:p>
        </p:txBody>
      </p:sp>
    </p:spTree>
    <p:extLst>
      <p:ext uri="{BB962C8B-B14F-4D97-AF65-F5344CB8AC3E}">
        <p14:creationId xmlns:p14="http://schemas.microsoft.com/office/powerpoint/2010/main" val="170347476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Joseph </a:t>
            </a:r>
            <a:r>
              <a:rPr lang="fr-CH" dirty="0"/>
              <a:t>ordonne </a:t>
            </a:r>
            <a:endParaRPr lang="fr-CH" dirty="0" smtClean="0"/>
          </a:p>
          <a:p>
            <a:pPr lvl="1"/>
            <a:r>
              <a:rPr lang="fr-CH" dirty="0" smtClean="0"/>
              <a:t>qu'on </a:t>
            </a:r>
            <a:r>
              <a:rPr lang="fr-CH" dirty="0"/>
              <a:t>remplisse leurs sacs de provisions, </a:t>
            </a:r>
            <a:endParaRPr lang="fr-CH" dirty="0" smtClean="0"/>
          </a:p>
          <a:p>
            <a:pPr lvl="1"/>
            <a:r>
              <a:rPr lang="fr-CH" dirty="0" smtClean="0"/>
              <a:t>qu'on </a:t>
            </a:r>
            <a:r>
              <a:rPr lang="fr-CH" dirty="0"/>
              <a:t>remette son argent à chacun, </a:t>
            </a:r>
            <a:endParaRPr lang="fr-CH" dirty="0" smtClean="0"/>
          </a:p>
          <a:p>
            <a:pPr lvl="1"/>
            <a:r>
              <a:rPr lang="fr-CH" dirty="0" smtClean="0"/>
              <a:t>qu'on </a:t>
            </a:r>
            <a:r>
              <a:rPr lang="fr-CH" dirty="0"/>
              <a:t>leur donne des provisions pour la route. </a:t>
            </a:r>
            <a:endParaRPr lang="fr-CH" dirty="0" smtClean="0"/>
          </a:p>
        </p:txBody>
      </p:sp>
      <p:pic>
        <p:nvPicPr>
          <p:cNvPr id="8" name="Espace réservé pour une image  7"/>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9" name="ZoneTexte 8"/>
          <p:cNvSpPr txBox="1"/>
          <p:nvPr/>
        </p:nvSpPr>
        <p:spPr>
          <a:xfrm>
            <a:off x="8458716" y="6011334"/>
            <a:ext cx="367784" cy="276999"/>
          </a:xfrm>
          <a:prstGeom prst="rect">
            <a:avLst/>
          </a:prstGeom>
          <a:noFill/>
        </p:spPr>
        <p:txBody>
          <a:bodyPr wrap="none" rtlCol="0">
            <a:spAutoFit/>
          </a:bodyPr>
          <a:lstStyle/>
          <a:p>
            <a:r>
              <a:rPr lang="fr-FR" sz="1200" dirty="0" smtClean="0">
                <a:latin typeface="Cambria"/>
                <a:cs typeface="Cambria"/>
              </a:rPr>
              <a:t>FO</a:t>
            </a:r>
            <a:endParaRPr lang="fr-FR" sz="1200" dirty="0">
              <a:latin typeface="Cambria"/>
              <a:cs typeface="Cambria"/>
            </a:endParaRPr>
          </a:p>
        </p:txBody>
      </p:sp>
    </p:spTree>
    <p:extLst>
      <p:ext uri="{BB962C8B-B14F-4D97-AF65-F5344CB8AC3E}">
        <p14:creationId xmlns:p14="http://schemas.microsoft.com/office/powerpoint/2010/main" val="347641557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ZoneTexte 5"/>
          <p:cNvSpPr txBox="1"/>
          <p:nvPr/>
        </p:nvSpPr>
        <p:spPr>
          <a:xfrm>
            <a:off x="8497669" y="6540021"/>
            <a:ext cx="367784" cy="276999"/>
          </a:xfrm>
          <a:prstGeom prst="rect">
            <a:avLst/>
          </a:prstGeom>
          <a:noFill/>
        </p:spPr>
        <p:txBody>
          <a:bodyPr wrap="none" rtlCol="0">
            <a:spAutoFit/>
          </a:bodyPr>
          <a:lstStyle/>
          <a:p>
            <a:r>
              <a:rPr lang="fr-FR" sz="1200" dirty="0" smtClean="0">
                <a:solidFill>
                  <a:schemeClr val="bg1"/>
                </a:solidFill>
                <a:latin typeface="Cambria"/>
                <a:cs typeface="Cambria"/>
              </a:rPr>
              <a:t>FO</a:t>
            </a:r>
            <a:endParaRPr lang="fr-FR" sz="1200" dirty="0">
              <a:solidFill>
                <a:schemeClr val="bg1"/>
              </a:solidFill>
              <a:latin typeface="Cambria"/>
              <a:cs typeface="Cambria"/>
            </a:endParaRPr>
          </a:p>
        </p:txBody>
      </p:sp>
    </p:spTree>
    <p:extLst>
      <p:ext uri="{BB962C8B-B14F-4D97-AF65-F5344CB8AC3E}">
        <p14:creationId xmlns:p14="http://schemas.microsoft.com/office/powerpoint/2010/main" val="36969632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En </a:t>
            </a:r>
            <a:r>
              <a:rPr lang="fr-CH" dirty="0"/>
              <a:t>chemin, les frères découvrent l'argent dans leurs sacs. </a:t>
            </a:r>
            <a:endParaRPr lang="fr-CH" dirty="0" smtClean="0"/>
          </a:p>
          <a:p>
            <a:r>
              <a:rPr lang="fr-CH" dirty="0" smtClean="0"/>
              <a:t>De </a:t>
            </a:r>
            <a:r>
              <a:rPr lang="fr-CH" dirty="0"/>
              <a:t>retour en Canaan, ils racontent à leur père ce qui s’est passé. Jacob leur dit:</a:t>
            </a:r>
            <a:endParaRPr lang="en-GB" dirty="0"/>
          </a:p>
          <a:p>
            <a:pPr lvl="2"/>
            <a:r>
              <a:rPr lang="fr-CH" dirty="0"/>
              <a:t>Vous me privez de mes enfants! Joseph n'est plus, Siméon n'est plus, et vous prendriez Benjamin! C'est sur moi que tout cela retombe. Gn 42,36	</a:t>
            </a:r>
            <a:endParaRPr lang="fr-CH" dirty="0" smtClean="0"/>
          </a:p>
          <a:p>
            <a:pPr lvl="2"/>
            <a:endParaRPr lang="en-GB"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ZoneTexte 4"/>
          <p:cNvSpPr txBox="1"/>
          <p:nvPr/>
        </p:nvSpPr>
        <p:spPr>
          <a:xfrm>
            <a:off x="8236352" y="5816390"/>
            <a:ext cx="367784" cy="276999"/>
          </a:xfrm>
          <a:prstGeom prst="rect">
            <a:avLst/>
          </a:prstGeom>
          <a:noFill/>
        </p:spPr>
        <p:txBody>
          <a:bodyPr wrap="none" rtlCol="0">
            <a:spAutoFit/>
          </a:bodyPr>
          <a:lstStyle/>
          <a:p>
            <a:r>
              <a:rPr lang="fr-FR" sz="1200" dirty="0" smtClean="0">
                <a:latin typeface="Cambria"/>
                <a:cs typeface="Cambria"/>
              </a:rPr>
              <a:t>FO</a:t>
            </a:r>
            <a:endParaRPr lang="fr-FR" sz="1200" dirty="0">
              <a:latin typeface="Cambria"/>
              <a:cs typeface="Cambria"/>
            </a:endParaRPr>
          </a:p>
        </p:txBody>
      </p:sp>
    </p:spTree>
    <p:extLst>
      <p:ext uri="{BB962C8B-B14F-4D97-AF65-F5344CB8AC3E}">
        <p14:creationId xmlns:p14="http://schemas.microsoft.com/office/powerpoint/2010/main" val="355676672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Ruben dit à son père: </a:t>
            </a:r>
            <a:endParaRPr lang="en-GB" dirty="0"/>
          </a:p>
          <a:p>
            <a:pPr lvl="2"/>
            <a:r>
              <a:rPr lang="fr-CH" dirty="0"/>
              <a:t>Tu feras mourir mes deux fils si je ne te ramène pas Benjamin; remets-le entre mes mains, et je te le ramènerai. Gn 42,37</a:t>
            </a:r>
            <a:endParaRPr lang="en-GB" dirty="0"/>
          </a:p>
          <a:p>
            <a:r>
              <a:rPr lang="fr-CH" dirty="0" smtClean="0"/>
              <a:t>Jacob </a:t>
            </a:r>
            <a:r>
              <a:rPr lang="fr-CH" dirty="0"/>
              <a:t>répond: </a:t>
            </a:r>
            <a:endParaRPr lang="en-GB" dirty="0"/>
          </a:p>
          <a:p>
            <a:pPr lvl="2"/>
            <a:r>
              <a:rPr lang="fr-CH" dirty="0"/>
              <a:t>Mon fils ne descendra point avec vous; car son frère est mort, et il reste seul; s'il lui arrivait un malheur dans le voyage que vous allez faire, vous feriez descendre mes cheveux blancs avec douleur dans le séjour des morts. Gn 42,38	</a:t>
            </a:r>
            <a:endParaRPr lang="en-GB" dirty="0"/>
          </a:p>
          <a:p>
            <a:r>
              <a:rPr lang="fr-CH" dirty="0"/>
              <a:t>Comment se comporte Jacob dans cette situation difficile?</a:t>
            </a:r>
            <a:endParaRPr lang="en-GB" dirty="0"/>
          </a:p>
          <a:p>
            <a:pPr lvl="1"/>
            <a:r>
              <a:rPr lang="fr-CH" dirty="0"/>
              <a:t>Il a peur, </a:t>
            </a:r>
            <a:r>
              <a:rPr lang="fr-CH" dirty="0" smtClean="0"/>
              <a:t>il </a:t>
            </a:r>
            <a:r>
              <a:rPr lang="fr-CH" dirty="0"/>
              <a:t>voit «tout en noir»</a:t>
            </a:r>
            <a:r>
              <a:rPr lang="fr-CH" dirty="0" smtClean="0"/>
              <a:t>, il </a:t>
            </a:r>
            <a:r>
              <a:rPr lang="fr-CH" dirty="0"/>
              <a:t>ne fait pas appel à Dieu</a:t>
            </a:r>
            <a:r>
              <a:rPr lang="fr-CH" dirty="0" smtClean="0"/>
              <a:t>.</a:t>
            </a:r>
            <a:endParaRPr lang="en-GB" dirty="0"/>
          </a:p>
        </p:txBody>
      </p:sp>
    </p:spTree>
    <p:extLst>
      <p:ext uri="{BB962C8B-B14F-4D97-AF65-F5344CB8AC3E}">
        <p14:creationId xmlns:p14="http://schemas.microsoft.com/office/powerpoint/2010/main" val="35494321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Ne </a:t>
            </a:r>
            <a:r>
              <a:rPr lang="fr-CH" dirty="0"/>
              <a:t>regardons pas le brouillard autour de nous.</a:t>
            </a:r>
            <a:endParaRPr lang="en-GB" dirty="0"/>
          </a:p>
          <a:p>
            <a:r>
              <a:rPr lang="fr-CH" dirty="0"/>
              <a:t>Regardons en haut, vers notre Sauveur</a:t>
            </a:r>
            <a:endParaRPr lang="en-GB" dirty="0"/>
          </a:p>
          <a:p>
            <a:pPr lvl="1"/>
            <a:r>
              <a:rPr lang="fr-CH" dirty="0"/>
              <a:t>… et notre attitude vis-à-vis de notre entourage sera modifiée</a:t>
            </a:r>
            <a:r>
              <a:rPr lang="fr-CH" dirty="0" smtClean="0"/>
              <a:t>!</a:t>
            </a:r>
            <a:endParaRPr lang="en-GB" dirty="0"/>
          </a:p>
          <a:p>
            <a:r>
              <a:rPr lang="fr-CH" dirty="0"/>
              <a:t>Notre famille peut se trouver face à un avenir inconnu: </a:t>
            </a:r>
            <a:endParaRPr lang="fr-CH" dirty="0" smtClean="0"/>
          </a:p>
          <a:p>
            <a:pPr lvl="1"/>
            <a:r>
              <a:rPr lang="fr-CH" dirty="0"/>
              <a:t>a</a:t>
            </a:r>
            <a:r>
              <a:rPr lang="fr-CH" dirty="0" smtClean="0"/>
              <a:t>venir </a:t>
            </a:r>
            <a:r>
              <a:rPr lang="fr-CH" dirty="0"/>
              <a:t>professionnel d’un enfant, </a:t>
            </a:r>
            <a:endParaRPr lang="fr-CH" dirty="0" smtClean="0"/>
          </a:p>
          <a:p>
            <a:pPr lvl="1"/>
            <a:r>
              <a:rPr lang="fr-CH" dirty="0" smtClean="0"/>
              <a:t>départ </a:t>
            </a:r>
            <a:r>
              <a:rPr lang="fr-CH" dirty="0"/>
              <a:t>d’un enfant hors de la maison,</a:t>
            </a:r>
            <a:r>
              <a:rPr lang="en-GB" dirty="0"/>
              <a:t> </a:t>
            </a:r>
            <a:endParaRPr lang="en-GB" dirty="0" smtClean="0"/>
          </a:p>
          <a:p>
            <a:pPr lvl="1"/>
            <a:r>
              <a:rPr lang="en-GB" dirty="0" smtClean="0"/>
              <a:t>m</a:t>
            </a:r>
            <a:r>
              <a:rPr lang="fr-CH" dirty="0" smtClean="0"/>
              <a:t>aladie</a:t>
            </a:r>
            <a:r>
              <a:rPr lang="fr-CH" dirty="0"/>
              <a:t>,</a:t>
            </a:r>
            <a:r>
              <a:rPr lang="en-GB" dirty="0"/>
              <a:t> </a:t>
            </a:r>
            <a:endParaRPr lang="en-GB" dirty="0" smtClean="0"/>
          </a:p>
          <a:p>
            <a:pPr lvl="1"/>
            <a:r>
              <a:rPr lang="en-GB" dirty="0" smtClean="0"/>
              <a:t>p</a:t>
            </a:r>
            <a:r>
              <a:rPr lang="fr-CH" dirty="0" smtClean="0"/>
              <a:t>roblèmes </a:t>
            </a:r>
            <a:r>
              <a:rPr lang="fr-CH" dirty="0"/>
              <a:t>financiers, etc… </a:t>
            </a:r>
            <a:endParaRPr lang="fr-CH" dirty="0" smtClean="0"/>
          </a:p>
          <a:p>
            <a:r>
              <a:rPr lang="fr-CH" dirty="0" smtClean="0"/>
              <a:t>Ne </a:t>
            </a:r>
            <a:r>
              <a:rPr lang="fr-CH" dirty="0"/>
              <a:t>faisons pas comme Jacob; Réunissons notre famille et entrons en contact avec Dieu par la prière</a:t>
            </a:r>
            <a:r>
              <a:rPr lang="fr-CH" dirty="0" smtClean="0"/>
              <a:t>.</a:t>
            </a:r>
            <a:endParaRPr lang="en-GB"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17599527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44751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Après </a:t>
            </a:r>
            <a:r>
              <a:rPr lang="fr-CH" dirty="0"/>
              <a:t>avoir épuisé le blé, Jacob dit à ses fils:</a:t>
            </a:r>
            <a:endParaRPr lang="en-GB" dirty="0"/>
          </a:p>
          <a:p>
            <a:pPr lvl="2"/>
            <a:r>
              <a:rPr lang="fr-FR" dirty="0"/>
              <a:t>Prenez dans vos sacs des meilleures productions du pays, pour en porter un présent à cet homme, un peu de baume et un peu de miel, des aromates, de la myrrhe, des pistaches et des amandes. </a:t>
            </a:r>
            <a:endParaRPr lang="en-GB" dirty="0"/>
          </a:p>
          <a:p>
            <a:r>
              <a:rPr lang="fr-CH" dirty="0"/>
              <a:t>Tous ces cadeaux sont-ils nécessaires?</a:t>
            </a:r>
            <a:endParaRPr lang="en-GB" dirty="0"/>
          </a:p>
          <a:p>
            <a:r>
              <a:rPr lang="fr-CH" dirty="0"/>
              <a:t>Comme Jacob, on veut souvent aider Dieu dans ses projets pour nous</a:t>
            </a:r>
            <a:r>
              <a:rPr lang="fr-CH" dirty="0" smtClean="0"/>
              <a:t>!</a:t>
            </a:r>
            <a:endParaRPr lang="en-GB"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ZoneTexte 4"/>
          <p:cNvSpPr txBox="1"/>
          <p:nvPr/>
        </p:nvSpPr>
        <p:spPr>
          <a:xfrm>
            <a:off x="2920075" y="6600335"/>
            <a:ext cx="363276" cy="276999"/>
          </a:xfrm>
          <a:prstGeom prst="rect">
            <a:avLst/>
          </a:prstGeom>
          <a:noFill/>
        </p:spPr>
        <p:txBody>
          <a:bodyPr wrap="none" rtlCol="0">
            <a:spAutoFit/>
          </a:bodyPr>
          <a:lstStyle/>
          <a:p>
            <a:r>
              <a:rPr lang="fr-FR" sz="1200" dirty="0" smtClean="0">
                <a:latin typeface="Cambria"/>
                <a:cs typeface="Cambria"/>
              </a:rPr>
              <a:t>TP</a:t>
            </a:r>
            <a:endParaRPr lang="fr-FR" sz="1200" dirty="0">
              <a:latin typeface="Cambria"/>
              <a:cs typeface="Cambria"/>
            </a:endParaRPr>
          </a:p>
        </p:txBody>
      </p:sp>
    </p:spTree>
    <p:extLst>
      <p:ext uri="{BB962C8B-B14F-4D97-AF65-F5344CB8AC3E}">
        <p14:creationId xmlns:p14="http://schemas.microsoft.com/office/powerpoint/2010/main" val="380018366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frères arrivent à la maison de Joseph. Ils s'adressent à l'intendant:</a:t>
            </a:r>
            <a:endParaRPr lang="en-GB" dirty="0"/>
          </a:p>
          <a:p>
            <a:pPr lvl="2"/>
            <a:r>
              <a:rPr lang="fr-FR" dirty="0"/>
              <a:t>Pardon! mon seigneur, nous sommes déjà descendus une fois pour acheter des vivres. Puis, quand nous arrivâmes, au lieu où nous devions passer la nuit, nous avons ouvert nos sacs; et voici, l'argent de chacun était à l'entrée de son sac, notre argent selon son poids, nous le rapportons avec nous. </a:t>
            </a:r>
            <a:endParaRPr lang="en-GB" dirty="0"/>
          </a:p>
          <a:p>
            <a:r>
              <a:rPr lang="fr-FR" dirty="0"/>
              <a:t>L'intendant leur répond:	</a:t>
            </a:r>
            <a:endParaRPr lang="en-GB" dirty="0"/>
          </a:p>
          <a:p>
            <a:pPr lvl="2"/>
            <a:r>
              <a:rPr lang="fr-FR" dirty="0"/>
              <a:t>Que la paix soit avec vous! Ne craignez rien. C'est votre Dieu, le Dieu de votre père, qui vous a donné un trésor dans vos sacs. Votre argent m'est parvenu. Et il leur amena Siméon. </a:t>
            </a:r>
            <a:r>
              <a:rPr lang="fr-FR" dirty="0" err="1"/>
              <a:t>Gn</a:t>
            </a:r>
            <a:r>
              <a:rPr lang="fr-FR" dirty="0"/>
              <a:t> </a:t>
            </a:r>
            <a:r>
              <a:rPr lang="fr-FR" dirty="0" smtClean="0"/>
              <a:t>43,23</a:t>
            </a:r>
            <a:endParaRPr lang="en-GB" dirty="0"/>
          </a:p>
        </p:txBody>
      </p:sp>
    </p:spTree>
    <p:extLst>
      <p:ext uri="{BB962C8B-B14F-4D97-AF65-F5344CB8AC3E}">
        <p14:creationId xmlns:p14="http://schemas.microsoft.com/office/powerpoint/2010/main" val="8133093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Fotolia_56843022_Subscription_XL_1024.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7" name="ZoneTexte 6"/>
          <p:cNvSpPr txBox="1"/>
          <p:nvPr/>
        </p:nvSpPr>
        <p:spPr>
          <a:xfrm>
            <a:off x="8448103" y="5969001"/>
            <a:ext cx="367784" cy="276999"/>
          </a:xfrm>
          <a:prstGeom prst="rect">
            <a:avLst/>
          </a:prstGeom>
          <a:noFill/>
        </p:spPr>
        <p:txBody>
          <a:bodyPr wrap="none" rtlCol="0">
            <a:spAutoFit/>
          </a:bodyPr>
          <a:lstStyle/>
          <a:p>
            <a:r>
              <a:rPr lang="fr-FR" sz="1200" dirty="0" smtClean="0">
                <a:latin typeface="Cambria"/>
                <a:cs typeface="Cambria"/>
              </a:rPr>
              <a:t>FO</a:t>
            </a:r>
            <a:endParaRPr lang="fr-FR" sz="1200" dirty="0">
              <a:latin typeface="Cambria"/>
              <a:cs typeface="Cambria"/>
            </a:endParaRPr>
          </a:p>
        </p:txBody>
      </p:sp>
    </p:spTree>
    <p:extLst>
      <p:ext uri="{BB962C8B-B14F-4D97-AF65-F5344CB8AC3E}">
        <p14:creationId xmlns:p14="http://schemas.microsoft.com/office/powerpoint/2010/main" val="332335820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La </a:t>
            </a:r>
            <a:r>
              <a:rPr lang="fr-CH" dirty="0"/>
              <a:t>grâce de Dieu a été active … et les frères de Joseph ne l’ont pas vue! Pourquoi?</a:t>
            </a:r>
            <a:endParaRPr lang="en-GB" dirty="0"/>
          </a:p>
          <a:p>
            <a:pPr lvl="1"/>
            <a:r>
              <a:rPr lang="fr-CH" dirty="0"/>
              <a:t>« Parce que la culpabilité les avait empêchés de voir la grâce du Seigneur se déployer sur leur vie ». </a:t>
            </a:r>
            <a:r>
              <a:rPr lang="fr-CH" i="1" dirty="0"/>
              <a:t>C. Swindoll</a:t>
            </a:r>
            <a:r>
              <a:rPr lang="fr-CH" i="1" dirty="0" smtClean="0"/>
              <a:t>.</a:t>
            </a:r>
            <a:endParaRPr lang="en-GB" i="1" dirty="0"/>
          </a:p>
          <a:p>
            <a:r>
              <a:rPr lang="fr-CH" dirty="0"/>
              <a:t>A midi, Joseph se présente devant eux. Voyant Benjamin, il leur dit.</a:t>
            </a:r>
            <a:endParaRPr lang="en-GB" dirty="0"/>
          </a:p>
          <a:p>
            <a:pPr lvl="2"/>
            <a:r>
              <a:rPr lang="fr-FR" dirty="0"/>
              <a:t>Est-ce là votre jeune frère, dont vous m'avez parlé? Et il ajouta: Dieu te fasse miséricorde, mon fils! </a:t>
            </a:r>
            <a:r>
              <a:rPr lang="fr-FR" dirty="0" err="1"/>
              <a:t>Gn</a:t>
            </a:r>
            <a:r>
              <a:rPr lang="fr-FR" dirty="0"/>
              <a:t> </a:t>
            </a:r>
            <a:r>
              <a:rPr lang="fr-FR" dirty="0" smtClean="0"/>
              <a:t>43,29</a:t>
            </a:r>
          </a:p>
          <a:p>
            <a:r>
              <a:rPr lang="fr-FR" dirty="0"/>
              <a:t>Les frères participent à un vrai festin</a:t>
            </a:r>
            <a:r>
              <a:rPr lang="fr-FR" dirty="0" smtClean="0"/>
              <a:t>.</a:t>
            </a:r>
          </a:p>
          <a:p>
            <a:r>
              <a:rPr lang="fr-FR" dirty="0"/>
              <a:t>Durant le repas, Joseph, ému, sort de la salle pour pleurer. </a:t>
            </a:r>
          </a:p>
          <a:p>
            <a:endParaRPr lang="fr-FR" dirty="0"/>
          </a:p>
          <a:p>
            <a:pPr lvl="2"/>
            <a:endParaRPr lang="en-GB" dirty="0"/>
          </a:p>
        </p:txBody>
      </p:sp>
    </p:spTree>
    <p:extLst>
      <p:ext uri="{BB962C8B-B14F-4D97-AF65-F5344CB8AC3E}">
        <p14:creationId xmlns:p14="http://schemas.microsoft.com/office/powerpoint/2010/main" val="2603982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En </a:t>
            </a:r>
            <a:r>
              <a:rPr lang="fr-CH" dirty="0"/>
              <a:t>revenant en Egypte, les frères connaissent l’angoisse et la culpabilité.</a:t>
            </a:r>
            <a:endParaRPr lang="en-GB" dirty="0"/>
          </a:p>
          <a:p>
            <a:r>
              <a:rPr lang="fr-CH" dirty="0"/>
              <a:t>Et voici que Joseph leur offre un repas de fête, leur parle avec douceur, bénit Benjamin</a:t>
            </a:r>
            <a:r>
              <a:rPr lang="fr-CH" dirty="0" smtClean="0"/>
              <a:t>.</a:t>
            </a:r>
            <a:endParaRPr lang="en-GB"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243"/>
          <a:stretch/>
        </p:blipFill>
        <p:spPr>
          <a:xfrm>
            <a:off x="-22225" y="3372556"/>
            <a:ext cx="9166225" cy="3517718"/>
          </a:xfrm>
        </p:spPr>
      </p:pic>
      <p:sp>
        <p:nvSpPr>
          <p:cNvPr id="8" name="ZoneTexte 7"/>
          <p:cNvSpPr txBox="1"/>
          <p:nvPr/>
        </p:nvSpPr>
        <p:spPr>
          <a:xfrm>
            <a:off x="8780724" y="6092438"/>
            <a:ext cx="363276" cy="276999"/>
          </a:xfrm>
          <a:prstGeom prst="rect">
            <a:avLst/>
          </a:prstGeom>
          <a:noFill/>
        </p:spPr>
        <p:txBody>
          <a:bodyPr wrap="none" rtlCol="0">
            <a:spAutoFit/>
          </a:bodyPr>
          <a:lstStyle/>
          <a:p>
            <a:r>
              <a:rPr lang="fr-FR" sz="1200" dirty="0" smtClean="0">
                <a:latin typeface="Cambria"/>
                <a:cs typeface="Cambria"/>
              </a:rPr>
              <a:t>TP</a:t>
            </a:r>
            <a:endParaRPr lang="fr-FR" sz="1200" dirty="0">
              <a:latin typeface="Cambria"/>
              <a:cs typeface="Cambria"/>
            </a:endParaRPr>
          </a:p>
        </p:txBody>
      </p:sp>
    </p:spTree>
    <p:extLst>
      <p:ext uri="{BB962C8B-B14F-4D97-AF65-F5344CB8AC3E}">
        <p14:creationId xmlns:p14="http://schemas.microsoft.com/office/powerpoint/2010/main" val="1827631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Joseph </a:t>
            </a:r>
            <a:r>
              <a:rPr lang="fr-CH" dirty="0"/>
              <a:t>donne un ordre à son intendant:</a:t>
            </a:r>
            <a:endParaRPr lang="en-GB" dirty="0"/>
          </a:p>
          <a:p>
            <a:pPr lvl="2"/>
            <a:r>
              <a:rPr lang="fr-FR" dirty="0"/>
              <a:t>Remplis de vivres les sacs de ces gens, autant qu'ils en pourront porter, et mets l'argent de chacun à l'entrée de son sac. Tu mettras aussi ma coupe, la coupe d'argent, à l'entrée du sac du plus jeune, avec l'argent de son blé. L'intendant fit ce que Joseph lui avait ordonné. </a:t>
            </a:r>
            <a:r>
              <a:rPr lang="fr-FR" dirty="0" err="1"/>
              <a:t>Gn</a:t>
            </a:r>
            <a:r>
              <a:rPr lang="fr-FR" dirty="0"/>
              <a:t> 44,2</a:t>
            </a:r>
            <a:endParaRPr lang="en-GB" dirty="0"/>
          </a:p>
          <a:p>
            <a:r>
              <a:rPr lang="fr-CH" dirty="0"/>
              <a:t>Il ordonne à son intendant de les poursuivre et de les accuser d'avoir volé sa coupe. </a:t>
            </a:r>
            <a:endParaRPr lang="fr-CH" dirty="0" smtClean="0"/>
          </a:p>
          <a:p>
            <a:r>
              <a:rPr lang="fr-CH" dirty="0" smtClean="0"/>
              <a:t>Les </a:t>
            </a:r>
            <a:r>
              <a:rPr lang="fr-CH" dirty="0"/>
              <a:t>frères, ramenés devant l’intendant lui disent:</a:t>
            </a:r>
            <a:endParaRPr lang="en-GB" dirty="0"/>
          </a:p>
          <a:p>
            <a:pPr lvl="2"/>
            <a:r>
              <a:rPr lang="fr-FR" dirty="0"/>
              <a:t>Que celui de tes serviteurs sur qui se trouvera la coupe meure, et que nous soyons nous-mêmes esclaves de mon seigneur! </a:t>
            </a:r>
            <a:r>
              <a:rPr lang="fr-FR" dirty="0" err="1"/>
              <a:t>Gn</a:t>
            </a:r>
            <a:r>
              <a:rPr lang="fr-FR" dirty="0"/>
              <a:t> 44,9	</a:t>
            </a:r>
            <a:endParaRPr lang="en-GB" dirty="0"/>
          </a:p>
        </p:txBody>
      </p:sp>
      <p:sp>
        <p:nvSpPr>
          <p:cNvPr id="3" name="Titre 2"/>
          <p:cNvSpPr>
            <a:spLocks noGrp="1"/>
          </p:cNvSpPr>
          <p:nvPr>
            <p:ph type="title"/>
          </p:nvPr>
        </p:nvSpPr>
        <p:spPr/>
        <p:txBody>
          <a:bodyPr/>
          <a:lstStyle/>
          <a:p>
            <a:r>
              <a:rPr lang="fr-CH" dirty="0"/>
              <a:t>Mise à </a:t>
            </a:r>
            <a:r>
              <a:rPr lang="fr-CH" dirty="0" smtClean="0"/>
              <a:t>l'épreuve</a:t>
            </a:r>
            <a:endParaRPr lang="fr-FR" dirty="0"/>
          </a:p>
        </p:txBody>
      </p:sp>
    </p:spTree>
    <p:extLst>
      <p:ext uri="{BB962C8B-B14F-4D97-AF65-F5344CB8AC3E}">
        <p14:creationId xmlns:p14="http://schemas.microsoft.com/office/powerpoint/2010/main" val="1211136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99" y="437445"/>
            <a:ext cx="6230333" cy="5573890"/>
          </a:xfrm>
        </p:spPr>
        <p:txBody>
          <a:bodyPr/>
          <a:lstStyle/>
          <a:p>
            <a:r>
              <a:rPr lang="fr-CH" dirty="0" smtClean="0"/>
              <a:t>L'intendant </a:t>
            </a:r>
            <a:r>
              <a:rPr lang="fr-CH" dirty="0"/>
              <a:t>les fouille et trouve la coupe dans le sac de Benjamin.</a:t>
            </a:r>
            <a:r>
              <a:rPr lang="en-GB" dirty="0"/>
              <a:t> </a:t>
            </a:r>
            <a:endParaRPr lang="en-GB" dirty="0" smtClean="0"/>
          </a:p>
          <a:p>
            <a:r>
              <a:rPr lang="fr-CH" dirty="0" smtClean="0"/>
              <a:t>Ramenés devant Joseph, les frères se </a:t>
            </a:r>
            <a:r>
              <a:rPr lang="fr-CH" dirty="0"/>
              <a:t>prosternent devant </a:t>
            </a:r>
            <a:r>
              <a:rPr lang="fr-CH" dirty="0" smtClean="0"/>
              <a:t>lui. Joseph </a:t>
            </a:r>
            <a:r>
              <a:rPr lang="fr-CH" dirty="0"/>
              <a:t>leur demande:</a:t>
            </a:r>
            <a:endParaRPr lang="en-GB" dirty="0"/>
          </a:p>
          <a:p>
            <a:pPr lvl="2"/>
            <a:r>
              <a:rPr lang="fr-CH" dirty="0"/>
              <a:t>Quelle action avez-vous faite? Ne savez-vous pas qu'un homme comme moi a le pouvoir de deviner? Gn </a:t>
            </a:r>
            <a:r>
              <a:rPr lang="fr-CH" dirty="0" smtClean="0"/>
              <a:t>44,15</a:t>
            </a:r>
          </a:p>
          <a:p>
            <a:r>
              <a:rPr lang="fr-CH" dirty="0"/>
              <a:t>Joseph leur dit:</a:t>
            </a:r>
            <a:endParaRPr lang="en-GB" dirty="0"/>
          </a:p>
          <a:p>
            <a:pPr lvl="2"/>
            <a:r>
              <a:rPr lang="fr-FR" dirty="0"/>
              <a:t>L'homme sur qui la coupe a été trouvée sera mon esclave; mais vous, remontez en paix vers votre père. </a:t>
            </a:r>
            <a:r>
              <a:rPr lang="fr-FR" dirty="0" err="1"/>
              <a:t>Gn</a:t>
            </a:r>
            <a:r>
              <a:rPr lang="fr-FR" dirty="0"/>
              <a:t> 44,17	</a:t>
            </a:r>
            <a:endParaRPr lang="en-GB" dirty="0"/>
          </a:p>
          <a:p>
            <a:r>
              <a:rPr lang="fr-CH" dirty="0"/>
              <a:t>Juda demande de devenir esclave à la place de Benjamin</a:t>
            </a:r>
            <a:endParaRPr lang="en-GB"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t="-13410" b="-19319"/>
          <a:stretch/>
        </p:blipFill>
        <p:spPr/>
      </p:pic>
    </p:spTree>
    <p:extLst>
      <p:ext uri="{BB962C8B-B14F-4D97-AF65-F5344CB8AC3E}">
        <p14:creationId xmlns:p14="http://schemas.microsoft.com/office/powerpoint/2010/main" val="333635023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pPr lvl="2"/>
            <a:endParaRPr lang="en-GB" dirty="0"/>
          </a:p>
          <a:p>
            <a:r>
              <a:rPr lang="fr-CH" dirty="0"/>
              <a:t>De même Dieu connaît toutes nos actions et nos pensées.</a:t>
            </a:r>
          </a:p>
          <a:p>
            <a:r>
              <a:rPr lang="fr-CH" dirty="0"/>
              <a:t>Il est même au courant de celles que nous cachons à notre entourage! </a:t>
            </a:r>
            <a:r>
              <a:rPr lang="fr-CH" dirty="0" smtClean="0"/>
              <a:t> </a:t>
            </a:r>
            <a:endParaRPr lang="en-GB" dirty="0"/>
          </a:p>
        </p:txBody>
      </p:sp>
      <p:sp>
        <p:nvSpPr>
          <p:cNvPr id="5" name="Titre 4"/>
          <p:cNvSpPr>
            <a:spLocks noGrp="1"/>
          </p:cNvSpPr>
          <p:nvPr>
            <p:ph type="title"/>
          </p:nvPr>
        </p:nvSpPr>
        <p:spPr/>
        <p:txBody>
          <a:bodyPr/>
          <a:lstStyle/>
          <a:p>
            <a:endParaRPr lang="fr-FR"/>
          </a:p>
        </p:txBody>
      </p:sp>
      <p:sp>
        <p:nvSpPr>
          <p:cNvPr id="6" name="ZoneTexte 5"/>
          <p:cNvSpPr txBox="1"/>
          <p:nvPr/>
        </p:nvSpPr>
        <p:spPr>
          <a:xfrm>
            <a:off x="8721401" y="6037654"/>
            <a:ext cx="363276" cy="276999"/>
          </a:xfrm>
          <a:prstGeom prst="rect">
            <a:avLst/>
          </a:prstGeom>
          <a:noFill/>
        </p:spPr>
        <p:txBody>
          <a:bodyPr wrap="none" rtlCol="0">
            <a:spAutoFit/>
          </a:bodyPr>
          <a:lstStyle/>
          <a:p>
            <a:r>
              <a:rPr lang="fr-FR" sz="1200" dirty="0" smtClean="0">
                <a:latin typeface="Cambria"/>
                <a:cs typeface="Cambria"/>
              </a:rPr>
              <a:t>TP</a:t>
            </a:r>
            <a:endParaRPr lang="fr-FR" sz="1200" dirty="0">
              <a:latin typeface="Cambria"/>
              <a:cs typeface="Cambria"/>
            </a:endParaRPr>
          </a:p>
        </p:txBody>
      </p:sp>
    </p:spTree>
    <p:extLst>
      <p:ext uri="{BB962C8B-B14F-4D97-AF65-F5344CB8AC3E}">
        <p14:creationId xmlns:p14="http://schemas.microsoft.com/office/powerpoint/2010/main" val="281159735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Joseph </a:t>
            </a:r>
            <a:r>
              <a:rPr lang="fr-CH" dirty="0"/>
              <a:t>donne l'ordre à ses serviteurs de sortir de la salle. </a:t>
            </a:r>
            <a:endParaRPr lang="fr-CH" dirty="0" smtClean="0"/>
          </a:p>
          <a:p>
            <a:r>
              <a:rPr lang="fr-CH" dirty="0" smtClean="0"/>
              <a:t>Il </a:t>
            </a:r>
            <a:r>
              <a:rPr lang="fr-CH" dirty="0"/>
              <a:t>pleure devant ses frères et leur dit:</a:t>
            </a:r>
            <a:endParaRPr lang="en-GB" dirty="0"/>
          </a:p>
          <a:p>
            <a:pPr lvl="2"/>
            <a:r>
              <a:rPr lang="fr-FR" dirty="0"/>
              <a:t>Je suis Joseph! Mon père </a:t>
            </a:r>
            <a:r>
              <a:rPr lang="fr-FR" dirty="0" err="1"/>
              <a:t>vit-il</a:t>
            </a:r>
            <a:r>
              <a:rPr lang="fr-FR" dirty="0"/>
              <a:t> encore? </a:t>
            </a:r>
            <a:r>
              <a:rPr lang="fr-FR" dirty="0" err="1"/>
              <a:t>Gn</a:t>
            </a:r>
            <a:r>
              <a:rPr lang="fr-FR" dirty="0"/>
              <a:t> 45,3	</a:t>
            </a:r>
            <a:endParaRPr lang="en-GB" dirty="0"/>
          </a:p>
          <a:p>
            <a:r>
              <a:rPr lang="fr-CH" dirty="0"/>
              <a:t>Ses frères sont si troublés qu'ils ne parviennent pas à répondre. Joseph leur dit:</a:t>
            </a:r>
            <a:endParaRPr lang="en-GB" dirty="0"/>
          </a:p>
          <a:p>
            <a:pPr lvl="2"/>
            <a:r>
              <a:rPr lang="fr-FR" dirty="0"/>
              <a:t>Approchez-vous de moi… Je suis Joseph, votre frère, que vous avez vendu pour être mené en Egypte. Maintenant, ne vous affligez pas, et ne soyez pas fâchés de m'avoir vendu pour être conduit ici, car c'est pour vous sauver la vie que Dieu m'a envoyé devant vous. </a:t>
            </a:r>
            <a:r>
              <a:rPr lang="fr-FR" dirty="0" err="1"/>
              <a:t>Gn</a:t>
            </a:r>
            <a:r>
              <a:rPr lang="fr-FR" dirty="0"/>
              <a:t> 45,4	</a:t>
            </a:r>
            <a:endParaRPr lang="en-GB" dirty="0"/>
          </a:p>
        </p:txBody>
      </p:sp>
      <p:sp>
        <p:nvSpPr>
          <p:cNvPr id="3" name="Titre 2"/>
          <p:cNvSpPr>
            <a:spLocks noGrp="1"/>
          </p:cNvSpPr>
          <p:nvPr>
            <p:ph type="title"/>
          </p:nvPr>
        </p:nvSpPr>
        <p:spPr/>
        <p:txBody>
          <a:bodyPr/>
          <a:lstStyle/>
          <a:p>
            <a:r>
              <a:rPr lang="fr-CH" dirty="0"/>
              <a:t>Joseph reconnu par ses </a:t>
            </a:r>
            <a:r>
              <a:rPr lang="fr-CH" dirty="0" smtClean="0"/>
              <a:t>frères</a:t>
            </a:r>
            <a:endParaRPr lang="fr-FR" dirty="0"/>
          </a:p>
        </p:txBody>
      </p:sp>
    </p:spTree>
    <p:extLst>
      <p:ext uri="{BB962C8B-B14F-4D97-AF65-F5344CB8AC3E}">
        <p14:creationId xmlns:p14="http://schemas.microsoft.com/office/powerpoint/2010/main" val="67411607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Pour la première fois, Joseph s’exprime en hébreux. </a:t>
            </a:r>
          </a:p>
          <a:p>
            <a:r>
              <a:rPr lang="fr-CH" dirty="0" smtClean="0"/>
              <a:t>Il </a:t>
            </a:r>
            <a:r>
              <a:rPr lang="fr-CH" dirty="0"/>
              <a:t>parle de son Dieu. </a:t>
            </a:r>
            <a:r>
              <a:rPr lang="fr-CH" dirty="0" smtClean="0"/>
              <a:t>Il </a:t>
            </a:r>
            <a:r>
              <a:rPr lang="fr-CH" dirty="0"/>
              <a:t>est en relation constante avec l</a:t>
            </a:r>
            <a:r>
              <a:rPr lang="fr-CH" dirty="0" smtClean="0"/>
              <a:t>ui. </a:t>
            </a:r>
          </a:p>
          <a:p>
            <a:pPr lvl="1"/>
            <a:r>
              <a:rPr lang="fr-CH" dirty="0" smtClean="0"/>
              <a:t>Quelle </a:t>
            </a:r>
            <a:r>
              <a:rPr lang="fr-CH" dirty="0"/>
              <a:t>belle réaction de sa part! </a:t>
            </a:r>
            <a:endParaRPr lang="fr-CH" dirty="0" smtClean="0"/>
          </a:p>
          <a:p>
            <a:r>
              <a:rPr lang="fr-CH" dirty="0" smtClean="0"/>
              <a:t>Il </a:t>
            </a:r>
            <a:r>
              <a:rPr lang="fr-CH" dirty="0"/>
              <a:t>montre qu’il est un instrument de Dieu pour sauver le monde.</a:t>
            </a:r>
            <a:endParaRPr lang="en-GB" dirty="0"/>
          </a:p>
          <a:p>
            <a:r>
              <a:rPr lang="fr-CH" dirty="0"/>
              <a:t>Joseph</a:t>
            </a:r>
            <a:endParaRPr lang="en-GB" dirty="0"/>
          </a:p>
          <a:p>
            <a:pPr lvl="1"/>
            <a:r>
              <a:rPr lang="fr-CH" dirty="0"/>
              <a:t>a été envoyé par son père vers ses </a:t>
            </a:r>
            <a:r>
              <a:rPr lang="fr-CH" dirty="0" smtClean="0"/>
              <a:t>frères,</a:t>
            </a:r>
            <a:endParaRPr lang="en-GB" dirty="0"/>
          </a:p>
          <a:p>
            <a:pPr lvl="1"/>
            <a:r>
              <a:rPr lang="fr-CH" dirty="0"/>
              <a:t>a été presque mis à mort par eux,</a:t>
            </a:r>
            <a:endParaRPr lang="en-GB" dirty="0"/>
          </a:p>
          <a:p>
            <a:pPr lvl="1"/>
            <a:r>
              <a:rPr lang="fr-CH" dirty="0"/>
              <a:t>a été vendu pour 20 pièces d'argent,</a:t>
            </a:r>
            <a:endParaRPr lang="en-GB" dirty="0"/>
          </a:p>
          <a:p>
            <a:pPr lvl="1"/>
            <a:r>
              <a:rPr lang="en-GB" dirty="0"/>
              <a:t>a</a:t>
            </a:r>
            <a:r>
              <a:rPr lang="fr-CH" dirty="0" smtClean="0"/>
              <a:t>, </a:t>
            </a:r>
            <a:r>
              <a:rPr lang="fr-CH" dirty="0"/>
              <a:t>par ses </a:t>
            </a:r>
            <a:r>
              <a:rPr lang="fr-CH" dirty="0" smtClean="0"/>
              <a:t>souffrances, </a:t>
            </a:r>
            <a:r>
              <a:rPr lang="fr-CH" dirty="0"/>
              <a:t>délivré sa famille de la mort</a:t>
            </a:r>
            <a:r>
              <a:rPr lang="fr-CH" dirty="0" smtClean="0"/>
              <a:t>.</a:t>
            </a:r>
            <a:endParaRPr lang="en-GB" dirty="0"/>
          </a:p>
        </p:txBody>
      </p:sp>
    </p:spTree>
    <p:extLst>
      <p:ext uri="{BB962C8B-B14F-4D97-AF65-F5344CB8AC3E}">
        <p14:creationId xmlns:p14="http://schemas.microsoft.com/office/powerpoint/2010/main" val="2634893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747891"/>
            <a:ext cx="8787267" cy="5172605"/>
          </a:xfrm>
        </p:spPr>
        <p:txBody>
          <a:bodyPr/>
          <a:lstStyle/>
          <a:p>
            <a:r>
              <a:rPr lang="fr-CH" dirty="0" smtClean="0"/>
              <a:t>Jésus</a:t>
            </a:r>
            <a:endParaRPr lang="en-GB" dirty="0"/>
          </a:p>
          <a:p>
            <a:pPr lvl="1"/>
            <a:r>
              <a:rPr lang="fr-CH" dirty="0"/>
              <a:t>a été envoyé par son Père sur la terre,</a:t>
            </a:r>
            <a:endParaRPr lang="en-GB" dirty="0"/>
          </a:p>
          <a:p>
            <a:pPr lvl="1"/>
            <a:r>
              <a:rPr lang="fr-CH" dirty="0"/>
              <a:t>a souffert et  été mis à mort par les hommes,</a:t>
            </a:r>
            <a:endParaRPr lang="en-GB" dirty="0"/>
          </a:p>
          <a:p>
            <a:pPr lvl="1"/>
            <a:r>
              <a:rPr lang="fr-CH" dirty="0"/>
              <a:t>a par sa mort sauvé les hommes de la mort éternelle,</a:t>
            </a:r>
            <a:endParaRPr lang="en-GB" dirty="0"/>
          </a:p>
          <a:p>
            <a:r>
              <a:rPr lang="fr-CH" dirty="0" smtClean="0"/>
              <a:t>Il connaît </a:t>
            </a:r>
            <a:r>
              <a:rPr lang="fr-CH" dirty="0"/>
              <a:t>maintenant la </a:t>
            </a:r>
            <a:r>
              <a:rPr lang="fr-CH" dirty="0" smtClean="0"/>
              <a:t>gloire;</a:t>
            </a:r>
            <a:endParaRPr lang="en-GB" dirty="0"/>
          </a:p>
          <a:p>
            <a:pPr lvl="1"/>
            <a:r>
              <a:rPr lang="en-GB" dirty="0" smtClean="0"/>
              <a:t>Il </a:t>
            </a:r>
            <a:r>
              <a:rPr lang="fr-CH" dirty="0" smtClean="0"/>
              <a:t>a </a:t>
            </a:r>
            <a:r>
              <a:rPr lang="fr-CH" dirty="0"/>
              <a:t>promis de nous </a:t>
            </a:r>
            <a:r>
              <a:rPr lang="fr-CH" dirty="0" smtClean="0"/>
              <a:t>la faire partager!</a:t>
            </a:r>
            <a:endParaRPr lang="en-GB"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4020961"/>
            <a:ext cx="9166150" cy="2851150"/>
          </a:xfrm>
        </p:spPr>
      </p:pic>
    </p:spTree>
    <p:extLst>
      <p:ext uri="{BB962C8B-B14F-4D97-AF65-F5344CB8AC3E}">
        <p14:creationId xmlns:p14="http://schemas.microsoft.com/office/powerpoint/2010/main" val="1368775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45445"/>
            <a:ext cx="8787267" cy="5172605"/>
          </a:xfrm>
        </p:spPr>
        <p:txBody>
          <a:bodyPr/>
          <a:lstStyle/>
          <a:p>
            <a:r>
              <a:rPr lang="fr-CH" dirty="0" smtClean="0"/>
              <a:t>Joseph </a:t>
            </a:r>
            <a:r>
              <a:rPr lang="fr-CH" dirty="0"/>
              <a:t>se jette alors au cou de son frère Benjamin et se met à pleurer</a:t>
            </a:r>
            <a:r>
              <a:rPr lang="fr-CH" dirty="0" smtClean="0"/>
              <a:t>.</a:t>
            </a:r>
          </a:p>
          <a:p>
            <a:r>
              <a:rPr lang="fr-CH" dirty="0" smtClean="0"/>
              <a:t>Puis il embrasse successivement tous ses frères.</a:t>
            </a:r>
          </a:p>
          <a:p>
            <a:r>
              <a:rPr lang="fr-CH" dirty="0" smtClean="0"/>
              <a:t>Ils se mettent ensuite à s’entretenir avec lui.</a:t>
            </a:r>
          </a:p>
          <a:p>
            <a:r>
              <a:rPr lang="fr-CH" dirty="0"/>
              <a:t>Il leur dit de retourner en hâte vers leur père Jacob et lui dire:</a:t>
            </a:r>
            <a:endParaRPr lang="en-GB" dirty="0"/>
          </a:p>
          <a:p>
            <a:pPr lvl="2"/>
            <a:r>
              <a:rPr lang="fr-FR" dirty="0"/>
              <a:t>Ainsi a parlé ton fils Joseph: Dieu m'a établi seigneur de toute l'Egypte; descends vers moi, ne tarde pas! Tu habiteras dans le pays de </a:t>
            </a:r>
            <a:r>
              <a:rPr lang="fr-FR" dirty="0" err="1"/>
              <a:t>Gosen</a:t>
            </a:r>
            <a:r>
              <a:rPr lang="fr-FR" dirty="0"/>
              <a:t>, et tu seras près de moi, toi, tes fils, et les fils de tes fils, tes brebis et tes </a:t>
            </a:r>
            <a:r>
              <a:rPr lang="fr-FR" dirty="0" err="1"/>
              <a:t>boeufs</a:t>
            </a:r>
            <a:r>
              <a:rPr lang="fr-FR" dirty="0"/>
              <a:t>, et tout ce qui est à toi. Là, je te nourrirai, car il y aura encore cinq années de famine; et ainsi tu ne périras point, toi, ta maison, et tout ce qui est à toi. </a:t>
            </a:r>
            <a:r>
              <a:rPr lang="fr-FR" dirty="0" err="1"/>
              <a:t>Gn</a:t>
            </a:r>
            <a:r>
              <a:rPr lang="fr-FR" dirty="0"/>
              <a:t> 45,9	</a:t>
            </a:r>
            <a:endParaRPr lang="en-GB" dirty="0"/>
          </a:p>
          <a:p>
            <a:pPr lvl="2"/>
            <a:endParaRPr lang="en-GB" dirty="0"/>
          </a:p>
          <a:p>
            <a:endParaRPr lang="fr-CH" dirty="0" smtClean="0"/>
          </a:p>
        </p:txBody>
      </p:sp>
    </p:spTree>
    <p:extLst>
      <p:ext uri="{BB962C8B-B14F-4D97-AF65-F5344CB8AC3E}">
        <p14:creationId xmlns:p14="http://schemas.microsoft.com/office/powerpoint/2010/main" val="2424600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t="-32971" b="-32971"/>
          <a:stretch>
            <a:fillRect/>
          </a:stretch>
        </p:blipFill>
        <p:spPr/>
      </p:pic>
      <p:sp>
        <p:nvSpPr>
          <p:cNvPr id="2" name="Espace réservé du texte 1"/>
          <p:cNvSpPr>
            <a:spLocks noGrp="1"/>
          </p:cNvSpPr>
          <p:nvPr>
            <p:ph type="body" sz="quarter" idx="12"/>
          </p:nvPr>
        </p:nvSpPr>
        <p:spPr/>
        <p:txBody>
          <a:bodyPr/>
          <a:lstStyle/>
          <a:p>
            <a:r>
              <a:rPr lang="fr-CH" dirty="0" smtClean="0"/>
              <a:t>Il </a:t>
            </a:r>
            <a:r>
              <a:rPr lang="fr-CH" dirty="0"/>
              <a:t>donne une recommandation à ses frères:</a:t>
            </a:r>
            <a:endParaRPr lang="en-GB" dirty="0"/>
          </a:p>
          <a:p>
            <a:pPr lvl="2"/>
            <a:r>
              <a:rPr lang="fr-CH" dirty="0"/>
              <a:t>… Ne vous querellez pas en chemin. Gn 45,24	</a:t>
            </a:r>
            <a:endParaRPr lang="en-GB" dirty="0"/>
          </a:p>
          <a:p>
            <a:r>
              <a:rPr lang="fr-CH" dirty="0"/>
              <a:t>Lorsque nous nous disputons avec quelqu'un, le diable applaudit. </a:t>
            </a:r>
            <a:endParaRPr lang="fr-CH" dirty="0" smtClean="0"/>
          </a:p>
          <a:p>
            <a:r>
              <a:rPr lang="fr-CH" dirty="0" smtClean="0"/>
              <a:t>Il </a:t>
            </a:r>
            <a:r>
              <a:rPr lang="fr-CH" dirty="0"/>
              <a:t>sait que nous ne serons pas utiles pour Dieu pendant un certain temps</a:t>
            </a:r>
            <a:r>
              <a:rPr lang="fr-CH" dirty="0" smtClean="0"/>
              <a:t>.</a:t>
            </a:r>
          </a:p>
          <a:p>
            <a:r>
              <a:rPr lang="fr-CH" dirty="0" smtClean="0"/>
              <a:t>Il </a:t>
            </a:r>
            <a:r>
              <a:rPr lang="fr-CH" dirty="0"/>
              <a:t>va entrer en action en particulier lorsque nous accomplissons un travail pour notre Maître. </a:t>
            </a:r>
            <a:endParaRPr lang="fr-CH" dirty="0" smtClean="0"/>
          </a:p>
        </p:txBody>
      </p:sp>
    </p:spTree>
    <p:extLst>
      <p:ext uri="{BB962C8B-B14F-4D97-AF65-F5344CB8AC3E}">
        <p14:creationId xmlns:p14="http://schemas.microsoft.com/office/powerpoint/2010/main" val="99914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4" name="Espace réservé du texte 3"/>
          <p:cNvSpPr>
            <a:spLocks noGrp="1"/>
          </p:cNvSpPr>
          <p:nvPr>
            <p:ph type="body" sz="quarter" idx="12"/>
          </p:nvPr>
        </p:nvSpPr>
        <p:spPr>
          <a:xfrm>
            <a:off x="295988" y="1122363"/>
            <a:ext cx="5743568" cy="4936067"/>
          </a:xfrm>
        </p:spPr>
        <p:txBody>
          <a:bodyPr/>
          <a:lstStyle/>
          <a:p>
            <a:r>
              <a:rPr lang="fr-CH" dirty="0" smtClean="0"/>
              <a:t>Dieu </a:t>
            </a:r>
            <a:r>
              <a:rPr lang="fr-CH" dirty="0"/>
              <a:t>ne  nous a pas fait par </a:t>
            </a:r>
            <a:r>
              <a:rPr lang="fr-CH" dirty="0" smtClean="0"/>
              <a:t>hasard</a:t>
            </a:r>
            <a:r>
              <a:rPr lang="fr-CH" dirty="0"/>
              <a:t>. </a:t>
            </a:r>
            <a:r>
              <a:rPr lang="fr-CH" dirty="0" smtClean="0"/>
              <a:t>Il </a:t>
            </a:r>
            <a:r>
              <a:rPr lang="fr-CH" dirty="0"/>
              <a:t>nous a doté </a:t>
            </a:r>
            <a:endParaRPr lang="fr-CH" dirty="0" smtClean="0"/>
          </a:p>
          <a:p>
            <a:pPr lvl="1"/>
            <a:r>
              <a:rPr lang="fr-CH" dirty="0" smtClean="0"/>
              <a:t>d'une </a:t>
            </a:r>
            <a:r>
              <a:rPr lang="fr-CH" dirty="0"/>
              <a:t>certaine quantité d'intelligence, </a:t>
            </a:r>
            <a:endParaRPr lang="fr-CH" dirty="0" smtClean="0"/>
          </a:p>
          <a:p>
            <a:pPr lvl="1"/>
            <a:r>
              <a:rPr lang="fr-CH" dirty="0" smtClean="0"/>
              <a:t>de </a:t>
            </a:r>
            <a:r>
              <a:rPr lang="fr-CH" dirty="0"/>
              <a:t>facultés physiques plus ou moins développées </a:t>
            </a:r>
            <a:endParaRPr lang="fr-CH" dirty="0" smtClean="0"/>
          </a:p>
          <a:p>
            <a:pPr lvl="1"/>
            <a:r>
              <a:rPr lang="fr-CH" dirty="0" smtClean="0"/>
              <a:t>et </a:t>
            </a:r>
            <a:r>
              <a:rPr lang="fr-CH" dirty="0"/>
              <a:t>nous a fait grandir dans un  milieu social donné. </a:t>
            </a:r>
            <a:endParaRPr lang="fr-CH" dirty="0" smtClean="0"/>
          </a:p>
          <a:p>
            <a:r>
              <a:rPr lang="fr-CH" dirty="0" smtClean="0"/>
              <a:t>Ne </a:t>
            </a:r>
            <a:r>
              <a:rPr lang="fr-CH" dirty="0"/>
              <a:t>soyons pas jaloux des personnes qui nous entourent, ne soyons pas aigris contre Dieu parce qu'Il nous fait vivre avec tel ou tel élément peu valorisant. </a:t>
            </a:r>
            <a:endParaRPr lang="fr-CH" dirty="0" smtClean="0"/>
          </a:p>
        </p:txBody>
      </p:sp>
    </p:spTree>
    <p:extLst>
      <p:ext uri="{BB962C8B-B14F-4D97-AF65-F5344CB8AC3E}">
        <p14:creationId xmlns:p14="http://schemas.microsoft.com/office/powerpoint/2010/main" val="416644070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ADJUSTEDNONRAW_thumb_5695.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CH" dirty="0"/>
              <a:t>Il va alors chercher à en neutraliser l'effet en amenant </a:t>
            </a:r>
          </a:p>
          <a:p>
            <a:pPr lvl="1"/>
            <a:r>
              <a:rPr lang="fr-CH" dirty="0"/>
              <a:t>la querelle, </a:t>
            </a:r>
          </a:p>
          <a:p>
            <a:pPr lvl="1"/>
            <a:r>
              <a:rPr lang="fr-CH" dirty="0"/>
              <a:t>la </a:t>
            </a:r>
            <a:r>
              <a:rPr lang="fr-CH" dirty="0" smtClean="0"/>
              <a:t>mésentente </a:t>
            </a:r>
            <a:r>
              <a:rPr lang="fr-CH" dirty="0"/>
              <a:t>dans l'Eglise, dans le groupe de 	travail dans lequel on oeuvre, dans notre famille. </a:t>
            </a:r>
          </a:p>
        </p:txBody>
      </p:sp>
      <p:sp>
        <p:nvSpPr>
          <p:cNvPr id="6" name="Titre 5"/>
          <p:cNvSpPr>
            <a:spLocks noGrp="1"/>
          </p:cNvSpPr>
          <p:nvPr>
            <p:ph type="title"/>
          </p:nvPr>
        </p:nvSpPr>
        <p:spPr/>
        <p:txBody>
          <a:bodyPr/>
          <a:lstStyle/>
          <a:p>
            <a:endParaRPr lang="fr-FR"/>
          </a:p>
        </p:txBody>
      </p:sp>
    </p:spTree>
    <p:extLst>
      <p:ext uri="{BB962C8B-B14F-4D97-AF65-F5344CB8AC3E}">
        <p14:creationId xmlns:p14="http://schemas.microsoft.com/office/powerpoint/2010/main" val="13446851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Jésus </a:t>
            </a:r>
            <a:r>
              <a:rPr lang="fr-CH" dirty="0"/>
              <a:t>nous donne une consigne:</a:t>
            </a:r>
            <a:endParaRPr lang="en-GB" dirty="0"/>
          </a:p>
          <a:p>
            <a:pPr lvl="2"/>
            <a:r>
              <a:rPr lang="fr-CH" dirty="0"/>
              <a:t>C'est ici mon commandement: Aimez-vous les uns les autres, comme je vous ai aimés. Jn 15,12</a:t>
            </a:r>
            <a:endParaRPr lang="en-GB" dirty="0"/>
          </a:p>
          <a:p>
            <a:r>
              <a:rPr lang="fr-CH" dirty="0"/>
              <a:t>… et ce mot d’ordre est important puisqu’il le dit 3 fois aux disciples peu avant de mourir. </a:t>
            </a:r>
            <a:endParaRPr lang="en-GB" dirty="0"/>
          </a:p>
          <a:p>
            <a:r>
              <a:rPr lang="fr-CH" dirty="0"/>
              <a:t>Si quelqu'un </a:t>
            </a:r>
            <a:endParaRPr lang="fr-CH" dirty="0" smtClean="0"/>
          </a:p>
          <a:p>
            <a:pPr lvl="1"/>
            <a:r>
              <a:rPr lang="fr-CH" dirty="0" smtClean="0"/>
              <a:t>dit </a:t>
            </a:r>
            <a:r>
              <a:rPr lang="fr-CH" dirty="0"/>
              <a:t>du mal de vous, </a:t>
            </a:r>
            <a:endParaRPr lang="fr-CH" dirty="0" smtClean="0"/>
          </a:p>
          <a:p>
            <a:pPr lvl="1"/>
            <a:r>
              <a:rPr lang="fr-CH" dirty="0" smtClean="0"/>
              <a:t>critique </a:t>
            </a:r>
            <a:r>
              <a:rPr lang="fr-CH" dirty="0"/>
              <a:t>votre </a:t>
            </a:r>
            <a:r>
              <a:rPr lang="fr-CH" dirty="0" smtClean="0"/>
              <a:t>travail</a:t>
            </a:r>
            <a:r>
              <a:rPr lang="fr-CH" dirty="0"/>
              <a:t> </a:t>
            </a:r>
            <a:r>
              <a:rPr lang="fr-CH" dirty="0" smtClean="0"/>
              <a:t>ou la manière </a:t>
            </a:r>
            <a:r>
              <a:rPr lang="fr-CH" dirty="0"/>
              <a:t>de vous comporter dans votre famille, </a:t>
            </a:r>
            <a:endParaRPr lang="fr-CH" dirty="0" smtClean="0"/>
          </a:p>
          <a:p>
            <a:r>
              <a:rPr lang="fr-CH" dirty="0" smtClean="0"/>
              <a:t>ne </a:t>
            </a:r>
            <a:r>
              <a:rPr lang="fr-CH" dirty="0"/>
              <a:t>l'écoutez pas, réagissez dans l'amour. </a:t>
            </a:r>
            <a:endParaRPr lang="fr-CH" dirty="0" smtClean="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95771215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Pharaon </a:t>
            </a:r>
            <a:r>
              <a:rPr lang="fr-CH" dirty="0"/>
              <a:t>apprend ce qui s'est passé. </a:t>
            </a:r>
            <a:endParaRPr lang="fr-CH" dirty="0" smtClean="0"/>
          </a:p>
          <a:p>
            <a:r>
              <a:rPr lang="fr-CH" dirty="0" smtClean="0"/>
              <a:t>Des </a:t>
            </a:r>
            <a:r>
              <a:rPr lang="fr-CH" dirty="0"/>
              <a:t>chars égyptiens sont mis à disposition pour aller chercher en Canaan toute la famille de Jacob. </a:t>
            </a:r>
            <a:endParaRPr lang="fr-CH" dirty="0" smtClean="0"/>
          </a:p>
          <a:p>
            <a:r>
              <a:rPr lang="fr-CH" dirty="0" smtClean="0"/>
              <a:t>Les </a:t>
            </a:r>
            <a:r>
              <a:rPr lang="fr-CH" dirty="0"/>
              <a:t>frères partent avec </a:t>
            </a:r>
            <a:endParaRPr lang="fr-CH" dirty="0" smtClean="0"/>
          </a:p>
          <a:p>
            <a:pPr lvl="1"/>
            <a:r>
              <a:rPr lang="fr-CH" dirty="0" smtClean="0"/>
              <a:t>des </a:t>
            </a:r>
            <a:r>
              <a:rPr lang="fr-CH" dirty="0"/>
              <a:t>vêtements de rechange, </a:t>
            </a:r>
            <a:endParaRPr lang="fr-CH" dirty="0" smtClean="0"/>
          </a:p>
          <a:p>
            <a:pPr lvl="1"/>
            <a:r>
              <a:rPr lang="fr-CH" dirty="0" smtClean="0"/>
              <a:t>300 </a:t>
            </a:r>
            <a:r>
              <a:rPr lang="fr-CH" dirty="0"/>
              <a:t>sicles d'argent </a:t>
            </a:r>
            <a:endParaRPr lang="fr-CH" dirty="0" smtClean="0"/>
          </a:p>
          <a:p>
            <a:pPr lvl="1"/>
            <a:r>
              <a:rPr lang="fr-CH" dirty="0" smtClean="0"/>
              <a:t>5 </a:t>
            </a:r>
            <a:r>
              <a:rPr lang="fr-CH" dirty="0"/>
              <a:t>vêtements pour </a:t>
            </a:r>
            <a:r>
              <a:rPr lang="fr-CH" dirty="0" smtClean="0"/>
              <a:t>Benjamin</a:t>
            </a:r>
            <a:endParaRPr lang="fr-CH" dirty="0"/>
          </a:p>
          <a:p>
            <a:pPr lvl="1"/>
            <a:r>
              <a:rPr lang="fr-CH" dirty="0"/>
              <a:t>e</a:t>
            </a:r>
            <a:r>
              <a:rPr lang="fr-CH" dirty="0" smtClean="0"/>
              <a:t>t 20 </a:t>
            </a:r>
            <a:r>
              <a:rPr lang="fr-CH" dirty="0"/>
              <a:t>ânes chargés de nourriture pour Jacob. </a:t>
            </a:r>
            <a:endParaRPr lang="fr-CH" dirty="0" smtClean="0"/>
          </a:p>
          <a:p>
            <a:r>
              <a:rPr lang="fr-CH" dirty="0" smtClean="0"/>
              <a:t>Arrivés </a:t>
            </a:r>
            <a:r>
              <a:rPr lang="fr-CH" dirty="0"/>
              <a:t>près de leur père, les frères lui disent:</a:t>
            </a:r>
            <a:endParaRPr lang="en-GB" dirty="0"/>
          </a:p>
          <a:p>
            <a:pPr lvl="2"/>
            <a:r>
              <a:rPr lang="fr-FR" dirty="0"/>
              <a:t>Joseph vit encore, et même c'est lui qui gouverne tout le pays d'Egypte. Mais le </a:t>
            </a:r>
            <a:r>
              <a:rPr lang="fr-FR" dirty="0" err="1"/>
              <a:t>coeur</a:t>
            </a:r>
            <a:r>
              <a:rPr lang="fr-FR" dirty="0"/>
              <a:t> de Jacob resta froid, parce qu'il ne les croyait pas. </a:t>
            </a:r>
            <a:r>
              <a:rPr lang="fr-FR" dirty="0" err="1"/>
              <a:t>Gn</a:t>
            </a:r>
            <a:r>
              <a:rPr lang="fr-FR" dirty="0"/>
              <a:t> 45,26	</a:t>
            </a:r>
            <a:endParaRPr lang="en-GB" dirty="0"/>
          </a:p>
        </p:txBody>
      </p:sp>
      <p:sp>
        <p:nvSpPr>
          <p:cNvPr id="4" name="Titre 3"/>
          <p:cNvSpPr>
            <a:spLocks noGrp="1"/>
          </p:cNvSpPr>
          <p:nvPr>
            <p:ph type="title"/>
          </p:nvPr>
        </p:nvSpPr>
        <p:spPr/>
        <p:txBody>
          <a:bodyPr/>
          <a:lstStyle/>
          <a:p>
            <a:r>
              <a:rPr lang="en-GB" dirty="0"/>
              <a:t> </a:t>
            </a:r>
            <a:r>
              <a:rPr lang="fr-CH" dirty="0"/>
              <a:t>Invitation à vivre en </a:t>
            </a:r>
            <a:r>
              <a:rPr lang="fr-CH" dirty="0" smtClean="0"/>
              <a:t>Egypte</a:t>
            </a:r>
            <a:endParaRPr lang="fr-FR" dirty="0"/>
          </a:p>
        </p:txBody>
      </p:sp>
    </p:spTree>
    <p:extLst>
      <p:ext uri="{BB962C8B-B14F-4D97-AF65-F5344CB8AC3E}">
        <p14:creationId xmlns:p14="http://schemas.microsoft.com/office/powerpoint/2010/main" val="134014513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1069618"/>
            <a:ext cx="8787267" cy="5824538"/>
          </a:xfrm>
        </p:spPr>
        <p:txBody>
          <a:bodyPr/>
          <a:lstStyle/>
          <a:p>
            <a:r>
              <a:rPr lang="fr-CH" dirty="0" smtClean="0"/>
              <a:t>Jacob </a:t>
            </a:r>
            <a:r>
              <a:rPr lang="fr-CH" dirty="0"/>
              <a:t>est </a:t>
            </a:r>
            <a:r>
              <a:rPr lang="fr-CH" dirty="0" smtClean="0"/>
              <a:t>tout </a:t>
            </a:r>
            <a:r>
              <a:rPr lang="fr-CH" dirty="0"/>
              <a:t>d'abord incrédule. </a:t>
            </a:r>
            <a:endParaRPr lang="fr-CH" dirty="0" smtClean="0"/>
          </a:p>
          <a:p>
            <a:r>
              <a:rPr lang="fr-CH" dirty="0" smtClean="0"/>
              <a:t>Il </a:t>
            </a:r>
            <a:r>
              <a:rPr lang="fr-CH" dirty="0"/>
              <a:t>voit ensuite les chars égyptiens devant sa tente</a:t>
            </a:r>
            <a:r>
              <a:rPr lang="fr-CH" dirty="0" smtClean="0"/>
              <a:t>.</a:t>
            </a:r>
          </a:p>
          <a:p>
            <a:r>
              <a:rPr lang="fr-CH" dirty="0" smtClean="0"/>
              <a:t> </a:t>
            </a:r>
            <a:r>
              <a:rPr lang="fr-CH" dirty="0"/>
              <a:t>Il entend les récits de ce qui s'est passé en Egypte. </a:t>
            </a:r>
            <a:endParaRPr lang="fr-CH" dirty="0" smtClean="0"/>
          </a:p>
          <a:p>
            <a:r>
              <a:rPr lang="fr-CH" dirty="0" smtClean="0"/>
              <a:t>Alors </a:t>
            </a:r>
            <a:r>
              <a:rPr lang="fr-CH" dirty="0"/>
              <a:t>l'Esprit de Jacob se ranime. Il dit à ses fils:</a:t>
            </a:r>
            <a:endParaRPr lang="en-GB" dirty="0"/>
          </a:p>
          <a:p>
            <a:pPr lvl="2"/>
            <a:r>
              <a:rPr lang="fr-FR" dirty="0"/>
              <a:t>C'est assez! Joseph, mon fils, vit encore! J'irai, et je le verrai avant que je meure. </a:t>
            </a:r>
            <a:r>
              <a:rPr lang="fr-FR" dirty="0" err="1"/>
              <a:t>Gn</a:t>
            </a:r>
            <a:r>
              <a:rPr lang="fr-FR" dirty="0"/>
              <a:t> 45,28</a:t>
            </a:r>
            <a:endParaRPr lang="en-GB" dirty="0"/>
          </a:p>
          <a:p>
            <a:r>
              <a:rPr lang="fr-CH" dirty="0" smtClean="0"/>
              <a:t>Jacob </a:t>
            </a:r>
            <a:r>
              <a:rPr lang="fr-CH" dirty="0"/>
              <a:t>part en Egypte avec tout ce qui lui appartient. </a:t>
            </a:r>
            <a:endParaRPr lang="fr-CH" dirty="0" smtClean="0"/>
          </a:p>
          <a:p>
            <a:r>
              <a:rPr lang="fr-CH" dirty="0"/>
              <a:t>A Beer-Schéba, il offre des sacrifices. </a:t>
            </a:r>
          </a:p>
        </p:txBody>
      </p:sp>
    </p:spTree>
    <p:extLst>
      <p:ext uri="{BB962C8B-B14F-4D97-AF65-F5344CB8AC3E}">
        <p14:creationId xmlns:p14="http://schemas.microsoft.com/office/powerpoint/2010/main" val="122955618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Dieu </a:t>
            </a:r>
            <a:r>
              <a:rPr lang="fr-CH" dirty="0"/>
              <a:t>parle à Jacob dans une vision et lui dit:</a:t>
            </a:r>
            <a:endParaRPr lang="en-GB" dirty="0"/>
          </a:p>
          <a:p>
            <a:pPr lvl="2"/>
            <a:r>
              <a:rPr lang="fr-FR" dirty="0"/>
              <a:t>Je suis Dieu, le Dieu de ton père. Ne crains point de descendre en Egypte, car là je te ferai devenir une grande nation. Moi-même je descendrai avec toi en Egypte, et moi-même je t'en ferai remonter; et Joseph te fermera les yeux. </a:t>
            </a:r>
            <a:r>
              <a:rPr lang="fr-FR" dirty="0" err="1"/>
              <a:t>Gn</a:t>
            </a:r>
            <a:r>
              <a:rPr lang="fr-FR" dirty="0"/>
              <a:t> 46,3</a:t>
            </a:r>
            <a:endParaRPr lang="en-GB" dirty="0"/>
          </a:p>
          <a:p>
            <a:r>
              <a:rPr lang="fr-FR" dirty="0" smtClean="0"/>
              <a:t>Jacob </a:t>
            </a:r>
            <a:r>
              <a:rPr lang="fr-FR" dirty="0"/>
              <a:t>a appris à ne rien faire sans s</a:t>
            </a:r>
            <a:r>
              <a:rPr lang="en-GB" dirty="0"/>
              <a:t>’</a:t>
            </a:r>
            <a:r>
              <a:rPr lang="fr-FR" dirty="0"/>
              <a:t>assurer d</a:t>
            </a:r>
            <a:r>
              <a:rPr lang="en-GB" dirty="0"/>
              <a:t>’</a:t>
            </a:r>
            <a:r>
              <a:rPr lang="fr-FR" dirty="0"/>
              <a:t>être dans la volonté de Dieu. </a:t>
            </a:r>
            <a:endParaRPr lang="fr-FR" dirty="0" smtClean="0"/>
          </a:p>
          <a:p>
            <a:r>
              <a:rPr lang="fr-FR" dirty="0" smtClean="0"/>
              <a:t>Il</a:t>
            </a:r>
            <a:r>
              <a:rPr lang="fr-CH" dirty="0" smtClean="0"/>
              <a:t> </a:t>
            </a:r>
            <a:r>
              <a:rPr lang="fr-CH" dirty="0"/>
              <a:t>ne sait pas combien de temps sa famille restera en Egypte.</a:t>
            </a:r>
            <a:endParaRPr lang="en-GB" dirty="0"/>
          </a:p>
          <a:p>
            <a:r>
              <a:rPr lang="fr-CH" dirty="0"/>
              <a:t>Par contre, il sait que Dieu ira avec lui, que Dieu ramènera un jour sa famille dans la « terre promise », en Canaan</a:t>
            </a:r>
            <a:r>
              <a:rPr lang="fr-CH" dirty="0" smtClean="0"/>
              <a:t>.</a:t>
            </a:r>
            <a:endParaRPr lang="en-GB" dirty="0"/>
          </a:p>
        </p:txBody>
      </p:sp>
    </p:spTree>
    <p:extLst>
      <p:ext uri="{BB962C8B-B14F-4D97-AF65-F5344CB8AC3E}">
        <p14:creationId xmlns:p14="http://schemas.microsoft.com/office/powerpoint/2010/main" val="177648198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ADJUSTEDNONRAW_thumb_7a5.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smtClean="0"/>
              <a:t>Nous </a:t>
            </a:r>
            <a:r>
              <a:rPr lang="fr-CH" dirty="0"/>
              <a:t>avons un projet en vue? </a:t>
            </a:r>
            <a:endParaRPr lang="fr-CH" dirty="0" smtClean="0"/>
          </a:p>
          <a:p>
            <a:r>
              <a:rPr lang="fr-CH" dirty="0" smtClean="0"/>
              <a:t>Posons</a:t>
            </a:r>
            <a:r>
              <a:rPr lang="fr-CH" dirty="0"/>
              <a:t>-nous aussi la question: </a:t>
            </a:r>
          </a:p>
          <a:p>
            <a:pPr lvl="1"/>
            <a:r>
              <a:rPr lang="fr-CH" dirty="0" smtClean="0"/>
              <a:t>Dieu </a:t>
            </a:r>
            <a:r>
              <a:rPr lang="fr-CH" dirty="0"/>
              <a:t>se trouve-t-il dans ce projet</a:t>
            </a:r>
            <a:r>
              <a:rPr lang="fr-CH" dirty="0" smtClean="0"/>
              <a:t>?</a:t>
            </a:r>
            <a:endParaRPr lang="en-GB"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6295683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Jacob </a:t>
            </a:r>
            <a:r>
              <a:rPr lang="fr-CH" dirty="0"/>
              <a:t>arrive en Egypte avec sa famille composée de 70 personnes. </a:t>
            </a:r>
            <a:endParaRPr lang="fr-CH" dirty="0" smtClean="0"/>
          </a:p>
          <a:p>
            <a:r>
              <a:rPr lang="fr-CH" dirty="0" smtClean="0"/>
              <a:t>Joseph </a:t>
            </a:r>
            <a:r>
              <a:rPr lang="fr-CH" dirty="0"/>
              <a:t>attèle son char et va à la rencontre de son père. </a:t>
            </a:r>
            <a:endParaRPr lang="fr-CH" dirty="0" smtClean="0"/>
          </a:p>
          <a:p>
            <a:r>
              <a:rPr lang="fr-CH" dirty="0" smtClean="0"/>
              <a:t>Jacob se </a:t>
            </a:r>
            <a:r>
              <a:rPr lang="fr-CH" dirty="0"/>
              <a:t>jette à son cou, pleure longuement et lui dit:</a:t>
            </a:r>
            <a:endParaRPr lang="en-GB" dirty="0"/>
          </a:p>
          <a:p>
            <a:pPr lvl="2"/>
            <a:r>
              <a:rPr lang="fr-FR" dirty="0"/>
              <a:t>Que je meure maintenant, puisque j'ai vu ton visage et que tu vis encore! </a:t>
            </a:r>
            <a:r>
              <a:rPr lang="fr-FR" dirty="0" err="1"/>
              <a:t>Gn</a:t>
            </a:r>
            <a:r>
              <a:rPr lang="fr-FR" dirty="0"/>
              <a:t> 46,30	</a:t>
            </a:r>
            <a:endParaRPr lang="en-GB" dirty="0"/>
          </a:p>
        </p:txBody>
      </p:sp>
      <p:pic>
        <p:nvPicPr>
          <p:cNvPr id="6" name="Espace réservé pour une image  5" descr="91425922.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225" y="4049713"/>
            <a:ext cx="9166225" cy="2814637"/>
          </a:xfrm>
        </p:spPr>
      </p:pic>
      <p:sp>
        <p:nvSpPr>
          <p:cNvPr id="4" name="Titre 3"/>
          <p:cNvSpPr>
            <a:spLocks noGrp="1"/>
          </p:cNvSpPr>
          <p:nvPr>
            <p:ph type="title"/>
          </p:nvPr>
        </p:nvSpPr>
        <p:spPr/>
        <p:txBody>
          <a:bodyPr/>
          <a:lstStyle/>
          <a:p>
            <a:r>
              <a:rPr lang="fr-CH" dirty="0"/>
              <a:t>Jacob retrouve </a:t>
            </a:r>
            <a:r>
              <a:rPr lang="fr-CH" dirty="0" smtClean="0"/>
              <a:t>Joseph</a:t>
            </a:r>
            <a:endParaRPr lang="fr-FR" dirty="0"/>
          </a:p>
        </p:txBody>
      </p:sp>
    </p:spTree>
    <p:extLst>
      <p:ext uri="{BB962C8B-B14F-4D97-AF65-F5344CB8AC3E}">
        <p14:creationId xmlns:p14="http://schemas.microsoft.com/office/powerpoint/2010/main" val="106129375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Joseph </a:t>
            </a:r>
            <a:r>
              <a:rPr lang="fr-CH" dirty="0"/>
              <a:t>prend 5 de ses frères et se présente devant Pharaon qui leur demande quelle est leur occupation. Ils répondent:</a:t>
            </a:r>
            <a:endParaRPr lang="en-GB" dirty="0"/>
          </a:p>
          <a:p>
            <a:pPr lvl="2"/>
            <a:r>
              <a:rPr lang="fr-FR" dirty="0"/>
              <a:t>Tes serviteurs sont bergers, comme l'étaient nos pères. </a:t>
            </a:r>
            <a:r>
              <a:rPr lang="fr-FR" dirty="0" err="1"/>
              <a:t>Gn</a:t>
            </a:r>
            <a:r>
              <a:rPr lang="fr-FR" dirty="0"/>
              <a:t> 47,3	</a:t>
            </a:r>
            <a:endParaRPr lang="en-GB"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4006850"/>
            <a:ext cx="9166150" cy="2851150"/>
          </a:xfrm>
        </p:spPr>
      </p:pic>
    </p:spTree>
    <p:extLst>
      <p:ext uri="{BB962C8B-B14F-4D97-AF65-F5344CB8AC3E}">
        <p14:creationId xmlns:p14="http://schemas.microsoft.com/office/powerpoint/2010/main" val="16457510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Pharaon dit à Joseph:</a:t>
            </a:r>
            <a:endParaRPr lang="en-GB" dirty="0"/>
          </a:p>
          <a:p>
            <a:pPr lvl="2"/>
            <a:r>
              <a:rPr lang="fr-FR" dirty="0"/>
              <a:t>Le pays d'Egypte est devant toi; établis ton père et tes frères dans la meilleure partie du pays. Qu'ils habitent dans le pays de </a:t>
            </a:r>
            <a:r>
              <a:rPr lang="fr-FR" dirty="0" err="1"/>
              <a:t>Gosen</a:t>
            </a:r>
            <a:r>
              <a:rPr lang="fr-FR" dirty="0"/>
              <a:t>; et, si tu trouves parmi eux des hommes capables, mets-les à la tête de mes troupeaux. </a:t>
            </a:r>
            <a:r>
              <a:rPr lang="fr-FR" dirty="0" err="1"/>
              <a:t>Gn</a:t>
            </a:r>
            <a:r>
              <a:rPr lang="fr-FR" dirty="0"/>
              <a:t> 47,6	</a:t>
            </a:r>
            <a:endParaRPr lang="en-GB" dirty="0"/>
          </a:p>
          <a:p>
            <a:r>
              <a:rPr lang="fr-CH" dirty="0"/>
              <a:t>Joseph fait venir ensuite son père devant Pharaon. </a:t>
            </a:r>
            <a:endParaRPr lang="fr-FR" dirty="0"/>
          </a:p>
          <a:p>
            <a:r>
              <a:rPr lang="fr-CH" dirty="0" smtClean="0"/>
              <a:t>A </a:t>
            </a:r>
            <a:r>
              <a:rPr lang="fr-CH" dirty="0"/>
              <a:t>la demande du Pharaon concernant son âge, Jacob répond:</a:t>
            </a:r>
            <a:endParaRPr lang="en-GB" dirty="0"/>
          </a:p>
          <a:p>
            <a:pPr lvl="2"/>
            <a:r>
              <a:rPr lang="fr-FR" dirty="0"/>
              <a:t>Les jours des années de ma vie errante sont de cent trente ans. Les jours des années de ma vie ont été peu nombreux et mauvais, et ils n'ont point atteint les jours des années de la vie errante de mes pères. </a:t>
            </a:r>
            <a:r>
              <a:rPr lang="fr-FR" dirty="0" err="1"/>
              <a:t>Gn</a:t>
            </a:r>
            <a:r>
              <a:rPr lang="fr-FR" dirty="0"/>
              <a:t> 47,9	</a:t>
            </a:r>
            <a:endParaRPr lang="en-GB" dirty="0"/>
          </a:p>
          <a:p>
            <a:r>
              <a:rPr lang="fr-CH" dirty="0"/>
              <a:t>Jacob bénit 2 fois Pharaon et se retire de devant lui</a:t>
            </a:r>
            <a:r>
              <a:rPr lang="fr-CH" dirty="0" smtClean="0"/>
              <a:t>.</a:t>
            </a:r>
            <a:endParaRPr lang="en-GB" dirty="0"/>
          </a:p>
        </p:txBody>
      </p:sp>
    </p:spTree>
    <p:extLst>
      <p:ext uri="{BB962C8B-B14F-4D97-AF65-F5344CB8AC3E}">
        <p14:creationId xmlns:p14="http://schemas.microsoft.com/office/powerpoint/2010/main" val="1542192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a:xfrm>
            <a:off x="579120" y="945445"/>
            <a:ext cx="8324991" cy="1862667"/>
          </a:xfrm>
        </p:spPr>
        <p:txBody>
          <a:bodyPr/>
          <a:lstStyle/>
          <a:p>
            <a:r>
              <a:rPr lang="fr-CH" dirty="0" smtClean="0"/>
              <a:t>Chargeons </a:t>
            </a:r>
            <a:r>
              <a:rPr lang="fr-CH" dirty="0"/>
              <a:t>une balance:</a:t>
            </a:r>
            <a:r>
              <a:rPr lang="en-GB" dirty="0"/>
              <a:t> </a:t>
            </a:r>
            <a:endParaRPr lang="en-GB" dirty="0" smtClean="0"/>
          </a:p>
          <a:p>
            <a:pPr lvl="1"/>
            <a:r>
              <a:rPr lang="en-GB" dirty="0" smtClean="0"/>
              <a:t>d'un </a:t>
            </a:r>
            <a:r>
              <a:rPr lang="en-GB" dirty="0" err="1"/>
              <a:t>côté</a:t>
            </a:r>
            <a:r>
              <a:rPr lang="en-GB" dirty="0"/>
              <a:t> la </a:t>
            </a:r>
            <a:r>
              <a:rPr lang="fr-CH" dirty="0"/>
              <a:t>moquerie</a:t>
            </a:r>
            <a:r>
              <a:rPr lang="fr-FR" dirty="0"/>
              <a:t>, le </a:t>
            </a:r>
            <a:r>
              <a:rPr lang="fr-CH" dirty="0"/>
              <a:t>handicap dû au fait d’être chrétien, </a:t>
            </a:r>
            <a:endParaRPr lang="fr-CH" dirty="0" smtClean="0"/>
          </a:p>
          <a:p>
            <a:pPr lvl="1"/>
            <a:r>
              <a:rPr lang="fr-CH" dirty="0" smtClean="0"/>
              <a:t>de </a:t>
            </a:r>
            <a:r>
              <a:rPr lang="fr-CH" dirty="0"/>
              <a:t>l'autre côté les bénédictions, la vie éternelle, les encouragements et la protection de Dieu</a:t>
            </a:r>
            <a:r>
              <a:rPr lang="fr-FR" dirty="0"/>
              <a:t>; </a:t>
            </a:r>
            <a:endParaRPr lang="fr-FR" dirty="0" smtClean="0"/>
          </a:p>
          <a:p>
            <a:r>
              <a:rPr lang="fr-CH" dirty="0" smtClean="0"/>
              <a:t>de </a:t>
            </a:r>
            <a:r>
              <a:rPr lang="fr-CH" dirty="0"/>
              <a:t>quel côté penche notre balance?</a:t>
            </a:r>
            <a:endParaRPr lang="en-GB" dirty="0"/>
          </a:p>
          <a:p>
            <a:r>
              <a:rPr lang="fr-FR" dirty="0"/>
              <a:t> </a:t>
            </a:r>
            <a:endParaRPr lang="en-GB" dirty="0"/>
          </a:p>
        </p:txBody>
      </p:sp>
    </p:spTree>
    <p:extLst>
      <p:ext uri="{BB962C8B-B14F-4D97-AF65-F5344CB8AC3E}">
        <p14:creationId xmlns:p14="http://schemas.microsoft.com/office/powerpoint/2010/main" val="1397635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Dieu </a:t>
            </a:r>
            <a:r>
              <a:rPr lang="fr-CH" dirty="0"/>
              <a:t>connaît parfaitement notre corps et nos facultés; </a:t>
            </a:r>
            <a:endParaRPr lang="fr-CH" dirty="0" smtClean="0"/>
          </a:p>
          <a:p>
            <a:r>
              <a:rPr lang="fr-CH" dirty="0" smtClean="0"/>
              <a:t>Il </a:t>
            </a:r>
            <a:r>
              <a:rPr lang="fr-CH" dirty="0"/>
              <a:t>connaît nos limites mais également le potentiel qu'Il a mis en nous; utilisons celui-ci pour Sa gloire.</a:t>
            </a:r>
            <a:endParaRPr lang="en-GB" dirty="0"/>
          </a:p>
          <a:p>
            <a:pPr lvl="1"/>
            <a:r>
              <a:rPr lang="fr-CH" dirty="0"/>
              <a:t>Adolescent, les pires tests que j'aie eus à l'école étaient les dissertations françaises. Je me trouvais devant ma page blanche, </a:t>
            </a:r>
            <a:r>
              <a:rPr lang="fr-CH" dirty="0" smtClean="0"/>
              <a:t>j’essayais </a:t>
            </a:r>
            <a:r>
              <a:rPr lang="fr-CH" dirty="0"/>
              <a:t>d'écrire des bouts de phrases que je traçais quelques minutes plus tard. </a:t>
            </a:r>
            <a:r>
              <a:rPr lang="fr-CH" dirty="0" smtClean="0"/>
              <a:t>30 ans plus tard, dès </a:t>
            </a:r>
            <a:r>
              <a:rPr lang="fr-CH" dirty="0"/>
              <a:t>l'année 2005, </a:t>
            </a:r>
            <a:r>
              <a:rPr lang="fr-CH" dirty="0" smtClean="0"/>
              <a:t>je </a:t>
            </a:r>
            <a:r>
              <a:rPr lang="fr-CH" dirty="0"/>
              <a:t>me suis mis à écrire des présentations bibliques. Le Seigneur dirige mon stylo afin qu'il reporte de plus en plus facilement ce qu'Il me dit d'écrire. Je rends gloire à Dieu d'avoir utilisé ce point faible et de l'avoir transformé en point fort pour Son </a:t>
            </a:r>
            <a:r>
              <a:rPr lang="fr-CH" dirty="0" smtClean="0"/>
              <a:t>service!</a:t>
            </a:r>
            <a:endParaRPr lang="en-GB" dirty="0"/>
          </a:p>
        </p:txBody>
      </p:sp>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168468783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Joseph </a:t>
            </a:r>
            <a:r>
              <a:rPr lang="fr-CH" dirty="0"/>
              <a:t>donne une propriété à son père et à ses frères. </a:t>
            </a:r>
            <a:endParaRPr lang="fr-CH" dirty="0" smtClean="0"/>
          </a:p>
          <a:p>
            <a:r>
              <a:rPr lang="fr-CH" dirty="0" smtClean="0"/>
              <a:t>Leurs </a:t>
            </a:r>
            <a:r>
              <a:rPr lang="fr-CH" dirty="0"/>
              <a:t>champs se trouvent à Gosen, dans la meilleure partie du pays. </a:t>
            </a:r>
            <a:endParaRPr lang="fr-CH" dirty="0" smtClean="0"/>
          </a:p>
          <a:p>
            <a:r>
              <a:rPr lang="fr-CH" dirty="0" smtClean="0"/>
              <a:t>Il </a:t>
            </a:r>
            <a:r>
              <a:rPr lang="fr-CH" dirty="0"/>
              <a:t>fournit du pain à toute sa famille</a:t>
            </a:r>
            <a:r>
              <a:rPr lang="fr-CH" dirty="0" smtClean="0"/>
              <a:t>.</a:t>
            </a:r>
            <a:endParaRPr lang="en-GB"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4006850"/>
            <a:ext cx="9166150" cy="2851150"/>
          </a:xfrm>
        </p:spPr>
      </p:pic>
    </p:spTree>
    <p:extLst>
      <p:ext uri="{BB962C8B-B14F-4D97-AF65-F5344CB8AC3E}">
        <p14:creationId xmlns:p14="http://schemas.microsoft.com/office/powerpoint/2010/main" val="35333862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Joseph </a:t>
            </a:r>
            <a:r>
              <a:rPr lang="fr-CH" dirty="0"/>
              <a:t>vend du blé à tout le peuple. </a:t>
            </a:r>
            <a:endParaRPr lang="fr-CH" dirty="0" smtClean="0"/>
          </a:p>
          <a:p>
            <a:r>
              <a:rPr lang="fr-CH" dirty="0" smtClean="0"/>
              <a:t>Une </a:t>
            </a:r>
            <a:r>
              <a:rPr lang="fr-CH" dirty="0"/>
              <a:t>fois l'argent épuisé, les Egyptiens  lui vendent leurs troupeaux pour recevoir du blé.</a:t>
            </a:r>
            <a:endParaRPr lang="en-GB" dirty="0"/>
          </a:p>
          <a:p>
            <a:r>
              <a:rPr lang="fr-CH" dirty="0"/>
              <a:t>Plusieurs années de famine s'écoulent. Les Egyptiens continuent de venir vers Joseph.</a:t>
            </a:r>
            <a:endParaRPr lang="en-GB" dirty="0"/>
          </a:p>
          <a:p>
            <a:pPr lvl="2"/>
            <a:r>
              <a:rPr lang="fr-FR" dirty="0"/>
              <a:t>Lorsque cette année fut écoulée, ils vinrent à Joseph l'année suivante, et lui dirent: Nous ne cacherons point à mon seigneur que l'argent est épuisé, et que les troupeaux de bétail ont été amenés à mon seigneur; il ne reste devant mon seigneur que nos corps et nos terres. Pourquoi mourrions-nous sous tes yeux, nous et nos terres? Achète-nous avec nos terres contre du pain, et nous appartiendrons à mon seigneur, nous et nos terres. </a:t>
            </a:r>
            <a:r>
              <a:rPr lang="fr-FR" dirty="0" err="1"/>
              <a:t>Gn</a:t>
            </a:r>
            <a:r>
              <a:rPr lang="fr-FR" dirty="0"/>
              <a:t> 47,18-</a:t>
            </a:r>
            <a:r>
              <a:rPr lang="fr-FR" dirty="0" smtClean="0"/>
              <a:t>19</a:t>
            </a:r>
            <a:endParaRPr lang="en-GB" dirty="0"/>
          </a:p>
        </p:txBody>
      </p:sp>
      <p:sp>
        <p:nvSpPr>
          <p:cNvPr id="3" name="Titre 2"/>
          <p:cNvSpPr>
            <a:spLocks noGrp="1"/>
          </p:cNvSpPr>
          <p:nvPr>
            <p:ph type="title"/>
          </p:nvPr>
        </p:nvSpPr>
        <p:spPr/>
        <p:txBody>
          <a:bodyPr/>
          <a:lstStyle/>
          <a:p>
            <a:r>
              <a:rPr lang="fr-CH" dirty="0"/>
              <a:t>Gestion de la </a:t>
            </a:r>
            <a:r>
              <a:rPr lang="fr-CH" dirty="0" smtClean="0"/>
              <a:t>famine</a:t>
            </a:r>
            <a:endParaRPr lang="fr-FR" dirty="0"/>
          </a:p>
        </p:txBody>
      </p:sp>
    </p:spTree>
    <p:extLst>
      <p:ext uri="{BB962C8B-B14F-4D97-AF65-F5344CB8AC3E}">
        <p14:creationId xmlns:p14="http://schemas.microsoft.com/office/powerpoint/2010/main" val="21641764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Joseph </a:t>
            </a:r>
            <a:r>
              <a:rPr lang="fr-CH" dirty="0"/>
              <a:t>achète toutes les terres d'Egypte pour Pharaon</a:t>
            </a:r>
            <a:r>
              <a:rPr lang="fr-CH" dirty="0" smtClean="0"/>
              <a:t>.</a:t>
            </a:r>
            <a:endParaRPr lang="en-GB" dirty="0"/>
          </a:p>
          <a:p>
            <a:r>
              <a:rPr lang="fr-CH" dirty="0"/>
              <a:t>Pharaon distribue ensuite du blé pour que le peuple ensemence les champs. </a:t>
            </a:r>
            <a:endParaRPr lang="fr-CH" dirty="0" smtClean="0"/>
          </a:p>
          <a:p>
            <a:r>
              <a:rPr lang="fr-CH" dirty="0" smtClean="0"/>
              <a:t>Il </a:t>
            </a:r>
            <a:r>
              <a:rPr lang="fr-CH" dirty="0"/>
              <a:t>leur donne l'ordre suivant:</a:t>
            </a:r>
            <a:endParaRPr lang="en-GB" dirty="0"/>
          </a:p>
          <a:p>
            <a:pPr lvl="2"/>
            <a:r>
              <a:rPr lang="fr-FR" dirty="0"/>
              <a:t>A la récolte, vous donnerez un cinquième à Pharaon, et vous aurez les quatre autres parties, pour ensemencer les champs, et pour vous nourrir avec vos enfants et ceux qui sont dans vos maisons. </a:t>
            </a:r>
            <a:r>
              <a:rPr lang="fr-FR" dirty="0" err="1"/>
              <a:t>Gn</a:t>
            </a:r>
            <a:r>
              <a:rPr lang="fr-FR" dirty="0"/>
              <a:t> </a:t>
            </a:r>
            <a:r>
              <a:rPr lang="fr-FR" dirty="0" smtClean="0"/>
              <a:t>47,24</a:t>
            </a:r>
            <a:endParaRPr lang="en-GB" dirty="0"/>
          </a:p>
        </p:txBody>
      </p:sp>
    </p:spTree>
    <p:extLst>
      <p:ext uri="{BB962C8B-B14F-4D97-AF65-F5344CB8AC3E}">
        <p14:creationId xmlns:p14="http://schemas.microsoft.com/office/powerpoint/2010/main" val="29581143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4" name="ZoneTexte 3"/>
          <p:cNvSpPr txBox="1"/>
          <p:nvPr/>
        </p:nvSpPr>
        <p:spPr>
          <a:xfrm flipH="1">
            <a:off x="8595141" y="6446167"/>
            <a:ext cx="470206" cy="276999"/>
          </a:xfrm>
          <a:prstGeom prst="rect">
            <a:avLst/>
          </a:prstGeom>
          <a:noFill/>
        </p:spPr>
        <p:txBody>
          <a:bodyPr wrap="square" rtlCol="0">
            <a:spAutoFit/>
          </a:bodyPr>
          <a:lstStyle/>
          <a:p>
            <a:r>
              <a:rPr lang="fr-FR" sz="1200" dirty="0" smtClean="0">
                <a:latin typeface="Cambria"/>
                <a:cs typeface="Cambria"/>
              </a:rPr>
              <a:t>TP</a:t>
            </a:r>
            <a:endParaRPr lang="fr-FR" sz="1200" dirty="0">
              <a:latin typeface="Cambria"/>
              <a:cs typeface="Cambria"/>
            </a:endParaRPr>
          </a:p>
        </p:txBody>
      </p:sp>
    </p:spTree>
    <p:extLst>
      <p:ext uri="{BB962C8B-B14F-4D97-AF65-F5344CB8AC3E}">
        <p14:creationId xmlns:p14="http://schemas.microsoft.com/office/powerpoint/2010/main" val="20188403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a:t>Les Egyptiens disent à Joseph:</a:t>
            </a:r>
            <a:endParaRPr lang="en-GB" dirty="0"/>
          </a:p>
          <a:p>
            <a:pPr lvl="2"/>
            <a:r>
              <a:rPr lang="fr-CH" dirty="0"/>
              <a:t>Tu nous sauves la vie! que nous trouvions grâce aux yeux de mon seigneur, et nous serons esclaves de Pharaon. Gn 47,25</a:t>
            </a:r>
            <a:endParaRPr lang="fr-FR" dirty="0"/>
          </a:p>
          <a:p>
            <a:r>
              <a:rPr lang="fr-CH" dirty="0" smtClean="0"/>
              <a:t>Ne pouvons-nous pas dire la même chose à notre Sauveur Jésus-Christ?</a:t>
            </a:r>
            <a:endParaRPr lang="en-GB" dirty="0" smtClean="0"/>
          </a:p>
        </p:txBody>
      </p:sp>
    </p:spTree>
    <p:extLst>
      <p:ext uri="{BB962C8B-B14F-4D97-AF65-F5344CB8AC3E}">
        <p14:creationId xmlns:p14="http://schemas.microsoft.com/office/powerpoint/2010/main" val="1022726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Jacob </a:t>
            </a:r>
            <a:r>
              <a:rPr lang="fr-CH" dirty="0"/>
              <a:t>vit 17 ans en Egypte. Peu avant sa mort, il dit à Joseph:</a:t>
            </a:r>
            <a:endParaRPr lang="en-GB" dirty="0"/>
          </a:p>
          <a:p>
            <a:pPr lvl="2"/>
            <a:r>
              <a:rPr lang="fr-FR" dirty="0"/>
              <a:t>Si j'ai trouvé grâce à tes yeux, mets, je te prie, ta main sous ma cuisse, et use envers moi de bonté et de fidélité: ne m'enterre pas en Egypte! Quand je serai couché avec mes pères, tu me transporteras hors de l'Egypte, et tu m'enterreras dans leur sépulcre. </a:t>
            </a:r>
            <a:r>
              <a:rPr lang="fr-FR" dirty="0" err="1"/>
              <a:t>Gn</a:t>
            </a:r>
            <a:r>
              <a:rPr lang="fr-FR" dirty="0"/>
              <a:t> 47,29</a:t>
            </a:r>
            <a:endParaRPr lang="en-GB" dirty="0"/>
          </a:p>
          <a:p>
            <a:r>
              <a:rPr lang="fr-CH" dirty="0"/>
              <a:t>Joseph lui promet qu'il fera ainsi. Jacob bénit Joseph et lui dit:</a:t>
            </a:r>
            <a:endParaRPr lang="en-GB" dirty="0"/>
          </a:p>
          <a:p>
            <a:pPr lvl="2"/>
            <a:r>
              <a:rPr lang="fr-FR" dirty="0"/>
              <a:t>Voici, je vais mourir! Mais Dieu sera avec vous, et il vous fera retourner dans le pays de vos pères. </a:t>
            </a:r>
            <a:r>
              <a:rPr lang="fr-FR" dirty="0" err="1"/>
              <a:t>Gn</a:t>
            </a:r>
            <a:r>
              <a:rPr lang="fr-FR" dirty="0"/>
              <a:t> 48,21</a:t>
            </a:r>
            <a:endParaRPr lang="en-GB" dirty="0"/>
          </a:p>
          <a:p>
            <a:r>
              <a:rPr lang="fr-CH" dirty="0"/>
              <a:t>Jacob rassemble tous ses fils et les bénit. </a:t>
            </a:r>
            <a:endParaRPr lang="fr-CH" dirty="0" smtClean="0"/>
          </a:p>
        </p:txBody>
      </p:sp>
      <p:sp>
        <p:nvSpPr>
          <p:cNvPr id="3" name="Titre 2"/>
          <p:cNvSpPr>
            <a:spLocks noGrp="1"/>
          </p:cNvSpPr>
          <p:nvPr>
            <p:ph type="title"/>
          </p:nvPr>
        </p:nvSpPr>
        <p:spPr/>
        <p:txBody>
          <a:bodyPr/>
          <a:lstStyle/>
          <a:p>
            <a:r>
              <a:rPr lang="fr-CH" dirty="0"/>
              <a:t>Mort de </a:t>
            </a:r>
            <a:r>
              <a:rPr lang="fr-CH" dirty="0" smtClean="0"/>
              <a:t>Jacob</a:t>
            </a:r>
            <a:endParaRPr lang="fr-FR" dirty="0"/>
          </a:p>
        </p:txBody>
      </p:sp>
    </p:spTree>
    <p:extLst>
      <p:ext uri="{BB962C8B-B14F-4D97-AF65-F5344CB8AC3E}">
        <p14:creationId xmlns:p14="http://schemas.microsoft.com/office/powerpoint/2010/main" val="26220166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Il </a:t>
            </a:r>
            <a:r>
              <a:rPr lang="fr-CH" dirty="0"/>
              <a:t>leur ordonne de l'enterrer dans le sépulcre familial, près de Mamré. Ayant donné ses ordres, il décède.</a:t>
            </a:r>
            <a:endParaRPr lang="en-GB" dirty="0"/>
          </a:p>
          <a:p>
            <a:pPr lvl="2"/>
            <a:r>
              <a:rPr lang="fr-FR" dirty="0"/>
              <a:t>Lorsque Jacob eut achevé de donner ses ordres à ses fils, il retira ses pieds dans le lit, il expira, et fut recueilli auprès de son peuple. </a:t>
            </a:r>
            <a:r>
              <a:rPr lang="fr-FR" dirty="0" err="1"/>
              <a:t>Gn</a:t>
            </a:r>
            <a:r>
              <a:rPr lang="fr-FR" dirty="0"/>
              <a:t> 49,33	</a:t>
            </a:r>
            <a:endParaRPr lang="en-GB" dirty="0"/>
          </a:p>
          <a:p>
            <a:r>
              <a:rPr lang="fr-CH" dirty="0"/>
              <a:t>Joseph le pleure. Toute la famille de Jacob monte en Canaan pour l'ensevelir.</a:t>
            </a:r>
            <a:endParaRPr lang="en-GB" dirty="0"/>
          </a:p>
          <a:p>
            <a:pPr lvl="2"/>
            <a:r>
              <a:rPr lang="fr-FR" dirty="0"/>
              <a:t>Joseph monta, pour enterrer son père. Avec lui montèrent tous les serviteurs de Pharaon, anciens de sa maison, tous les anciens du pays d'Egypte. </a:t>
            </a:r>
            <a:r>
              <a:rPr lang="fr-FR" dirty="0" err="1"/>
              <a:t>Gn</a:t>
            </a:r>
            <a:r>
              <a:rPr lang="fr-FR" dirty="0"/>
              <a:t> </a:t>
            </a:r>
            <a:r>
              <a:rPr lang="fr-FR" dirty="0" smtClean="0"/>
              <a:t>50,7</a:t>
            </a:r>
            <a:endParaRPr lang="en-GB" dirty="0"/>
          </a:p>
        </p:txBody>
      </p:sp>
    </p:spTree>
    <p:extLst>
      <p:ext uri="{BB962C8B-B14F-4D97-AF65-F5344CB8AC3E}">
        <p14:creationId xmlns:p14="http://schemas.microsoft.com/office/powerpoint/2010/main" val="1237582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Peu </a:t>
            </a:r>
            <a:r>
              <a:rPr lang="fr-CH" dirty="0"/>
              <a:t>avant sa mort, Joseph dit à sa famille:</a:t>
            </a:r>
            <a:endParaRPr lang="en-GB" dirty="0"/>
          </a:p>
          <a:p>
            <a:pPr lvl="2"/>
            <a:r>
              <a:rPr lang="fr-FR" dirty="0"/>
              <a:t>Je vais mourir! Mais Dieu vous visitera, et il vous fera remonter de ce pays-ci dans le pays qu'il a juré de donner à Abraham, à Isaac et à Jacob. Joseph fit jurer les fils d'Israël, en disant: Dieu vous visitera; et vous ferez remonter mes os loin d'ici. </a:t>
            </a:r>
            <a:r>
              <a:rPr lang="fr-FR" dirty="0" err="1"/>
              <a:t>Gn</a:t>
            </a:r>
            <a:r>
              <a:rPr lang="fr-FR" dirty="0"/>
              <a:t> 50,24	</a:t>
            </a:r>
            <a:endParaRPr lang="en-GB" dirty="0"/>
          </a:p>
          <a:p>
            <a:r>
              <a:rPr lang="fr-CH" dirty="0"/>
              <a:t>Joseph meurt à l'âge de 110 ans. Il est embaumé et mis dans un cercueil en Egypte</a:t>
            </a:r>
            <a:r>
              <a:rPr lang="fr-CH" dirty="0" smtClean="0"/>
              <a:t>.</a:t>
            </a:r>
            <a:endParaRPr lang="en-GB" dirty="0"/>
          </a:p>
        </p:txBody>
      </p:sp>
      <p:sp>
        <p:nvSpPr>
          <p:cNvPr id="3" name="Titre 2"/>
          <p:cNvSpPr>
            <a:spLocks noGrp="1"/>
          </p:cNvSpPr>
          <p:nvPr>
            <p:ph type="title"/>
          </p:nvPr>
        </p:nvSpPr>
        <p:spPr/>
        <p:txBody>
          <a:bodyPr/>
          <a:lstStyle/>
          <a:p>
            <a:r>
              <a:rPr lang="fr-CH" dirty="0"/>
              <a:t>Mort de </a:t>
            </a:r>
            <a:r>
              <a:rPr lang="fr-CH" dirty="0" smtClean="0"/>
              <a:t>Joseph</a:t>
            </a:r>
            <a:endParaRPr lang="fr-FR" dirty="0"/>
          </a:p>
        </p:txBody>
      </p:sp>
    </p:spTree>
    <p:extLst>
      <p:ext uri="{BB962C8B-B14F-4D97-AF65-F5344CB8AC3E}">
        <p14:creationId xmlns:p14="http://schemas.microsoft.com/office/powerpoint/2010/main" val="3064492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Dans tout ce qu’il fait, Joseph est honnête, énergique, zélé.</a:t>
            </a:r>
            <a:endParaRPr lang="en-GB" dirty="0"/>
          </a:p>
          <a:p>
            <a:r>
              <a:rPr lang="fr-CH" dirty="0" smtClean="0"/>
              <a:t>Une </a:t>
            </a:r>
            <a:r>
              <a:rPr lang="fr-CH" dirty="0"/>
              <a:t>partie de </a:t>
            </a:r>
            <a:r>
              <a:rPr lang="fr-CH" dirty="0" smtClean="0"/>
              <a:t>sa </a:t>
            </a:r>
            <a:r>
              <a:rPr lang="fr-CH" dirty="0"/>
              <a:t>jeunesse </a:t>
            </a:r>
            <a:r>
              <a:rPr lang="fr-CH" dirty="0" smtClean="0"/>
              <a:t>est </a:t>
            </a:r>
            <a:r>
              <a:rPr lang="fr-CH" dirty="0"/>
              <a:t>caractérisée par la souffrance. </a:t>
            </a:r>
            <a:endParaRPr lang="fr-CH" dirty="0" smtClean="0"/>
          </a:p>
          <a:p>
            <a:r>
              <a:rPr lang="fr-CH" dirty="0" smtClean="0"/>
              <a:t>Dieu </a:t>
            </a:r>
            <a:r>
              <a:rPr lang="fr-CH" dirty="0"/>
              <a:t>a transformé ce malheur en bénédiction. </a:t>
            </a:r>
            <a:endParaRPr lang="fr-CH" dirty="0" smtClean="0"/>
          </a:p>
          <a:p>
            <a:r>
              <a:rPr lang="fr-CH" dirty="0" smtClean="0"/>
              <a:t>Rien </a:t>
            </a:r>
            <a:r>
              <a:rPr lang="fr-CH" dirty="0"/>
              <a:t>n'est impossible à Dieu!</a:t>
            </a:r>
            <a:endParaRPr lang="en-GB" dirty="0"/>
          </a:p>
          <a:p>
            <a:r>
              <a:rPr lang="fr-FR" dirty="0"/>
              <a:t> </a:t>
            </a:r>
            <a:endParaRPr lang="en-GB" dirty="0"/>
          </a:p>
          <a:p>
            <a:endParaRPr lang="fr-FR" dirty="0"/>
          </a:p>
        </p:txBody>
      </p:sp>
      <p:sp>
        <p:nvSpPr>
          <p:cNvPr id="3" name="Titre 2"/>
          <p:cNvSpPr>
            <a:spLocks noGrp="1"/>
          </p:cNvSpPr>
          <p:nvPr>
            <p:ph type="title"/>
          </p:nvPr>
        </p:nvSpPr>
        <p:spPr/>
        <p:txBody>
          <a:bodyPr/>
          <a:lstStyle/>
          <a:p>
            <a:r>
              <a:rPr lang="fr-CH" dirty="0" smtClean="0"/>
              <a:t>Conclusion</a:t>
            </a:r>
            <a:endParaRPr lang="fr-FR" dirty="0"/>
          </a:p>
        </p:txBody>
      </p:sp>
      <p:sp>
        <p:nvSpPr>
          <p:cNvPr id="5" name="Rectangle 4"/>
          <p:cNvSpPr>
            <a:spLocks noChangeArrowheads="1"/>
          </p:cNvSpPr>
          <p:nvPr/>
        </p:nvSpPr>
        <p:spPr bwMode="auto">
          <a:xfrm>
            <a:off x="297656" y="4942701"/>
            <a:ext cx="87391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sz="1200" dirty="0">
                <a:solidFill>
                  <a:srgbClr val="4D4D4D"/>
                </a:solidFill>
                <a:latin typeface="Arial" charset="0"/>
              </a:rPr>
              <a:t>Version: Segond </a:t>
            </a:r>
          </a:p>
          <a:p>
            <a:r>
              <a:rPr lang="fr-CH" sz="1200" dirty="0">
                <a:solidFill>
                  <a:srgbClr val="4D4D4D"/>
                </a:solidFill>
                <a:latin typeface="Arial" charset="0"/>
              </a:rPr>
              <a:t>Les images portant les mentions FO, TP, ISP et PL ont été achetées sur les sites fotolia.com, thinkstockphotos.fr, istockphoto.com et biblelieux.com; elles ne peuvent pas être utilisées dans un autre cadre que les présentations  se trouvant sur panorama-bible.ch. </a:t>
            </a:r>
          </a:p>
          <a:p>
            <a:r>
              <a:rPr lang="fr-CH" sz="1200" dirty="0">
                <a:solidFill>
                  <a:srgbClr val="4D4D4D"/>
                </a:solidFill>
                <a:latin typeface="Arial" charset="0"/>
              </a:rPr>
              <a:t>Lors de présentations de ce sujet, il n’est pas autorisé de rajouter ou de modifier les commentaires écrits sur fond bleu. </a:t>
            </a:r>
            <a:r>
              <a:rPr lang="fr-CH" altLang="fr-FR" sz="1200">
                <a:solidFill>
                  <a:srgbClr val="4D4D4D"/>
                </a:solidFill>
                <a:latin typeface="Arial" panose="020B0604020202020204" pitchFamily="34" charset="0"/>
              </a:rPr>
              <a:t>Vous pouvez contacter l’auteur sur le site panorama-bible.ch</a:t>
            </a:r>
            <a:endParaRPr lang="fr-CH" sz="1200" dirty="0">
              <a:solidFill>
                <a:srgbClr val="4D4D4D"/>
              </a:solidFill>
              <a:latin typeface="Arial" charset="0"/>
            </a:endParaRPr>
          </a:p>
        </p:txBody>
      </p:sp>
    </p:spTree>
    <p:extLst>
      <p:ext uri="{BB962C8B-B14F-4D97-AF65-F5344CB8AC3E}">
        <p14:creationId xmlns:p14="http://schemas.microsoft.com/office/powerpoint/2010/main" val="389631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Joseph </a:t>
            </a:r>
            <a:r>
              <a:rPr lang="fr-CH" dirty="0"/>
              <a:t>a un nouveau songe et le raconte à ses frères et à son père. </a:t>
            </a:r>
            <a:endParaRPr lang="fr-CH" dirty="0" smtClean="0"/>
          </a:p>
          <a:p>
            <a:r>
              <a:rPr lang="fr-CH" dirty="0" smtClean="0"/>
              <a:t>Le </a:t>
            </a:r>
            <a:r>
              <a:rPr lang="fr-CH" dirty="0"/>
              <a:t>songe est le suivant:</a:t>
            </a:r>
            <a:endParaRPr lang="en-GB" dirty="0"/>
          </a:p>
          <a:p>
            <a:pPr lvl="2"/>
            <a:r>
              <a:rPr lang="fr-FR" dirty="0"/>
              <a:t>Et voici, le soleil, la lune et onze étoiles se prosternaient devant moi. </a:t>
            </a:r>
            <a:r>
              <a:rPr lang="fr-FR" dirty="0" err="1"/>
              <a:t>Gn</a:t>
            </a:r>
            <a:r>
              <a:rPr lang="fr-FR" dirty="0"/>
              <a:t> 37,9</a:t>
            </a:r>
            <a:endParaRPr lang="en-GB" dirty="0"/>
          </a:p>
          <a:p>
            <a:r>
              <a:rPr lang="fr-FR" dirty="0"/>
              <a:t>Son père lui dit:</a:t>
            </a:r>
            <a:endParaRPr lang="en-GB" dirty="0"/>
          </a:p>
          <a:p>
            <a:pPr lvl="2"/>
            <a:r>
              <a:rPr lang="fr-FR" dirty="0"/>
              <a:t>Que signifie ce songe que tu as eu? Faut-il que nous venions, moi, ta mère et tes frères, nous prosterner à terre devant toi? </a:t>
            </a:r>
            <a:r>
              <a:rPr lang="fr-FR" dirty="0" err="1"/>
              <a:t>Gn</a:t>
            </a:r>
            <a:r>
              <a:rPr lang="fr-FR" dirty="0"/>
              <a:t> 37,10	</a:t>
            </a:r>
            <a:endParaRPr lang="en-GB" dirty="0"/>
          </a:p>
          <a:p>
            <a:r>
              <a:rPr lang="fr-CH" dirty="0"/>
              <a:t>Jacob reste passif, il ne fait rien pour diminuer la jalousie des frères.</a:t>
            </a:r>
            <a:endParaRPr lang="en-GB" dirty="0"/>
          </a:p>
          <a:p>
            <a:r>
              <a:rPr lang="en-GB" dirty="0"/>
              <a:t> </a:t>
            </a:r>
            <a:endParaRPr lang="fr-FR" dirty="0"/>
          </a:p>
        </p:txBody>
      </p:sp>
    </p:spTree>
    <p:extLst>
      <p:ext uri="{BB962C8B-B14F-4D97-AF65-F5344CB8AC3E}">
        <p14:creationId xmlns:p14="http://schemas.microsoft.com/office/powerpoint/2010/main" val="241490302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Adds\050800 Scout Trip\sr\Dothan Valley to northwest, tb n050800 sr.jpg"/>
</p:tagLst>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6946</TotalTime>
  <Words>5387</Words>
  <Application>Microsoft Macintosh PowerPoint</Application>
  <PresentationFormat>Présentation à l'écran (4:3)</PresentationFormat>
  <Paragraphs>428</Paragraphs>
  <Slides>88</Slides>
  <Notes>0</Notes>
  <HiddenSlides>0</HiddenSlides>
  <MMClips>0</MMClips>
  <ScaleCrop>false</ScaleCrop>
  <HeadingPairs>
    <vt:vector size="4" baseType="variant">
      <vt:variant>
        <vt:lpstr>Thème</vt:lpstr>
      </vt:variant>
      <vt:variant>
        <vt:i4>2</vt:i4>
      </vt:variant>
      <vt:variant>
        <vt:lpstr>Titres des diapositives</vt:lpstr>
      </vt:variant>
      <vt:variant>
        <vt:i4>88</vt:i4>
      </vt:variant>
    </vt:vector>
  </HeadingPairs>
  <TitlesOfParts>
    <vt:vector size="90" baseType="lpstr">
      <vt:lpstr>panorama</vt:lpstr>
      <vt:lpstr>1_Custom Design</vt:lpstr>
      <vt:lpstr>Présentation PowerPoint</vt:lpstr>
      <vt:lpstr>Présentation PowerPoint</vt:lpstr>
      <vt:lpstr>Présentation PowerPoint</vt:lpstr>
      <vt:lpstr>Songes de Joseph</vt:lpstr>
      <vt:lpstr>Présentation PowerPoint</vt:lpstr>
      <vt:lpstr>Présentation PowerPoint</vt:lpstr>
      <vt:lpstr>Présentation PowerPoint</vt:lpstr>
      <vt:lpstr>Présentation PowerPoint</vt:lpstr>
      <vt:lpstr>Présentation PowerPoint</vt:lpstr>
      <vt:lpstr>Vendu par ses frères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Arrivée en Egypte</vt:lpstr>
      <vt:lpstr>Présentation PowerPoint</vt:lpstr>
      <vt:lpstr>Présentation PowerPoint</vt:lpstr>
      <vt:lpstr>Joseph est tenté</vt:lpstr>
      <vt:lpstr>Présentation PowerPoint</vt:lpstr>
      <vt:lpstr>Présentation PowerPoint</vt:lpstr>
      <vt:lpstr>Présentation PowerPoint</vt:lpstr>
      <vt:lpstr>Présentation PowerPoint</vt:lpstr>
      <vt:lpstr>Présentation PowerPoint</vt:lpstr>
      <vt:lpstr>En prison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 songe de Pharaon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famine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Mise à l'épreuve</vt:lpstr>
      <vt:lpstr>Présentation PowerPoint</vt:lpstr>
      <vt:lpstr>Présentation PowerPoint</vt:lpstr>
      <vt:lpstr>Joseph reconnu par ses frères</vt:lpstr>
      <vt:lpstr>Présentation PowerPoint</vt:lpstr>
      <vt:lpstr>Présentation PowerPoint</vt:lpstr>
      <vt:lpstr>Présentation PowerPoint</vt:lpstr>
      <vt:lpstr>Présentation PowerPoint</vt:lpstr>
      <vt:lpstr>Présentation PowerPoint</vt:lpstr>
      <vt:lpstr>Présentation PowerPoint</vt:lpstr>
      <vt:lpstr> Invitation à vivre en Egypte</vt:lpstr>
      <vt:lpstr>Présentation PowerPoint</vt:lpstr>
      <vt:lpstr>Présentation PowerPoint</vt:lpstr>
      <vt:lpstr>Présentation PowerPoint</vt:lpstr>
      <vt:lpstr>Jacob retrouve Joseph</vt:lpstr>
      <vt:lpstr>Présentation PowerPoint</vt:lpstr>
      <vt:lpstr>Présentation PowerPoint</vt:lpstr>
      <vt:lpstr>Présentation PowerPoint</vt:lpstr>
      <vt:lpstr>Présentation PowerPoint</vt:lpstr>
      <vt:lpstr>Gestion de la famine</vt:lpstr>
      <vt:lpstr>Présentation PowerPoint</vt:lpstr>
      <vt:lpstr>Présentation PowerPoint</vt:lpstr>
      <vt:lpstr>Présentation PowerPoint</vt:lpstr>
      <vt:lpstr>Mort de Jacob</vt:lpstr>
      <vt:lpstr>Présentation PowerPoint</vt:lpstr>
      <vt:lpstr>Mort de Joseph</vt:lpstr>
      <vt:lpstr>Conclusion</vt:lpstr>
    </vt:vector>
  </TitlesOfParts>
  <Company>olivier requet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numerosept olivier requet</dc:creator>
  <cp:lastModifiedBy>Didier Gern</cp:lastModifiedBy>
  <cp:revision>444</cp:revision>
  <cp:lastPrinted>2013-09-05T16:29:19Z</cp:lastPrinted>
  <dcterms:created xsi:type="dcterms:W3CDTF">2013-08-23T10:04:23Z</dcterms:created>
  <dcterms:modified xsi:type="dcterms:W3CDTF">2020-04-12T21:00:46Z</dcterms:modified>
</cp:coreProperties>
</file>