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48"/>
  </p:notesMasterIdLst>
  <p:handoutMasterIdLst>
    <p:handoutMasterId r:id="rId49"/>
  </p:handoutMasterIdLst>
  <p:sldIdLst>
    <p:sldId id="262" r:id="rId3"/>
    <p:sldId id="266" r:id="rId4"/>
    <p:sldId id="267" r:id="rId5"/>
    <p:sldId id="306" r:id="rId6"/>
    <p:sldId id="269" r:id="rId7"/>
    <p:sldId id="270" r:id="rId8"/>
    <p:sldId id="271" r:id="rId9"/>
    <p:sldId id="272" r:id="rId10"/>
    <p:sldId id="273" r:id="rId11"/>
    <p:sldId id="274" r:id="rId12"/>
    <p:sldId id="310" r:id="rId13"/>
    <p:sldId id="275" r:id="rId14"/>
    <p:sldId id="276" r:id="rId15"/>
    <p:sldId id="277" r:id="rId16"/>
    <p:sldId id="278" r:id="rId17"/>
    <p:sldId id="311" r:id="rId18"/>
    <p:sldId id="279" r:id="rId19"/>
    <p:sldId id="280" r:id="rId20"/>
    <p:sldId id="312" r:id="rId21"/>
    <p:sldId id="281" r:id="rId22"/>
    <p:sldId id="282" r:id="rId23"/>
    <p:sldId id="283" r:id="rId24"/>
    <p:sldId id="284" r:id="rId25"/>
    <p:sldId id="285" r:id="rId26"/>
    <p:sldId id="287" r:id="rId27"/>
    <p:sldId id="288" r:id="rId28"/>
    <p:sldId id="290" r:id="rId29"/>
    <p:sldId id="291" r:id="rId30"/>
    <p:sldId id="313" r:id="rId31"/>
    <p:sldId id="307" r:id="rId32"/>
    <p:sldId id="293" r:id="rId33"/>
    <p:sldId id="294" r:id="rId34"/>
    <p:sldId id="295" r:id="rId35"/>
    <p:sldId id="296" r:id="rId36"/>
    <p:sldId id="297" r:id="rId37"/>
    <p:sldId id="298" r:id="rId38"/>
    <p:sldId id="299" r:id="rId39"/>
    <p:sldId id="300" r:id="rId40"/>
    <p:sldId id="301" r:id="rId41"/>
    <p:sldId id="309" r:id="rId42"/>
    <p:sldId id="302" r:id="rId43"/>
    <p:sldId id="303" r:id="rId44"/>
    <p:sldId id="304" r:id="rId45"/>
    <p:sldId id="305" r:id="rId46"/>
    <p:sldId id="308"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9">
          <p15:clr>
            <a:srgbClr val="A4A3A4"/>
          </p15:clr>
        </p15:guide>
        <p15:guide id="2" pos="41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AA0D9"/>
    <a:srgbClr val="3FA7E3"/>
    <a:srgbClr val="78371B"/>
    <a:srgbClr val="3599D9"/>
    <a:srgbClr val="2D8EC2"/>
    <a:srgbClr val="257A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87" autoAdjust="0"/>
    <p:restoredTop sz="50000" autoAdjust="0"/>
  </p:normalViewPr>
  <p:slideViewPr>
    <p:cSldViewPr snapToGrid="0" snapToObjects="1">
      <p:cViewPr varScale="1">
        <p:scale>
          <a:sx n="116" d="100"/>
          <a:sy n="116" d="100"/>
        </p:scale>
        <p:origin x="192" y="424"/>
      </p:cViewPr>
      <p:guideLst>
        <p:guide orient="horz" pos="319"/>
        <p:guide pos="41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2" d="100"/>
        <a:sy n="102" d="100"/>
      </p:scale>
      <p:origin x="0" y="79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68F45-7AE3-6C43-9032-88871BDCA947}" type="datetime1">
              <a:rPr lang="fr-CH"/>
              <a:pPr>
                <a:defRPr/>
              </a:pPr>
              <a:t>15.05.19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F0B63F3-7E6A-FB48-AD57-3C4A4FBA9A10}" type="slidenum">
              <a:rPr lang="en-US"/>
              <a:pPr>
                <a:defRPr/>
              </a:pPr>
              <a:t>‹N°›</a:t>
            </a:fld>
            <a:endParaRPr lang="en-US"/>
          </a:p>
        </p:txBody>
      </p:sp>
    </p:spTree>
    <p:extLst>
      <p:ext uri="{BB962C8B-B14F-4D97-AF65-F5344CB8AC3E}">
        <p14:creationId xmlns:p14="http://schemas.microsoft.com/office/powerpoint/2010/main" val="382733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4C48AB0-F8F9-DD4A-BE1C-B9EBD8E5A1F1}" type="datetime1">
              <a:rPr lang="fr-CH"/>
              <a:pPr>
                <a:defRPr/>
              </a:pPr>
              <a:t>15.05.19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CAFD032-8455-8C47-8B35-52D3E92D9373}" type="slidenum">
              <a:rPr lang="en-US"/>
              <a:pPr>
                <a:defRPr/>
              </a:pPr>
              <a:t>‹N°›</a:t>
            </a:fld>
            <a:endParaRPr lang="en-US"/>
          </a:p>
        </p:txBody>
      </p:sp>
    </p:spTree>
    <p:extLst>
      <p:ext uri="{BB962C8B-B14F-4D97-AF65-F5344CB8AC3E}">
        <p14:creationId xmlns:p14="http://schemas.microsoft.com/office/powerpoint/2010/main" val="411764106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pPr lvl="0"/>
            <a:endParaRPr lang="en-US" noProof="0"/>
          </a:p>
        </p:txBody>
      </p:sp>
    </p:spTree>
    <p:extLst>
      <p:ext uri="{BB962C8B-B14F-4D97-AF65-F5344CB8AC3E}">
        <p14:creationId xmlns:p14="http://schemas.microsoft.com/office/powerpoint/2010/main" val="483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14375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4" name="Rectangle 3"/>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170269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Tree>
    <p:extLst>
      <p:ext uri="{BB962C8B-B14F-4D97-AF65-F5344CB8AC3E}">
        <p14:creationId xmlns:p14="http://schemas.microsoft.com/office/powerpoint/2010/main" val="1725317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a:p>
            <a:pPr>
              <a:defRPr/>
            </a:pPr>
            <a:endParaRPr lang="en-US">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8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i="1">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3760889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titre</a:t>
            </a:r>
            <a:endParaRPr lang="en-US" dirty="0"/>
          </a:p>
        </p:txBody>
      </p:sp>
    </p:spTree>
    <p:extLst>
      <p:ext uri="{BB962C8B-B14F-4D97-AF65-F5344CB8AC3E}">
        <p14:creationId xmlns:p14="http://schemas.microsoft.com/office/powerpoint/2010/main" val="2822642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Tree>
    <p:extLst>
      <p:ext uri="{BB962C8B-B14F-4D97-AF65-F5344CB8AC3E}">
        <p14:creationId xmlns:p14="http://schemas.microsoft.com/office/powerpoint/2010/main" val="3161825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Tree>
    <p:extLst>
      <p:ext uri="{BB962C8B-B14F-4D97-AF65-F5344CB8AC3E}">
        <p14:creationId xmlns:p14="http://schemas.microsoft.com/office/powerpoint/2010/main" val="780578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9"/>
          <p:cNvSpPr/>
          <p:nvPr userDrawn="1"/>
        </p:nvSpPr>
        <p:spPr>
          <a:xfrm>
            <a:off x="195263" y="1122364"/>
            <a:ext cx="6640200" cy="2797614"/>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8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6" name="Text Placeholder 4"/>
          <p:cNvSpPr>
            <a:spLocks noGrp="1"/>
          </p:cNvSpPr>
          <p:nvPr>
            <p:ph type="body" sz="quarter" idx="14"/>
          </p:nvPr>
        </p:nvSpPr>
        <p:spPr>
          <a:xfrm>
            <a:off x="162000" y="4029738"/>
            <a:ext cx="6673463"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Tree>
    <p:extLst>
      <p:ext uri="{BB962C8B-B14F-4D97-AF65-F5344CB8AC3E}">
        <p14:creationId xmlns:p14="http://schemas.microsoft.com/office/powerpoint/2010/main" val="888380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9"/>
          <p:cNvSpPr/>
          <p:nvPr userDrawn="1"/>
        </p:nvSpPr>
        <p:spPr>
          <a:xfrm>
            <a:off x="195262" y="3969077"/>
            <a:ext cx="6721917" cy="2355019"/>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8" name="Text Placeholder 4"/>
          <p:cNvSpPr>
            <a:spLocks noGrp="1"/>
          </p:cNvSpPr>
          <p:nvPr>
            <p:ph type="body" sz="quarter" idx="14"/>
          </p:nvPr>
        </p:nvSpPr>
        <p:spPr>
          <a:xfrm>
            <a:off x="162000" y="1080962"/>
            <a:ext cx="6673463"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9" name="Text Placeholder 4"/>
          <p:cNvSpPr>
            <a:spLocks noGrp="1"/>
          </p:cNvSpPr>
          <p:nvPr>
            <p:ph type="body" sz="quarter" idx="12"/>
          </p:nvPr>
        </p:nvSpPr>
        <p:spPr>
          <a:xfrm>
            <a:off x="295989" y="4082480"/>
            <a:ext cx="6539474" cy="2154644"/>
          </a:xfrm>
          <a:prstGeom prst="rect">
            <a:avLst/>
          </a:prstGeom>
        </p:spPr>
        <p:txBody>
          <a:bodyPr vert="horz"/>
          <a:lstStyle>
            <a:lvl1pPr marL="0" indent="0">
              <a:buFontTx/>
              <a:buNone/>
              <a:defRPr sz="28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407447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9"/>
          <p:cNvSpPr/>
          <p:nvPr userDrawn="1"/>
        </p:nvSpPr>
        <p:spPr>
          <a:xfrm>
            <a:off x="195262" y="3969077"/>
            <a:ext cx="8582026" cy="2355019"/>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4"/>
          <p:cNvSpPr>
            <a:spLocks noGrp="1"/>
          </p:cNvSpPr>
          <p:nvPr>
            <p:ph type="body" sz="quarter" idx="14"/>
          </p:nvPr>
        </p:nvSpPr>
        <p:spPr>
          <a:xfrm>
            <a:off x="162000" y="1080962"/>
            <a:ext cx="8615288"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9" name="Text Placeholder 4"/>
          <p:cNvSpPr>
            <a:spLocks noGrp="1"/>
          </p:cNvSpPr>
          <p:nvPr>
            <p:ph type="body" sz="quarter" idx="12"/>
          </p:nvPr>
        </p:nvSpPr>
        <p:spPr>
          <a:xfrm>
            <a:off x="295989" y="4082480"/>
            <a:ext cx="8325900" cy="2154644"/>
          </a:xfrm>
          <a:prstGeom prst="rect">
            <a:avLst/>
          </a:prstGeom>
        </p:spPr>
        <p:txBody>
          <a:bodyPr vert="horz"/>
          <a:lstStyle>
            <a:lvl1pPr marL="0" indent="0">
              <a:buFontTx/>
              <a:buNone/>
              <a:defRPr sz="28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326175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9063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9"/>
          <p:cNvSpPr/>
          <p:nvPr userDrawn="1"/>
        </p:nvSpPr>
        <p:spPr>
          <a:xfrm>
            <a:off x="195262" y="3172319"/>
            <a:ext cx="8695014" cy="3151778"/>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4"/>
          <p:cNvSpPr>
            <a:spLocks noGrp="1"/>
          </p:cNvSpPr>
          <p:nvPr>
            <p:ph type="body" sz="quarter" idx="14"/>
          </p:nvPr>
        </p:nvSpPr>
        <p:spPr>
          <a:xfrm>
            <a:off x="162000" y="1080962"/>
            <a:ext cx="8728276"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9" name="Text Placeholder 4"/>
          <p:cNvSpPr>
            <a:spLocks noGrp="1"/>
          </p:cNvSpPr>
          <p:nvPr>
            <p:ph type="body" sz="quarter" idx="12"/>
          </p:nvPr>
        </p:nvSpPr>
        <p:spPr>
          <a:xfrm>
            <a:off x="295988" y="3265984"/>
            <a:ext cx="8390173" cy="2971140"/>
          </a:xfrm>
          <a:prstGeom prst="rect">
            <a:avLst/>
          </a:prstGeom>
        </p:spPr>
        <p:txBody>
          <a:bodyPr vert="horz"/>
          <a:lstStyle>
            <a:lvl1pPr marL="0" indent="0">
              <a:buFontTx/>
              <a:buNone/>
              <a:defRPr sz="28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3831525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8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4034737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9"/>
          <p:cNvSpPr/>
          <p:nvPr userDrawn="1"/>
        </p:nvSpPr>
        <p:spPr>
          <a:xfrm>
            <a:off x="3106738"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3255037" y="1144636"/>
            <a:ext cx="5522252" cy="4936067"/>
          </a:xfrm>
          <a:prstGeom prst="rect">
            <a:avLst/>
          </a:prstGeom>
        </p:spPr>
        <p:txBody>
          <a:bodyPr vert="horz"/>
          <a:lstStyle>
            <a:lvl1pPr marL="0" indent="0">
              <a:buFontTx/>
              <a:buNone/>
              <a:defRPr sz="28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141356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a:p>
            <a:pPr>
              <a:defRPr/>
            </a:pPr>
            <a:endParaRPr lang="en-US">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8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i="1">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2380001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6253163" cy="2840037"/>
            <a:chOff x="228600" y="208280"/>
            <a:chExt cx="6253480" cy="2839720"/>
          </a:xfrm>
        </p:grpSpPr>
        <p:sp>
          <p:nvSpPr>
            <p:cNvPr id="6" name="Rounded Rectangle 15"/>
            <p:cNvSpPr/>
            <p:nvPr userDrawn="1"/>
          </p:nvSpPr>
          <p:spPr>
            <a:xfrm>
              <a:off x="508014" y="517807"/>
              <a:ext cx="597406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63"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pic>
        <p:nvPicPr>
          <p:cNvPr id="9"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1" y="1058333"/>
            <a:ext cx="5902960" cy="1989667"/>
          </a:xfrm>
          <a:prstGeom prst="rect">
            <a:avLst/>
          </a:prstGeom>
        </p:spPr>
        <p:txBody>
          <a:bodyPr vert="horz"/>
          <a:lstStyle>
            <a:lvl1pPr marL="0" indent="0">
              <a:buFontTx/>
              <a:buNone/>
              <a:defRPr sz="28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51308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8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3402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5" name="Rectangle 4"/>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titre</a:t>
            </a:r>
            <a:endParaRPr lang="en-US" dirty="0"/>
          </a:p>
        </p:txBody>
      </p:sp>
    </p:spTree>
    <p:extLst>
      <p:ext uri="{BB962C8B-B14F-4D97-AF65-F5344CB8AC3E}">
        <p14:creationId xmlns:p14="http://schemas.microsoft.com/office/powerpoint/2010/main" val="3557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28153"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6"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7673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28153"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6" name="Picture Placeholder 5"/>
          <p:cNvSpPr>
            <a:spLocks noGrp="1"/>
          </p:cNvSpPr>
          <p:nvPr>
            <p:ph type="pic" sz="quarter" idx="13"/>
          </p:nvPr>
        </p:nvSpPr>
        <p:spPr>
          <a:xfrm>
            <a:off x="-22151" y="1058332"/>
            <a:ext cx="2988000" cy="5799667"/>
          </a:xfrm>
          <a:prstGeom prst="rect">
            <a:avLst/>
          </a:prstGeom>
        </p:spPr>
        <p:txBody>
          <a:bodyPr vert="horz"/>
          <a:lstStyle/>
          <a:p>
            <a:pPr lvl="0"/>
            <a:endParaRPr lang="en-US" noProof="0" dirty="0"/>
          </a:p>
        </p:txBody>
      </p:sp>
      <p:sp>
        <p:nvSpPr>
          <p:cNvPr id="5" name="Rectangle 4"/>
          <p:cNvSpPr/>
          <p:nvPr userDrawn="1"/>
        </p:nvSpPr>
        <p:spPr>
          <a:xfrm>
            <a:off x="-93663" y="217488"/>
            <a:ext cx="6363062"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29" y="217634"/>
            <a:ext cx="5877391"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a:t>
            </a:r>
            <a:endParaRPr lang="en-US" dirty="0"/>
          </a:p>
        </p:txBody>
      </p:sp>
    </p:spTree>
    <p:extLst>
      <p:ext uri="{BB962C8B-B14F-4D97-AF65-F5344CB8AC3E}">
        <p14:creationId xmlns:p14="http://schemas.microsoft.com/office/powerpoint/2010/main" val="204319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03662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titre</a:t>
            </a:r>
            <a:endParaRPr lang="en-US" dirty="0"/>
          </a:p>
        </p:txBody>
      </p:sp>
    </p:spTree>
    <p:extLst>
      <p:ext uri="{BB962C8B-B14F-4D97-AF65-F5344CB8AC3E}">
        <p14:creationId xmlns:p14="http://schemas.microsoft.com/office/powerpoint/2010/main" val="243178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1 colonne titre">
    <p:spTree>
      <p:nvGrpSpPr>
        <p:cNvPr id="1" name=""/>
        <p:cNvGrpSpPr/>
        <p:nvPr/>
      </p:nvGrpSpPr>
      <p:grpSpPr>
        <a:xfrm>
          <a:off x="0" y="0"/>
          <a:ext cx="0" cy="0"/>
          <a:chOff x="0" y="0"/>
          <a:chExt cx="0" cy="0"/>
        </a:xfrm>
      </p:grpSpPr>
      <p:pic>
        <p:nvPicPr>
          <p:cNvPr id="8"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974288"/>
            <a:ext cx="9166150" cy="2196325"/>
          </a:xfrm>
          <a:prstGeom prst="rect">
            <a:avLst/>
          </a:prstGeom>
        </p:spPr>
        <p:txBody>
          <a:bodyPr vert="horz"/>
          <a:lstStyle/>
          <a:p>
            <a:pPr lvl="0"/>
            <a:endParaRPr lang="en-US" noProof="0" dirty="0"/>
          </a:p>
        </p:txBody>
      </p:sp>
    </p:spTree>
    <p:extLst>
      <p:ext uri="{BB962C8B-B14F-4D97-AF65-F5344CB8AC3E}">
        <p14:creationId xmlns:p14="http://schemas.microsoft.com/office/powerpoint/2010/main" val="40773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1 colonne titre">
    <p:spTree>
      <p:nvGrpSpPr>
        <p:cNvPr id="1" name=""/>
        <p:cNvGrpSpPr/>
        <p:nvPr/>
      </p:nvGrpSpPr>
      <p:grpSpPr>
        <a:xfrm>
          <a:off x="0" y="0"/>
          <a:ext cx="0" cy="0"/>
          <a:chOff x="0" y="0"/>
          <a:chExt cx="0" cy="0"/>
        </a:xfrm>
      </p:grpSpPr>
      <p:pic>
        <p:nvPicPr>
          <p:cNvPr id="8"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2892778"/>
            <a:ext cx="9166150" cy="3277835"/>
          </a:xfrm>
          <a:prstGeom prst="rect">
            <a:avLst/>
          </a:prstGeom>
        </p:spPr>
        <p:txBody>
          <a:bodyPr vert="horz"/>
          <a:lstStyle/>
          <a:p>
            <a:pPr lvl="0"/>
            <a:endParaRPr lang="en-US" noProof="0" dirty="0"/>
          </a:p>
        </p:txBody>
      </p:sp>
    </p:spTree>
    <p:extLst>
      <p:ext uri="{BB962C8B-B14F-4D97-AF65-F5344CB8AC3E}">
        <p14:creationId xmlns:p14="http://schemas.microsoft.com/office/powerpoint/2010/main" val="5197146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image" Target="../media/image1.png"/><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 id="2147484029" r:id="rId2"/>
  </p:sldLayoutIdLst>
  <p:hf hdr="0" dt="0"/>
  <p:txStyles>
    <p:titleStyle>
      <a:lvl1pPr algn="l" rtl="0" eaLnBrk="0" fontAlgn="base" hangingPunct="0">
        <a:spcBef>
          <a:spcPct val="0"/>
        </a:spcBef>
        <a:spcAft>
          <a:spcPct val="0"/>
        </a:spcAft>
        <a:defRPr kumimoji="1" sz="3600" b="1" cap="all">
          <a:solidFill>
            <a:schemeClr val="bg1"/>
          </a:solidFill>
          <a:latin typeface="Rockwell"/>
          <a:ea typeface="ＭＳ Ｐゴシック" charset="0"/>
          <a:cs typeface="ヒラギノ角ゴ Pro W6" charset="0"/>
        </a:defRPr>
      </a:lvl1pPr>
      <a:lvl2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2pPr>
      <a:lvl3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3pPr>
      <a:lvl4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4pPr>
      <a:lvl5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marL="342900" indent="-342900" algn="l" rtl="0" eaLnBrk="0" fontAlgn="base" hangingPunct="0">
        <a:spcBef>
          <a:spcPct val="20000"/>
        </a:spcBef>
        <a:spcAft>
          <a:spcPct val="0"/>
        </a:spcAft>
        <a:defRPr kumimoji="1" sz="3200">
          <a:solidFill>
            <a:schemeClr val="tx1"/>
          </a:solidFill>
          <a:latin typeface="+mn-lt"/>
          <a:ea typeface="ＭＳ Ｐゴシック" charset="0"/>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bandefooter.png"/>
          <p:cNvPicPr>
            <a:picLocks noChangeAspect="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oter Placeholder 1"/>
          <p:cNvSpPr txBox="1">
            <a:spLocks/>
          </p:cNvSpPr>
          <p:nvPr userDrawn="1"/>
        </p:nvSpPr>
        <p:spPr>
          <a:xfrm>
            <a:off x="6934200" y="6313488"/>
            <a:ext cx="2298700" cy="365125"/>
          </a:xfrm>
          <a:prstGeom prst="rect">
            <a:avLst/>
          </a:prstGeom>
        </p:spPr>
        <p:txBody>
          <a:bodyPr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t>Panorama de la Bible </a:t>
            </a:r>
            <a:endParaRPr lang="en-US" dirty="0"/>
          </a:p>
        </p:txBody>
      </p:sp>
      <p:sp>
        <p:nvSpPr>
          <p:cNvPr id="13" name="Slide Number Placeholder 4"/>
          <p:cNvSpPr txBox="1">
            <a:spLocks/>
          </p:cNvSpPr>
          <p:nvPr userDrawn="1"/>
        </p:nvSpPr>
        <p:spPr>
          <a:xfrm>
            <a:off x="8506301" y="6313488"/>
            <a:ext cx="615474" cy="365125"/>
          </a:xfrm>
          <a:prstGeom prst="rect">
            <a:avLst/>
          </a:prstGeom>
        </p:spPr>
        <p:txBody>
          <a:bodyPr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FABA89-278C-EA43-B63B-2CD611B0DC80}" type="slidenum">
              <a:rPr lang="en-US" smtClean="0"/>
              <a:pPr fontAlgn="auto">
                <a:spcBef>
                  <a:spcPts val="0"/>
                </a:spcBef>
                <a:spcAft>
                  <a:spcPts val="0"/>
                </a:spcAft>
                <a:defRPr/>
              </a:pPr>
              <a:t>‹N°›</a:t>
            </a:fld>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49" r:id="rId3"/>
    <p:sldLayoutId id="2147484032" r:id="rId4"/>
    <p:sldLayoutId id="2147484033" r:id="rId5"/>
    <p:sldLayoutId id="2147484075" r:id="rId6"/>
    <p:sldLayoutId id="2147484076" r:id="rId7"/>
    <p:sldLayoutId id="2147484035" r:id="rId8"/>
    <p:sldLayoutId id="2147484036" r:id="rId9"/>
    <p:sldLayoutId id="2147484046" r:id="rId10"/>
    <p:sldLayoutId id="2147484041" r:id="rId11"/>
    <p:sldLayoutId id="2147484064" r:id="rId12"/>
    <p:sldLayoutId id="2147484062" r:id="rId13"/>
    <p:sldLayoutId id="2147484074" r:id="rId14"/>
    <p:sldLayoutId id="2147484065" r:id="rId15"/>
    <p:sldLayoutId id="2147484066" r:id="rId16"/>
    <p:sldLayoutId id="2147484067" r:id="rId17"/>
    <p:sldLayoutId id="2147484068" r:id="rId18"/>
    <p:sldLayoutId id="2147484069" r:id="rId19"/>
    <p:sldLayoutId id="2147484070" r:id="rId20"/>
    <p:sldLayoutId id="2147484071" r:id="rId21"/>
    <p:sldLayoutId id="2147484072" r:id="rId22"/>
    <p:sldLayoutId id="2147484073" r:id="rId23"/>
  </p:sldLayoutIdLst>
  <p:hf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hyperlink" Target="mailto:info@panorama-bible.ch"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a:extLst>
              <a:ext uri="{FF2B5EF4-FFF2-40B4-BE49-F238E27FC236}">
                <a16:creationId xmlns:a16="http://schemas.microsoft.com/office/drawing/2014/main" id="{E392A374-D20D-2A47-B461-CA6F9AB9B18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19458" name="Picture 16" descr="bandeble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57225"/>
            <a:ext cx="914400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re 1"/>
          <p:cNvSpPr txBox="1">
            <a:spLocks/>
          </p:cNvSpPr>
          <p:nvPr/>
        </p:nvSpPr>
        <p:spPr>
          <a:xfrm>
            <a:off x="873125" y="1671638"/>
            <a:ext cx="9172575" cy="2225675"/>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pPr>
              <a:defRPr/>
            </a:pPr>
            <a:r>
              <a:rPr lang="fr-FR" b="0" cap="none" dirty="0">
                <a:latin typeface="Cambria"/>
                <a:cs typeface="Cambria"/>
              </a:rPr>
              <a:t>La vie du roi</a:t>
            </a:r>
          </a:p>
          <a:p>
            <a:pPr>
              <a:defRPr/>
            </a:pPr>
            <a:endParaRPr lang="fr-FR" sz="800" b="0" cap="none" dirty="0">
              <a:latin typeface="Cambria"/>
              <a:cs typeface="Cambria"/>
            </a:endParaRPr>
          </a:p>
          <a:p>
            <a:pPr>
              <a:lnSpc>
                <a:spcPct val="70000"/>
              </a:lnSpc>
              <a:spcBef>
                <a:spcPts val="0"/>
              </a:spcBef>
              <a:defRPr/>
            </a:pPr>
            <a:r>
              <a:rPr lang="fr-FR" sz="11000" b="0" cap="none" spc="300" dirty="0" err="1">
                <a:latin typeface="Cambria"/>
                <a:cs typeface="Cambria"/>
              </a:rPr>
              <a:t>Ezechias</a:t>
            </a:r>
            <a:endParaRPr lang="fr-CH" sz="11000" b="0" cap="none" spc="300" dirty="0">
              <a:latin typeface="Cambria"/>
              <a:cs typeface="Cambria"/>
            </a:endParaRPr>
          </a:p>
        </p:txBody>
      </p:sp>
      <p:pic>
        <p:nvPicPr>
          <p:cNvPr id="19460" name="Picture 18" descr="bandefooter.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1" name="Footer Placeholder 1"/>
          <p:cNvSpPr txBox="1">
            <a:spLocks/>
          </p:cNvSpPr>
          <p:nvPr/>
        </p:nvSpPr>
        <p:spPr bwMode="auto">
          <a:xfrm>
            <a:off x="6934200" y="6313488"/>
            <a:ext cx="22987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300" dirty="0">
                <a:solidFill>
                  <a:schemeClr val="bg1"/>
                </a:solidFill>
              </a:rPr>
              <a:t>D. Gern              5.2019</a:t>
            </a:r>
          </a:p>
        </p:txBody>
      </p:sp>
      <p:pic>
        <p:nvPicPr>
          <p:cNvPr id="19463" name="Picture 15" descr="titre_panoram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225" y="-192088"/>
            <a:ext cx="6980238" cy="190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pour une image  4"/>
          <p:cNvSpPr>
            <a:spLocks noGrp="1"/>
          </p:cNvSpPr>
          <p:nvPr>
            <p:ph type="pic" sz="quarter" idx="13"/>
          </p:nvPr>
        </p:nvSpPr>
        <p:spPr/>
      </p:sp>
      <p:sp>
        <p:nvSpPr>
          <p:cNvPr id="4" name="Espace réservé du texte 3"/>
          <p:cNvSpPr>
            <a:spLocks noGrp="1"/>
          </p:cNvSpPr>
          <p:nvPr>
            <p:ph type="body" sz="quarter" idx="12"/>
          </p:nvPr>
        </p:nvSpPr>
        <p:spPr/>
        <p:txBody>
          <a:bodyPr/>
          <a:lstStyle/>
          <a:p>
            <a:r>
              <a:rPr lang="fr-FR" dirty="0"/>
              <a:t>C'est si facile de mettre le doigt sur toutes les choses mauvaises décrites dans ce chapitre. </a:t>
            </a:r>
          </a:p>
          <a:p>
            <a:r>
              <a:rPr lang="fr-FR" dirty="0"/>
              <a:t>C'est également aisé de pointer les choses négatives dans la vie des autres chrétiens.</a:t>
            </a:r>
          </a:p>
          <a:p>
            <a:r>
              <a:rPr lang="fr-FR" dirty="0"/>
              <a:t>Qu'en est-il de nous?</a:t>
            </a:r>
          </a:p>
          <a:p>
            <a:endParaRPr lang="fr-FR" dirty="0"/>
          </a:p>
        </p:txBody>
      </p:sp>
    </p:spTree>
    <p:extLst>
      <p:ext uri="{BB962C8B-B14F-4D97-AF65-F5344CB8AC3E}">
        <p14:creationId xmlns:p14="http://schemas.microsoft.com/office/powerpoint/2010/main" val="403035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a:extLst>
              <a:ext uri="{FF2B5EF4-FFF2-40B4-BE49-F238E27FC236}">
                <a16:creationId xmlns:a16="http://schemas.microsoft.com/office/drawing/2014/main" id="{DFD981B8-F4CB-9D4D-8293-70ACB320A1AE}"/>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167147" y="1122363"/>
            <a:ext cx="2988000" cy="4958340"/>
          </a:xfrm>
        </p:spPr>
      </p:pic>
      <p:sp>
        <p:nvSpPr>
          <p:cNvPr id="4" name="Espace réservé du texte 3"/>
          <p:cNvSpPr>
            <a:spLocks noGrp="1"/>
          </p:cNvSpPr>
          <p:nvPr>
            <p:ph type="body" sz="quarter" idx="12"/>
          </p:nvPr>
        </p:nvSpPr>
        <p:spPr/>
        <p:txBody>
          <a:bodyPr/>
          <a:lstStyle/>
          <a:p>
            <a:r>
              <a:rPr lang="fr-FR" dirty="0"/>
              <a:t>Arrêtons-nous ici et identifions</a:t>
            </a:r>
          </a:p>
          <a:p>
            <a:pPr lvl="1"/>
            <a:r>
              <a:rPr lang="fr-FR" dirty="0"/>
              <a:t>dans notre tête</a:t>
            </a:r>
          </a:p>
          <a:p>
            <a:pPr lvl="1"/>
            <a:r>
              <a:rPr lang="fr-FR" dirty="0"/>
              <a:t>ou sur une feuille de papier</a:t>
            </a:r>
          </a:p>
          <a:p>
            <a:r>
              <a:rPr lang="fr-FR" dirty="0"/>
              <a:t>les éléments qui nous empêchent d'avoir une relation étroite avec Dieu.</a:t>
            </a:r>
          </a:p>
          <a:p>
            <a:pPr lvl="1"/>
            <a:r>
              <a:rPr lang="fr-FR" dirty="0"/>
              <a:t>Est-ce l'attrait du luxe?</a:t>
            </a:r>
          </a:p>
          <a:p>
            <a:pPr lvl="1"/>
            <a:r>
              <a:rPr lang="fr-FR" dirty="0"/>
              <a:t>ou l'orgueil?</a:t>
            </a:r>
          </a:p>
          <a:p>
            <a:pPr lvl="1"/>
            <a:r>
              <a:rPr lang="fr-FR" dirty="0"/>
              <a:t>ou la jalousie?</a:t>
            </a:r>
          </a:p>
          <a:p>
            <a:pPr lvl="1"/>
            <a:r>
              <a:rPr lang="fr-FR" dirty="0"/>
              <a:t>ou la pornographie?</a:t>
            </a:r>
          </a:p>
          <a:p>
            <a:endParaRPr lang="fr-FR" dirty="0"/>
          </a:p>
        </p:txBody>
      </p:sp>
    </p:spTree>
    <p:extLst>
      <p:ext uri="{BB962C8B-B14F-4D97-AF65-F5344CB8AC3E}">
        <p14:creationId xmlns:p14="http://schemas.microsoft.com/office/powerpoint/2010/main" val="2494292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87612399 (1).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16260" b="-24201"/>
          <a:stretch/>
        </p:blipFill>
        <p:spPr/>
      </p:pic>
      <p:sp>
        <p:nvSpPr>
          <p:cNvPr id="2" name="Espace réservé du texte 1"/>
          <p:cNvSpPr>
            <a:spLocks noGrp="1"/>
          </p:cNvSpPr>
          <p:nvPr>
            <p:ph type="body" sz="quarter" idx="12"/>
          </p:nvPr>
        </p:nvSpPr>
        <p:spPr/>
        <p:txBody>
          <a:bodyPr/>
          <a:lstStyle/>
          <a:p>
            <a:pPr lvl="1"/>
            <a:endParaRPr lang="fr-FR" dirty="0"/>
          </a:p>
          <a:p>
            <a:pPr lvl="1"/>
            <a:r>
              <a:rPr lang="fr-FR" dirty="0"/>
              <a:t>ou un sport qui prend tout notre temps libre et nos pensées?</a:t>
            </a:r>
          </a:p>
          <a:p>
            <a:pPr lvl="1"/>
            <a:r>
              <a:rPr lang="fr-FR" dirty="0"/>
              <a:t>ou d'autres choses encore?</a:t>
            </a:r>
          </a:p>
          <a:p>
            <a:r>
              <a:rPr lang="fr-FR" dirty="0"/>
              <a:t>Comme </a:t>
            </a:r>
            <a:r>
              <a:rPr lang="fr-FR" dirty="0" err="1"/>
              <a:t>Ezechias</a:t>
            </a:r>
            <a:r>
              <a:rPr lang="fr-FR" dirty="0"/>
              <a:t>, </a:t>
            </a:r>
          </a:p>
          <a:p>
            <a:pPr lvl="1"/>
            <a:r>
              <a:rPr lang="fr-FR" dirty="0"/>
              <a:t>nettoyons notre vie,</a:t>
            </a:r>
          </a:p>
          <a:p>
            <a:pPr lvl="1"/>
            <a:r>
              <a:rPr lang="fr-FR" dirty="0"/>
              <a:t>Enlevons tout ce qui n’est pas à la gloire de Dieu,</a:t>
            </a:r>
          </a:p>
          <a:p>
            <a:pPr lvl="1"/>
            <a:r>
              <a:rPr lang="fr-FR" dirty="0"/>
              <a:t>laissons au Seigneur la place qui Lui revient.</a:t>
            </a:r>
          </a:p>
          <a:p>
            <a:pPr lvl="1"/>
            <a:endParaRPr lang="fr-FR" dirty="0"/>
          </a:p>
        </p:txBody>
      </p:sp>
    </p:spTree>
    <p:extLst>
      <p:ext uri="{BB962C8B-B14F-4D97-AF65-F5344CB8AC3E}">
        <p14:creationId xmlns:p14="http://schemas.microsoft.com/office/powerpoint/2010/main" val="1217407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Notre vie a été libérée, avec l'aide de Dieu, de toutes ces choses impures?</a:t>
            </a:r>
          </a:p>
          <a:p>
            <a:r>
              <a:rPr lang="fr-FR" dirty="0"/>
              <a:t>Nous pouvons alors Le louer comme </a:t>
            </a:r>
            <a:r>
              <a:rPr lang="fr-FR" dirty="0" err="1"/>
              <a:t>Ezechias</a:t>
            </a:r>
            <a:r>
              <a:rPr lang="fr-FR" dirty="0"/>
              <a:t> </a:t>
            </a:r>
          </a:p>
          <a:p>
            <a:pPr lvl="1"/>
            <a:r>
              <a:rPr lang="fr-FR" dirty="0"/>
              <a:t>« avec des transports de joie »!</a:t>
            </a:r>
          </a:p>
          <a:p>
            <a:r>
              <a:rPr lang="fr-FR" dirty="0"/>
              <a:t>Ne vivons pas une vie chrétienne de façade!</a:t>
            </a:r>
          </a:p>
          <a:p>
            <a:endParaRPr lang="fr-FR" dirty="0"/>
          </a:p>
          <a:p>
            <a:endParaRPr lang="fr-FR" dirty="0"/>
          </a:p>
          <a:p>
            <a:endParaRPr lang="fr-FR" dirty="0"/>
          </a:p>
        </p:txBody>
      </p:sp>
      <p:pic>
        <p:nvPicPr>
          <p:cNvPr id="8" name="Espace réservé pour une image  7">
            <a:extLst>
              <a:ext uri="{FF2B5EF4-FFF2-40B4-BE49-F238E27FC236}">
                <a16:creationId xmlns:a16="http://schemas.microsoft.com/office/drawing/2014/main" id="{CDC27A08-E45A-6C45-9F7A-4FECE7B0804D}"/>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167147" y="1122363"/>
            <a:ext cx="2988000" cy="4958340"/>
          </a:xfrm>
        </p:spPr>
      </p:pic>
    </p:spTree>
    <p:extLst>
      <p:ext uri="{BB962C8B-B14F-4D97-AF65-F5344CB8AC3E}">
        <p14:creationId xmlns:p14="http://schemas.microsoft.com/office/powerpoint/2010/main" val="410102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Ezéchias envoie des messagers </a:t>
            </a:r>
          </a:p>
          <a:p>
            <a:pPr lvl="1"/>
            <a:r>
              <a:rPr lang="fr-FR" dirty="0"/>
              <a:t>dans tout Juda </a:t>
            </a:r>
          </a:p>
          <a:p>
            <a:pPr lvl="1"/>
            <a:r>
              <a:rPr lang="fr-FR" dirty="0"/>
              <a:t>ainsi que dans la partie d'Israël, au Nord du pays.</a:t>
            </a:r>
          </a:p>
          <a:p>
            <a:r>
              <a:rPr lang="fr-FR" dirty="0"/>
              <a:t>Leur mission est de faire venir le peuple à Jérusalem pour célébrer la Pâque.</a:t>
            </a:r>
          </a:p>
          <a:p>
            <a:pPr lvl="2"/>
            <a:r>
              <a:rPr lang="fr-FR" dirty="0"/>
              <a:t>Le roi, ses chefs et toute l'assemblée avaient tenu conseil à Jérusalem afin que la Pâque soit célébrée au cours du deuxième mois. 2 Chr 30:2</a:t>
            </a:r>
          </a:p>
          <a:p>
            <a:endParaRPr lang="fr-FR" dirty="0"/>
          </a:p>
          <a:p>
            <a:endParaRPr lang="fr-FR" dirty="0"/>
          </a:p>
          <a:p>
            <a:endParaRPr lang="fr-FR" dirty="0"/>
          </a:p>
        </p:txBody>
      </p:sp>
      <p:pic>
        <p:nvPicPr>
          <p:cNvPr id="4" name="Espace réservé pour une image  3" descr="thumb_95150164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Titre 4"/>
          <p:cNvSpPr>
            <a:spLocks noGrp="1"/>
          </p:cNvSpPr>
          <p:nvPr>
            <p:ph type="title"/>
          </p:nvPr>
        </p:nvSpPr>
        <p:spPr/>
        <p:txBody>
          <a:bodyPr/>
          <a:lstStyle/>
          <a:p>
            <a:r>
              <a:rPr lang="fr-FR" dirty="0"/>
              <a:t>Réformes religieuses</a:t>
            </a:r>
          </a:p>
        </p:txBody>
      </p:sp>
      <p:sp>
        <p:nvSpPr>
          <p:cNvPr id="6" name="Text Box 13"/>
          <p:cNvSpPr txBox="1">
            <a:spLocks noChangeArrowheads="1"/>
          </p:cNvSpPr>
          <p:nvPr/>
        </p:nvSpPr>
        <p:spPr bwMode="auto">
          <a:xfrm>
            <a:off x="2965849" y="6581775"/>
            <a:ext cx="5508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PL</a:t>
            </a:r>
            <a:endParaRPr lang="fr-FR" sz="1200" dirty="0">
              <a:latin typeface="Tahoma" charset="0"/>
            </a:endParaRPr>
          </a:p>
        </p:txBody>
      </p:sp>
    </p:spTree>
    <p:extLst>
      <p:ext uri="{BB962C8B-B14F-4D97-AF65-F5344CB8AC3E}">
        <p14:creationId xmlns:p14="http://schemas.microsoft.com/office/powerpoint/2010/main" val="233984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Les coureurs partent avec les lettres du roi.</a:t>
            </a:r>
          </a:p>
          <a:p>
            <a:r>
              <a:rPr lang="fr-FR" dirty="0"/>
              <a:t>Ils disent au peuple:</a:t>
            </a:r>
          </a:p>
          <a:p>
            <a:pPr lvl="2"/>
            <a:r>
              <a:rPr lang="fr-FR" dirty="0"/>
              <a:t>Engagez-vous envers l'Eternel, venez à son sanctuaire, qu'il a consacré pour toujours, et servez l'Eternel, votre Dieu, pour que son ardente colère se détourne de vous. 2 Chr 30:6</a:t>
            </a:r>
          </a:p>
          <a:p>
            <a:r>
              <a:rPr lang="fr-FR" dirty="0"/>
              <a:t>Certains se moquent d’eux.</a:t>
            </a:r>
          </a:p>
          <a:p>
            <a:pPr lvl="2"/>
            <a:r>
              <a:rPr lang="fr-FR" dirty="0"/>
              <a:t>Les coureurs allèrent ainsi de ville en ville … mais on riait et se moquait d'eux. 2 Chr 30:10</a:t>
            </a:r>
          </a:p>
        </p:txBody>
      </p:sp>
      <p:sp>
        <p:nvSpPr>
          <p:cNvPr id="6" name="Text Box 13"/>
          <p:cNvSpPr txBox="1">
            <a:spLocks noChangeArrowheads="1"/>
          </p:cNvSpPr>
          <p:nvPr/>
        </p:nvSpPr>
        <p:spPr bwMode="auto">
          <a:xfrm>
            <a:off x="8392084" y="6045222"/>
            <a:ext cx="5508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GN</a:t>
            </a:r>
            <a:endParaRPr lang="fr-FR" sz="1200" dirty="0">
              <a:latin typeface="Tahoma" charset="0"/>
            </a:endParaRPr>
          </a:p>
        </p:txBody>
      </p:sp>
    </p:spTree>
    <p:extLst>
      <p:ext uri="{BB962C8B-B14F-4D97-AF65-F5344CB8AC3E}">
        <p14:creationId xmlns:p14="http://schemas.microsoft.com/office/powerpoint/2010/main" val="73695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thumb_DSC08314_1024.jpg"/>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6" name="Text Box 13"/>
          <p:cNvSpPr txBox="1">
            <a:spLocks noChangeArrowheads="1"/>
          </p:cNvSpPr>
          <p:nvPr/>
        </p:nvSpPr>
        <p:spPr bwMode="auto">
          <a:xfrm>
            <a:off x="8392084" y="6045222"/>
            <a:ext cx="5508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GN</a:t>
            </a:r>
            <a:endParaRPr lang="fr-FR" sz="1200" dirty="0">
              <a:latin typeface="Tahoma" charset="0"/>
            </a:endParaRPr>
          </a:p>
        </p:txBody>
      </p:sp>
    </p:spTree>
    <p:extLst>
      <p:ext uri="{BB962C8B-B14F-4D97-AF65-F5344CB8AC3E}">
        <p14:creationId xmlns:p14="http://schemas.microsoft.com/office/powerpoint/2010/main" val="275694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Annoncer le message du salut peut entraîner des réactions d’incompréhension, de moqueries.</a:t>
            </a:r>
          </a:p>
          <a:p>
            <a:r>
              <a:rPr lang="fr-FR" dirty="0"/>
              <a:t>Ne nous décourageons pas, accomplissons la mission que Dieu nous a donnée.</a:t>
            </a:r>
          </a:p>
          <a:p>
            <a:r>
              <a:rPr lang="fr-FR" dirty="0"/>
              <a:t>Seul le Saint-Esprit peut ensuite </a:t>
            </a:r>
          </a:p>
          <a:p>
            <a:pPr lvl="1"/>
            <a:r>
              <a:rPr lang="fr-FR" dirty="0"/>
              <a:t>convaincre les gens de péché et</a:t>
            </a:r>
          </a:p>
          <a:p>
            <a:pPr lvl="1"/>
            <a:r>
              <a:rPr lang="fr-FR" dirty="0"/>
              <a:t>les amener à accepter Jésus-Christ comme leur Sauveur personnel.</a:t>
            </a:r>
          </a:p>
          <a:p>
            <a:endParaRPr lang="fr-FR" dirty="0"/>
          </a:p>
          <a:p>
            <a:endParaRPr lang="fr-FR" dirty="0"/>
          </a:p>
          <a:p>
            <a:endParaRPr lang="fr-FR" dirty="0"/>
          </a:p>
          <a:p>
            <a:endParaRPr lang="fr-FR" dirty="0"/>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342365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Espace réservé pour une image  17">
            <a:extLst>
              <a:ext uri="{FF2B5EF4-FFF2-40B4-BE49-F238E27FC236}">
                <a16:creationId xmlns:a16="http://schemas.microsoft.com/office/drawing/2014/main" id="{105FF08B-028B-5447-8448-DFD3FDB562E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p:cNvSpPr>
            <a:spLocks noGrp="1"/>
          </p:cNvSpPr>
          <p:nvPr>
            <p:ph type="body" sz="quarter" idx="12"/>
          </p:nvPr>
        </p:nvSpPr>
        <p:spPr/>
        <p:txBody>
          <a:bodyPr/>
          <a:lstStyle/>
          <a:p>
            <a:r>
              <a:rPr lang="fr-FR" dirty="0"/>
              <a:t>Quelle joie pour ces coureurs de rencontrer ensuite à Jérusalem les personnes qu’ils ont invitées.</a:t>
            </a:r>
          </a:p>
          <a:p>
            <a:r>
              <a:rPr lang="fr-FR" dirty="0"/>
              <a:t>Peut-être que certaines personnes se sont </a:t>
            </a:r>
          </a:p>
          <a:p>
            <a:pPr lvl="1"/>
            <a:r>
              <a:rPr lang="fr-FR" dirty="0"/>
              <a:t>d’abord moquées </a:t>
            </a:r>
          </a:p>
          <a:p>
            <a:pPr lvl="1"/>
            <a:r>
              <a:rPr lang="fr-FR" dirty="0"/>
              <a:t>puis sont tout de même venues à Jérusalem.</a:t>
            </a:r>
          </a:p>
        </p:txBody>
      </p:sp>
    </p:spTree>
    <p:extLst>
      <p:ext uri="{BB962C8B-B14F-4D97-AF65-F5344CB8AC3E}">
        <p14:creationId xmlns:p14="http://schemas.microsoft.com/office/powerpoint/2010/main" val="3121202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100991041.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t="-26651" b="-26651"/>
          <a:stretch>
            <a:fillRect/>
          </a:stretch>
        </p:blipFill>
        <p:spPr/>
      </p:pic>
      <p:sp>
        <p:nvSpPr>
          <p:cNvPr id="4" name="Espace réservé du texte 3"/>
          <p:cNvSpPr>
            <a:spLocks noGrp="1"/>
          </p:cNvSpPr>
          <p:nvPr>
            <p:ph type="body" sz="quarter" idx="12"/>
          </p:nvPr>
        </p:nvSpPr>
        <p:spPr/>
        <p:txBody>
          <a:bodyPr/>
          <a:lstStyle/>
          <a:p>
            <a:r>
              <a:rPr lang="fr-FR" dirty="0"/>
              <a:t>Soyons comme ces messagers!</a:t>
            </a:r>
          </a:p>
          <a:p>
            <a:pPr lvl="2"/>
            <a:r>
              <a:rPr lang="fr-FR" dirty="0"/>
              <a:t>Jésus s'approcha et leur dit: … Allez, faites de toutes les nations des disciples, baptisez-les au nom du Père, du Fils et du Saint-Esprit et enseignez-leur à mettre en pratique tout ce que je vous ai prescrit. Mt 28:18</a:t>
            </a:r>
          </a:p>
          <a:p>
            <a:r>
              <a:rPr lang="fr-FR" dirty="0"/>
              <a:t>Quelle joie de retrouver au ciel les personnes à qui nous aurons parlé de Christ!</a:t>
            </a:r>
          </a:p>
        </p:txBody>
      </p:sp>
    </p:spTree>
    <p:extLst>
      <p:ext uri="{BB962C8B-B14F-4D97-AF65-F5344CB8AC3E}">
        <p14:creationId xmlns:p14="http://schemas.microsoft.com/office/powerpoint/2010/main" val="297122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endParaRPr lang="fr-FR" dirty="0"/>
          </a:p>
          <a:p>
            <a:r>
              <a:rPr lang="fr-FR" dirty="0"/>
              <a:t>Chronologie des rois de Juda</a:t>
            </a:r>
          </a:p>
        </p:txBody>
      </p:sp>
      <p:sp>
        <p:nvSpPr>
          <p:cNvPr id="3" name="Titre 2"/>
          <p:cNvSpPr>
            <a:spLocks noGrp="1"/>
          </p:cNvSpPr>
          <p:nvPr>
            <p:ph type="title"/>
          </p:nvPr>
        </p:nvSpPr>
        <p:spPr/>
        <p:txBody>
          <a:bodyPr/>
          <a:lstStyle/>
          <a:p>
            <a:endParaRPr lang="fr-FR"/>
          </a:p>
        </p:txBody>
      </p:sp>
      <p:sp>
        <p:nvSpPr>
          <p:cNvPr id="5" name="Text Box 2"/>
          <p:cNvSpPr txBox="1">
            <a:spLocks noChangeArrowheads="1"/>
          </p:cNvSpPr>
          <p:nvPr/>
        </p:nvSpPr>
        <p:spPr bwMode="auto">
          <a:xfrm>
            <a:off x="688975" y="2979738"/>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17 ans</a:t>
            </a:r>
          </a:p>
        </p:txBody>
      </p:sp>
      <p:sp>
        <p:nvSpPr>
          <p:cNvPr id="6" name="Text Box 3"/>
          <p:cNvSpPr txBox="1">
            <a:spLocks noChangeArrowheads="1"/>
          </p:cNvSpPr>
          <p:nvPr/>
        </p:nvSpPr>
        <p:spPr bwMode="auto">
          <a:xfrm>
            <a:off x="1993900" y="2992438"/>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3 ans</a:t>
            </a:r>
          </a:p>
        </p:txBody>
      </p:sp>
      <p:sp>
        <p:nvSpPr>
          <p:cNvPr id="7" name="Text Box 4"/>
          <p:cNvSpPr txBox="1">
            <a:spLocks noChangeArrowheads="1"/>
          </p:cNvSpPr>
          <p:nvPr/>
        </p:nvSpPr>
        <p:spPr bwMode="auto">
          <a:xfrm>
            <a:off x="6030913" y="2992438"/>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8 ans</a:t>
            </a:r>
          </a:p>
        </p:txBody>
      </p:sp>
      <p:sp>
        <p:nvSpPr>
          <p:cNvPr id="8" name="Text Box 5"/>
          <p:cNvSpPr txBox="1">
            <a:spLocks noChangeArrowheads="1"/>
          </p:cNvSpPr>
          <p:nvPr/>
        </p:nvSpPr>
        <p:spPr bwMode="auto">
          <a:xfrm>
            <a:off x="7362825" y="3001963"/>
            <a:ext cx="8810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1 an</a:t>
            </a:r>
          </a:p>
        </p:txBody>
      </p:sp>
      <p:sp>
        <p:nvSpPr>
          <p:cNvPr id="9" name="Text Box 6"/>
          <p:cNvSpPr txBox="1">
            <a:spLocks noChangeArrowheads="1"/>
          </p:cNvSpPr>
          <p:nvPr/>
        </p:nvSpPr>
        <p:spPr bwMode="auto">
          <a:xfrm>
            <a:off x="3311525" y="2979738"/>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41 ans</a:t>
            </a:r>
          </a:p>
        </p:txBody>
      </p:sp>
      <p:sp>
        <p:nvSpPr>
          <p:cNvPr id="10" name="Text Box 7"/>
          <p:cNvSpPr txBox="1">
            <a:spLocks noChangeArrowheads="1"/>
          </p:cNvSpPr>
          <p:nvPr/>
        </p:nvSpPr>
        <p:spPr bwMode="auto">
          <a:xfrm>
            <a:off x="4616450" y="3001963"/>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25 ans</a:t>
            </a:r>
          </a:p>
        </p:txBody>
      </p:sp>
      <p:sp>
        <p:nvSpPr>
          <p:cNvPr id="11" name="Text Box 9"/>
          <p:cNvSpPr txBox="1">
            <a:spLocks noChangeArrowheads="1"/>
          </p:cNvSpPr>
          <p:nvPr/>
        </p:nvSpPr>
        <p:spPr bwMode="auto">
          <a:xfrm>
            <a:off x="541338" y="245268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dirty="0">
                <a:solidFill>
                  <a:schemeClr val="bg1"/>
                </a:solidFill>
                <a:latin typeface="Arial" charset="0"/>
                <a:ea typeface="+mn-ea"/>
                <a:cs typeface="+mn-cs"/>
              </a:rPr>
              <a:t>Roboam</a:t>
            </a:r>
          </a:p>
        </p:txBody>
      </p:sp>
      <p:sp>
        <p:nvSpPr>
          <p:cNvPr id="12" name="Text Box 10"/>
          <p:cNvSpPr txBox="1">
            <a:spLocks noChangeArrowheads="1"/>
          </p:cNvSpPr>
          <p:nvPr/>
        </p:nvSpPr>
        <p:spPr bwMode="auto">
          <a:xfrm>
            <a:off x="1858963" y="245268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dirty="0" err="1">
                <a:solidFill>
                  <a:schemeClr val="bg1"/>
                </a:solidFill>
                <a:latin typeface="Arial" charset="0"/>
                <a:ea typeface="+mn-ea"/>
                <a:cs typeface="+mn-cs"/>
              </a:rPr>
              <a:t>Abija</a:t>
            </a:r>
            <a:endParaRPr lang="fr-FR" sz="2000" dirty="0">
              <a:solidFill>
                <a:schemeClr val="bg1"/>
              </a:solidFill>
              <a:latin typeface="Arial" charset="0"/>
              <a:ea typeface="+mn-ea"/>
              <a:cs typeface="+mn-cs"/>
            </a:endParaRPr>
          </a:p>
        </p:txBody>
      </p:sp>
      <p:sp>
        <p:nvSpPr>
          <p:cNvPr id="13" name="Text Box 11"/>
          <p:cNvSpPr txBox="1">
            <a:spLocks noChangeArrowheads="1"/>
          </p:cNvSpPr>
          <p:nvPr/>
        </p:nvSpPr>
        <p:spPr bwMode="auto">
          <a:xfrm>
            <a:off x="3163888" y="245268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Asa</a:t>
            </a:r>
          </a:p>
        </p:txBody>
      </p:sp>
      <p:sp>
        <p:nvSpPr>
          <p:cNvPr id="14" name="Text Box 12"/>
          <p:cNvSpPr txBox="1">
            <a:spLocks noChangeArrowheads="1"/>
          </p:cNvSpPr>
          <p:nvPr/>
        </p:nvSpPr>
        <p:spPr bwMode="auto">
          <a:xfrm>
            <a:off x="4456113" y="2438400"/>
            <a:ext cx="133032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Josaphat</a:t>
            </a:r>
          </a:p>
        </p:txBody>
      </p:sp>
      <p:sp>
        <p:nvSpPr>
          <p:cNvPr id="15" name="Text Box 13"/>
          <p:cNvSpPr txBox="1">
            <a:spLocks noChangeArrowheads="1"/>
          </p:cNvSpPr>
          <p:nvPr/>
        </p:nvSpPr>
        <p:spPr bwMode="auto">
          <a:xfrm>
            <a:off x="5819775" y="2452688"/>
            <a:ext cx="12604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Joram</a:t>
            </a:r>
          </a:p>
        </p:txBody>
      </p:sp>
      <p:sp>
        <p:nvSpPr>
          <p:cNvPr id="16" name="Text Box 14"/>
          <p:cNvSpPr txBox="1">
            <a:spLocks noChangeArrowheads="1"/>
          </p:cNvSpPr>
          <p:nvPr/>
        </p:nvSpPr>
        <p:spPr bwMode="auto">
          <a:xfrm>
            <a:off x="7112000" y="245268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Achazia</a:t>
            </a:r>
          </a:p>
        </p:txBody>
      </p:sp>
      <p:sp>
        <p:nvSpPr>
          <p:cNvPr id="17" name="Text Box 15"/>
          <p:cNvSpPr txBox="1">
            <a:spLocks noChangeArrowheads="1"/>
          </p:cNvSpPr>
          <p:nvPr/>
        </p:nvSpPr>
        <p:spPr bwMode="auto">
          <a:xfrm>
            <a:off x="1871663" y="4059238"/>
            <a:ext cx="10795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CH" sz="2000" b="0">
                <a:latin typeface="Arial" charset="0"/>
              </a:rPr>
              <a:t>40 ans</a:t>
            </a:r>
            <a:endParaRPr lang="fr-FR" sz="2000" b="0">
              <a:latin typeface="Arial" charset="0"/>
            </a:endParaRPr>
          </a:p>
        </p:txBody>
      </p:sp>
      <p:sp>
        <p:nvSpPr>
          <p:cNvPr id="18" name="Text Box 16"/>
          <p:cNvSpPr txBox="1">
            <a:spLocks noChangeArrowheads="1"/>
          </p:cNvSpPr>
          <p:nvPr/>
        </p:nvSpPr>
        <p:spPr bwMode="auto">
          <a:xfrm>
            <a:off x="5876925" y="4002088"/>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16 ans</a:t>
            </a:r>
          </a:p>
        </p:txBody>
      </p:sp>
      <p:sp>
        <p:nvSpPr>
          <p:cNvPr id="19" name="Text Box 17"/>
          <p:cNvSpPr txBox="1">
            <a:spLocks noChangeArrowheads="1"/>
          </p:cNvSpPr>
          <p:nvPr/>
        </p:nvSpPr>
        <p:spPr bwMode="auto">
          <a:xfrm>
            <a:off x="7181850" y="4011613"/>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16 ans</a:t>
            </a:r>
          </a:p>
        </p:txBody>
      </p:sp>
      <p:sp>
        <p:nvSpPr>
          <p:cNvPr id="20" name="Text Box 18"/>
          <p:cNvSpPr txBox="1">
            <a:spLocks noChangeArrowheads="1"/>
          </p:cNvSpPr>
          <p:nvPr/>
        </p:nvSpPr>
        <p:spPr bwMode="auto">
          <a:xfrm>
            <a:off x="3311525" y="4022725"/>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29 ans</a:t>
            </a:r>
          </a:p>
        </p:txBody>
      </p:sp>
      <p:sp>
        <p:nvSpPr>
          <p:cNvPr id="21" name="Text Box 19"/>
          <p:cNvSpPr txBox="1">
            <a:spLocks noChangeArrowheads="1"/>
          </p:cNvSpPr>
          <p:nvPr/>
        </p:nvSpPr>
        <p:spPr bwMode="auto">
          <a:xfrm>
            <a:off x="4589463" y="4022725"/>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CH" sz="2000" b="0">
                <a:latin typeface="Arial" charset="0"/>
              </a:rPr>
              <a:t>52 ans</a:t>
            </a:r>
            <a:endParaRPr lang="fr-FR" sz="2000" b="0">
              <a:latin typeface="Arial" charset="0"/>
            </a:endParaRPr>
          </a:p>
        </p:txBody>
      </p:sp>
      <p:sp>
        <p:nvSpPr>
          <p:cNvPr id="22" name="Text Box 20"/>
          <p:cNvSpPr txBox="1">
            <a:spLocks noChangeArrowheads="1"/>
          </p:cNvSpPr>
          <p:nvPr/>
        </p:nvSpPr>
        <p:spPr bwMode="auto">
          <a:xfrm>
            <a:off x="554038" y="346233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Athalie</a:t>
            </a:r>
          </a:p>
        </p:txBody>
      </p:sp>
      <p:sp>
        <p:nvSpPr>
          <p:cNvPr id="23" name="Text Box 21"/>
          <p:cNvSpPr txBox="1">
            <a:spLocks noChangeArrowheads="1"/>
          </p:cNvSpPr>
          <p:nvPr/>
        </p:nvSpPr>
        <p:spPr bwMode="auto">
          <a:xfrm>
            <a:off x="1871663" y="346233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Joas</a:t>
            </a:r>
          </a:p>
        </p:txBody>
      </p:sp>
      <p:sp>
        <p:nvSpPr>
          <p:cNvPr id="24" name="Text Box 22"/>
          <p:cNvSpPr txBox="1">
            <a:spLocks noChangeArrowheads="1"/>
          </p:cNvSpPr>
          <p:nvPr/>
        </p:nvSpPr>
        <p:spPr bwMode="auto">
          <a:xfrm>
            <a:off x="3176588" y="346233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Amatsia</a:t>
            </a:r>
          </a:p>
        </p:txBody>
      </p:sp>
      <p:sp>
        <p:nvSpPr>
          <p:cNvPr id="25" name="Text Box 23"/>
          <p:cNvSpPr txBox="1">
            <a:spLocks noChangeArrowheads="1"/>
          </p:cNvSpPr>
          <p:nvPr/>
        </p:nvSpPr>
        <p:spPr bwMode="auto">
          <a:xfrm>
            <a:off x="4481513" y="346233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Ozias</a:t>
            </a:r>
          </a:p>
        </p:txBody>
      </p:sp>
      <p:sp>
        <p:nvSpPr>
          <p:cNvPr id="26" name="Text Box 24"/>
          <p:cNvSpPr txBox="1">
            <a:spLocks noChangeArrowheads="1"/>
          </p:cNvSpPr>
          <p:nvPr/>
        </p:nvSpPr>
        <p:spPr bwMode="auto">
          <a:xfrm>
            <a:off x="5786438" y="346233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Jotham</a:t>
            </a:r>
          </a:p>
        </p:txBody>
      </p:sp>
      <p:sp>
        <p:nvSpPr>
          <p:cNvPr id="27" name="Text Box 25"/>
          <p:cNvSpPr txBox="1">
            <a:spLocks noChangeArrowheads="1"/>
          </p:cNvSpPr>
          <p:nvPr/>
        </p:nvSpPr>
        <p:spPr bwMode="auto">
          <a:xfrm>
            <a:off x="7092950" y="346233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Achaz</a:t>
            </a:r>
          </a:p>
        </p:txBody>
      </p:sp>
      <p:sp>
        <p:nvSpPr>
          <p:cNvPr id="28" name="Text Box 26"/>
          <p:cNvSpPr txBox="1">
            <a:spLocks noChangeArrowheads="1"/>
          </p:cNvSpPr>
          <p:nvPr/>
        </p:nvSpPr>
        <p:spPr bwMode="auto">
          <a:xfrm>
            <a:off x="674688" y="5049838"/>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29 ans</a:t>
            </a:r>
          </a:p>
        </p:txBody>
      </p:sp>
      <p:sp>
        <p:nvSpPr>
          <p:cNvPr id="29" name="Text Box 27"/>
          <p:cNvSpPr txBox="1">
            <a:spLocks noChangeArrowheads="1"/>
          </p:cNvSpPr>
          <p:nvPr/>
        </p:nvSpPr>
        <p:spPr bwMode="auto">
          <a:xfrm>
            <a:off x="1871663" y="5049838"/>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55 ans</a:t>
            </a:r>
          </a:p>
        </p:txBody>
      </p:sp>
      <p:sp>
        <p:nvSpPr>
          <p:cNvPr id="30" name="Text Box 28"/>
          <p:cNvSpPr txBox="1">
            <a:spLocks noChangeArrowheads="1"/>
          </p:cNvSpPr>
          <p:nvPr/>
        </p:nvSpPr>
        <p:spPr bwMode="auto">
          <a:xfrm>
            <a:off x="5876925" y="5068888"/>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3 mois</a:t>
            </a:r>
          </a:p>
        </p:txBody>
      </p:sp>
      <p:sp>
        <p:nvSpPr>
          <p:cNvPr id="31" name="Text Box 29"/>
          <p:cNvSpPr txBox="1">
            <a:spLocks noChangeArrowheads="1"/>
          </p:cNvSpPr>
          <p:nvPr/>
        </p:nvSpPr>
        <p:spPr bwMode="auto">
          <a:xfrm>
            <a:off x="7181850" y="5078413"/>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11 ans</a:t>
            </a:r>
          </a:p>
        </p:txBody>
      </p:sp>
      <p:sp>
        <p:nvSpPr>
          <p:cNvPr id="32" name="Text Box 30"/>
          <p:cNvSpPr txBox="1">
            <a:spLocks noChangeArrowheads="1"/>
          </p:cNvSpPr>
          <p:nvPr/>
        </p:nvSpPr>
        <p:spPr bwMode="auto">
          <a:xfrm>
            <a:off x="4616450" y="5078413"/>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31 ans</a:t>
            </a:r>
          </a:p>
        </p:txBody>
      </p:sp>
      <p:sp>
        <p:nvSpPr>
          <p:cNvPr id="33" name="Text Box 31"/>
          <p:cNvSpPr txBox="1">
            <a:spLocks noChangeArrowheads="1"/>
          </p:cNvSpPr>
          <p:nvPr/>
        </p:nvSpPr>
        <p:spPr bwMode="auto">
          <a:xfrm>
            <a:off x="528638" y="4478338"/>
            <a:ext cx="12985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a:solidFill>
                  <a:schemeClr val="bg1"/>
                </a:solidFill>
                <a:latin typeface="Arial" charset="0"/>
              </a:rPr>
              <a:t>Ezéchias</a:t>
            </a:r>
          </a:p>
        </p:txBody>
      </p:sp>
      <p:sp>
        <p:nvSpPr>
          <p:cNvPr id="34" name="Text Box 32"/>
          <p:cNvSpPr txBox="1">
            <a:spLocks noChangeArrowheads="1"/>
          </p:cNvSpPr>
          <p:nvPr/>
        </p:nvSpPr>
        <p:spPr bwMode="auto">
          <a:xfrm>
            <a:off x="1858963" y="4478338"/>
            <a:ext cx="129222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a:solidFill>
                  <a:schemeClr val="bg1"/>
                </a:solidFill>
                <a:latin typeface="Arial" charset="0"/>
              </a:rPr>
              <a:t>Manassé</a:t>
            </a:r>
          </a:p>
        </p:txBody>
      </p:sp>
      <p:sp>
        <p:nvSpPr>
          <p:cNvPr id="35" name="Text Box 33"/>
          <p:cNvSpPr txBox="1">
            <a:spLocks noChangeArrowheads="1"/>
          </p:cNvSpPr>
          <p:nvPr/>
        </p:nvSpPr>
        <p:spPr bwMode="auto">
          <a:xfrm>
            <a:off x="3151188" y="447833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Amon</a:t>
            </a:r>
          </a:p>
        </p:txBody>
      </p:sp>
      <p:sp>
        <p:nvSpPr>
          <p:cNvPr id="36" name="Text Box 34"/>
          <p:cNvSpPr txBox="1">
            <a:spLocks noChangeArrowheads="1"/>
          </p:cNvSpPr>
          <p:nvPr/>
        </p:nvSpPr>
        <p:spPr bwMode="auto">
          <a:xfrm>
            <a:off x="4468813" y="447833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Josias</a:t>
            </a:r>
          </a:p>
        </p:txBody>
      </p:sp>
      <p:sp>
        <p:nvSpPr>
          <p:cNvPr id="37" name="Text Box 35"/>
          <p:cNvSpPr txBox="1">
            <a:spLocks noChangeArrowheads="1"/>
          </p:cNvSpPr>
          <p:nvPr/>
        </p:nvSpPr>
        <p:spPr bwMode="auto">
          <a:xfrm>
            <a:off x="5786438" y="447833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Joachaz</a:t>
            </a:r>
          </a:p>
        </p:txBody>
      </p:sp>
      <p:sp>
        <p:nvSpPr>
          <p:cNvPr id="38" name="Text Box 36"/>
          <p:cNvSpPr txBox="1">
            <a:spLocks noChangeArrowheads="1"/>
          </p:cNvSpPr>
          <p:nvPr/>
        </p:nvSpPr>
        <p:spPr bwMode="auto">
          <a:xfrm>
            <a:off x="7092950" y="447833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Jojakim</a:t>
            </a:r>
          </a:p>
        </p:txBody>
      </p:sp>
      <p:sp>
        <p:nvSpPr>
          <p:cNvPr id="39" name="Text Box 37"/>
          <p:cNvSpPr txBox="1">
            <a:spLocks noChangeArrowheads="1"/>
          </p:cNvSpPr>
          <p:nvPr/>
        </p:nvSpPr>
        <p:spPr bwMode="auto">
          <a:xfrm>
            <a:off x="566738" y="6038850"/>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3 mois</a:t>
            </a:r>
          </a:p>
        </p:txBody>
      </p:sp>
      <p:sp>
        <p:nvSpPr>
          <p:cNvPr id="40" name="Text Box 38"/>
          <p:cNvSpPr txBox="1">
            <a:spLocks noChangeArrowheads="1"/>
          </p:cNvSpPr>
          <p:nvPr/>
        </p:nvSpPr>
        <p:spPr bwMode="auto">
          <a:xfrm>
            <a:off x="1871663" y="6027738"/>
            <a:ext cx="1196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11 ans</a:t>
            </a:r>
          </a:p>
        </p:txBody>
      </p:sp>
      <p:sp>
        <p:nvSpPr>
          <p:cNvPr id="41" name="Text Box 39"/>
          <p:cNvSpPr txBox="1">
            <a:spLocks noChangeArrowheads="1"/>
          </p:cNvSpPr>
          <p:nvPr/>
        </p:nvSpPr>
        <p:spPr bwMode="auto">
          <a:xfrm>
            <a:off x="541338" y="5487988"/>
            <a:ext cx="127317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Jojakin</a:t>
            </a:r>
          </a:p>
        </p:txBody>
      </p:sp>
      <p:sp>
        <p:nvSpPr>
          <p:cNvPr id="42" name="Text Box 40"/>
          <p:cNvSpPr txBox="1">
            <a:spLocks noChangeArrowheads="1"/>
          </p:cNvSpPr>
          <p:nvPr/>
        </p:nvSpPr>
        <p:spPr bwMode="auto">
          <a:xfrm>
            <a:off x="1858963" y="5487988"/>
            <a:ext cx="131762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a:solidFill>
                  <a:schemeClr val="bg1"/>
                </a:solidFill>
                <a:latin typeface="Arial" charset="0"/>
              </a:rPr>
              <a:t>Sédécias</a:t>
            </a:r>
          </a:p>
        </p:txBody>
      </p:sp>
      <p:sp>
        <p:nvSpPr>
          <p:cNvPr id="43" name="Text Box 41"/>
          <p:cNvSpPr txBox="1">
            <a:spLocks noChangeArrowheads="1"/>
          </p:cNvSpPr>
          <p:nvPr/>
        </p:nvSpPr>
        <p:spPr bwMode="auto">
          <a:xfrm>
            <a:off x="3452813" y="5067300"/>
            <a:ext cx="939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ヒラギノ角ゴ Pro W3" charset="0"/>
                <a:cs typeface="ヒラギノ角ゴ Pro W3" charset="0"/>
              </a:defRPr>
            </a:lvl1pPr>
            <a:lvl2pPr marL="742950" indent="-285750" eaLnBrk="0" hangingPunct="0">
              <a:defRPr sz="2400" b="1">
                <a:solidFill>
                  <a:schemeClr val="tx1"/>
                </a:solidFill>
                <a:latin typeface="Tahoma" charset="0"/>
                <a:ea typeface="ヒラギノ角ゴ Pro W3" charset="0"/>
                <a:cs typeface="ヒラギノ角ゴ Pro W3" charset="0"/>
              </a:defRPr>
            </a:lvl2pPr>
            <a:lvl3pPr marL="1143000" indent="-228600" eaLnBrk="0" hangingPunct="0">
              <a:defRPr sz="2400" b="1">
                <a:solidFill>
                  <a:schemeClr val="tx1"/>
                </a:solidFill>
                <a:latin typeface="Tahoma" charset="0"/>
                <a:ea typeface="ヒラギノ角ゴ Pro W3" charset="0"/>
                <a:cs typeface="ヒラギノ角ゴ Pro W3" charset="0"/>
              </a:defRPr>
            </a:lvl3pPr>
            <a:lvl4pPr marL="1600200" indent="-228600" eaLnBrk="0" hangingPunct="0">
              <a:defRPr sz="2400" b="1">
                <a:solidFill>
                  <a:schemeClr val="tx1"/>
                </a:solidFill>
                <a:latin typeface="Tahoma" charset="0"/>
                <a:ea typeface="ヒラギノ角ゴ Pro W3" charset="0"/>
                <a:cs typeface="ヒラギノ角ゴ Pro W3" charset="0"/>
              </a:defRPr>
            </a:lvl4pPr>
            <a:lvl5pPr marL="2057400" indent="-228600" eaLnBrk="0" hangingPunct="0">
              <a:defRPr sz="2400" b="1">
                <a:solidFill>
                  <a:schemeClr val="tx1"/>
                </a:solidFill>
                <a:latin typeface="Tahoma"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Tahoma" charset="0"/>
                <a:ea typeface="ヒラギノ角ゴ Pro W3" charset="0"/>
                <a:cs typeface="ヒラギノ角ゴ Pro W3" charset="0"/>
              </a:defRPr>
            </a:lvl9pPr>
          </a:lstStyle>
          <a:p>
            <a:pPr eaLnBrk="1" hangingPunct="1"/>
            <a:r>
              <a:rPr lang="fr-FR" sz="2000" b="0">
                <a:latin typeface="Arial" charset="0"/>
              </a:rPr>
              <a:t>2 ans</a:t>
            </a:r>
          </a:p>
        </p:txBody>
      </p:sp>
      <p:sp>
        <p:nvSpPr>
          <p:cNvPr id="44" name="Oval 42"/>
          <p:cNvSpPr>
            <a:spLocks noChangeArrowheads="1"/>
          </p:cNvSpPr>
          <p:nvPr/>
        </p:nvSpPr>
        <p:spPr bwMode="auto">
          <a:xfrm>
            <a:off x="407988" y="4244975"/>
            <a:ext cx="1450975" cy="833438"/>
          </a:xfrm>
          <a:prstGeom prst="ellipse">
            <a:avLst/>
          </a:prstGeom>
          <a:noFill/>
          <a:ln w="25400">
            <a:solidFill>
              <a:schemeClr val="hlink"/>
            </a:solidFill>
            <a:round/>
            <a:headEnd/>
            <a:tailEnd/>
          </a:ln>
          <a:scene3d>
            <a:camera prst="orthographicFront"/>
            <a:lightRig rig="legacyFlat3" dir="b"/>
          </a:scene3d>
          <a:sp3d extrusionH="176200" prstMaterial="legacyMatte">
            <a:bevelT w="13500" h="13500" prst="angle"/>
            <a:bevelB w="13500" h="13500" prst="angle"/>
            <a:extrusionClr>
              <a:srgbClr val="B2B2B2"/>
            </a:extrusionClr>
          </a:sp3d>
          <a:extLst>
            <a:ext uri="{909E8E84-426E-40dd-AFC4-6F175D3DCCD1}">
              <a14:hiddenFill xmlns="" xmlns:a14="http://schemas.microsoft.com/office/drawing/2010/main">
                <a:solidFill>
                  <a:srgbClr val="FFFFFF"/>
                </a:solidFill>
              </a14:hiddenFill>
            </a:ext>
          </a:extLst>
        </p:spPr>
        <p:txBody>
          <a:bodyPr wrap="none" anchor="ctr">
            <a:flatTx/>
          </a:bodyPr>
          <a:lstStyle/>
          <a:p>
            <a:endParaRPr lang="fr-CH">
              <a:ln w="12700" cmpd="sng">
                <a:solidFill>
                  <a:schemeClr val="tx1"/>
                </a:solidFill>
              </a:ln>
              <a:effectLst/>
            </a:endParaRPr>
          </a:p>
        </p:txBody>
      </p:sp>
    </p:spTree>
    <p:extLst>
      <p:ext uri="{BB962C8B-B14F-4D97-AF65-F5344CB8AC3E}">
        <p14:creationId xmlns:p14="http://schemas.microsoft.com/office/powerpoint/2010/main" val="42699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20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20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20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20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20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20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20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2000"/>
                                        <p:tgtEl>
                                          <p:spTgt spid="1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2000"/>
                                        <p:tgtEl>
                                          <p:spTgt spid="1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2000"/>
                                        <p:tgtEl>
                                          <p:spTgt spid="1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2000"/>
                                        <p:tgtEl>
                                          <p:spTgt spid="1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2000"/>
                                        <p:tgtEl>
                                          <p:spTgt spid="1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ssolve">
                                      <p:cBhvr>
                                        <p:cTn id="49" dur="2000"/>
                                        <p:tgtEl>
                                          <p:spTgt spid="1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2000"/>
                                        <p:tgtEl>
                                          <p:spTgt spid="2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ssolve">
                                      <p:cBhvr>
                                        <p:cTn id="55" dur="2000"/>
                                        <p:tgtEl>
                                          <p:spTgt spid="2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dissolve">
                                      <p:cBhvr>
                                        <p:cTn id="58" dur="2000"/>
                                        <p:tgtEl>
                                          <p:spTgt spid="22"/>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dissolve">
                                      <p:cBhvr>
                                        <p:cTn id="61" dur="2000"/>
                                        <p:tgtEl>
                                          <p:spTgt spid="2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dissolve">
                                      <p:cBhvr>
                                        <p:cTn id="64" dur="2000"/>
                                        <p:tgtEl>
                                          <p:spTgt spid="24"/>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dissolve">
                                      <p:cBhvr>
                                        <p:cTn id="67" dur="2000"/>
                                        <p:tgtEl>
                                          <p:spTgt spid="25"/>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dissolve">
                                      <p:cBhvr>
                                        <p:cTn id="70" dur="2000"/>
                                        <p:tgtEl>
                                          <p:spTgt spid="26"/>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dissolve">
                                      <p:cBhvr>
                                        <p:cTn id="73" dur="2000"/>
                                        <p:tgtEl>
                                          <p:spTgt spid="27"/>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dissolve">
                                      <p:cBhvr>
                                        <p:cTn id="76" dur="2000"/>
                                        <p:tgtEl>
                                          <p:spTgt spid="28"/>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dissolve">
                                      <p:cBhvr>
                                        <p:cTn id="79" dur="2000"/>
                                        <p:tgtEl>
                                          <p:spTgt spid="29"/>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dissolve">
                                      <p:cBhvr>
                                        <p:cTn id="82" dur="2000"/>
                                        <p:tgtEl>
                                          <p:spTgt spid="30"/>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dissolve">
                                      <p:cBhvr>
                                        <p:cTn id="85" dur="2000"/>
                                        <p:tgtEl>
                                          <p:spTgt spid="31"/>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dissolve">
                                      <p:cBhvr>
                                        <p:cTn id="88" dur="2000"/>
                                        <p:tgtEl>
                                          <p:spTgt spid="3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dissolve">
                                      <p:cBhvr>
                                        <p:cTn id="91" dur="2000"/>
                                        <p:tgtEl>
                                          <p:spTgt spid="33"/>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dissolve">
                                      <p:cBhvr>
                                        <p:cTn id="94" dur="2000"/>
                                        <p:tgtEl>
                                          <p:spTgt spid="34"/>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dissolve">
                                      <p:cBhvr>
                                        <p:cTn id="97" dur="2000"/>
                                        <p:tgtEl>
                                          <p:spTgt spid="35"/>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dissolve">
                                      <p:cBhvr>
                                        <p:cTn id="100" dur="2000"/>
                                        <p:tgtEl>
                                          <p:spTgt spid="36"/>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dissolve">
                                      <p:cBhvr>
                                        <p:cTn id="103" dur="2000"/>
                                        <p:tgtEl>
                                          <p:spTgt spid="37"/>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dissolve">
                                      <p:cBhvr>
                                        <p:cTn id="106" dur="2000"/>
                                        <p:tgtEl>
                                          <p:spTgt spid="38"/>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dissolve">
                                      <p:cBhvr>
                                        <p:cTn id="109" dur="2000"/>
                                        <p:tgtEl>
                                          <p:spTgt spid="39"/>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dissolve">
                                      <p:cBhvr>
                                        <p:cTn id="112" dur="2000"/>
                                        <p:tgtEl>
                                          <p:spTgt spid="40"/>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dissolve">
                                      <p:cBhvr>
                                        <p:cTn id="115" dur="2000"/>
                                        <p:tgtEl>
                                          <p:spTgt spid="41"/>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dissolve">
                                      <p:cBhvr>
                                        <p:cTn id="118" dur="2000"/>
                                        <p:tgtEl>
                                          <p:spTgt spid="42"/>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dissolve">
                                      <p:cBhvr>
                                        <p:cTn id="121" dur="2000"/>
                                        <p:tgtEl>
                                          <p:spTgt spid="43"/>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blinds(horizontal)">
                                      <p:cBhvr>
                                        <p:cTn id="1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animBg="1"/>
      <p:bldP spid="34" grpId="0" animBg="1"/>
      <p:bldP spid="35" grpId="0" animBg="1"/>
      <p:bldP spid="36" grpId="0" animBg="1"/>
      <p:bldP spid="37" grpId="0" animBg="1"/>
      <p:bldP spid="38" grpId="0" animBg="1"/>
      <p:bldP spid="39" grpId="0"/>
      <p:bldP spid="40" grpId="0"/>
      <p:bldP spid="41" grpId="0" animBg="1"/>
      <p:bldP spid="42" grpId="0" animBg="1"/>
      <p:bldP spid="43" grpId="0"/>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Une grande foule se rassemble à Jérusalem pour célébrer la Pâque.</a:t>
            </a:r>
          </a:p>
          <a:p>
            <a:pPr lvl="2"/>
            <a:r>
              <a:rPr lang="fr-FR" dirty="0"/>
              <a:t>Ainsi, les Israélites qui se trouvaient à Jérusalem célébrèrent la fête des pains sans levain pendant 7 jours, avec une grande joie. Chaque jour les Lévites et les prêtres louaient l'Eternel avec les instruments qui retentissaient en son honneur. 2 Chr 20:21</a:t>
            </a:r>
          </a:p>
        </p:txBody>
      </p:sp>
      <p:pic>
        <p:nvPicPr>
          <p:cNvPr id="6" name="Espace réservé pour une image  5" descr="95188962.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66858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Etes-vous aussi, comme ces Israélites, remplis d'une grande joie lorsque vous louez l'Eternel?</a:t>
            </a:r>
          </a:p>
          <a:p>
            <a:r>
              <a:rPr lang="fr-FR" dirty="0"/>
              <a:t>Quelle est votre attitude à l'église durant les moments d'adoration?</a:t>
            </a:r>
          </a:p>
          <a:p>
            <a:pPr lvl="1"/>
            <a:r>
              <a:rPr lang="fr-FR" dirty="0"/>
              <a:t>Regardez-vous votre montre?</a:t>
            </a:r>
          </a:p>
          <a:p>
            <a:pPr lvl="1"/>
            <a:r>
              <a:rPr lang="fr-FR" dirty="0"/>
              <a:t>Ou chantez-vous votre joie à Dieu?</a:t>
            </a:r>
          </a:p>
          <a:p>
            <a:r>
              <a:rPr lang="fr-FR" dirty="0"/>
              <a:t>Faisons comme le Psalmiste du Ps 71, louons toujours plus notre Seigneur!</a:t>
            </a:r>
          </a:p>
          <a:p>
            <a:pPr lvl="2"/>
            <a:r>
              <a:rPr lang="fr-FR" dirty="0"/>
              <a:t>Quant à moi, j’espérerai toujours, je te louerai de plus en plus. Ps 71:14</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783417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Secoués par l’appel, beaucoup de Juifs détruisent leurs autels dédiés aux idoles.</a:t>
            </a:r>
          </a:p>
          <a:p>
            <a:r>
              <a:rPr lang="fr-FR" dirty="0"/>
              <a:t>Les Juifs venus célébrer la Pâque</a:t>
            </a:r>
          </a:p>
          <a:p>
            <a:pPr lvl="1"/>
            <a:r>
              <a:rPr lang="fr-FR" dirty="0"/>
              <a:t>ôtent les hauts lieux,</a:t>
            </a:r>
          </a:p>
          <a:p>
            <a:pPr lvl="1"/>
            <a:r>
              <a:rPr lang="fr-FR" dirty="0"/>
              <a:t>brisent les statues,</a:t>
            </a:r>
          </a:p>
          <a:p>
            <a:pPr lvl="1"/>
            <a:r>
              <a:rPr lang="fr-FR" dirty="0"/>
              <a:t>coupent les </a:t>
            </a:r>
            <a:r>
              <a:rPr lang="fr-FR" dirty="0" err="1"/>
              <a:t>ashères</a:t>
            </a:r>
            <a:r>
              <a:rPr lang="fr-FR" dirty="0"/>
              <a:t>.</a:t>
            </a:r>
          </a:p>
          <a:p>
            <a:pPr lvl="2"/>
            <a:r>
              <a:rPr lang="fr-FR" dirty="0"/>
              <a:t>Lorsque tout cela fut terminé, tous les Israélites qui étaient présents partirent pour les villes de Juda; ils brisèrent les statues, abattirent les poteaux sacrés et démolirent entièrement les hauts lieux et les autels dans tout Juda et Benjamin ainsi que dans Ephraïm et Manassé. 2 Chr 31:1</a:t>
            </a:r>
          </a:p>
        </p:txBody>
      </p:sp>
    </p:spTree>
    <p:extLst>
      <p:ext uri="{BB962C8B-B14F-4D97-AF65-F5344CB8AC3E}">
        <p14:creationId xmlns:p14="http://schemas.microsoft.com/office/powerpoint/2010/main" val="1119875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Tous les obstacles susceptibles d’entraver la repentance du peuple de Dieu sont écartés.</a:t>
            </a:r>
          </a:p>
          <a:p>
            <a:r>
              <a:rPr lang="fr-FR" dirty="0"/>
              <a:t>Ezéchias réintroduit le service journalier des Lévites.</a:t>
            </a:r>
          </a:p>
          <a:p>
            <a:pPr lvl="1"/>
            <a:r>
              <a:rPr lang="fr-FR" dirty="0"/>
              <a:t>Des cantiques sont chantés tous les jours.</a:t>
            </a:r>
          </a:p>
          <a:p>
            <a:pPr lvl="1"/>
            <a:r>
              <a:rPr lang="fr-FR" dirty="0"/>
              <a:t>La dîme est réintroduite.</a:t>
            </a:r>
          </a:p>
          <a:p>
            <a:pPr lvl="1"/>
            <a:r>
              <a:rPr lang="fr-FR" dirty="0"/>
              <a:t>L’intendance du trésor du temple est confiée à des hommes fidèles.</a:t>
            </a:r>
          </a:p>
        </p:txBody>
      </p:sp>
      <p:pic>
        <p:nvPicPr>
          <p:cNvPr id="4" name="Espace réservé pour une image  3" descr="92013522.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156959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 royaume de Juda se trouve entre 2 puissances: l'Egypte et l'Assyrie.</a:t>
            </a:r>
          </a:p>
          <a:p>
            <a:r>
              <a:rPr lang="fr-FR" dirty="0"/>
              <a:t>Ezéchias se révolte contre l’Assyrie, militairement beaucoup plus forte que le peuple d'Israël.</a:t>
            </a:r>
          </a:p>
          <a:p>
            <a:r>
              <a:rPr lang="fr-FR" dirty="0"/>
              <a:t>Il se bat contre les Philistins.</a:t>
            </a:r>
          </a:p>
          <a:p>
            <a:pPr lvl="2"/>
            <a:r>
              <a:rPr lang="fr-FR" dirty="0"/>
              <a:t>L'Eternel fut avec Ezéchias qui réussit dans toutes ses entreprises. Il se révolta contre le roi d'Assyrie et ne lui fut plus asservi. Il porta des coups aux Philistins jusqu'à Gaza et dévasta leur territoire, aussi bien les simples tours de garde que les villes fortifiées. 2 Rois 18:6-9 </a:t>
            </a:r>
          </a:p>
          <a:p>
            <a:endParaRPr lang="fr-FR" dirty="0"/>
          </a:p>
        </p:txBody>
      </p:sp>
      <p:sp>
        <p:nvSpPr>
          <p:cNvPr id="3" name="Titre 2"/>
          <p:cNvSpPr>
            <a:spLocks noGrp="1"/>
          </p:cNvSpPr>
          <p:nvPr>
            <p:ph type="title"/>
          </p:nvPr>
        </p:nvSpPr>
        <p:spPr/>
        <p:txBody>
          <a:bodyPr/>
          <a:lstStyle/>
          <a:p>
            <a:r>
              <a:rPr lang="fr-FR" dirty="0"/>
              <a:t>Réformes politiques</a:t>
            </a:r>
          </a:p>
        </p:txBody>
      </p:sp>
    </p:spTree>
    <p:extLst>
      <p:ext uri="{BB962C8B-B14F-4D97-AF65-F5344CB8AC3E}">
        <p14:creationId xmlns:p14="http://schemas.microsoft.com/office/powerpoint/2010/main" val="1948725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La 4ème année du règne d’Ezéchias, </a:t>
            </a:r>
            <a:r>
              <a:rPr lang="fr-FR" dirty="0" err="1"/>
              <a:t>Shalmaneser</a:t>
            </a:r>
            <a:r>
              <a:rPr lang="fr-FR" dirty="0"/>
              <a:t> envahit le royaume d’Israël et assiège Samarie.</a:t>
            </a:r>
          </a:p>
          <a:p>
            <a:r>
              <a:rPr lang="fr-FR" dirty="0"/>
              <a:t>La ville est prise 3 ans plus tard.</a:t>
            </a:r>
          </a:p>
          <a:p>
            <a:r>
              <a:rPr lang="fr-FR" dirty="0"/>
              <a:t>Les habitants d'Israël sont emmenés en Assyrie.</a:t>
            </a:r>
          </a:p>
        </p:txBody>
      </p:sp>
      <p:pic>
        <p:nvPicPr>
          <p:cNvPr id="5" name="Espace réservé pour une image  4" descr="thumb_Wadi Sheban aerial from northwest, 104-34tb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Titre 2"/>
          <p:cNvSpPr>
            <a:spLocks noGrp="1"/>
          </p:cNvSpPr>
          <p:nvPr>
            <p:ph type="title"/>
          </p:nvPr>
        </p:nvSpPr>
        <p:spPr/>
        <p:txBody>
          <a:bodyPr/>
          <a:lstStyle/>
          <a:p>
            <a:r>
              <a:rPr lang="fr-FR" dirty="0"/>
              <a:t>1ère attaque assyrienne</a:t>
            </a:r>
          </a:p>
        </p:txBody>
      </p:sp>
      <p:sp>
        <p:nvSpPr>
          <p:cNvPr id="6" name="Text Box 13"/>
          <p:cNvSpPr txBox="1">
            <a:spLocks noChangeArrowheads="1"/>
          </p:cNvSpPr>
          <p:nvPr/>
        </p:nvSpPr>
        <p:spPr bwMode="auto">
          <a:xfrm>
            <a:off x="8476704" y="5942393"/>
            <a:ext cx="5508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PL</a:t>
            </a:r>
            <a:endParaRPr lang="fr-FR" sz="1200" dirty="0">
              <a:latin typeface="Tahoma" charset="0"/>
            </a:endParaRPr>
          </a:p>
        </p:txBody>
      </p:sp>
    </p:spTree>
    <p:extLst>
      <p:ext uri="{BB962C8B-B14F-4D97-AF65-F5344CB8AC3E}">
        <p14:creationId xmlns:p14="http://schemas.microsoft.com/office/powerpoint/2010/main" val="34989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La 14ème année du règne d’Ezéchias, </a:t>
            </a:r>
            <a:r>
              <a:rPr lang="fr-FR" dirty="0" err="1"/>
              <a:t>Sanchérib</a:t>
            </a:r>
            <a:r>
              <a:rPr lang="fr-FR" dirty="0"/>
              <a:t>, roi d’Assyrie, envahit le royaume de Juda.</a:t>
            </a:r>
          </a:p>
          <a:p>
            <a:r>
              <a:rPr lang="fr-FR" dirty="0"/>
              <a:t>Il prend les villes fortes de Juda.</a:t>
            </a:r>
          </a:p>
          <a:p>
            <a:r>
              <a:rPr lang="fr-FR" dirty="0"/>
              <a:t>Ezéchias donne tout l’argent du temple pour amadouer </a:t>
            </a:r>
            <a:r>
              <a:rPr lang="fr-FR" dirty="0" err="1"/>
              <a:t>Sanchérib</a:t>
            </a:r>
            <a:r>
              <a:rPr lang="fr-FR" dirty="0"/>
              <a:t>. Celui-ci ne cède pas.</a:t>
            </a:r>
          </a:p>
          <a:p>
            <a:r>
              <a:rPr lang="fr-FR" dirty="0"/>
              <a:t>Ezéchias se ressaisit, reprend courage.</a:t>
            </a:r>
          </a:p>
          <a:p>
            <a:pPr lvl="1"/>
            <a:r>
              <a:rPr lang="fr-FR" dirty="0"/>
              <a:t>Il tient conseil avec ses chefs.</a:t>
            </a:r>
          </a:p>
          <a:p>
            <a:pPr lvl="1"/>
            <a:r>
              <a:rPr lang="fr-FR" dirty="0"/>
              <a:t>Il organise la résistance.</a:t>
            </a:r>
          </a:p>
          <a:p>
            <a:pPr lvl="2"/>
            <a:r>
              <a:rPr lang="fr-FR" dirty="0"/>
              <a:t>Voyant que </a:t>
            </a:r>
            <a:r>
              <a:rPr lang="fr-FR" dirty="0" err="1"/>
              <a:t>Sanchérib</a:t>
            </a:r>
            <a:r>
              <a:rPr lang="fr-FR" dirty="0"/>
              <a:t> était venu et voulait attaquer Jérusalem, Ezéchias tint conseil avec ses chefs et ses hommes vaillants afin de boucher les sources d'eau qui se trouvaient à l’extérieur de la ville, et ils le soutinrent. 2 Chr 32:2</a:t>
            </a:r>
          </a:p>
          <a:p>
            <a:endParaRPr lang="fr-FR" dirty="0"/>
          </a:p>
        </p:txBody>
      </p:sp>
      <p:sp>
        <p:nvSpPr>
          <p:cNvPr id="3" name="Titre 2"/>
          <p:cNvSpPr>
            <a:spLocks noGrp="1"/>
          </p:cNvSpPr>
          <p:nvPr>
            <p:ph type="title"/>
          </p:nvPr>
        </p:nvSpPr>
        <p:spPr/>
        <p:txBody>
          <a:bodyPr/>
          <a:lstStyle/>
          <a:p>
            <a:r>
              <a:rPr lang="fr-FR" dirty="0"/>
              <a:t>2ème attaque Assyrienne</a:t>
            </a:r>
          </a:p>
        </p:txBody>
      </p:sp>
    </p:spTree>
    <p:extLst>
      <p:ext uri="{BB962C8B-B14F-4D97-AF65-F5344CB8AC3E}">
        <p14:creationId xmlns:p14="http://schemas.microsoft.com/office/powerpoint/2010/main" val="4248419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 roi se prépare à la guerre.</a:t>
            </a:r>
          </a:p>
          <a:p>
            <a:pPr lvl="2"/>
            <a:r>
              <a:rPr lang="fr-FR" dirty="0"/>
              <a:t>Une foule de gens se rassemblèrent et ils bouchèrent toutes les sources et le ruisseau qui coule au milieu de la région. </a:t>
            </a:r>
          </a:p>
          <a:p>
            <a:pPr lvl="2"/>
            <a:r>
              <a:rPr lang="fr-FR" dirty="0"/>
              <a:t>Il répara toutes les brèches faites à la muraille et suréleva les tours ainsi que l’autre muraille, à l’extérieur, fortifia la terrasse de </a:t>
            </a:r>
            <a:r>
              <a:rPr lang="fr-FR" dirty="0" err="1"/>
              <a:t>Millo</a:t>
            </a:r>
            <a:r>
              <a:rPr lang="fr-FR" dirty="0"/>
              <a:t> dans la ville de David et prépara un grand nombre d'armes et de boucliers. 2 Chr 32:4-5</a:t>
            </a:r>
          </a:p>
          <a:p>
            <a:r>
              <a:rPr lang="fr-FR" dirty="0"/>
              <a:t>Tout le peuple aide à la défense de la ville.</a:t>
            </a:r>
          </a:p>
          <a:p>
            <a:r>
              <a:rPr lang="fr-FR" dirty="0"/>
              <a:t>Ils disposent de 2 armes:</a:t>
            </a:r>
          </a:p>
          <a:p>
            <a:pPr lvl="1"/>
            <a:r>
              <a:rPr lang="fr-FR" dirty="0"/>
              <a:t>Le javelot, une arme offensive,</a:t>
            </a:r>
          </a:p>
          <a:p>
            <a:pPr lvl="1"/>
            <a:r>
              <a:rPr lang="fr-FR" dirty="0"/>
              <a:t>Le bouclier, une arme défensive.</a:t>
            </a:r>
          </a:p>
        </p:txBody>
      </p:sp>
    </p:spTree>
    <p:extLst>
      <p:ext uri="{BB962C8B-B14F-4D97-AF65-F5344CB8AC3E}">
        <p14:creationId xmlns:p14="http://schemas.microsoft.com/office/powerpoint/2010/main" val="1013537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579120" y="959556"/>
            <a:ext cx="8220393" cy="4936067"/>
          </a:xfrm>
        </p:spPr>
        <p:txBody>
          <a:bodyPr/>
          <a:lstStyle/>
          <a:p>
            <a:r>
              <a:rPr lang="fr-FR" dirty="0"/>
              <a:t>Les croyants sont tous appelés à combattre pour Christ!</a:t>
            </a:r>
          </a:p>
          <a:p>
            <a:r>
              <a:rPr lang="fr-FR" dirty="0"/>
              <a:t>Ils disposent également de plusieurs armes:</a:t>
            </a:r>
          </a:p>
          <a:p>
            <a:pPr lvl="2"/>
            <a:r>
              <a:rPr lang="fr-FR" dirty="0"/>
              <a:t>Enfin, mes frères et sœurs, fortifiez-vous dans le Seigneur et dans sa force toute-puissante. Revêtez-vous de toutes les armes de Dieu afin de pouvoir tenir ferme contre les manœuvres du diable. Tenez donc ferme: </a:t>
            </a:r>
          </a:p>
          <a:p>
            <a:pPr lvl="3"/>
            <a:r>
              <a:rPr lang="fr-FR" sz="2400" dirty="0"/>
              <a:t>ayez autour de votre taille la vérité en guise de ceinture;</a:t>
            </a:r>
          </a:p>
          <a:p>
            <a:pPr lvl="3"/>
            <a:r>
              <a:rPr lang="fr-FR" sz="2400" dirty="0"/>
              <a:t>enfilez la cuirasse de la justice; </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849827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2CB45EB4-8991-694D-B26F-07042A478469}"/>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22151" y="0"/>
            <a:ext cx="2988000" cy="6858000"/>
          </a:xfrm>
        </p:spPr>
      </p:pic>
      <p:sp>
        <p:nvSpPr>
          <p:cNvPr id="2" name="Espace réservé du texte 1"/>
          <p:cNvSpPr>
            <a:spLocks noGrp="1"/>
          </p:cNvSpPr>
          <p:nvPr>
            <p:ph type="body" sz="quarter" idx="12"/>
          </p:nvPr>
        </p:nvSpPr>
        <p:spPr/>
        <p:txBody>
          <a:bodyPr/>
          <a:lstStyle/>
          <a:p>
            <a:pPr lvl="1"/>
            <a:r>
              <a:rPr lang="fr-FR" i="1" dirty="0"/>
              <a:t>mettez comme chaussures à vos pieds le zèle pour annoncer l'Evangile de paix; </a:t>
            </a:r>
          </a:p>
          <a:p>
            <a:pPr lvl="1"/>
            <a:r>
              <a:rPr lang="fr-FR" i="1" dirty="0"/>
              <a:t>prenez en toute circonstance le bouclier de la foi, avec lequel vous pourrez éteindre toutes les flèches enflammées du mal; </a:t>
            </a:r>
          </a:p>
          <a:p>
            <a:pPr lvl="1"/>
            <a:r>
              <a:rPr lang="fr-FR" i="1" dirty="0"/>
              <a:t>faites aussi bon accueil au casque du salut et à l'épée de l'Esprit, c’est-à-dire la parole de Dieu. </a:t>
            </a:r>
            <a:r>
              <a:rPr lang="fr-FR" i="1" dirty="0" err="1"/>
              <a:t>Eph</a:t>
            </a:r>
            <a:r>
              <a:rPr lang="fr-FR" i="1" dirty="0"/>
              <a:t> 6:13-17</a:t>
            </a:r>
          </a:p>
        </p:txBody>
      </p:sp>
    </p:spTree>
    <p:extLst>
      <p:ext uri="{BB962C8B-B14F-4D97-AF65-F5344CB8AC3E}">
        <p14:creationId xmlns:p14="http://schemas.microsoft.com/office/powerpoint/2010/main" val="172531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Ezéchias est le 13ème roi de Juda.</a:t>
            </a:r>
          </a:p>
          <a:p>
            <a:r>
              <a:rPr lang="fr-FR" dirty="0"/>
              <a:t>Il devient roi à 25 ans à la place de son père Achaz.</a:t>
            </a:r>
          </a:p>
          <a:p>
            <a:r>
              <a:rPr lang="fr-FR" dirty="0"/>
              <a:t>Il règne 29 ans sur le royaume de Juda</a:t>
            </a:r>
          </a:p>
          <a:p>
            <a:r>
              <a:rPr lang="fr-FR" dirty="0"/>
              <a:t>Il fait ce qui est droit aux yeux de l’Eternel.</a:t>
            </a:r>
          </a:p>
        </p:txBody>
      </p:sp>
      <p:pic>
        <p:nvPicPr>
          <p:cNvPr id="5" name="Espace réservé pour une image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243"/>
          <a:stretch/>
        </p:blipFill>
        <p:spPr>
          <a:xfrm>
            <a:off x="-22150" y="3558448"/>
            <a:ext cx="9166150" cy="3855904"/>
          </a:xfrm>
        </p:spPr>
      </p:pic>
      <p:sp>
        <p:nvSpPr>
          <p:cNvPr id="3" name="Titre 2"/>
          <p:cNvSpPr>
            <a:spLocks noGrp="1"/>
          </p:cNvSpPr>
          <p:nvPr>
            <p:ph type="title"/>
          </p:nvPr>
        </p:nvSpPr>
        <p:spPr/>
        <p:txBody>
          <a:bodyPr/>
          <a:lstStyle/>
          <a:p>
            <a:r>
              <a:rPr lang="fr-FR" dirty="0"/>
              <a:t>Début du règne</a:t>
            </a:r>
          </a:p>
        </p:txBody>
      </p:sp>
      <p:sp>
        <p:nvSpPr>
          <p:cNvPr id="6" name="Text Box 13"/>
          <p:cNvSpPr txBox="1">
            <a:spLocks noChangeArrowheads="1"/>
          </p:cNvSpPr>
          <p:nvPr/>
        </p:nvSpPr>
        <p:spPr bwMode="auto">
          <a:xfrm>
            <a:off x="8525290" y="6581775"/>
            <a:ext cx="5508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PL</a:t>
            </a:r>
            <a:endParaRPr lang="fr-FR" sz="1200" dirty="0">
              <a:latin typeface="Tahoma" charset="0"/>
            </a:endParaRPr>
          </a:p>
        </p:txBody>
      </p:sp>
    </p:spTree>
    <p:extLst>
      <p:ext uri="{BB962C8B-B14F-4D97-AF65-F5344CB8AC3E}">
        <p14:creationId xmlns:p14="http://schemas.microsoft.com/office/powerpoint/2010/main" val="358623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Est-ce que nous réalisons que nous sommes en guerre?</a:t>
            </a:r>
          </a:p>
          <a:p>
            <a:r>
              <a:rPr lang="fr-FR" dirty="0"/>
              <a:t>Que notre ennemi, Satan, est puissant et qu'il met tout en œuvre pour nous vaincre?</a:t>
            </a:r>
          </a:p>
          <a:p>
            <a:r>
              <a:rPr lang="fr-FR" dirty="0"/>
              <a:t>Remettons notre vie dans les mains de Jésus, chef de l'armée à laquelle nous faisons partie.</a:t>
            </a:r>
          </a:p>
          <a:p>
            <a:r>
              <a:rPr lang="fr-FR" dirty="0"/>
              <a:t>Soyons à son écoute, prêt </a:t>
            </a:r>
          </a:p>
          <a:p>
            <a:pPr lvl="1"/>
            <a:r>
              <a:rPr lang="fr-FR" dirty="0"/>
              <a:t>à attaquer</a:t>
            </a:r>
          </a:p>
          <a:p>
            <a:pPr lvl="1"/>
            <a:r>
              <a:rPr lang="fr-FR" dirty="0"/>
              <a:t>ou à nous défendre</a:t>
            </a:r>
          </a:p>
          <a:p>
            <a:r>
              <a:rPr lang="fr-FR" dirty="0"/>
              <a:t>au moment qu'Il nous indique.</a:t>
            </a:r>
          </a:p>
        </p:txBody>
      </p:sp>
      <p:sp>
        <p:nvSpPr>
          <p:cNvPr id="8" name="Titre 7"/>
          <p:cNvSpPr>
            <a:spLocks noGrp="1"/>
          </p:cNvSpPr>
          <p:nvPr>
            <p:ph type="title"/>
          </p:nvPr>
        </p:nvSpPr>
        <p:spPr/>
        <p:txBody>
          <a:bodyPr/>
          <a:lstStyle/>
          <a:p>
            <a:endParaRPr lang="fr-FR"/>
          </a:p>
        </p:txBody>
      </p:sp>
    </p:spTree>
    <p:extLst>
      <p:ext uri="{BB962C8B-B14F-4D97-AF65-F5344CB8AC3E}">
        <p14:creationId xmlns:p14="http://schemas.microsoft.com/office/powerpoint/2010/main" val="157482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4" descr="Fotolia_55995138_Subscription_XXL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FR" dirty="0"/>
              <a:t>Satan va essayer par tous les moyens </a:t>
            </a:r>
          </a:p>
          <a:p>
            <a:pPr lvl="1"/>
            <a:r>
              <a:rPr lang="fr-FR" dirty="0"/>
              <a:t>de nous déstabiliser, </a:t>
            </a:r>
          </a:p>
          <a:p>
            <a:pPr lvl="1"/>
            <a:r>
              <a:rPr lang="fr-FR" dirty="0"/>
              <a:t>de faire en sorte que nous nous éloignions de notre divin chef.</a:t>
            </a:r>
          </a:p>
          <a:p>
            <a:r>
              <a:rPr lang="fr-FR" dirty="0"/>
              <a:t>Restons tout près de Dieu,</a:t>
            </a:r>
          </a:p>
          <a:p>
            <a:pPr lvl="1"/>
            <a:r>
              <a:rPr lang="fr-FR" dirty="0"/>
              <a:t>obéissons-Lui </a:t>
            </a:r>
          </a:p>
          <a:p>
            <a:pPr lvl="1"/>
            <a:r>
              <a:rPr lang="fr-FR" dirty="0"/>
              <a:t>et faisons-Lui confiance.</a:t>
            </a:r>
          </a:p>
          <a:p>
            <a:endParaRPr lang="fr-FR" dirty="0"/>
          </a:p>
        </p:txBody>
      </p:sp>
    </p:spTree>
    <p:extLst>
      <p:ext uri="{BB962C8B-B14F-4D97-AF65-F5344CB8AC3E}">
        <p14:creationId xmlns:p14="http://schemas.microsoft.com/office/powerpoint/2010/main" val="809905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Ezéchias s’adresse aux cœurs de ses soldats:</a:t>
            </a:r>
          </a:p>
          <a:p>
            <a:pPr lvl="2"/>
            <a:r>
              <a:rPr lang="fr-FR" dirty="0"/>
              <a:t>Fortifiez-vous et soyez pleins de courage! N’ayez pas peur et ne vous laissez pas effrayer face au roi d'Assyrie et à toute la foule qui est avec lui, car avec nous il y a plus qu'avec lui. Avec lui il y a un bras de chair, tandis qu’avec nous il y a l'Eternel, notre Dieu, qui nous aidera et qui combattra pour nous.» 2 Chr 32:7-8</a:t>
            </a:r>
          </a:p>
          <a:p>
            <a:r>
              <a:rPr lang="fr-FR" dirty="0"/>
              <a:t>Le peuple fait confiance à son roi.</a:t>
            </a:r>
          </a:p>
          <a:p>
            <a:r>
              <a:rPr lang="fr-FR" dirty="0"/>
              <a:t>Le roi d’Assyrie se trouve à </a:t>
            </a:r>
            <a:r>
              <a:rPr lang="fr-FR" dirty="0" err="1"/>
              <a:t>Lakhis</a:t>
            </a:r>
            <a:r>
              <a:rPr lang="fr-FR" dirty="0"/>
              <a:t> avec toutes ses troupes.</a:t>
            </a:r>
          </a:p>
          <a:p>
            <a:endParaRPr lang="fr-FR" dirty="0"/>
          </a:p>
        </p:txBody>
      </p:sp>
    </p:spTree>
    <p:extLst>
      <p:ext uri="{BB962C8B-B14F-4D97-AF65-F5344CB8AC3E}">
        <p14:creationId xmlns:p14="http://schemas.microsoft.com/office/powerpoint/2010/main" val="2418272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Il envoie ses serviteurs à Jérusalem dire aux Israélites:</a:t>
            </a:r>
          </a:p>
          <a:p>
            <a:pPr lvl="2"/>
            <a:r>
              <a:rPr lang="fr-FR" dirty="0"/>
              <a:t>Sur quoi repose votre confiance, pour que vous restiez à Jérusalem dans la détresse ? Ézéchias ne vous abuse-t-il pas pour vous livrer à la mort par la famine et par la soif, quand il dit : L'Éternel, notre Dieu, nous sauvera de la main du roi d'Assyrie ? 2 Chr 32:10</a:t>
            </a:r>
          </a:p>
          <a:p>
            <a:r>
              <a:rPr lang="fr-FR" dirty="0"/>
              <a:t>Ils crient en langue hébraïque pour terrifier le peuple de Jérusalem qui se trouve sur la muraille.</a:t>
            </a:r>
          </a:p>
          <a:p>
            <a:r>
              <a:rPr lang="fr-FR" dirty="0"/>
              <a:t>Le roi d’Assyrie tente d’intimider Ezéchias.</a:t>
            </a:r>
          </a:p>
          <a:p>
            <a:pPr lvl="1"/>
            <a:r>
              <a:rPr lang="fr-FR" dirty="0"/>
              <a:t>Il parle avec arrogance.</a:t>
            </a:r>
          </a:p>
          <a:p>
            <a:pPr lvl="1"/>
            <a:r>
              <a:rPr lang="fr-FR" dirty="0"/>
              <a:t>Il accuse Ezéchias de vouloir tromper son peuple.</a:t>
            </a:r>
          </a:p>
          <a:p>
            <a:pPr lvl="1"/>
            <a:r>
              <a:rPr lang="fr-FR" dirty="0"/>
              <a:t>Il affirme que Dieu est incapable de les délivrer,</a:t>
            </a:r>
          </a:p>
          <a:p>
            <a:pPr lvl="1"/>
            <a:endParaRPr lang="fr-FR" dirty="0"/>
          </a:p>
        </p:txBody>
      </p:sp>
    </p:spTree>
    <p:extLst>
      <p:ext uri="{BB962C8B-B14F-4D97-AF65-F5344CB8AC3E}">
        <p14:creationId xmlns:p14="http://schemas.microsoft.com/office/powerpoint/2010/main" val="3338089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pPr lvl="1"/>
            <a:r>
              <a:rPr lang="fr-FR" dirty="0"/>
              <a:t>Il accuse Ezéchias de livrer le peuple à la famine.</a:t>
            </a:r>
          </a:p>
          <a:p>
            <a:pPr lvl="3"/>
            <a:r>
              <a:rPr lang="fr-FR" dirty="0"/>
              <a:t>Il  ne sait pas qu’une rivière passe à travers Jérusalem.</a:t>
            </a:r>
          </a:p>
          <a:p>
            <a:pPr lvl="3"/>
            <a:r>
              <a:rPr lang="fr-FR" dirty="0"/>
              <a:t>Ce tunnel a été retrouvé par hasard en 1880!</a:t>
            </a:r>
          </a:p>
        </p:txBody>
      </p:sp>
      <p:pic>
        <p:nvPicPr>
          <p:cNvPr id="4" name="Espace réservé pour une image  3" descr="thumb_Hezekiah's Tunnel, tb051803_1024.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243"/>
          <a:stretch/>
        </p:blipFill>
        <p:spPr>
          <a:xfrm>
            <a:off x="-22225" y="3227942"/>
            <a:ext cx="9166225" cy="3630058"/>
          </a:xfrm>
        </p:spPr>
      </p:pic>
      <p:sp>
        <p:nvSpPr>
          <p:cNvPr id="5" name="Text Box 13"/>
          <p:cNvSpPr txBox="1">
            <a:spLocks noChangeArrowheads="1"/>
          </p:cNvSpPr>
          <p:nvPr/>
        </p:nvSpPr>
        <p:spPr bwMode="auto">
          <a:xfrm>
            <a:off x="8476704" y="5942393"/>
            <a:ext cx="5508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PL</a:t>
            </a:r>
            <a:endParaRPr lang="fr-FR" sz="1200" dirty="0">
              <a:latin typeface="Tahoma" charset="0"/>
            </a:endParaRPr>
          </a:p>
        </p:txBody>
      </p:sp>
      <p:sp>
        <p:nvSpPr>
          <p:cNvPr id="6" name="Text Box 13"/>
          <p:cNvSpPr txBox="1">
            <a:spLocks noChangeArrowheads="1"/>
          </p:cNvSpPr>
          <p:nvPr/>
        </p:nvSpPr>
        <p:spPr bwMode="auto">
          <a:xfrm>
            <a:off x="8629104" y="6094793"/>
            <a:ext cx="5508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PL</a:t>
            </a:r>
            <a:endParaRPr lang="fr-FR" sz="1200" dirty="0">
              <a:latin typeface="Tahoma" charset="0"/>
            </a:endParaRPr>
          </a:p>
        </p:txBody>
      </p:sp>
    </p:spTree>
    <p:extLst>
      <p:ext uri="{BB962C8B-B14F-4D97-AF65-F5344CB8AC3E}">
        <p14:creationId xmlns:p14="http://schemas.microsoft.com/office/powerpoint/2010/main" val="9342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Ezéchias et le prophète Esaïe ne répondent pas aux attaques.</a:t>
            </a:r>
          </a:p>
          <a:p>
            <a:r>
              <a:rPr lang="fr-FR" dirty="0"/>
              <a:t>Ils se mettent à prier.</a:t>
            </a:r>
          </a:p>
          <a:p>
            <a:pPr lvl="2"/>
            <a:r>
              <a:rPr lang="fr-FR" dirty="0"/>
              <a:t>Le roi Ézéchias et le prophète Ésaïe … se mirent à prier à ce sujet, et ils crièrent au ciel. 2 Chr 32:20</a:t>
            </a:r>
          </a:p>
          <a:p>
            <a:r>
              <a:rPr lang="fr-FR" dirty="0"/>
              <a:t>L’Eternel intervient.</a:t>
            </a:r>
          </a:p>
          <a:p>
            <a:pPr lvl="2"/>
            <a:r>
              <a:rPr lang="fr-FR" dirty="0"/>
              <a:t>Alors l'Éternel envoya un ange, qui extermina dans le camp du roi d'Assyrie tous les vaillants hommes, les princes et les chefs. Et le roi confus retourna dans son pays. Il entra dans la maison de son dieu, et là ceux qui étaient sortis de ses entrailles le firent tomber par l'épée. 2 Chr 32:21</a:t>
            </a:r>
          </a:p>
        </p:txBody>
      </p:sp>
    </p:spTree>
    <p:extLst>
      <p:ext uri="{BB962C8B-B14F-4D97-AF65-F5344CB8AC3E}">
        <p14:creationId xmlns:p14="http://schemas.microsoft.com/office/powerpoint/2010/main" val="2292271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L’Armée d’Assyrie est détruite.</a:t>
            </a:r>
          </a:p>
          <a:p>
            <a:pPr lvl="1"/>
            <a:r>
              <a:rPr lang="fr-FR" dirty="0"/>
              <a:t>185’000 soldats meurent dans la bataille.</a:t>
            </a:r>
          </a:p>
          <a:p>
            <a:pPr lvl="1"/>
            <a:r>
              <a:rPr lang="fr-FR" dirty="0" err="1"/>
              <a:t>Sanchérib</a:t>
            </a:r>
            <a:r>
              <a:rPr lang="fr-FR" dirty="0"/>
              <a:t> retourne en Assyrie et se fait tuer par ses fils.</a:t>
            </a:r>
          </a:p>
          <a:p>
            <a:r>
              <a:rPr lang="fr-FR" dirty="0"/>
              <a:t>Cette victoire entraîne un renouveau de foi parmi le peuple de Juda.</a:t>
            </a:r>
          </a:p>
          <a:p>
            <a:r>
              <a:rPr lang="fr-FR" dirty="0"/>
              <a:t>Beaucoup de personnes apportent des offrandes à l’Eternel.</a:t>
            </a:r>
          </a:p>
          <a:p>
            <a:pPr lvl="2"/>
            <a:r>
              <a:rPr lang="fr-FR" dirty="0"/>
              <a:t>Beaucoup de gens apportèrent des offrandes à l'Eternel à Jérusalem, ainsi que des cadeaux de valeur à Ezéchias, roi de Juda. Celui-ci fut, depuis lors, tenu en haute estime parmi toutes les nations. 2 Chr 32:22</a:t>
            </a:r>
          </a:p>
        </p:txBody>
      </p:sp>
    </p:spTree>
    <p:extLst>
      <p:ext uri="{BB962C8B-B14F-4D97-AF65-F5344CB8AC3E}">
        <p14:creationId xmlns:p14="http://schemas.microsoft.com/office/powerpoint/2010/main" val="812508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41CC87AE-88FF-8542-B87F-7DBB8615FA3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FR" dirty="0"/>
              <a:t>Quand Satan attaque, faisons comme </a:t>
            </a:r>
            <a:r>
              <a:rPr lang="fr-FR" dirty="0" err="1"/>
              <a:t>Ezechias</a:t>
            </a:r>
            <a:r>
              <a:rPr lang="fr-FR" dirty="0"/>
              <a:t>, crions à Dieu, demandons-Lui de nous aider!</a:t>
            </a:r>
          </a:p>
          <a:p>
            <a:r>
              <a:rPr lang="fr-FR" dirty="0"/>
              <a:t>Dieu nous donne un encouragement:</a:t>
            </a:r>
          </a:p>
          <a:p>
            <a:pPr lvl="2"/>
            <a:r>
              <a:rPr lang="fr-FR" dirty="0"/>
              <a:t>Le Dieu de toute grâce vous a appelés en Jésus-Christ à sa gloire éternelle. Après que vous aurez souffert un peu de temps, il vous rétablira lui-même, vous affermira, vous fortifiera, vous rendra inébranlables. 1 Pi 5:10</a:t>
            </a:r>
          </a:p>
        </p:txBody>
      </p:sp>
    </p:spTree>
    <p:extLst>
      <p:ext uri="{BB962C8B-B14F-4D97-AF65-F5344CB8AC3E}">
        <p14:creationId xmlns:p14="http://schemas.microsoft.com/office/powerpoint/2010/main" val="2896816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Ezéchias tombe malade au moment de l’invasion assyrienne.</a:t>
            </a:r>
          </a:p>
          <a:p>
            <a:r>
              <a:rPr lang="fr-FR" dirty="0"/>
              <a:t>Le prophète Esaïe vient vers lui et lui dit:</a:t>
            </a:r>
          </a:p>
          <a:p>
            <a:pPr lvl="2"/>
            <a:r>
              <a:rPr lang="fr-FR" dirty="0"/>
              <a:t>Voici ce que dit l'Eternel: Donne tes ordres à ta famille car tu vas mourir, tu ne vivras plus. 2 Rois 20:1</a:t>
            </a:r>
          </a:p>
          <a:p>
            <a:r>
              <a:rPr lang="fr-FR" dirty="0"/>
              <a:t>Ezéchias fait alors cette prière à l’Eternel:</a:t>
            </a:r>
          </a:p>
          <a:p>
            <a:pPr lvl="2"/>
            <a:r>
              <a:rPr lang="fr-FR" dirty="0"/>
              <a:t>Eternel, souviens-toi que j'ai marché devant toi dans la vérité, avec un cœur intègre, et que j'ai fait ce qui est bien à tes yeux! 2 Rois 20:3</a:t>
            </a:r>
          </a:p>
          <a:p>
            <a:r>
              <a:rPr lang="fr-FR" dirty="0"/>
              <a:t>Esaïe a averti le roi qu’il allait mourir.</a:t>
            </a:r>
          </a:p>
          <a:p>
            <a:r>
              <a:rPr lang="fr-FR" dirty="0"/>
              <a:t>Il reçoit maintenant un nouveau message de Dieu.</a:t>
            </a:r>
          </a:p>
        </p:txBody>
      </p:sp>
      <p:sp>
        <p:nvSpPr>
          <p:cNvPr id="3" name="Titre 2"/>
          <p:cNvSpPr>
            <a:spLocks noGrp="1"/>
          </p:cNvSpPr>
          <p:nvPr>
            <p:ph type="title"/>
          </p:nvPr>
        </p:nvSpPr>
        <p:spPr/>
        <p:txBody>
          <a:bodyPr/>
          <a:lstStyle/>
          <a:p>
            <a:r>
              <a:rPr lang="fr-FR" dirty="0"/>
              <a:t>Maladie d’Ezéchias</a:t>
            </a:r>
          </a:p>
        </p:txBody>
      </p:sp>
    </p:spTree>
    <p:extLst>
      <p:ext uri="{BB962C8B-B14F-4D97-AF65-F5344CB8AC3E}">
        <p14:creationId xmlns:p14="http://schemas.microsoft.com/office/powerpoint/2010/main" val="4034328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Esaïe ordonne qu’on mettre une masse de figues sur l’ulcère.</a:t>
            </a:r>
          </a:p>
          <a:p>
            <a:r>
              <a:rPr lang="fr-FR" dirty="0"/>
              <a:t>Le roi se rétablit.</a:t>
            </a:r>
          </a:p>
          <a:p>
            <a:r>
              <a:rPr lang="fr-FR" dirty="0"/>
              <a:t>A sa demande, Ezéchias reçoit un signe du ciel qui confirme qu’il vivra encore 15 ans:</a:t>
            </a:r>
          </a:p>
          <a:p>
            <a:pPr lvl="1"/>
            <a:r>
              <a:rPr lang="fr-FR" dirty="0"/>
              <a:t>L’ombre doit reculer de 10 degrés.</a:t>
            </a:r>
          </a:p>
          <a:p>
            <a:pPr lvl="2"/>
            <a:r>
              <a:rPr lang="fr-FR" dirty="0"/>
              <a:t>Alors le prophète Esaïe fit appel à l'Eternel et celui-ci fit reculer l'ombre de 10 marches sur l'escalier d'Achaz, où elle était déjà descendue. 2 Rois 20:11</a:t>
            </a:r>
          </a:p>
        </p:txBody>
      </p:sp>
      <p:pic>
        <p:nvPicPr>
          <p:cNvPr id="4" name="Espace réservé pour une image  3" descr="thumb_ciel_1024.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65417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Au début de son règne, il fait ouvrir toutes les portes du temple et les fait réparer.</a:t>
            </a:r>
          </a:p>
          <a:p>
            <a:r>
              <a:rPr lang="fr-FR" dirty="0"/>
              <a:t>Il fait venir les Sacrificateurs et les Lévites et leur dit</a:t>
            </a:r>
          </a:p>
          <a:p>
            <a:pPr lvl="1"/>
            <a:r>
              <a:rPr lang="fr-FR" dirty="0"/>
              <a:t>de sanctifier le temple,</a:t>
            </a:r>
          </a:p>
          <a:p>
            <a:pPr lvl="1"/>
            <a:r>
              <a:rPr lang="fr-FR" dirty="0"/>
              <a:t>de ne pas être négligent.</a:t>
            </a:r>
          </a:p>
          <a:p>
            <a:pPr lvl="2"/>
            <a:r>
              <a:rPr lang="fr-FR" dirty="0"/>
              <a:t>Ecoutez-moi, Lévites! Consacrez-vous maintenant et </a:t>
            </a:r>
            <a:r>
              <a:rPr lang="fr-FR" dirty="0" err="1"/>
              <a:t>reconsacrez</a:t>
            </a:r>
            <a:r>
              <a:rPr lang="fr-FR" dirty="0"/>
              <a:t> la maison de l'Eternel, le Dieu de vos ancêtres, faites sortir ce qui est souillé du sanctuaire. 2 Chr 29:5</a:t>
            </a:r>
          </a:p>
        </p:txBody>
      </p:sp>
      <p:pic>
        <p:nvPicPr>
          <p:cNvPr id="3" name="Espace réservé pour une image  2" descr="Fotolia_54149912_Subscription_XL.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Box 13"/>
          <p:cNvSpPr txBox="1">
            <a:spLocks noChangeArrowheads="1"/>
          </p:cNvSpPr>
          <p:nvPr/>
        </p:nvSpPr>
        <p:spPr bwMode="auto">
          <a:xfrm>
            <a:off x="8416529" y="6011334"/>
            <a:ext cx="5508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PL</a:t>
            </a:r>
            <a:endParaRPr lang="fr-FR" sz="1200" dirty="0">
              <a:latin typeface="Tahoma" charset="0"/>
            </a:endParaRPr>
          </a:p>
        </p:txBody>
      </p:sp>
    </p:spTree>
    <p:extLst>
      <p:ext uri="{BB962C8B-B14F-4D97-AF65-F5344CB8AC3E}">
        <p14:creationId xmlns:p14="http://schemas.microsoft.com/office/powerpoint/2010/main" val="216551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Si Ezéchias était mort à ce moment-là, il serait apparu à la postérité comme le meilleur des rois de Juda!</a:t>
            </a:r>
          </a:p>
          <a:p>
            <a:r>
              <a:rPr lang="fr-FR" dirty="0"/>
              <a:t>…… la suite va se gâter.</a:t>
            </a:r>
          </a:p>
          <a:p>
            <a:endParaRPr lang="fr-FR" dirty="0"/>
          </a:p>
        </p:txBody>
      </p:sp>
      <p:pic>
        <p:nvPicPr>
          <p:cNvPr id="4" name="Espace réservé pour une image  3">
            <a:extLst>
              <a:ext uri="{FF2B5EF4-FFF2-40B4-BE49-F238E27FC236}">
                <a16:creationId xmlns:a16="http://schemas.microsoft.com/office/drawing/2014/main" id="{201823C3-0EA0-274A-8ACF-DA1953378EB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6249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err="1"/>
              <a:t>Ezechias</a:t>
            </a:r>
            <a:r>
              <a:rPr lang="fr-FR" dirty="0"/>
              <a:t> reçoit une délégation babylonienne.</a:t>
            </a:r>
          </a:p>
          <a:p>
            <a:pPr lvl="2"/>
            <a:r>
              <a:rPr lang="fr-FR" dirty="0"/>
              <a:t>Ezéchias donna audience aux envoyés et leur montra l'endroit où étaient ses objets de valeur, l'argent et l'or, les aromates et l'huile précieuse, son arsenal et tout ce qui se trouvait dans ses trésors. Ezéchias leur montra absolument tout dans son palais et sur tout son territoire. 2 Rois 20:13</a:t>
            </a:r>
          </a:p>
          <a:p>
            <a:endParaRPr lang="fr-FR" dirty="0"/>
          </a:p>
          <a:p>
            <a:endParaRPr lang="fr-FR" dirty="0"/>
          </a:p>
          <a:p>
            <a:endParaRPr lang="fr-FR" dirty="0"/>
          </a:p>
          <a:p>
            <a:endParaRPr lang="fr-FR" dirty="0"/>
          </a:p>
        </p:txBody>
      </p:sp>
      <p:pic>
        <p:nvPicPr>
          <p:cNvPr id="3" name="Espace réservé pour une image  2" descr="Fotolia_34759169_Subscription_XL.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4" name="Titre 3"/>
          <p:cNvSpPr>
            <a:spLocks noGrp="1"/>
          </p:cNvSpPr>
          <p:nvPr>
            <p:ph type="title"/>
          </p:nvPr>
        </p:nvSpPr>
        <p:spPr/>
        <p:txBody>
          <a:bodyPr/>
          <a:lstStyle/>
          <a:p>
            <a:r>
              <a:rPr lang="fr-FR" dirty="0"/>
              <a:t>L’orgueil d’Ezéchias</a:t>
            </a:r>
          </a:p>
        </p:txBody>
      </p:sp>
    </p:spTree>
    <p:extLst>
      <p:ext uri="{BB962C8B-B14F-4D97-AF65-F5344CB8AC3E}">
        <p14:creationId xmlns:p14="http://schemas.microsoft.com/office/powerpoint/2010/main" val="1546205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En réalité ils sont certainement venus observer les lieux faibles du pays.</a:t>
            </a:r>
          </a:p>
          <a:p>
            <a:r>
              <a:rPr lang="fr-FR" dirty="0"/>
              <a:t>Ezéchias est flatté de la visite et leur fait tout visiter.</a:t>
            </a:r>
          </a:p>
          <a:p>
            <a:pPr lvl="2"/>
            <a:r>
              <a:rPr lang="fr-FR" dirty="0"/>
              <a:t>Cependant, lorsque les chefs de Babylone lui envoyèrent des ambassadeurs pour s'informer du signe qui avait eu lieu dans le pays, Dieu l'abandonna pour le mettre à l'épreuve afin de connaître tout ce qui était dans son cœur. 2 Chr 32:31</a:t>
            </a:r>
          </a:p>
          <a:p>
            <a:r>
              <a:rPr lang="fr-FR" dirty="0"/>
              <a:t>Esaïe lui fait remarquer son orgueil.</a:t>
            </a:r>
          </a:p>
          <a:p>
            <a:r>
              <a:rPr lang="fr-FR" dirty="0"/>
              <a:t>Il lui dit que sa descendance sera emmenée captive à Babylone.</a:t>
            </a:r>
          </a:p>
        </p:txBody>
      </p:sp>
    </p:spTree>
    <p:extLst>
      <p:ext uri="{BB962C8B-B14F-4D97-AF65-F5344CB8AC3E}">
        <p14:creationId xmlns:p14="http://schemas.microsoft.com/office/powerpoint/2010/main" val="3886358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Ezéchias réagit de façon égoïste.</a:t>
            </a:r>
          </a:p>
          <a:p>
            <a:r>
              <a:rPr lang="fr-FR" dirty="0"/>
              <a:t>Il ne se soucie guère des malheurs annoncés pour ses descendants.</a:t>
            </a:r>
          </a:p>
          <a:p>
            <a:r>
              <a:rPr lang="fr-FR" dirty="0"/>
              <a:t>Et nous?</a:t>
            </a:r>
          </a:p>
          <a:p>
            <a:pPr lvl="1"/>
            <a:r>
              <a:rPr lang="fr-FR" dirty="0"/>
              <a:t>Quand la menace s’éloigne, ne négligeons-nous pas notre relation avec Dieu?</a:t>
            </a:r>
          </a:p>
          <a:p>
            <a:r>
              <a:rPr lang="fr-FR" dirty="0"/>
              <a:t>Ezéchias s’humilie de sa conduite.</a:t>
            </a:r>
          </a:p>
          <a:p>
            <a:pPr lvl="2"/>
            <a:r>
              <a:rPr lang="fr-FR" dirty="0"/>
              <a:t>Alors Ezéchias s'humilia de son orgueil, de même que les habitants de Jérusalem, de sorte que la colère de l'Eternel ne vint pas sur eux pendant la vie d'Ezéchias</a:t>
            </a:r>
          </a:p>
        </p:txBody>
      </p:sp>
    </p:spTree>
    <p:extLst>
      <p:ext uri="{BB962C8B-B14F-4D97-AF65-F5344CB8AC3E}">
        <p14:creationId xmlns:p14="http://schemas.microsoft.com/office/powerpoint/2010/main" val="1233536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A sa mort, il est enterré « dans le lieu le plus élevé des sépulcres des fils de David ».</a:t>
            </a:r>
          </a:p>
          <a:p>
            <a:r>
              <a:rPr lang="fr-FR" dirty="0"/>
              <a:t>Touts les habitants de Jérusalem lui rendent honneur.</a:t>
            </a:r>
          </a:p>
          <a:p>
            <a:endParaRPr lang="fr-FR" dirty="0"/>
          </a:p>
          <a:p>
            <a:endParaRPr lang="fr-FR" dirty="0"/>
          </a:p>
          <a:p>
            <a:endParaRPr lang="fr-FR" dirty="0"/>
          </a:p>
          <a:p>
            <a:endParaRPr lang="fr-FR" dirty="0"/>
          </a:p>
          <a:p>
            <a:endParaRPr lang="fr-FR" dirty="0"/>
          </a:p>
        </p:txBody>
      </p:sp>
      <p:pic>
        <p:nvPicPr>
          <p:cNvPr id="5" name="Espace réservé pour une image  4">
            <a:extLst>
              <a:ext uri="{FF2B5EF4-FFF2-40B4-BE49-F238E27FC236}">
                <a16:creationId xmlns:a16="http://schemas.microsoft.com/office/drawing/2014/main" id="{735D6D94-5A57-4F44-9902-131DA5B8192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95307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Que le roi </a:t>
            </a:r>
            <a:r>
              <a:rPr lang="fr-FR" dirty="0" err="1"/>
              <a:t>Ezechias</a:t>
            </a:r>
            <a:r>
              <a:rPr lang="fr-FR" dirty="0"/>
              <a:t> soit un modèle pour nous.</a:t>
            </a:r>
          </a:p>
          <a:p>
            <a:r>
              <a:rPr lang="fr-FR" dirty="0"/>
              <a:t>Exerçons la même énergie à faire le bien</a:t>
            </a:r>
          </a:p>
        </p:txBody>
      </p:sp>
      <p:sp>
        <p:nvSpPr>
          <p:cNvPr id="5" name="Titre 4"/>
          <p:cNvSpPr>
            <a:spLocks noGrp="1"/>
          </p:cNvSpPr>
          <p:nvPr>
            <p:ph type="title"/>
          </p:nvPr>
        </p:nvSpPr>
        <p:spPr/>
        <p:txBody>
          <a:bodyPr/>
          <a:lstStyle/>
          <a:p>
            <a:r>
              <a:rPr lang="fr-FR" dirty="0"/>
              <a:t>conclusion</a:t>
            </a:r>
          </a:p>
        </p:txBody>
      </p:sp>
      <p:sp>
        <p:nvSpPr>
          <p:cNvPr id="7" name="Rectangle 6"/>
          <p:cNvSpPr>
            <a:spLocks noChangeArrowheads="1"/>
          </p:cNvSpPr>
          <p:nvPr/>
        </p:nvSpPr>
        <p:spPr bwMode="auto">
          <a:xfrm>
            <a:off x="230295" y="4953268"/>
            <a:ext cx="8739187" cy="1384995"/>
          </a:xfrm>
          <a:prstGeom prst="rect">
            <a:avLst/>
          </a:prstGeom>
          <a:noFill/>
          <a:ln w="9525">
            <a:noFill/>
            <a:miter lim="800000"/>
            <a:headEnd/>
            <a:tailEnd/>
          </a:ln>
        </p:spPr>
        <p:txBody>
          <a:bodyPr>
            <a:spAutoFit/>
          </a:bodyPr>
          <a:lstStyle>
            <a:defPPr>
              <a:defRPr lang="fr-FR"/>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r>
              <a:rPr lang="fr-CH" sz="1200" b="0" dirty="0">
                <a:solidFill>
                  <a:srgbClr val="4D4D4D"/>
                </a:solidFill>
                <a:latin typeface="Arial" charset="0"/>
              </a:rPr>
              <a:t>Version: Segond </a:t>
            </a:r>
          </a:p>
          <a:p>
            <a:r>
              <a:rPr lang="fr-CH" sz="1200" b="0" dirty="0">
                <a:solidFill>
                  <a:srgbClr val="4D4D4D"/>
                </a:solidFill>
                <a:latin typeface="Arial" charset="0"/>
              </a:rPr>
              <a:t>Les images portant les mentions FO, TP, ISP et PL ont été achetées sur les sites fotolia.com, thinkstockphotos.fr, istockphoto.com et biblelieux.com; elles ne peuvent pas être utilisées dans un autre cadre que les présentations  se trouvant sur panorama-bible.ch. </a:t>
            </a:r>
          </a:p>
          <a:p>
            <a:r>
              <a:rPr lang="fr-CH" sz="1200" b="0" dirty="0">
                <a:solidFill>
                  <a:srgbClr val="4D4D4D"/>
                </a:solidFill>
                <a:latin typeface="Arial" charset="0"/>
              </a:rPr>
              <a:t>Lors de présentations de ce sujet, il n’est pas autorisé de rajouter ou de modifier les commentaires écrits sur fond bleu. Si vous pensez qu’une modification d’un texte est nécessaire, merci de bien voloir écrire à </a:t>
            </a:r>
            <a:r>
              <a:rPr lang="fr-CH" sz="1200" b="0" dirty="0">
                <a:solidFill>
                  <a:srgbClr val="4D4D4D"/>
                </a:solidFill>
                <a:latin typeface="Arial" charset="0"/>
                <a:hlinkClick r:id="rId2"/>
              </a:rPr>
              <a:t>info@panorama-bible.ch</a:t>
            </a:r>
            <a:endParaRPr lang="fr-CH" sz="1200" b="0" dirty="0">
              <a:solidFill>
                <a:srgbClr val="4D4D4D"/>
              </a:solidFill>
              <a:latin typeface="Arial" charset="0"/>
            </a:endParaRPr>
          </a:p>
          <a:p>
            <a:endParaRPr lang="fr-FR" sz="1200" b="0" dirty="0">
              <a:solidFill>
                <a:srgbClr val="4D4D4D"/>
              </a:solidFill>
              <a:latin typeface="Arial" charset="0"/>
            </a:endParaRPr>
          </a:p>
        </p:txBody>
      </p:sp>
    </p:spTree>
    <p:extLst>
      <p:ext uri="{BB962C8B-B14F-4D97-AF65-F5344CB8AC3E}">
        <p14:creationId xmlns:p14="http://schemas.microsoft.com/office/powerpoint/2010/main" val="768553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Les ordres du roi sont exécutés à la lettre.</a:t>
            </a:r>
          </a:p>
          <a:p>
            <a:pPr lvl="1"/>
            <a:r>
              <a:rPr lang="fr-FR" dirty="0"/>
              <a:t>Le 1er jour les Sacrificateurs et les Lévites entrent dans le temple.</a:t>
            </a:r>
          </a:p>
          <a:p>
            <a:pPr lvl="1"/>
            <a:r>
              <a:rPr lang="fr-FR" dirty="0"/>
              <a:t>Le 2ème jour ils entrent dans le sanctuaire pour le purifier.</a:t>
            </a:r>
          </a:p>
          <a:p>
            <a:pPr lvl="1"/>
            <a:r>
              <a:rPr lang="fr-FR" dirty="0"/>
              <a:t>Le 16ème jour, les </a:t>
            </a:r>
            <a:r>
              <a:rPr lang="fr-FR" dirty="0" err="1"/>
              <a:t>idôles</a:t>
            </a:r>
            <a:r>
              <a:rPr lang="fr-FR" dirty="0"/>
              <a:t> et les souillures sont évacuées dans le torrent du Cédron.</a:t>
            </a:r>
          </a:p>
        </p:txBody>
      </p:sp>
      <p:pic>
        <p:nvPicPr>
          <p:cNvPr id="3" name="Espace réservé pour une image  2" descr="101120607.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22150" y="3974288"/>
            <a:ext cx="9166150" cy="2883712"/>
          </a:xfrm>
        </p:spPr>
      </p:pic>
    </p:spTree>
    <p:extLst>
      <p:ext uri="{BB962C8B-B14F-4D97-AF65-F5344CB8AC3E}">
        <p14:creationId xmlns:p14="http://schemas.microsoft.com/office/powerpoint/2010/main" val="298702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Ils se rendent ensuite chez le roi Ezéchias.</a:t>
            </a:r>
          </a:p>
          <a:p>
            <a:r>
              <a:rPr lang="fr-FR" dirty="0"/>
              <a:t>Ils l'informent qu'ils ont purifié toute la maison de l'Eternel.</a:t>
            </a:r>
          </a:p>
          <a:p>
            <a:r>
              <a:rPr lang="fr-FR" dirty="0"/>
              <a:t>600 ans plus tôt, lors de la traversée du désert, Moïse avait, sur ordre de l'Eternel, créé un serpent d'airain. </a:t>
            </a:r>
          </a:p>
          <a:p>
            <a:r>
              <a:rPr lang="fr-FR" dirty="0"/>
              <a:t>Toute personne qui le regardait était guérie.</a:t>
            </a:r>
          </a:p>
          <a:p>
            <a:r>
              <a:rPr lang="fr-FR" dirty="0"/>
              <a:t>Ezéchias le met en pièces.</a:t>
            </a:r>
          </a:p>
          <a:p>
            <a:pPr lvl="2"/>
            <a:r>
              <a:rPr lang="fr-FR" dirty="0"/>
              <a:t>Il fit disparaître les hauts lieux, brisa les statues, abattit les idoles et mit en pièces le serpent de bronze que Moïse avait fabriqué, car les Israélites avaient jusqu'alors brûlé des parfums devant lui; on l'appelait </a:t>
            </a:r>
            <a:r>
              <a:rPr lang="fr-FR" dirty="0" err="1"/>
              <a:t>Nehushtan</a:t>
            </a:r>
            <a:r>
              <a:rPr lang="fr-FR" dirty="0"/>
              <a:t>. 2 Chr 18:4</a:t>
            </a:r>
          </a:p>
        </p:txBody>
      </p:sp>
    </p:spTree>
    <p:extLst>
      <p:ext uri="{BB962C8B-B14F-4D97-AF65-F5344CB8AC3E}">
        <p14:creationId xmlns:p14="http://schemas.microsoft.com/office/powerpoint/2010/main" val="334935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Pourquoi fait-il cela?</a:t>
            </a:r>
          </a:p>
          <a:p>
            <a:pPr lvl="1"/>
            <a:r>
              <a:rPr lang="fr-FR" dirty="0"/>
              <a:t>Parce que le peuple considérait cette sculpture comme une idole.</a:t>
            </a:r>
          </a:p>
          <a:p>
            <a:r>
              <a:rPr lang="fr-FR" dirty="0"/>
              <a:t>Tous les obstacles susceptibles d’entraver la repentance du peuple de Dieu sont écartés.</a:t>
            </a:r>
          </a:p>
          <a:p>
            <a:r>
              <a:rPr lang="fr-FR" dirty="0"/>
              <a:t>Le feu des sacrifices à l’Eternel brûle à nouveau sur l’autel.</a:t>
            </a:r>
          </a:p>
        </p:txBody>
      </p:sp>
    </p:spTree>
    <p:extLst>
      <p:ext uri="{BB962C8B-B14F-4D97-AF65-F5344CB8AC3E}">
        <p14:creationId xmlns:p14="http://schemas.microsoft.com/office/powerpoint/2010/main" val="106376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Les musiciens et les chantres reprennent leurs fonctions dans l’enceinte du temple.</a:t>
            </a:r>
          </a:p>
          <a:p>
            <a:r>
              <a:rPr lang="fr-FR" dirty="0"/>
              <a:t>Le roi et les principaux du peuple se prosternent devant l’Eternel.</a:t>
            </a:r>
          </a:p>
          <a:p>
            <a:pPr lvl="2"/>
            <a:r>
              <a:rPr lang="fr-FR" dirty="0"/>
              <a:t>Ils le célébrèrent avec des transports de joie avant de s'incliner et de se prosterner. 2 Chr 29:30</a:t>
            </a:r>
          </a:p>
          <a:p>
            <a:endParaRPr lang="fr-FR" dirty="0"/>
          </a:p>
        </p:txBody>
      </p:sp>
      <p:pic>
        <p:nvPicPr>
          <p:cNvPr id="5" name="Espace réservé pour une image  2" descr="thumb_MSI_073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942234" y="4463216"/>
            <a:ext cx="7125656" cy="1707397"/>
          </a:xfrm>
        </p:spPr>
      </p:pic>
    </p:spTree>
    <p:extLst>
      <p:ext uri="{BB962C8B-B14F-4D97-AF65-F5344CB8AC3E}">
        <p14:creationId xmlns:p14="http://schemas.microsoft.com/office/powerpoint/2010/main" val="66096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95675A09-C35E-CC43-90E3-BA86ED335C70}"/>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167147" y="1122363"/>
            <a:ext cx="2988000" cy="4958340"/>
          </a:xfrm>
        </p:spPr>
      </p:pic>
      <p:sp>
        <p:nvSpPr>
          <p:cNvPr id="4" name="Espace réservé du texte 3"/>
          <p:cNvSpPr>
            <a:spLocks noGrp="1"/>
          </p:cNvSpPr>
          <p:nvPr>
            <p:ph type="body" sz="quarter" idx="12"/>
          </p:nvPr>
        </p:nvSpPr>
        <p:spPr/>
        <p:txBody>
          <a:bodyPr/>
          <a:lstStyle/>
          <a:p>
            <a:r>
              <a:rPr lang="fr-FR" dirty="0"/>
              <a:t>En nous faisant cette description de nettoyage du temple, notre Seigneur a un message précis à nous communiquer.</a:t>
            </a:r>
          </a:p>
          <a:p>
            <a:r>
              <a:rPr lang="fr-FR" dirty="0" err="1"/>
              <a:t>Ezechias</a:t>
            </a:r>
            <a:r>
              <a:rPr lang="fr-FR" dirty="0"/>
              <a:t> l'a compris, il n'est pas possible </a:t>
            </a:r>
          </a:p>
          <a:p>
            <a:pPr lvl="1"/>
            <a:r>
              <a:rPr lang="fr-FR" dirty="0"/>
              <a:t>de rentrer en relation avec notre Père céleste </a:t>
            </a:r>
          </a:p>
          <a:p>
            <a:pPr lvl="1"/>
            <a:r>
              <a:rPr lang="fr-FR" dirty="0"/>
              <a:t>si nous laissons des détritus entre nous et Lui.</a:t>
            </a:r>
          </a:p>
        </p:txBody>
      </p:sp>
    </p:spTree>
    <p:extLst>
      <p:ext uri="{BB962C8B-B14F-4D97-AF65-F5344CB8AC3E}">
        <p14:creationId xmlns:p14="http://schemas.microsoft.com/office/powerpoint/2010/main" val="4113260358"/>
      </p:ext>
    </p:extLst>
  </p:cSld>
  <p:clrMapOvr>
    <a:masterClrMapping/>
  </p:clrMapOvr>
</p:sld>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7655</TotalTime>
  <Words>2831</Words>
  <Application>Microsoft Macintosh PowerPoint</Application>
  <PresentationFormat>Affichage à l'écran (4:3)</PresentationFormat>
  <Paragraphs>267</Paragraphs>
  <Slides>45</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45</vt:i4>
      </vt:variant>
    </vt:vector>
  </HeadingPairs>
  <TitlesOfParts>
    <vt:vector size="56" baseType="lpstr">
      <vt:lpstr>ＭＳ Ｐゴシック</vt:lpstr>
      <vt:lpstr>ヒラギノ角ゴ Pro W3</vt:lpstr>
      <vt:lpstr>ヒラギノ角ゴ Pro W6</vt:lpstr>
      <vt:lpstr>Arial</vt:lpstr>
      <vt:lpstr>Calibri</vt:lpstr>
      <vt:lpstr>Cambria</vt:lpstr>
      <vt:lpstr>Lucida Grande</vt:lpstr>
      <vt:lpstr>Rockwell</vt:lpstr>
      <vt:lpstr>Tahoma</vt:lpstr>
      <vt:lpstr>panorama</vt:lpstr>
      <vt:lpstr>1_Custom Design</vt:lpstr>
      <vt:lpstr>Présentation PowerPoint</vt:lpstr>
      <vt:lpstr>Présentation PowerPoint</vt:lpstr>
      <vt:lpstr>Début du règne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Réformes religieuses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Réformes politiques</vt:lpstr>
      <vt:lpstr>1ère attaque assyrienne</vt:lpstr>
      <vt:lpstr>2ème attaque Assyrienne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Maladie d’Ezéchias</vt:lpstr>
      <vt:lpstr>Présentation PowerPoint</vt:lpstr>
      <vt:lpstr>Présentation PowerPoint</vt:lpstr>
      <vt:lpstr>L’orgueil d’Ezéchias</vt:lpstr>
      <vt:lpstr>Présentation PowerPoint</vt:lpstr>
      <vt:lpstr>Présentation PowerPoint</vt:lpstr>
      <vt:lpstr>Présentation PowerPoint</vt:lpstr>
      <vt:lpstr>conclusion</vt:lpstr>
    </vt:vector>
  </TitlesOfParts>
  <Company>olivier requet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numerosept olivier requet</dc:creator>
  <cp:lastModifiedBy>Microsoft Office User</cp:lastModifiedBy>
  <cp:revision>452</cp:revision>
  <cp:lastPrinted>2013-09-05T16:29:19Z</cp:lastPrinted>
  <dcterms:created xsi:type="dcterms:W3CDTF">2013-08-23T10:04:23Z</dcterms:created>
  <dcterms:modified xsi:type="dcterms:W3CDTF">2019-05-15T06:25:34Z</dcterms:modified>
</cp:coreProperties>
</file>