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67"/>
  </p:notesMasterIdLst>
  <p:handoutMasterIdLst>
    <p:handoutMasterId r:id="rId68"/>
  </p:handoutMasterIdLst>
  <p:sldIdLst>
    <p:sldId id="262" r:id="rId3"/>
    <p:sldId id="325" r:id="rId4"/>
    <p:sldId id="265" r:id="rId5"/>
    <p:sldId id="266" r:id="rId6"/>
    <p:sldId id="267" r:id="rId7"/>
    <p:sldId id="322" r:id="rId8"/>
    <p:sldId id="269" r:id="rId9"/>
    <p:sldId id="270" r:id="rId10"/>
    <p:sldId id="268" r:id="rId11"/>
    <p:sldId id="323" r:id="rId12"/>
    <p:sldId id="271" r:id="rId13"/>
    <p:sldId id="272" r:id="rId14"/>
    <p:sldId id="273" r:id="rId15"/>
    <p:sldId id="274" r:id="rId16"/>
    <p:sldId id="275" r:id="rId17"/>
    <p:sldId id="276" r:id="rId18"/>
    <p:sldId id="315" r:id="rId19"/>
    <p:sldId id="280" r:id="rId20"/>
    <p:sldId id="277" r:id="rId21"/>
    <p:sldId id="278" r:id="rId22"/>
    <p:sldId id="279" r:id="rId23"/>
    <p:sldId id="281" r:id="rId24"/>
    <p:sldId id="282" r:id="rId25"/>
    <p:sldId id="283" r:id="rId26"/>
    <p:sldId id="317" r:id="rId27"/>
    <p:sldId id="316" r:id="rId28"/>
    <p:sldId id="284" r:id="rId29"/>
    <p:sldId id="285" r:id="rId30"/>
    <p:sldId id="286" r:id="rId31"/>
    <p:sldId id="320" r:id="rId32"/>
    <p:sldId id="321" r:id="rId33"/>
    <p:sldId id="288" r:id="rId34"/>
    <p:sldId id="289" r:id="rId35"/>
    <p:sldId id="331" r:id="rId36"/>
    <p:sldId id="324" r:id="rId37"/>
    <p:sldId id="290" r:id="rId38"/>
    <p:sldId id="291" r:id="rId39"/>
    <p:sldId id="292" r:id="rId40"/>
    <p:sldId id="293" r:id="rId41"/>
    <p:sldId id="294" r:id="rId42"/>
    <p:sldId id="332" r:id="rId43"/>
    <p:sldId id="295" r:id="rId44"/>
    <p:sldId id="296" r:id="rId45"/>
    <p:sldId id="297" r:id="rId46"/>
    <p:sldId id="298" r:id="rId47"/>
    <p:sldId id="327" r:id="rId48"/>
    <p:sldId id="301" r:id="rId49"/>
    <p:sldId id="299" r:id="rId50"/>
    <p:sldId id="300" r:id="rId51"/>
    <p:sldId id="302" r:id="rId52"/>
    <p:sldId id="333" r:id="rId53"/>
    <p:sldId id="303" r:id="rId54"/>
    <p:sldId id="304" r:id="rId55"/>
    <p:sldId id="305" r:id="rId56"/>
    <p:sldId id="329" r:id="rId57"/>
    <p:sldId id="306" r:id="rId58"/>
    <p:sldId id="307" r:id="rId59"/>
    <p:sldId id="308" r:id="rId60"/>
    <p:sldId id="309" r:id="rId61"/>
    <p:sldId id="310" r:id="rId62"/>
    <p:sldId id="311" r:id="rId63"/>
    <p:sldId id="330" r:id="rId64"/>
    <p:sldId id="312" r:id="rId65"/>
    <p:sldId id="313" r:id="rId6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5pPr>
    <a:lvl6pPr marL="2286000" algn="l" defTabSz="457200" rtl="0" eaLnBrk="1" latinLnBrk="0" hangingPunct="1">
      <a:defRPr kern="1200">
        <a:solidFill>
          <a:schemeClr val="tx1"/>
        </a:solidFill>
        <a:latin typeface="Rockwell" charset="0"/>
        <a:ea typeface="ＭＳ Ｐゴシック" charset="0"/>
        <a:cs typeface="ＭＳ Ｐゴシック" charset="0"/>
      </a:defRPr>
    </a:lvl6pPr>
    <a:lvl7pPr marL="2743200" algn="l" defTabSz="457200" rtl="0" eaLnBrk="1" latinLnBrk="0" hangingPunct="1">
      <a:defRPr kern="1200">
        <a:solidFill>
          <a:schemeClr val="tx1"/>
        </a:solidFill>
        <a:latin typeface="Rockwell" charset="0"/>
        <a:ea typeface="ＭＳ Ｐゴシック" charset="0"/>
        <a:cs typeface="ＭＳ Ｐゴシック" charset="0"/>
      </a:defRPr>
    </a:lvl7pPr>
    <a:lvl8pPr marL="3200400" algn="l" defTabSz="457200" rtl="0" eaLnBrk="1" latinLnBrk="0" hangingPunct="1">
      <a:defRPr kern="1200">
        <a:solidFill>
          <a:schemeClr val="tx1"/>
        </a:solidFill>
        <a:latin typeface="Rockwell" charset="0"/>
        <a:ea typeface="ＭＳ Ｐゴシック" charset="0"/>
        <a:cs typeface="ＭＳ Ｐゴシック" charset="0"/>
      </a:defRPr>
    </a:lvl8pPr>
    <a:lvl9pPr marL="3657600" algn="l" defTabSz="457200" rtl="0" eaLnBrk="1" latinLnBrk="0" hangingPunct="1">
      <a:defRPr kern="1200">
        <a:solidFill>
          <a:schemeClr val="tx1"/>
        </a:solidFill>
        <a:latin typeface="Rockwel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371B"/>
    <a:srgbClr val="3599D9"/>
    <a:srgbClr val="2D8EC2"/>
    <a:srgbClr val="257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74" autoAdjust="0"/>
    <p:restoredTop sz="98527" autoAdjust="0"/>
  </p:normalViewPr>
  <p:slideViewPr>
    <p:cSldViewPr snapToGrid="0" snapToObjects="1">
      <p:cViewPr>
        <p:scale>
          <a:sx n="99" d="100"/>
          <a:sy n="99" d="100"/>
        </p:scale>
        <p:origin x="-192" y="-176"/>
      </p:cViewPr>
      <p:guideLst>
        <p:guide orient="horz" pos="319"/>
        <p:guide pos="41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73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8068F45-7AE3-6C43-9032-88871BDCA947}" type="datetime1">
              <a:rPr lang="fr-CH"/>
              <a:pPr>
                <a:defRPr/>
              </a:pPr>
              <a:t>12.04.20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0B63F3-7E6A-FB48-AD57-3C4A4FBA9A10}" type="slidenum">
              <a:rPr lang="en-US"/>
              <a:pPr>
                <a:defRPr/>
              </a:pPr>
              <a:t>‹#›</a:t>
            </a:fld>
            <a:endParaRPr lang="en-US"/>
          </a:p>
        </p:txBody>
      </p:sp>
    </p:spTree>
    <p:extLst>
      <p:ext uri="{BB962C8B-B14F-4D97-AF65-F5344CB8AC3E}">
        <p14:creationId xmlns:p14="http://schemas.microsoft.com/office/powerpoint/2010/main" val="3827336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4C48AB0-F8F9-DD4A-BE1C-B9EBD8E5A1F1}" type="datetime1">
              <a:rPr lang="fr-CH"/>
              <a:pPr>
                <a:defRPr/>
              </a:pPr>
              <a:t>12.04.20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smtClean="0"/>
              <a:t>Click to edit Master text styles</a:t>
            </a:r>
          </a:p>
          <a:p>
            <a:pPr lvl="1"/>
            <a:r>
              <a:rPr lang="fr-CH" noProof="0" smtClean="0"/>
              <a:t>Second level</a:t>
            </a:r>
          </a:p>
          <a:p>
            <a:pPr lvl="2"/>
            <a:r>
              <a:rPr lang="fr-CH" noProof="0" smtClean="0"/>
              <a:t>Third level</a:t>
            </a:r>
          </a:p>
          <a:p>
            <a:pPr lvl="3"/>
            <a:r>
              <a:rPr lang="fr-CH" noProof="0" smtClean="0"/>
              <a:t>Fourth level</a:t>
            </a:r>
          </a:p>
          <a:p>
            <a:pPr lvl="4"/>
            <a:r>
              <a:rPr lang="fr-CH"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CAFD032-8455-8C47-8B35-52D3E92D9373}" type="slidenum">
              <a:rPr lang="en-US"/>
              <a:pPr>
                <a:defRPr/>
              </a:pPr>
              <a:t>‹#›</a:t>
            </a:fld>
            <a:endParaRPr lang="en-US"/>
          </a:p>
        </p:txBody>
      </p:sp>
    </p:spTree>
    <p:extLst>
      <p:ext uri="{BB962C8B-B14F-4D97-AF65-F5344CB8AC3E}">
        <p14:creationId xmlns:p14="http://schemas.microsoft.com/office/powerpoint/2010/main" val="4117641069"/>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483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50288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205137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143751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70269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22708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pic>
        <p:nvPicPr>
          <p:cNvPr id="4"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2"/>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3" name="Text Placeholder 4"/>
          <p:cNvSpPr>
            <a:spLocks noGrp="1"/>
          </p:cNvSpPr>
          <p:nvPr>
            <p:ph type="body" sz="quarter" idx="13"/>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370714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082723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4"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319797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760889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428086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90636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926559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143111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1122364"/>
            <a:ext cx="5824537" cy="3277532"/>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4126786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4"/>
            <a:ext cx="6640200" cy="2797614"/>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6" name="Text Placeholder 4"/>
          <p:cNvSpPr>
            <a:spLocks noGrp="1"/>
          </p:cNvSpPr>
          <p:nvPr>
            <p:ph type="body" sz="quarter" idx="14"/>
          </p:nvPr>
        </p:nvSpPr>
        <p:spPr>
          <a:xfrm>
            <a:off x="162000" y="4029738"/>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136193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969077"/>
            <a:ext cx="6721917" cy="2355019"/>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8" name="Text Placeholder 4"/>
          <p:cNvSpPr>
            <a:spLocks noGrp="1"/>
          </p:cNvSpPr>
          <p:nvPr>
            <p:ph type="body" sz="quarter" idx="14"/>
          </p:nvPr>
        </p:nvSpPr>
        <p:spPr>
          <a:xfrm>
            <a:off x="162000" y="1080962"/>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9" name="Text Placeholder 4"/>
          <p:cNvSpPr>
            <a:spLocks noGrp="1"/>
          </p:cNvSpPr>
          <p:nvPr>
            <p:ph type="body" sz="quarter" idx="12"/>
          </p:nvPr>
        </p:nvSpPr>
        <p:spPr>
          <a:xfrm>
            <a:off x="295989" y="4082480"/>
            <a:ext cx="6539474" cy="2154644"/>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3197607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172319"/>
            <a:ext cx="8695014" cy="3151778"/>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 Placeholder 4"/>
          <p:cNvSpPr>
            <a:spLocks noGrp="1"/>
          </p:cNvSpPr>
          <p:nvPr>
            <p:ph type="body" sz="quarter" idx="14"/>
          </p:nvPr>
        </p:nvSpPr>
        <p:spPr>
          <a:xfrm>
            <a:off x="162000" y="1080962"/>
            <a:ext cx="8728276"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9" name="Text Placeholder 4"/>
          <p:cNvSpPr>
            <a:spLocks noGrp="1"/>
          </p:cNvSpPr>
          <p:nvPr>
            <p:ph type="body" sz="quarter" idx="12"/>
          </p:nvPr>
        </p:nvSpPr>
        <p:spPr>
          <a:xfrm>
            <a:off x="295988" y="3265984"/>
            <a:ext cx="8390173" cy="2971140"/>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3990075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3669066" y="1058333"/>
            <a:ext cx="5130447"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879474" y="1058333"/>
            <a:ext cx="2595555" cy="4798531"/>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2023934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53124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557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52445"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76737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03662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431786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3577599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331697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6" name="Rectangle 5"/>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275952637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20" Type="http://schemas.openxmlformats.org/officeDocument/2006/relationships/slideLayout" Target="../slideLayouts/slideLayout22.xml"/><Relationship Id="rId21" Type="http://schemas.openxmlformats.org/officeDocument/2006/relationships/slideLayout" Target="../slideLayouts/slideLayout23.xml"/><Relationship Id="rId22" Type="http://schemas.openxmlformats.org/officeDocument/2006/relationships/slideLayout" Target="../slideLayouts/slideLayout24.xml"/><Relationship Id="rId23" Type="http://schemas.openxmlformats.org/officeDocument/2006/relationships/slideLayout" Target="../slideLayouts/slideLayout25.xml"/><Relationship Id="rId24" Type="http://schemas.openxmlformats.org/officeDocument/2006/relationships/slideLayout" Target="../slideLayouts/slideLayout26.xml"/><Relationship Id="rId25" Type="http://schemas.openxmlformats.org/officeDocument/2006/relationships/slideLayout" Target="../slideLayouts/slideLayout27.xml"/><Relationship Id="rId26" Type="http://schemas.openxmlformats.org/officeDocument/2006/relationships/theme" Target="../theme/theme2.xml"/><Relationship Id="rId27" Type="http://schemas.openxmlformats.org/officeDocument/2006/relationships/image" Target="../media/image1.png"/><Relationship Id="rId10" Type="http://schemas.openxmlformats.org/officeDocument/2006/relationships/slideLayout" Target="../slideLayouts/slideLayout12.xml"/><Relationship Id="rId11" Type="http://schemas.openxmlformats.org/officeDocument/2006/relationships/slideLayout" Target="../slideLayouts/slideLayout13.xml"/><Relationship Id="rId12" Type="http://schemas.openxmlformats.org/officeDocument/2006/relationships/slideLayout" Target="../slideLayouts/slideLayout14.xml"/><Relationship Id="rId13" Type="http://schemas.openxmlformats.org/officeDocument/2006/relationships/slideLayout" Target="../slideLayouts/slideLayout15.xml"/><Relationship Id="rId14" Type="http://schemas.openxmlformats.org/officeDocument/2006/relationships/slideLayout" Target="../slideLayouts/slideLayout16.xml"/><Relationship Id="rId15" Type="http://schemas.openxmlformats.org/officeDocument/2006/relationships/slideLayout" Target="../slideLayouts/slideLayout17.xml"/><Relationship Id="rId16" Type="http://schemas.openxmlformats.org/officeDocument/2006/relationships/slideLayout" Target="../slideLayouts/slideLayout18.xml"/><Relationship Id="rId17" Type="http://schemas.openxmlformats.org/officeDocument/2006/relationships/slideLayout" Target="../slideLayouts/slideLayout19.xml"/><Relationship Id="rId18" Type="http://schemas.openxmlformats.org/officeDocument/2006/relationships/slideLayout" Target="../slideLayouts/slideLayout20.xml"/><Relationship Id="rId19" Type="http://schemas.openxmlformats.org/officeDocument/2006/relationships/slideLayout" Target="../slideLayouts/slideLayout21.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Lst>
  <p:timing>
    <p:tnLst>
      <p:par>
        <p:cTn xmlns:p14="http://schemas.microsoft.com/office/powerpoint/2010/main" id="1" dur="indefinite" restart="never" nodeType="tmRoot"/>
      </p:par>
    </p:tnLst>
  </p:timing>
  <p:hf sldNum="0" hdr="0" ftr="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0" descr="bandefooter.png"/>
          <p:cNvPicPr>
            <a:picLocks noChangeAspect="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p:cNvSpPr txBox="1">
            <a:spLocks/>
          </p:cNvSpPr>
          <p:nvPr userDrawn="1"/>
        </p:nvSpPr>
        <p:spPr>
          <a:xfrm>
            <a:off x="6934200" y="6313488"/>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t>Panorama de la Bible </a:t>
            </a:r>
            <a:endParaRPr lang="en-US" dirty="0"/>
          </a:p>
        </p:txBody>
      </p:sp>
      <p:sp>
        <p:nvSpPr>
          <p:cNvPr id="13" name="Slide Number Placeholder 4"/>
          <p:cNvSpPr txBox="1">
            <a:spLocks/>
          </p:cNvSpPr>
          <p:nvPr userDrawn="1"/>
        </p:nvSpPr>
        <p:spPr>
          <a:xfrm>
            <a:off x="8506301" y="6313488"/>
            <a:ext cx="615474" cy="365125"/>
          </a:xfrm>
          <a:prstGeom prst="rect">
            <a:avLst/>
          </a:prstGeom>
        </p:spPr>
        <p:txBody>
          <a:bodyPr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BFABA89-278C-EA43-B63B-2CD611B0DC80}" type="slidenum">
              <a:rPr lang="en-US" smtClean="0"/>
              <a:pPr fontAlgn="auto">
                <a:spcBef>
                  <a:spcPts val="0"/>
                </a:spcBef>
                <a:spcAft>
                  <a:spcPts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49" r:id="rId5"/>
    <p:sldLayoutId id="2147484050" r:id="rId6"/>
    <p:sldLayoutId id="2147484046" r:id="rId7"/>
    <p:sldLayoutId id="2147484048"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7" r:id="rId19"/>
    <p:sldLayoutId id="2147484051" r:id="rId20"/>
    <p:sldLayoutId id="2147484052" r:id="rId21"/>
    <p:sldLayoutId id="2147484053" r:id="rId22"/>
    <p:sldLayoutId id="2147484054" r:id="rId23"/>
    <p:sldLayoutId id="2147484044" r:id="rId24"/>
    <p:sldLayoutId id="2147484045" r:id="rId25"/>
  </p:sldLayoutIdLst>
  <p:timing>
    <p:tnLst>
      <p:par>
        <p:cTn xmlns:p14="http://schemas.microsoft.com/office/powerpoint/2010/main" id="1" dur="indefinite" restart="never" nodeType="tmRoot"/>
      </p:par>
    </p:tnLst>
  </p:timing>
  <p:hf sldNum="0" hdr="0" ftr="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2.png"/><Relationship Id="rId6"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5.xml"/><Relationship Id="rId3" Type="http://schemas.openxmlformats.org/officeDocument/2006/relationships/image" Target="../media/image3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l="-191"/>
          <a:stretch/>
        </p:blipFill>
        <p:spPr/>
      </p:pic>
      <p:pic>
        <p:nvPicPr>
          <p:cNvPr id="19458" name="Picture 16" descr="bandebleu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873125" y="1671638"/>
            <a:ext cx="9172575" cy="222567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FR" b="0" cap="none" dirty="0" smtClean="0">
                <a:latin typeface="Cambria"/>
                <a:cs typeface="Cambria"/>
              </a:rPr>
              <a:t>L’histoire de</a:t>
            </a:r>
          </a:p>
          <a:p>
            <a:pPr>
              <a:lnSpc>
                <a:spcPct val="70000"/>
              </a:lnSpc>
              <a:spcBef>
                <a:spcPts val="0"/>
              </a:spcBef>
              <a:defRPr/>
            </a:pPr>
            <a:r>
              <a:rPr lang="fr-FR" sz="11000" b="0" cap="none" spc="300" dirty="0" smtClean="0">
                <a:latin typeface="Cambria"/>
                <a:cs typeface="Cambria"/>
              </a:rPr>
              <a:t>Jacob</a:t>
            </a:r>
            <a:endParaRPr lang="fr-CH" sz="11000" b="0" cap="none" spc="300" dirty="0">
              <a:latin typeface="Cambria"/>
              <a:cs typeface="Cambria"/>
            </a:endParaRPr>
          </a:p>
        </p:txBody>
      </p:sp>
      <p:pic>
        <p:nvPicPr>
          <p:cNvPr id="19460" name="Picture 18" descr="bandefoote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Footer Placeholder 1"/>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1300">
                <a:solidFill>
                  <a:schemeClr val="bg1"/>
                </a:solidFill>
              </a:rPr>
              <a:t>D. Gern</a:t>
            </a:r>
          </a:p>
        </p:txBody>
      </p:sp>
      <p:sp>
        <p:nvSpPr>
          <p:cNvPr id="19462" name="Slide Number Placeholder 4"/>
          <p:cNvSpPr txBox="1">
            <a:spLocks/>
          </p:cNvSpPr>
          <p:nvPr/>
        </p:nvSpPr>
        <p:spPr bwMode="auto">
          <a:xfrm>
            <a:off x="8204119" y="6313488"/>
            <a:ext cx="91765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r" eaLnBrk="1" hangingPunct="1"/>
            <a:r>
              <a:rPr lang="en-US" sz="1300" dirty="0" smtClean="0">
                <a:solidFill>
                  <a:schemeClr val="bg1"/>
                </a:solidFill>
              </a:rPr>
              <a:t>9.2014</a:t>
            </a:r>
            <a:endParaRPr lang="en-US" sz="1300" dirty="0">
              <a:solidFill>
                <a:schemeClr val="bg1"/>
              </a:solidFill>
            </a:endParaRPr>
          </a:p>
        </p:txBody>
      </p:sp>
      <p:pic>
        <p:nvPicPr>
          <p:cNvPr id="19463" name="Picture 15" descr="titre_panorama.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610600" y="6034088"/>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a:solidFill>
                  <a:schemeClr val="bg1"/>
                </a:solidFill>
                <a:latin typeface="Tahoma" charset="0"/>
              </a:rPr>
              <a:t>TP</a:t>
            </a:r>
            <a:endParaRPr lang="fr-FR" sz="1200">
              <a:solidFill>
                <a:schemeClr val="bg1"/>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descr="Sheep flock, tb q010303.bmp"/>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0503" r="10503"/>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Espace réservé du texte 1"/>
          <p:cNvSpPr>
            <a:spLocks noGrp="1"/>
          </p:cNvSpPr>
          <p:nvPr>
            <p:ph type="body" sz="quarter" idx="4294967295"/>
          </p:nvPr>
        </p:nvSpPr>
        <p:spPr>
          <a:xfrm>
            <a:off x="0" y="1058863"/>
            <a:ext cx="8786813" cy="5172075"/>
          </a:xfrm>
          <a:prstGeom prst="rect">
            <a:avLst/>
          </a:prstGeom>
        </p:spPr>
        <p:txBody>
          <a:bodyPr/>
          <a:lstStyle/>
          <a:p>
            <a:r>
              <a:rPr lang="fr-FR" dirty="0"/>
              <a:t> </a:t>
            </a:r>
          </a:p>
          <a:p>
            <a:endParaRPr lang="fr-FR" dirty="0"/>
          </a:p>
        </p:txBody>
      </p:sp>
      <p:sp>
        <p:nvSpPr>
          <p:cNvPr id="4" name="Text Box 11"/>
          <p:cNvSpPr txBox="1">
            <a:spLocks noChangeArrowheads="1"/>
          </p:cNvSpPr>
          <p:nvPr/>
        </p:nvSpPr>
        <p:spPr bwMode="auto">
          <a:xfrm>
            <a:off x="8454754" y="6581000"/>
            <a:ext cx="689246"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PL</a:t>
            </a:r>
            <a:endParaRPr lang="fr-FR" sz="1200" b="0" dirty="0">
              <a:solidFill>
                <a:srgbClr val="FFFFFF"/>
              </a:solidFill>
              <a:latin typeface="+mj-lt"/>
            </a:endParaRPr>
          </a:p>
        </p:txBody>
      </p:sp>
    </p:spTree>
    <p:extLst>
      <p:ext uri="{BB962C8B-B14F-4D97-AF65-F5344CB8AC3E}">
        <p14:creationId xmlns:p14="http://schemas.microsoft.com/office/powerpoint/2010/main" val="2920508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Jacob lui répond:</a:t>
            </a:r>
            <a:endParaRPr lang="en-GB" dirty="0" smtClean="0"/>
          </a:p>
          <a:p>
            <a:pPr lvl="2"/>
            <a:r>
              <a:rPr lang="fr-FR" dirty="0" smtClean="0"/>
              <a:t>Mon frère Esaü est velu, tandis que moi, je n'ai pas de poils. Peut-être mon père me touchera-t-il et je passerai à ses yeux pour un menteur. J'attirerai alors sur moi la malédiction, et non la bénédiction. </a:t>
            </a:r>
            <a:r>
              <a:rPr lang="fr-CH" dirty="0" smtClean="0"/>
              <a:t>Gn 27,1	</a:t>
            </a:r>
            <a:endParaRPr lang="en-GB" dirty="0" smtClean="0"/>
          </a:p>
          <a:p>
            <a:r>
              <a:rPr lang="fr-CH" dirty="0" smtClean="0"/>
              <a:t>Rebecca a tout prévu. </a:t>
            </a:r>
          </a:p>
          <a:p>
            <a:pPr lvl="1"/>
            <a:r>
              <a:rPr lang="fr-CH" dirty="0" smtClean="0"/>
              <a:t>Elle prépare les chevreaux. </a:t>
            </a:r>
          </a:p>
          <a:p>
            <a:pPr lvl="1"/>
            <a:r>
              <a:rPr lang="fr-CH" dirty="0"/>
              <a:t>Elle prend des vêtements d’Esaü et les fait mettre à Jacob. </a:t>
            </a:r>
          </a:p>
          <a:p>
            <a:pPr lvl="1"/>
            <a:r>
              <a:rPr lang="fr-CH" dirty="0"/>
              <a:t>Elle couvre ses mains et son cou de la peau des chevreaux. </a:t>
            </a:r>
            <a:endParaRPr lang="fr-CH" dirty="0" smtClean="0"/>
          </a:p>
          <a:p>
            <a:r>
              <a:rPr lang="fr-CH" dirty="0"/>
              <a:t>Jacob apporte le repas à son père. </a:t>
            </a:r>
          </a:p>
          <a:p>
            <a:endParaRPr lang="fr-CH" dirty="0" smtClean="0"/>
          </a:p>
        </p:txBody>
      </p:sp>
    </p:spTree>
    <p:extLst>
      <p:ext uri="{BB962C8B-B14F-4D97-AF65-F5344CB8AC3E}">
        <p14:creationId xmlns:p14="http://schemas.microsoft.com/office/powerpoint/2010/main" val="8858749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58333"/>
            <a:ext cx="8982000" cy="5172605"/>
          </a:xfrm>
        </p:spPr>
        <p:txBody>
          <a:bodyPr/>
          <a:lstStyle/>
          <a:p>
            <a:r>
              <a:rPr lang="fr-CH" dirty="0" smtClean="0"/>
              <a:t>Isaac </a:t>
            </a:r>
            <a:r>
              <a:rPr lang="fr-CH" dirty="0"/>
              <a:t>demande si c’est Esaü ou Jacob qui se trouve devant lui. </a:t>
            </a:r>
            <a:r>
              <a:rPr lang="fr-CH" dirty="0" smtClean="0"/>
              <a:t>Jacob lui répond:</a:t>
            </a:r>
            <a:endParaRPr lang="en-GB" dirty="0" smtClean="0"/>
          </a:p>
          <a:p>
            <a:pPr lvl="2"/>
            <a:r>
              <a:rPr lang="fr-FR" dirty="0" smtClean="0"/>
              <a:t>Je suis ton fils aîné Esaü. Je me suis conformé à tes instructions. Lève-toi donc, installe-toi et mange de mon gibier afin de me bénir</a:t>
            </a:r>
            <a:r>
              <a:rPr lang="fr-CH" dirty="0" smtClean="0"/>
              <a:t>. Gn 27,19</a:t>
            </a:r>
            <a:endParaRPr lang="en-GB" dirty="0" smtClean="0"/>
          </a:p>
          <a:p>
            <a:r>
              <a:rPr lang="fr-CH" dirty="0" smtClean="0"/>
              <a:t>Isaac </a:t>
            </a:r>
            <a:r>
              <a:rPr lang="fr-CH" dirty="0"/>
              <a:t>est étonné qu’il ait déjà trouvé du gibier. Jacob </a:t>
            </a:r>
            <a:r>
              <a:rPr lang="fr-CH" dirty="0" smtClean="0"/>
              <a:t>trouve </a:t>
            </a:r>
            <a:r>
              <a:rPr lang="fr-CH" dirty="0"/>
              <a:t>une explication:</a:t>
            </a:r>
            <a:endParaRPr lang="en-GB" dirty="0"/>
          </a:p>
          <a:p>
            <a:pPr lvl="2"/>
            <a:r>
              <a:rPr lang="fr-CH" dirty="0"/>
              <a:t>C'est que l'Eternel, ton Dieu, l'a fait venir devant moi. Gn 27,20</a:t>
            </a:r>
            <a:endParaRPr lang="en-GB" dirty="0"/>
          </a:p>
          <a:p>
            <a:r>
              <a:rPr lang="fr-CH" dirty="0"/>
              <a:t>Isaac a un doute. Il lui semble entendre la voix de Jacob et non celle d’Esaü. Il dit à son fils:</a:t>
            </a:r>
            <a:endParaRPr lang="en-GB" dirty="0"/>
          </a:p>
          <a:p>
            <a:pPr lvl="2"/>
            <a:r>
              <a:rPr lang="fr-FR" dirty="0"/>
              <a:t>Approche-toi donc, que je te touche, mon fils, pour savoir si tu es mon fils Esaü ou non</a:t>
            </a:r>
            <a:r>
              <a:rPr lang="fr-CH" dirty="0"/>
              <a:t>. Gn </a:t>
            </a:r>
            <a:r>
              <a:rPr lang="fr-CH" dirty="0" smtClean="0"/>
              <a:t>27,21</a:t>
            </a:r>
            <a:endParaRPr lang="en-GB" dirty="0"/>
          </a:p>
        </p:txBody>
      </p:sp>
    </p:spTree>
    <p:extLst>
      <p:ext uri="{BB962C8B-B14F-4D97-AF65-F5344CB8AC3E}">
        <p14:creationId xmlns:p14="http://schemas.microsoft.com/office/powerpoint/2010/main" val="9271096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Isaac </a:t>
            </a:r>
            <a:r>
              <a:rPr lang="fr-CH" dirty="0"/>
              <a:t>reconnaît les mains velues d’Esaü</a:t>
            </a:r>
            <a:r>
              <a:rPr lang="fr-CH" dirty="0" smtClean="0"/>
              <a:t>.</a:t>
            </a:r>
          </a:p>
          <a:p>
            <a:r>
              <a:rPr lang="fr-CH" dirty="0" smtClean="0"/>
              <a:t>Jacob </a:t>
            </a:r>
            <a:r>
              <a:rPr lang="fr-CH" dirty="0"/>
              <a:t>sert à manger à son père qui, après le repas, l'embrasse. Il reconnaît alors l’odeur des vêtements d’Esaü. </a:t>
            </a:r>
            <a:endParaRPr lang="fr-CH" dirty="0" smtClean="0"/>
          </a:p>
          <a:p>
            <a:r>
              <a:rPr lang="fr-CH" dirty="0" smtClean="0"/>
              <a:t>Après </a:t>
            </a:r>
            <a:r>
              <a:rPr lang="fr-CH" dirty="0"/>
              <a:t>avoir été béni, Jacob quitte son père. </a:t>
            </a:r>
            <a:endParaRPr lang="fr-CH" dirty="0" smtClean="0"/>
          </a:p>
          <a:p>
            <a:r>
              <a:rPr lang="fr-CH" dirty="0" smtClean="0"/>
              <a:t>C’est </a:t>
            </a:r>
            <a:r>
              <a:rPr lang="fr-CH" dirty="0"/>
              <a:t>à ce moment-là qu’Esaü rentre de la chasse. </a:t>
            </a:r>
            <a:endParaRPr lang="fr-CH" dirty="0" smtClean="0"/>
          </a:p>
          <a:p>
            <a:r>
              <a:rPr lang="fr-CH" dirty="0" smtClean="0"/>
              <a:t>Il </a:t>
            </a:r>
            <a:r>
              <a:rPr lang="fr-CH" dirty="0"/>
              <a:t>prépare le repas, l’amène à son père et lui dit:</a:t>
            </a:r>
            <a:endParaRPr lang="en-GB" dirty="0"/>
          </a:p>
          <a:p>
            <a:pPr lvl="2"/>
            <a:r>
              <a:rPr lang="fr-FR" dirty="0"/>
              <a:t>Que mon père se lève et mange du gibier de son fils, afin que tu me bénisses</a:t>
            </a:r>
            <a:r>
              <a:rPr lang="fr-CH" dirty="0"/>
              <a:t>! Gn 27,31	</a:t>
            </a:r>
            <a:endParaRPr lang="en-GB" dirty="0"/>
          </a:p>
          <a:p>
            <a:r>
              <a:rPr lang="fr-CH" dirty="0"/>
              <a:t>Isaac lui demande qui il est. Il lui répond:</a:t>
            </a:r>
            <a:endParaRPr lang="en-GB" dirty="0"/>
          </a:p>
          <a:p>
            <a:pPr lvl="2"/>
            <a:r>
              <a:rPr lang="fr-CH" dirty="0"/>
              <a:t>Je suis ton fils aîné, Esaü. Gn </a:t>
            </a:r>
            <a:r>
              <a:rPr lang="fr-CH" dirty="0" smtClean="0"/>
              <a:t>27,32</a:t>
            </a:r>
            <a:endParaRPr lang="en-GB" dirty="0"/>
          </a:p>
        </p:txBody>
      </p:sp>
    </p:spTree>
    <p:extLst>
      <p:ext uri="{BB962C8B-B14F-4D97-AF65-F5344CB8AC3E}">
        <p14:creationId xmlns:p14="http://schemas.microsoft.com/office/powerpoint/2010/main" val="2776781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Saisi </a:t>
            </a:r>
            <a:r>
              <a:rPr lang="fr-CH" dirty="0"/>
              <a:t>d’une grande émotion (tremblement), Isaac s’exclame:</a:t>
            </a:r>
            <a:endParaRPr lang="en-GB" dirty="0"/>
          </a:p>
          <a:p>
            <a:pPr lvl="2"/>
            <a:r>
              <a:rPr lang="fr-FR" dirty="0"/>
              <a:t>Qui est donc celui qui a chassé du gibier et me l'a apporté? J'ai mangé de tout avant que tu ne viennes et je l'ai béni. Et effectivement, il sera béni</a:t>
            </a:r>
            <a:r>
              <a:rPr lang="fr-CH" dirty="0"/>
              <a:t>. Gn 27,33</a:t>
            </a:r>
            <a:endParaRPr lang="en-GB" dirty="0"/>
          </a:p>
          <a:p>
            <a:r>
              <a:rPr lang="fr-CH" dirty="0"/>
              <a:t>Entendant cela, Esaü pousse de grands cris et dit à son père:</a:t>
            </a:r>
            <a:endParaRPr lang="en-GB" dirty="0"/>
          </a:p>
          <a:p>
            <a:pPr lvl="2"/>
            <a:r>
              <a:rPr lang="fr-CH" dirty="0"/>
              <a:t>Bénis-moi aussi, mon père! Gn 27,34	</a:t>
            </a:r>
            <a:endParaRPr lang="en-GB" dirty="0"/>
          </a:p>
          <a:p>
            <a:r>
              <a:rPr lang="fr-CH" dirty="0"/>
              <a:t>Isaac lui répond: </a:t>
            </a:r>
            <a:endParaRPr lang="en-GB" dirty="0"/>
          </a:p>
          <a:p>
            <a:pPr lvl="2"/>
            <a:r>
              <a:rPr lang="fr-FR" dirty="0"/>
              <a:t>Ton frère est venu avec ruse et a pris ta bénédiction… Je l'ai désigné comme ton maître et je lui ai donné tous ses frères pour serviteurs, je l'ai pourvu en blé et en vin. Que puis-je donc faire pour toi, mon fils? </a:t>
            </a:r>
            <a:r>
              <a:rPr lang="fr-CH" dirty="0"/>
              <a:t>Gn 27,37</a:t>
            </a:r>
            <a:r>
              <a:rPr lang="en-GB" dirty="0"/>
              <a:t> </a:t>
            </a:r>
            <a:endParaRPr lang="fr-FR" dirty="0"/>
          </a:p>
        </p:txBody>
      </p:sp>
    </p:spTree>
    <p:extLst>
      <p:ext uri="{BB962C8B-B14F-4D97-AF65-F5344CB8AC3E}">
        <p14:creationId xmlns:p14="http://schemas.microsoft.com/office/powerpoint/2010/main" val="23788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pPr lvl="1"/>
            <a:r>
              <a:rPr lang="fr-CH" dirty="0"/>
              <a:t>A l'époque, le fils aîné </a:t>
            </a:r>
            <a:r>
              <a:rPr lang="fr-CH" dirty="0" smtClean="0"/>
              <a:t>recevait une part </a:t>
            </a:r>
            <a:r>
              <a:rPr lang="fr-CH" dirty="0"/>
              <a:t>double de l'héritage. En plus du côté financier, il héritait aussi de l'autorité dans la famille.</a:t>
            </a:r>
            <a:endParaRPr lang="en-GB" dirty="0"/>
          </a:p>
          <a:p>
            <a:r>
              <a:rPr lang="fr-FR" dirty="0" smtClean="0"/>
              <a:t>Rebecca </a:t>
            </a:r>
            <a:r>
              <a:rPr lang="fr-FR" dirty="0"/>
              <a:t>apprend qu’Esaü veut se venger et tuer son frère. Elle dit à Jacob:</a:t>
            </a:r>
            <a:endParaRPr lang="en-GB" dirty="0"/>
          </a:p>
          <a:p>
            <a:pPr lvl="2"/>
            <a:r>
              <a:rPr lang="fr-FR" dirty="0"/>
              <a:t>Maintenant, mon fils, écoute-moi! Lève-toi, enfuis-toi chez mon frère Laban à </a:t>
            </a:r>
            <a:r>
              <a:rPr lang="fr-FR" dirty="0" err="1"/>
              <a:t>Charan</a:t>
            </a:r>
            <a:r>
              <a:rPr lang="fr-FR" dirty="0"/>
              <a:t>. Reste chez lui quelque temps, jusqu'à ce que la fureur de ton frère s'apaise, jusqu'à ce que la colère de ton frère se détourne de toi et qu'il oublie ce que tu lui as fait. Alors je te ferai revenir. Pourquoi serais-je privée de vous deux en un seul jour? Es 27:</a:t>
            </a:r>
            <a:r>
              <a:rPr lang="fr-FR" dirty="0" smtClean="0"/>
              <a:t>43</a:t>
            </a:r>
            <a:endParaRPr lang="en-GB" dirty="0"/>
          </a:p>
        </p:txBody>
      </p:sp>
    </p:spTree>
    <p:extLst>
      <p:ext uri="{BB962C8B-B14F-4D97-AF65-F5344CB8AC3E}">
        <p14:creationId xmlns:p14="http://schemas.microsoft.com/office/powerpoint/2010/main" val="15298495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630537"/>
            <a:ext cx="8787267" cy="5172605"/>
          </a:xfrm>
        </p:spPr>
        <p:txBody>
          <a:bodyPr/>
          <a:lstStyle/>
          <a:p>
            <a:r>
              <a:rPr lang="fr-CH" dirty="0" smtClean="0"/>
              <a:t>Isaac </a:t>
            </a:r>
            <a:r>
              <a:rPr lang="fr-CH" dirty="0"/>
              <a:t>appelle Jacob et lui dit:</a:t>
            </a:r>
            <a:endParaRPr lang="en-GB" dirty="0"/>
          </a:p>
          <a:p>
            <a:pPr lvl="2"/>
            <a:r>
              <a:rPr lang="fr-FR" dirty="0"/>
              <a:t>Tu ne prendras pas une femme cananéenne. Lève-toi, va à </a:t>
            </a:r>
            <a:r>
              <a:rPr lang="fr-FR" dirty="0" err="1"/>
              <a:t>Paddan</a:t>
            </a:r>
            <a:r>
              <a:rPr lang="fr-FR" dirty="0"/>
              <a:t>-Aram, chez </a:t>
            </a:r>
            <a:r>
              <a:rPr lang="fr-FR" dirty="0" err="1"/>
              <a:t>Bethuel</a:t>
            </a:r>
            <a:r>
              <a:rPr lang="fr-FR" dirty="0"/>
              <a:t>, le père de ta mère, et prends-y une femme parmi les filles de Laban, le frère de ta mère. </a:t>
            </a:r>
            <a:r>
              <a:rPr lang="fr-CH" dirty="0"/>
              <a:t>Gn 28,1	</a:t>
            </a:r>
            <a:endParaRPr lang="fr-CH" dirty="0" smtClean="0"/>
          </a:p>
          <a:p>
            <a:r>
              <a:rPr lang="fr-FR" dirty="0"/>
              <a:t>Jacob part en direction de </a:t>
            </a:r>
            <a:r>
              <a:rPr lang="fr-FR" dirty="0" err="1"/>
              <a:t>Charan</a:t>
            </a:r>
            <a:r>
              <a:rPr lang="fr-FR" dirty="0"/>
              <a:t>. </a:t>
            </a:r>
            <a:endParaRPr lang="en-GB"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6591" r="6591"/>
          <a:stretch/>
        </p:blipFill>
        <p:spPr>
          <a:xfrm>
            <a:off x="-22225" y="3565525"/>
            <a:ext cx="9166225" cy="3292475"/>
          </a:xfrm>
        </p:spPr>
      </p:pic>
      <p:sp>
        <p:nvSpPr>
          <p:cNvPr id="7" name="Text Box 11"/>
          <p:cNvSpPr txBox="1">
            <a:spLocks noChangeArrowheads="1"/>
          </p:cNvSpPr>
          <p:nvPr/>
        </p:nvSpPr>
        <p:spPr bwMode="auto">
          <a:xfrm>
            <a:off x="8683497" y="6581001"/>
            <a:ext cx="531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FO</a:t>
            </a:r>
            <a:endParaRPr lang="fr-FR" sz="1200" b="0" dirty="0">
              <a:solidFill>
                <a:srgbClr val="FFFFFF"/>
              </a:solidFill>
              <a:latin typeface="+mj-lt"/>
            </a:endParaRPr>
          </a:p>
        </p:txBody>
      </p:sp>
    </p:spTree>
    <p:extLst>
      <p:ext uri="{BB962C8B-B14F-4D97-AF65-F5344CB8AC3E}">
        <p14:creationId xmlns:p14="http://schemas.microsoft.com/office/powerpoint/2010/main" val="3061744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100 </a:t>
            </a:r>
            <a:r>
              <a:rPr lang="fr-FR" dirty="0"/>
              <a:t>km plus loin, il fait un rêve.</a:t>
            </a:r>
            <a:endParaRPr lang="en-GB" dirty="0"/>
          </a:p>
          <a:p>
            <a:pPr lvl="2"/>
            <a:r>
              <a:rPr lang="fr-FR" dirty="0"/>
              <a:t>une échelle était appuyée sur la terre et son sommet touchait le ciel; des anges de Dieu montaient et descendaient par cette échelle</a:t>
            </a:r>
            <a:r>
              <a:rPr lang="fr-CH" dirty="0"/>
              <a:t>.  </a:t>
            </a:r>
            <a:r>
              <a:rPr lang="fr-FR" dirty="0"/>
              <a:t>L'Eternel se tenait au-dessus d'elle, et il dit: Je suis l'Eternel, le Dieu de ton grand-père Abraham et le Dieu d'Isaac. La terre sur laquelle tu es couché, je te la donnerai, à toi et à ta descendance</a:t>
            </a:r>
            <a:r>
              <a:rPr lang="fr-CH" dirty="0"/>
              <a:t>. Gn 28,13 </a:t>
            </a:r>
            <a:endParaRPr lang="en-GB" dirty="0"/>
          </a:p>
        </p:txBody>
      </p:sp>
      <p:sp>
        <p:nvSpPr>
          <p:cNvPr id="6" name="Text Box 11"/>
          <p:cNvSpPr txBox="1">
            <a:spLocks noChangeArrowheads="1"/>
          </p:cNvSpPr>
          <p:nvPr/>
        </p:nvSpPr>
        <p:spPr bwMode="auto">
          <a:xfrm>
            <a:off x="2965849" y="6577336"/>
            <a:ext cx="1096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FO</a:t>
            </a:r>
            <a:endParaRPr lang="fr-FR" sz="1200" b="0" dirty="0">
              <a:solidFill>
                <a:srgbClr val="5F5F5F"/>
              </a:solidFill>
              <a:latin typeface="+mj-lt"/>
            </a:endParaRPr>
          </a:p>
        </p:txBody>
      </p:sp>
      <p:pic>
        <p:nvPicPr>
          <p:cNvPr id="8" name="Espace réservé pour une image  7"/>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26608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L’Eternel lui dit encore:</a:t>
            </a:r>
            <a:endParaRPr lang="en-GB" dirty="0"/>
          </a:p>
          <a:p>
            <a:pPr lvl="2"/>
            <a:r>
              <a:rPr lang="fr-FR" dirty="0"/>
              <a:t>Je suis moi-même avec toi, je te garderai partout où tu iras et je te ramènerai dans ce pays, car je ne t'abandonnerai pas tant que je n'aurai pas accompli ce que je te dis. </a:t>
            </a:r>
            <a:r>
              <a:rPr lang="fr-CH" dirty="0"/>
              <a:t>Gn 28,15	</a:t>
            </a:r>
            <a:endParaRPr lang="en-GB" dirty="0"/>
          </a:p>
          <a:p>
            <a:r>
              <a:rPr lang="fr-CH" dirty="0" smtClean="0"/>
              <a:t>Le </a:t>
            </a:r>
            <a:r>
              <a:rPr lang="fr-CH" dirty="0"/>
              <a:t>lendemain matin, </a:t>
            </a:r>
            <a:r>
              <a:rPr lang="fr-CH" dirty="0" smtClean="0"/>
              <a:t>Jacob </a:t>
            </a:r>
            <a:r>
              <a:rPr lang="fr-CH" dirty="0"/>
              <a:t>dresse une pierre et verse de l’huile dessus pour en faire une pierre sacrée. </a:t>
            </a:r>
            <a:endParaRPr lang="fr-CH" dirty="0" smtClean="0"/>
          </a:p>
          <a:p>
            <a:r>
              <a:rPr lang="fr-CH" dirty="0" smtClean="0"/>
              <a:t>Il </a:t>
            </a:r>
            <a:r>
              <a:rPr lang="fr-CH" dirty="0"/>
              <a:t>appelle cet endroit Béthel. Il fait le vœu suivant:</a:t>
            </a:r>
            <a:endParaRPr lang="en-GB" dirty="0"/>
          </a:p>
          <a:p>
            <a:pPr lvl="2"/>
            <a:r>
              <a:rPr lang="fr-FR" dirty="0"/>
              <a:t>Si Dieu est avec moi et me garde pendant mon voyage, s'il me donne du pain à manger et des habits à mettre, et si je reviens dans la paix chez mon père, alors l'Eternel sera mon Dieu. </a:t>
            </a:r>
            <a:r>
              <a:rPr lang="fr-FR" dirty="0" err="1"/>
              <a:t>Gn</a:t>
            </a:r>
            <a:r>
              <a:rPr lang="fr-FR" dirty="0"/>
              <a:t> 28.20 </a:t>
            </a:r>
            <a:endParaRPr lang="en-GB" dirty="0"/>
          </a:p>
        </p:txBody>
      </p:sp>
    </p:spTree>
    <p:extLst>
      <p:ext uri="{BB962C8B-B14F-4D97-AF65-F5344CB8AC3E}">
        <p14:creationId xmlns:p14="http://schemas.microsoft.com/office/powerpoint/2010/main" val="11532116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842590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Placeholder 58" descr="101533012.jpg"/>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42" name="Text Placeholder 18"/>
          <p:cNvSpPr txBox="1">
            <a:spLocks/>
          </p:cNvSpPr>
          <p:nvPr/>
        </p:nvSpPr>
        <p:spPr>
          <a:xfrm>
            <a:off x="336520" y="1845706"/>
            <a:ext cx="7181850" cy="582044"/>
          </a:xfrm>
          <a:prstGeom prst="rect">
            <a:avLst/>
          </a:prstGeom>
        </p:spPr>
        <p:txBody>
          <a:bodyPr vert="horz"/>
          <a:lstStyle>
            <a:lvl1pPr marL="0" indent="0" algn="l" rtl="0" eaLnBrk="0" fontAlgn="base" hangingPunct="0">
              <a:spcBef>
                <a:spcPct val="20000"/>
              </a:spcBef>
              <a:spcAft>
                <a:spcPct val="0"/>
              </a:spcAft>
              <a:buNone/>
              <a:defRPr kumimoji="1" sz="3200" b="1" i="0">
                <a:solidFill>
                  <a:schemeClr val="bg1"/>
                </a:solidFill>
                <a:latin typeface="Cambria"/>
                <a:ea typeface="+mn-ea"/>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en-US" dirty="0" err="1" smtClean="0"/>
              <a:t>Titre</a:t>
            </a:r>
            <a:r>
              <a:rPr lang="en-US" dirty="0" smtClean="0"/>
              <a:t> </a:t>
            </a:r>
            <a:r>
              <a:rPr lang="en-US" dirty="0" err="1" smtClean="0"/>
              <a:t>chronologie</a:t>
            </a:r>
            <a:endParaRPr lang="en-US" dirty="0"/>
          </a:p>
        </p:txBody>
      </p:sp>
      <p:grpSp>
        <p:nvGrpSpPr>
          <p:cNvPr id="63" name="Group 62"/>
          <p:cNvGrpSpPr/>
          <p:nvPr/>
        </p:nvGrpSpPr>
        <p:grpSpPr>
          <a:xfrm>
            <a:off x="7347379" y="2273089"/>
            <a:ext cx="1413157" cy="518724"/>
            <a:chOff x="7347379" y="2273089"/>
            <a:chExt cx="1413157" cy="518724"/>
          </a:xfrm>
        </p:grpSpPr>
        <p:pic>
          <p:nvPicPr>
            <p:cNvPr id="43" name="Picture 42"/>
            <p:cNvPicPr>
              <a:picLocks noChangeAspect="1"/>
            </p:cNvPicPr>
            <p:nvPr/>
          </p:nvPicPr>
          <p:blipFill>
            <a:blip r:embed="rId3"/>
            <a:stretch>
              <a:fillRect/>
            </a:stretch>
          </p:blipFill>
          <p:spPr>
            <a:xfrm flipV="1">
              <a:off x="8557336" y="2360012"/>
              <a:ext cx="203200" cy="431801"/>
            </a:xfrm>
            <a:prstGeom prst="rect">
              <a:avLst/>
            </a:prstGeom>
          </p:spPr>
        </p:pic>
        <p:sp>
          <p:nvSpPr>
            <p:cNvPr id="44" name="TextBox 43"/>
            <p:cNvSpPr txBox="1"/>
            <p:nvPr/>
          </p:nvSpPr>
          <p:spPr>
            <a:xfrm>
              <a:off x="7347379" y="2273089"/>
              <a:ext cx="1404788" cy="292389"/>
            </a:xfrm>
            <a:prstGeom prst="rect">
              <a:avLst/>
            </a:prstGeom>
            <a:noFill/>
          </p:spPr>
          <p:txBody>
            <a:bodyPr wrap="square" rtlCol="0">
              <a:spAutoFit/>
            </a:bodyPr>
            <a:lstStyle/>
            <a:p>
              <a:r>
                <a:rPr lang="en-US" sz="1300" dirty="0" smtClean="0">
                  <a:solidFill>
                    <a:schemeClr val="bg1"/>
                  </a:solidFill>
                  <a:latin typeface="Cambria"/>
                  <a:cs typeface="Cambria"/>
                </a:rPr>
                <a:t>JESUS</a:t>
              </a:r>
              <a:r>
                <a:rPr lang="en-US" sz="1300" baseline="0" dirty="0" smtClean="0">
                  <a:solidFill>
                    <a:schemeClr val="bg1"/>
                  </a:solidFill>
                  <a:latin typeface="Cambria"/>
                  <a:cs typeface="Cambria"/>
                </a:rPr>
                <a:t> </a:t>
              </a:r>
              <a:r>
                <a:rPr lang="en-US" sz="1300" dirty="0" smtClean="0">
                  <a:solidFill>
                    <a:schemeClr val="bg1"/>
                  </a:solidFill>
                  <a:latin typeface="Cambria"/>
                  <a:cs typeface="Cambria"/>
                </a:rPr>
                <a:t>CHRIST</a:t>
              </a:r>
              <a:endParaRPr lang="en-US" sz="1300" dirty="0">
                <a:solidFill>
                  <a:schemeClr val="bg1"/>
                </a:solidFill>
                <a:latin typeface="Cambria"/>
                <a:cs typeface="Cambria"/>
              </a:endParaRPr>
            </a:p>
          </p:txBody>
        </p:sp>
      </p:grpSp>
      <p:sp>
        <p:nvSpPr>
          <p:cNvPr id="45" name="TextBox 44"/>
          <p:cNvSpPr txBox="1"/>
          <p:nvPr/>
        </p:nvSpPr>
        <p:spPr>
          <a:xfrm>
            <a:off x="405478" y="2926294"/>
            <a:ext cx="1159162" cy="276999"/>
          </a:xfrm>
          <a:prstGeom prst="rect">
            <a:avLst/>
          </a:prstGeom>
          <a:noFill/>
        </p:spPr>
        <p:txBody>
          <a:bodyPr wrap="square" rtlCol="0">
            <a:spAutoFit/>
          </a:bodyPr>
          <a:lstStyle/>
          <a:p>
            <a:pPr algn="ctr"/>
            <a:r>
              <a:rPr lang="en-US" sz="1200" dirty="0" smtClean="0">
                <a:solidFill>
                  <a:srgbClr val="FFFFFF"/>
                </a:solidFill>
              </a:rPr>
              <a:t>300</a:t>
            </a:r>
            <a:r>
              <a:rPr lang="en-US" sz="1200" baseline="0" dirty="0" smtClean="0">
                <a:solidFill>
                  <a:srgbClr val="FFFFFF"/>
                </a:solidFill>
              </a:rPr>
              <a:t> </a:t>
            </a:r>
            <a:r>
              <a:rPr lang="en-US" sz="1200" baseline="0" dirty="0" err="1" smtClean="0">
                <a:solidFill>
                  <a:srgbClr val="FFFFFF"/>
                </a:solidFill>
              </a:rPr>
              <a:t>ans</a:t>
            </a:r>
            <a:endParaRPr lang="en-US" sz="1200" dirty="0">
              <a:solidFill>
                <a:srgbClr val="FFFFFF"/>
              </a:solidFill>
            </a:endParaRPr>
          </a:p>
        </p:txBody>
      </p:sp>
      <p:sp>
        <p:nvSpPr>
          <p:cNvPr id="46" name="TextBox 45"/>
          <p:cNvSpPr txBox="1"/>
          <p:nvPr/>
        </p:nvSpPr>
        <p:spPr>
          <a:xfrm>
            <a:off x="1641611" y="2926294"/>
            <a:ext cx="1159162" cy="276999"/>
          </a:xfrm>
          <a:prstGeom prst="rect">
            <a:avLst/>
          </a:prstGeom>
          <a:noFill/>
        </p:spPr>
        <p:txBody>
          <a:bodyPr wrap="square" rtlCol="0">
            <a:spAutoFit/>
          </a:bodyPr>
          <a:lstStyle/>
          <a:p>
            <a:pPr algn="ctr"/>
            <a:r>
              <a:rPr lang="en-US" sz="1200" dirty="0" smtClean="0">
                <a:solidFill>
                  <a:srgbClr val="FFFFFF"/>
                </a:solidFill>
              </a:rPr>
              <a:t>400 </a:t>
            </a:r>
            <a:r>
              <a:rPr lang="en-US" sz="1200" baseline="0" dirty="0" err="1" smtClean="0">
                <a:solidFill>
                  <a:srgbClr val="FFFFFF"/>
                </a:solidFill>
              </a:rPr>
              <a:t>ans</a:t>
            </a:r>
            <a:endParaRPr lang="en-US" sz="1200" dirty="0">
              <a:solidFill>
                <a:srgbClr val="FFFFFF"/>
              </a:solidFill>
            </a:endParaRPr>
          </a:p>
        </p:txBody>
      </p:sp>
      <p:sp>
        <p:nvSpPr>
          <p:cNvPr id="47" name="TextBox 46"/>
          <p:cNvSpPr txBox="1"/>
          <p:nvPr/>
        </p:nvSpPr>
        <p:spPr>
          <a:xfrm>
            <a:off x="2800773" y="2926294"/>
            <a:ext cx="685800" cy="276999"/>
          </a:xfrm>
          <a:prstGeom prst="rect">
            <a:avLst/>
          </a:prstGeom>
          <a:noFill/>
        </p:spPr>
        <p:txBody>
          <a:bodyPr wrap="square" rtlCol="0">
            <a:spAutoFit/>
          </a:bodyPr>
          <a:lstStyle/>
          <a:p>
            <a:pPr algn="ctr"/>
            <a:r>
              <a:rPr lang="en-US" sz="1200" dirty="0" smtClean="0">
                <a:solidFill>
                  <a:srgbClr val="FFFFFF"/>
                </a:solidFill>
              </a:rPr>
              <a:t>40 </a:t>
            </a:r>
            <a:r>
              <a:rPr lang="en-US" sz="1200" baseline="0" dirty="0" err="1" smtClean="0">
                <a:solidFill>
                  <a:srgbClr val="FFFFFF"/>
                </a:solidFill>
              </a:rPr>
              <a:t>ans</a:t>
            </a:r>
            <a:endParaRPr lang="en-US" sz="1200" dirty="0">
              <a:solidFill>
                <a:srgbClr val="FFFFFF"/>
              </a:solidFill>
            </a:endParaRPr>
          </a:p>
        </p:txBody>
      </p:sp>
      <p:sp>
        <p:nvSpPr>
          <p:cNvPr id="48" name="TextBox 47"/>
          <p:cNvSpPr txBox="1"/>
          <p:nvPr/>
        </p:nvSpPr>
        <p:spPr>
          <a:xfrm>
            <a:off x="3545839" y="2926294"/>
            <a:ext cx="1134533" cy="276999"/>
          </a:xfrm>
          <a:prstGeom prst="rect">
            <a:avLst/>
          </a:prstGeom>
          <a:noFill/>
        </p:spPr>
        <p:txBody>
          <a:bodyPr wrap="square" rtlCol="0">
            <a:spAutoFit/>
          </a:bodyPr>
          <a:lstStyle/>
          <a:p>
            <a:pPr algn="ctr"/>
            <a:r>
              <a:rPr lang="en-US" sz="1200" dirty="0" smtClean="0">
                <a:solidFill>
                  <a:srgbClr val="FFFFFF"/>
                </a:solidFill>
              </a:rPr>
              <a:t>360 </a:t>
            </a:r>
            <a:r>
              <a:rPr lang="en-US" sz="1200" baseline="0" dirty="0" err="1" smtClean="0">
                <a:solidFill>
                  <a:srgbClr val="FFFFFF"/>
                </a:solidFill>
              </a:rPr>
              <a:t>ans</a:t>
            </a:r>
            <a:endParaRPr lang="en-US" sz="1200" dirty="0">
              <a:solidFill>
                <a:srgbClr val="FFFFFF"/>
              </a:solidFill>
            </a:endParaRPr>
          </a:p>
        </p:txBody>
      </p:sp>
      <p:sp>
        <p:nvSpPr>
          <p:cNvPr id="49" name="TextBox 48"/>
          <p:cNvSpPr txBox="1"/>
          <p:nvPr/>
        </p:nvSpPr>
        <p:spPr>
          <a:xfrm>
            <a:off x="4680372" y="2926294"/>
            <a:ext cx="880535" cy="276999"/>
          </a:xfrm>
          <a:prstGeom prst="rect">
            <a:avLst/>
          </a:prstGeom>
          <a:noFill/>
        </p:spPr>
        <p:txBody>
          <a:bodyPr wrap="square" rtlCol="0">
            <a:spAutoFit/>
          </a:bodyPr>
          <a:lstStyle/>
          <a:p>
            <a:pPr algn="ctr"/>
            <a:r>
              <a:rPr lang="en-US" sz="1200" dirty="0" smtClean="0">
                <a:solidFill>
                  <a:srgbClr val="FFFFFF"/>
                </a:solidFill>
              </a:rPr>
              <a:t>120 </a:t>
            </a:r>
            <a:r>
              <a:rPr lang="en-US" sz="1200" baseline="0" dirty="0" err="1" smtClean="0">
                <a:solidFill>
                  <a:srgbClr val="FFFFFF"/>
                </a:solidFill>
              </a:rPr>
              <a:t>ans</a:t>
            </a:r>
            <a:endParaRPr lang="en-US" sz="1200" dirty="0">
              <a:solidFill>
                <a:srgbClr val="FFFFFF"/>
              </a:solidFill>
            </a:endParaRPr>
          </a:p>
        </p:txBody>
      </p:sp>
      <p:sp>
        <p:nvSpPr>
          <p:cNvPr id="50" name="TextBox 49"/>
          <p:cNvSpPr txBox="1"/>
          <p:nvPr/>
        </p:nvSpPr>
        <p:spPr>
          <a:xfrm>
            <a:off x="5560907" y="3118468"/>
            <a:ext cx="1168400" cy="276999"/>
          </a:xfrm>
          <a:prstGeom prst="rect">
            <a:avLst/>
          </a:prstGeom>
          <a:noFill/>
        </p:spPr>
        <p:txBody>
          <a:bodyPr wrap="square" rtlCol="0">
            <a:spAutoFit/>
          </a:bodyPr>
          <a:lstStyle/>
          <a:p>
            <a:pPr algn="ctr"/>
            <a:r>
              <a:rPr lang="en-US" sz="1200" dirty="0" smtClean="0">
                <a:solidFill>
                  <a:srgbClr val="FFFFFF"/>
                </a:solidFill>
              </a:rPr>
              <a:t>330 </a:t>
            </a:r>
            <a:r>
              <a:rPr lang="en-US" sz="1200" dirty="0" err="1" smtClean="0">
                <a:solidFill>
                  <a:srgbClr val="FFFFFF"/>
                </a:solidFill>
              </a:rPr>
              <a:t>ans</a:t>
            </a:r>
            <a:endParaRPr lang="en-US" sz="1200" dirty="0">
              <a:solidFill>
                <a:srgbClr val="FFFFFF"/>
              </a:solidFill>
            </a:endParaRPr>
          </a:p>
        </p:txBody>
      </p:sp>
      <p:sp>
        <p:nvSpPr>
          <p:cNvPr id="51" name="TextBox 50"/>
          <p:cNvSpPr txBox="1"/>
          <p:nvPr/>
        </p:nvSpPr>
        <p:spPr>
          <a:xfrm>
            <a:off x="6830907" y="3118468"/>
            <a:ext cx="687463" cy="276999"/>
          </a:xfrm>
          <a:prstGeom prst="rect">
            <a:avLst/>
          </a:prstGeom>
          <a:noFill/>
        </p:spPr>
        <p:txBody>
          <a:bodyPr wrap="square" rtlCol="0">
            <a:spAutoFit/>
          </a:bodyPr>
          <a:lstStyle/>
          <a:p>
            <a:pPr algn="ctr"/>
            <a:r>
              <a:rPr lang="en-US" sz="1200" dirty="0" smtClean="0">
                <a:solidFill>
                  <a:srgbClr val="FFFFFF"/>
                </a:solidFill>
              </a:rPr>
              <a:t>70 </a:t>
            </a:r>
            <a:r>
              <a:rPr lang="en-US" sz="1200" dirty="0" err="1" smtClean="0">
                <a:solidFill>
                  <a:srgbClr val="FFFFFF"/>
                </a:solidFill>
              </a:rPr>
              <a:t>ans</a:t>
            </a:r>
            <a:endParaRPr lang="en-US" sz="1200" dirty="0">
              <a:solidFill>
                <a:srgbClr val="FFFFFF"/>
              </a:solidFill>
            </a:endParaRPr>
          </a:p>
        </p:txBody>
      </p:sp>
      <p:sp>
        <p:nvSpPr>
          <p:cNvPr id="52" name="TextBox 51"/>
          <p:cNvSpPr txBox="1"/>
          <p:nvPr/>
        </p:nvSpPr>
        <p:spPr>
          <a:xfrm>
            <a:off x="7584440" y="3118468"/>
            <a:ext cx="1133764" cy="276999"/>
          </a:xfrm>
          <a:prstGeom prst="rect">
            <a:avLst/>
          </a:prstGeom>
          <a:noFill/>
        </p:spPr>
        <p:txBody>
          <a:bodyPr wrap="square" rtlCol="0">
            <a:spAutoFit/>
          </a:bodyPr>
          <a:lstStyle/>
          <a:p>
            <a:pPr algn="ctr"/>
            <a:r>
              <a:rPr lang="en-US" sz="1200" dirty="0" smtClean="0">
                <a:solidFill>
                  <a:srgbClr val="FFFFFF"/>
                </a:solidFill>
              </a:rPr>
              <a:t>500 </a:t>
            </a:r>
            <a:r>
              <a:rPr lang="en-US" sz="1200" dirty="0" err="1" smtClean="0">
                <a:solidFill>
                  <a:srgbClr val="FFFFFF"/>
                </a:solidFill>
              </a:rPr>
              <a:t>ans</a:t>
            </a:r>
            <a:endParaRPr lang="en-US" sz="1200" dirty="0">
              <a:solidFill>
                <a:srgbClr val="FFFFFF"/>
              </a:solidFill>
            </a:endParaRPr>
          </a:p>
        </p:txBody>
      </p:sp>
      <p:sp>
        <p:nvSpPr>
          <p:cNvPr id="54" name="Rectangle 53"/>
          <p:cNvSpPr/>
          <p:nvPr userDrawn="1"/>
        </p:nvSpPr>
        <p:spPr>
          <a:xfrm>
            <a:off x="-1510989" y="329391"/>
            <a:ext cx="6107545" cy="881304"/>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9"/>
          <p:cNvSpPr txBox="1">
            <a:spLocks/>
          </p:cNvSpPr>
          <p:nvPr/>
        </p:nvSpPr>
        <p:spPr>
          <a:xfrm>
            <a:off x="146758" y="412389"/>
            <a:ext cx="8229600" cy="1039091"/>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r>
              <a:rPr lang="fr-CH" dirty="0" smtClean="0">
                <a:latin typeface="Cambria"/>
                <a:cs typeface="Cambria"/>
              </a:rPr>
              <a:t>Introduction</a:t>
            </a:r>
            <a:endParaRPr lang="en-US" dirty="0">
              <a:latin typeface="Cambria"/>
              <a:cs typeface="Cambria"/>
            </a:endParaRPr>
          </a:p>
        </p:txBody>
      </p:sp>
      <p:pic>
        <p:nvPicPr>
          <p:cNvPr id="57" name="Picture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391" y="-146210"/>
            <a:ext cx="621145" cy="1035243"/>
          </a:xfrm>
          <a:prstGeom prst="rect">
            <a:avLst/>
          </a:prstGeom>
        </p:spPr>
      </p:pic>
      <p:grpSp>
        <p:nvGrpSpPr>
          <p:cNvPr id="62" name="Group 61"/>
          <p:cNvGrpSpPr/>
          <p:nvPr/>
        </p:nvGrpSpPr>
        <p:grpSpPr>
          <a:xfrm>
            <a:off x="220717" y="3188247"/>
            <a:ext cx="777171" cy="585233"/>
            <a:chOff x="-6396018" y="2982222"/>
            <a:chExt cx="2177472" cy="585233"/>
          </a:xfrm>
        </p:grpSpPr>
        <p:pic>
          <p:nvPicPr>
            <p:cNvPr id="60" name="Picture 59"/>
            <p:cNvPicPr>
              <a:picLocks noChangeAspect="1"/>
            </p:cNvPicPr>
            <p:nvPr/>
          </p:nvPicPr>
          <p:blipFill>
            <a:blip r:embed="rId3"/>
            <a:stretch>
              <a:fillRect/>
            </a:stretch>
          </p:blipFill>
          <p:spPr>
            <a:xfrm>
              <a:off x="-4421746" y="2982222"/>
              <a:ext cx="203200" cy="431801"/>
            </a:xfrm>
            <a:prstGeom prst="rect">
              <a:avLst/>
            </a:prstGeom>
          </p:spPr>
        </p:pic>
        <p:sp>
          <p:nvSpPr>
            <p:cNvPr id="61" name="TextBox 60"/>
            <p:cNvSpPr txBox="1"/>
            <p:nvPr/>
          </p:nvSpPr>
          <p:spPr>
            <a:xfrm>
              <a:off x="-6396018" y="3198123"/>
              <a:ext cx="2177472" cy="369332"/>
            </a:xfrm>
            <a:prstGeom prst="rect">
              <a:avLst/>
            </a:prstGeom>
            <a:noFill/>
          </p:spPr>
          <p:txBody>
            <a:bodyPr wrap="square" rtlCol="0">
              <a:spAutoFit/>
            </a:bodyPr>
            <a:lstStyle/>
            <a:p>
              <a:r>
                <a:rPr lang="en-US" dirty="0" smtClean="0">
                  <a:solidFill>
                    <a:schemeClr val="bg1"/>
                  </a:solidFill>
                  <a:latin typeface="Cambria"/>
                  <a:cs typeface="Cambria"/>
                </a:rPr>
                <a:t>Jacob</a:t>
              </a:r>
              <a:endParaRPr lang="en-US" dirty="0">
                <a:solidFill>
                  <a:schemeClr val="bg1"/>
                </a:solidFill>
                <a:latin typeface="Cambria"/>
                <a:cs typeface="Cambria"/>
              </a:endParaRPr>
            </a:p>
          </p:txBody>
        </p:sp>
      </p:grpSp>
      <p:pic>
        <p:nvPicPr>
          <p:cNvPr id="25" name="Picture 24" descr="pointille_titr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2320" y="361253"/>
            <a:ext cx="9144000" cy="806627"/>
          </a:xfrm>
          <a:prstGeom prst="rect">
            <a:avLst/>
          </a:prstGeom>
        </p:spPr>
      </p:pic>
      <p:pic>
        <p:nvPicPr>
          <p:cNvPr id="29" name="Picture 4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23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Cette </a:t>
            </a:r>
            <a:r>
              <a:rPr lang="fr-CH" dirty="0"/>
              <a:t>histoire s’est passée il y a 4000 ans. </a:t>
            </a:r>
            <a:endParaRPr lang="fr-CH" dirty="0" smtClean="0"/>
          </a:p>
          <a:p>
            <a:r>
              <a:rPr lang="fr-CH" dirty="0" smtClean="0"/>
              <a:t>Aujourd’hui </a:t>
            </a:r>
            <a:r>
              <a:rPr lang="fr-CH" dirty="0"/>
              <a:t>encore, nous pouvons avoir une relation personnelle avec Dieu. </a:t>
            </a:r>
            <a:endParaRPr lang="fr-CH" dirty="0" smtClean="0"/>
          </a:p>
          <a:p>
            <a:r>
              <a:rPr lang="fr-CH" dirty="0" smtClean="0"/>
              <a:t>Nous </a:t>
            </a:r>
            <a:r>
              <a:rPr lang="fr-CH" dirty="0"/>
              <a:t>pouvons remettre notre vie entière entre Ses mains, il veut le meilleur pour nous. </a:t>
            </a:r>
            <a:endParaRPr lang="fr-CH" dirty="0" smtClean="0"/>
          </a:p>
          <a:p>
            <a:r>
              <a:rPr lang="fr-CH" dirty="0" smtClean="0"/>
              <a:t>Il </a:t>
            </a:r>
            <a:r>
              <a:rPr lang="fr-CH" dirty="0"/>
              <a:t>nous connaît parfaitement, c'est Lui qui nous a créé! </a:t>
            </a:r>
            <a:endParaRPr lang="fr-CH" dirty="0" smtClean="0"/>
          </a:p>
          <a:p>
            <a:r>
              <a:rPr lang="fr-CH" dirty="0" smtClean="0"/>
              <a:t>En </a:t>
            </a:r>
            <a:r>
              <a:rPr lang="fr-CH" dirty="0"/>
              <a:t>devenant croyant, nous changeons de camp, nous passons de celui de Satan à celui de Dieu.</a:t>
            </a:r>
            <a:r>
              <a:rPr lang="fr-FR" dirty="0"/>
              <a:t> </a:t>
            </a:r>
            <a:endParaRPr lang="fr-FR" dirty="0" smtClean="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40981661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5133" b="5133"/>
          <a:stretch>
            <a:fillRect/>
          </a:stretch>
        </p:blipFill>
        <p:spPr/>
      </p:pic>
      <p:sp>
        <p:nvSpPr>
          <p:cNvPr id="2" name="Espace réservé du texte 1"/>
          <p:cNvSpPr>
            <a:spLocks noGrp="1"/>
          </p:cNvSpPr>
          <p:nvPr>
            <p:ph type="body" sz="quarter" idx="12"/>
          </p:nvPr>
        </p:nvSpPr>
        <p:spPr/>
        <p:txBody>
          <a:bodyPr/>
          <a:lstStyle/>
          <a:p>
            <a:r>
              <a:rPr lang="fr-FR" dirty="0"/>
              <a:t>Notre nouveau maitre, le grand Dieu des cieux, aime que nous Lui parlions.</a:t>
            </a:r>
            <a:endParaRPr lang="en-GB" dirty="0"/>
          </a:p>
          <a:p>
            <a:pPr lvl="2"/>
            <a:r>
              <a:rPr lang="fr-FR" dirty="0" smtClean="0"/>
              <a:t>Ne </a:t>
            </a:r>
            <a:r>
              <a:rPr lang="fr-FR" dirty="0"/>
              <a:t>vous inquiétez de rien, mais en toute chose faites connaître vos besoins à Dieu par des prières et des supplications, dans une attitude de reconnaissance. Phil 4:6</a:t>
            </a:r>
            <a:endParaRPr lang="en-GB" dirty="0"/>
          </a:p>
          <a:p>
            <a:r>
              <a:rPr lang="fr-CH" dirty="0"/>
              <a:t>Il désire que nous Lui donnions la souveraineté dans tout ce qui nous concerne</a:t>
            </a:r>
            <a:r>
              <a:rPr lang="fr-CH" dirty="0" smtClean="0"/>
              <a:t>.</a:t>
            </a:r>
            <a:endParaRPr lang="en-GB" dirty="0"/>
          </a:p>
        </p:txBody>
      </p:sp>
      <p:sp>
        <p:nvSpPr>
          <p:cNvPr id="7" name="Text Box 11"/>
          <p:cNvSpPr txBox="1">
            <a:spLocks noChangeArrowheads="1"/>
          </p:cNvSpPr>
          <p:nvPr/>
        </p:nvSpPr>
        <p:spPr bwMode="auto">
          <a:xfrm>
            <a:off x="8736694" y="5800164"/>
            <a:ext cx="4073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chemeClr val="bg1"/>
                </a:solidFill>
                <a:latin typeface="+mj-lt"/>
              </a:rPr>
              <a:t>FO</a:t>
            </a:r>
            <a:endParaRPr lang="fr-FR" sz="1200" b="0" dirty="0">
              <a:solidFill>
                <a:schemeClr val="bg1"/>
              </a:solidFill>
              <a:latin typeface="+mj-lt"/>
            </a:endParaRPr>
          </a:p>
        </p:txBody>
      </p:sp>
    </p:spTree>
    <p:extLst>
      <p:ext uri="{BB962C8B-B14F-4D97-AF65-F5344CB8AC3E}">
        <p14:creationId xmlns:p14="http://schemas.microsoft.com/office/powerpoint/2010/main" val="3790290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Loin </a:t>
            </a:r>
            <a:r>
              <a:rPr lang="fr-FR" dirty="0"/>
              <a:t>de sa famille, Jacob va découvrir une magnifique relation avec Dieu.</a:t>
            </a:r>
            <a:endParaRPr lang="en-GB" dirty="0"/>
          </a:p>
          <a:p>
            <a:r>
              <a:rPr lang="fr-FR" dirty="0"/>
              <a:t>Vous êtes jeune et vous vous trouvez seul durant un certain temps</a:t>
            </a:r>
            <a:endParaRPr lang="en-GB" dirty="0"/>
          </a:p>
          <a:p>
            <a:pPr lvl="1"/>
            <a:r>
              <a:rPr lang="fr-FR" dirty="0"/>
              <a:t>pour des études loin de la famille?</a:t>
            </a:r>
            <a:endParaRPr lang="en-GB" dirty="0"/>
          </a:p>
          <a:p>
            <a:pPr lvl="1"/>
            <a:r>
              <a:rPr lang="fr-FR" dirty="0"/>
              <a:t>pour une expérience professionnelle à l’étranger?</a:t>
            </a:r>
            <a:endParaRPr lang="en-GB" dirty="0"/>
          </a:p>
          <a:p>
            <a:pPr lvl="1"/>
            <a:r>
              <a:rPr lang="fr-FR" dirty="0"/>
              <a:t>pour le service militaire</a:t>
            </a:r>
            <a:r>
              <a:rPr lang="fr-FR" dirty="0" smtClean="0"/>
              <a:t>?</a:t>
            </a:r>
            <a:r>
              <a:rPr lang="en-GB" dirty="0"/>
              <a:t> </a:t>
            </a:r>
            <a:endParaRPr lang="en-GB" dirty="0" smtClean="0"/>
          </a:p>
          <a:p>
            <a:pPr lvl="1"/>
            <a:r>
              <a:rPr lang="en-GB" dirty="0" smtClean="0"/>
              <a:t>E</a:t>
            </a:r>
            <a:r>
              <a:rPr lang="fr-FR" dirty="0" err="1" smtClean="0"/>
              <a:t>tc</a:t>
            </a:r>
            <a:r>
              <a:rPr lang="fr-FR" dirty="0" smtClean="0"/>
              <a:t>…</a:t>
            </a:r>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1"/>
          <p:cNvSpPr txBox="1">
            <a:spLocks noChangeArrowheads="1"/>
          </p:cNvSpPr>
          <p:nvPr/>
        </p:nvSpPr>
        <p:spPr bwMode="auto">
          <a:xfrm>
            <a:off x="2965849" y="6577336"/>
            <a:ext cx="1096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FO</a:t>
            </a:r>
            <a:endParaRPr lang="fr-FR" sz="1200" b="0" dirty="0">
              <a:solidFill>
                <a:srgbClr val="5F5F5F"/>
              </a:solidFill>
              <a:latin typeface="+mj-lt"/>
            </a:endParaRPr>
          </a:p>
        </p:txBody>
      </p:sp>
    </p:spTree>
    <p:extLst>
      <p:ext uri="{BB962C8B-B14F-4D97-AF65-F5344CB8AC3E}">
        <p14:creationId xmlns:p14="http://schemas.microsoft.com/office/powerpoint/2010/main" val="549823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89684808.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813" r="4813"/>
          <a:stretch>
            <a:fillRect/>
          </a:stretch>
        </p:blipFill>
        <p:spPr/>
      </p:pic>
      <p:sp>
        <p:nvSpPr>
          <p:cNvPr id="2" name="Espace réservé du texte 1"/>
          <p:cNvSpPr>
            <a:spLocks noGrp="1"/>
          </p:cNvSpPr>
          <p:nvPr>
            <p:ph type="body" sz="quarter" idx="12"/>
          </p:nvPr>
        </p:nvSpPr>
        <p:spPr/>
        <p:txBody>
          <a:bodyPr/>
          <a:lstStyle/>
          <a:p>
            <a:r>
              <a:rPr lang="fr-FR" dirty="0" smtClean="0"/>
              <a:t>Relisez les promesses que Dieu fait à Jacob:</a:t>
            </a:r>
            <a:endParaRPr lang="en-GB" dirty="0" smtClean="0"/>
          </a:p>
          <a:p>
            <a:pPr lvl="1"/>
            <a:r>
              <a:rPr lang="fr-FR" dirty="0" smtClean="0"/>
              <a:t>Je </a:t>
            </a:r>
            <a:r>
              <a:rPr lang="fr-FR" dirty="0"/>
              <a:t>suis avec toi,</a:t>
            </a:r>
            <a:endParaRPr lang="en-GB" dirty="0"/>
          </a:p>
          <a:p>
            <a:pPr lvl="1"/>
            <a:r>
              <a:rPr lang="fr-FR" dirty="0"/>
              <a:t>Je te garderai partout où tu iras,</a:t>
            </a:r>
            <a:endParaRPr lang="en-GB" dirty="0"/>
          </a:p>
          <a:p>
            <a:pPr lvl="1"/>
            <a:r>
              <a:rPr lang="fr-FR" dirty="0"/>
              <a:t>Je ne t’abandonnerai point</a:t>
            </a:r>
            <a:r>
              <a:rPr lang="fr-FR" dirty="0" smtClean="0"/>
              <a:t>.</a:t>
            </a:r>
            <a:endParaRPr lang="en-GB" dirty="0"/>
          </a:p>
        </p:txBody>
      </p:sp>
    </p:spTree>
    <p:extLst>
      <p:ext uri="{BB962C8B-B14F-4D97-AF65-F5344CB8AC3E}">
        <p14:creationId xmlns:p14="http://schemas.microsoft.com/office/powerpoint/2010/main" val="6111988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Jacob </a:t>
            </a:r>
            <a:r>
              <a:rPr lang="fr-FR" dirty="0"/>
              <a:t>continue son voyage et arrive à </a:t>
            </a:r>
            <a:r>
              <a:rPr lang="fr-FR" dirty="0" err="1"/>
              <a:t>Charan</a:t>
            </a:r>
            <a:r>
              <a:rPr lang="fr-FR" dirty="0"/>
              <a:t>. </a:t>
            </a:r>
            <a:endParaRPr lang="fr-FR" dirty="0" smtClean="0"/>
          </a:p>
          <a:p>
            <a:r>
              <a:rPr lang="fr-FR" dirty="0" smtClean="0"/>
              <a:t>Près </a:t>
            </a:r>
            <a:r>
              <a:rPr lang="fr-FR" dirty="0"/>
              <a:t>d’un puits, il fait la connaissance de Rachel, sa cousine. </a:t>
            </a:r>
            <a:endParaRPr lang="fr-FR" dirty="0" smtClean="0"/>
          </a:p>
          <a:p>
            <a:r>
              <a:rPr lang="fr-FR" dirty="0" smtClean="0"/>
              <a:t>Il </a:t>
            </a:r>
            <a:r>
              <a:rPr lang="fr-FR" dirty="0"/>
              <a:t>donne à boire </a:t>
            </a:r>
            <a:r>
              <a:rPr lang="fr-FR" dirty="0" smtClean="0"/>
              <a:t>à son troupeau. </a:t>
            </a:r>
          </a:p>
          <a:p>
            <a:r>
              <a:rPr lang="fr-FR" dirty="0"/>
              <a:t>Il lui dit qu’il est le fils de Rebecca, sœur de son père Laban. </a:t>
            </a:r>
            <a:endParaRPr lang="fr-FR" dirty="0" smtClean="0"/>
          </a:p>
          <a:p>
            <a:r>
              <a:rPr lang="fr-FR" dirty="0" smtClean="0"/>
              <a:t>L’ayant </a:t>
            </a:r>
            <a:r>
              <a:rPr lang="fr-FR" dirty="0"/>
              <a:t>appris, elle court l’annoncer à son père.</a:t>
            </a:r>
            <a:endParaRPr lang="en-GB" dirty="0"/>
          </a:p>
          <a:p>
            <a:endParaRPr lang="fr-FR" dirty="0" smtClean="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30104510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1"/>
          <p:cNvSpPr txBox="1">
            <a:spLocks noChangeArrowheads="1"/>
          </p:cNvSpPr>
          <p:nvPr/>
        </p:nvSpPr>
        <p:spPr bwMode="auto">
          <a:xfrm>
            <a:off x="8686168" y="6518535"/>
            <a:ext cx="4765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FO</a:t>
            </a:r>
            <a:endParaRPr lang="fr-FR" sz="1200" b="0" dirty="0">
              <a:solidFill>
                <a:srgbClr val="FFFFFF"/>
              </a:solidFill>
              <a:latin typeface="+mj-lt"/>
            </a:endParaRPr>
          </a:p>
        </p:txBody>
      </p:sp>
    </p:spTree>
    <p:extLst>
      <p:ext uri="{BB962C8B-B14F-4D97-AF65-F5344CB8AC3E}">
        <p14:creationId xmlns:p14="http://schemas.microsoft.com/office/powerpoint/2010/main" val="2790790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Jacob </a:t>
            </a:r>
            <a:r>
              <a:rPr lang="fr-FR" dirty="0"/>
              <a:t>demeure un mois chez Laban. Celui-ci lui dit ensuite:</a:t>
            </a:r>
            <a:endParaRPr lang="en-GB" dirty="0"/>
          </a:p>
          <a:p>
            <a:pPr lvl="2"/>
            <a:r>
              <a:rPr lang="fr-FR" dirty="0"/>
              <a:t>Parce que tu fais partie de ma parenté, devrais-tu me servir pour rien? Dis-moi quel sera ton salaire. </a:t>
            </a:r>
            <a:r>
              <a:rPr lang="fr-FR" dirty="0" err="1"/>
              <a:t>Gn</a:t>
            </a:r>
            <a:r>
              <a:rPr lang="fr-FR" dirty="0"/>
              <a:t> 29.15  </a:t>
            </a:r>
            <a:endParaRPr lang="en-GB" dirty="0"/>
          </a:p>
          <a:p>
            <a:r>
              <a:rPr lang="fr-FR" dirty="0"/>
              <a:t>Jacob lui répond:</a:t>
            </a:r>
            <a:endParaRPr lang="en-GB" dirty="0"/>
          </a:p>
          <a:p>
            <a:pPr lvl="2"/>
            <a:r>
              <a:rPr lang="fr-FR" dirty="0"/>
              <a:t>Je te servirai sept ans pour Rachel, ta fille cadette. </a:t>
            </a:r>
            <a:r>
              <a:rPr lang="fr-FR" dirty="0" err="1"/>
              <a:t>Gn</a:t>
            </a:r>
            <a:r>
              <a:rPr lang="fr-FR" dirty="0"/>
              <a:t> 29.18 </a:t>
            </a:r>
            <a:endParaRPr lang="en-GB" dirty="0"/>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4130" r="24130"/>
          <a:stretch/>
        </p:blipFill>
        <p:spPr/>
      </p:pic>
    </p:spTree>
    <p:extLst>
      <p:ext uri="{BB962C8B-B14F-4D97-AF65-F5344CB8AC3E}">
        <p14:creationId xmlns:p14="http://schemas.microsoft.com/office/powerpoint/2010/main" val="25261001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gern\Bureau\dossier D GERN\site panoramabible\photos achetées sur istock\iStock_000005465343XSmall.jpg"/>
          <p:cNvPicPr>
            <a:picLocks noGrp="1" noChangeAspect="1" noChangeArrowheads="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bwMode="auto">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Espace réservé du texte 1"/>
          <p:cNvSpPr>
            <a:spLocks noGrp="1"/>
          </p:cNvSpPr>
          <p:nvPr>
            <p:ph type="body" sz="quarter" idx="12"/>
          </p:nvPr>
        </p:nvSpPr>
        <p:spPr/>
        <p:txBody>
          <a:bodyPr/>
          <a:lstStyle/>
          <a:p>
            <a:pPr lvl="2"/>
            <a:r>
              <a:rPr lang="fr-CH" dirty="0" smtClean="0"/>
              <a:t>Dans </a:t>
            </a:r>
            <a:r>
              <a:rPr lang="fr-CH" dirty="0"/>
              <a:t>son livre sur Jacob, J.H. Alexander présente 7 clés pour le mariage:</a:t>
            </a:r>
            <a:endParaRPr lang="en-GB" dirty="0"/>
          </a:p>
          <a:p>
            <a:r>
              <a:rPr lang="fr-CH" dirty="0"/>
              <a:t>« Dans le Seigneur ».</a:t>
            </a:r>
            <a:endParaRPr lang="en-GB" dirty="0"/>
          </a:p>
          <a:p>
            <a:pPr lvl="1"/>
            <a:r>
              <a:rPr lang="fr-CH" dirty="0"/>
              <a:t>Pour Jacob, son épouse ne pouvait être que d’une famille honorant l’Eternel.</a:t>
            </a:r>
            <a:endParaRPr lang="en-GB" dirty="0"/>
          </a:p>
          <a:p>
            <a:pPr lvl="1"/>
            <a:r>
              <a:rPr lang="fr-CH" dirty="0"/>
              <a:t>La base d’une union réussie est en Jésus, le Sauveur des 2 conjoints</a:t>
            </a:r>
            <a:r>
              <a:rPr lang="fr-CH" dirty="0" smtClean="0"/>
              <a:t>.</a:t>
            </a:r>
            <a:endParaRPr lang="en-GB" dirty="0"/>
          </a:p>
        </p:txBody>
      </p:sp>
      <p:sp>
        <p:nvSpPr>
          <p:cNvPr id="5" name="Text Box 11"/>
          <p:cNvSpPr txBox="1">
            <a:spLocks noChangeArrowheads="1"/>
          </p:cNvSpPr>
          <p:nvPr/>
        </p:nvSpPr>
        <p:spPr bwMode="auto">
          <a:xfrm>
            <a:off x="2965849" y="6577336"/>
            <a:ext cx="1096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ISP</a:t>
            </a:r>
            <a:endParaRPr lang="fr-FR" sz="1200" b="0" dirty="0">
              <a:solidFill>
                <a:srgbClr val="5F5F5F"/>
              </a:solidFill>
              <a:latin typeface="+mj-lt"/>
            </a:endParaRPr>
          </a:p>
        </p:txBody>
      </p:sp>
    </p:spTree>
    <p:extLst>
      <p:ext uri="{BB962C8B-B14F-4D97-AF65-F5344CB8AC3E}">
        <p14:creationId xmlns:p14="http://schemas.microsoft.com/office/powerpoint/2010/main" val="668883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 Suivre les conseils ».</a:t>
            </a:r>
            <a:endParaRPr lang="en-GB" dirty="0"/>
          </a:p>
          <a:p>
            <a:pPr lvl="1"/>
            <a:r>
              <a:rPr lang="fr-CH" dirty="0"/>
              <a:t>Jacob a obéi à ses parents qui lui disaient d’aller à Charan.</a:t>
            </a:r>
            <a:endParaRPr lang="en-GB" dirty="0"/>
          </a:p>
          <a:p>
            <a:pPr lvl="1"/>
            <a:r>
              <a:rPr lang="fr-CH" dirty="0"/>
              <a:t>Les parents peuvent avoir un rôle bénéfique dans cette étape de la vie de leur enfant.</a:t>
            </a:r>
            <a:endParaRPr lang="en-GB" dirty="0"/>
          </a:p>
          <a:p>
            <a:r>
              <a:rPr lang="fr-CH" dirty="0" smtClean="0"/>
              <a:t>«</a:t>
            </a:r>
            <a:r>
              <a:rPr lang="fr-CH" dirty="0"/>
              <a:t> Dieu premièrement ».</a:t>
            </a:r>
            <a:endParaRPr lang="en-GB" dirty="0"/>
          </a:p>
          <a:p>
            <a:pPr lvl="1"/>
            <a:r>
              <a:rPr lang="fr-CH" dirty="0"/>
              <a:t>Parti de la maison, Jacob a rencontré Dieu à Béthel.</a:t>
            </a:r>
            <a:endParaRPr lang="en-GB" dirty="0"/>
          </a:p>
          <a:p>
            <a:pPr lvl="1"/>
            <a:r>
              <a:rPr lang="fr-CH" dirty="0"/>
              <a:t>Il est impératif que le jeune homme et la fille recherchent la volonté de Dieu lors de cette grande décision</a:t>
            </a:r>
            <a:r>
              <a:rPr lang="fr-CH" dirty="0" smtClean="0"/>
              <a:t>.</a:t>
            </a:r>
            <a:endParaRPr lang="en-GB" dirty="0"/>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1781507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7"/>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CH" dirty="0"/>
              <a:t>« Quitter son père et sa mère ».</a:t>
            </a:r>
            <a:endParaRPr lang="en-GB" dirty="0"/>
          </a:p>
          <a:p>
            <a:pPr lvl="1"/>
            <a:r>
              <a:rPr lang="fr-CH" dirty="0"/>
              <a:t>Que de problèmes a posé la promiscuité de Jacob et de son beau-</a:t>
            </a:r>
            <a:r>
              <a:rPr lang="fr-CH" dirty="0" smtClean="0"/>
              <a:t>père.</a:t>
            </a:r>
            <a:endParaRPr lang="en-GB" dirty="0" smtClean="0"/>
          </a:p>
          <a:p>
            <a:pPr lvl="1"/>
            <a:r>
              <a:rPr lang="fr-CH" dirty="0"/>
              <a:t>Les jeunes mariés peuvent compter sur les conseils et la bienveillance des parents.</a:t>
            </a:r>
            <a:endParaRPr lang="en-GB" dirty="0"/>
          </a:p>
          <a:p>
            <a:pPr lvl="1"/>
            <a:r>
              <a:rPr lang="fr-CH" dirty="0" smtClean="0"/>
              <a:t>Ils </a:t>
            </a:r>
            <a:r>
              <a:rPr lang="fr-CH" dirty="0"/>
              <a:t>doivent toutefois prendre eux-mêmes les décisions de la vie</a:t>
            </a:r>
            <a:r>
              <a:rPr lang="fr-CH" dirty="0" smtClean="0"/>
              <a:t>.</a:t>
            </a:r>
            <a:endParaRPr lang="en-GB" dirty="0" smtClean="0"/>
          </a:p>
        </p:txBody>
      </p:sp>
    </p:spTree>
    <p:extLst>
      <p:ext uri="{BB962C8B-B14F-4D97-AF65-F5344CB8AC3E}">
        <p14:creationId xmlns:p14="http://schemas.microsoft.com/office/powerpoint/2010/main" val="63908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Rebecca</a:t>
            </a:r>
            <a:r>
              <a:rPr lang="fr-CH" dirty="0"/>
              <a:t>, femme d’Isaac, est stérile. Isaac implore l’Eternel qui lui répond. </a:t>
            </a:r>
            <a:endParaRPr lang="fr-CH" dirty="0" smtClean="0"/>
          </a:p>
          <a:p>
            <a:r>
              <a:rPr lang="fr-CH" dirty="0" smtClean="0"/>
              <a:t>Après </a:t>
            </a:r>
            <a:r>
              <a:rPr lang="fr-CH" dirty="0"/>
              <a:t>20 ans de vie commune, Rebecca est enceinte de jumeaux. Elle va consulter l’Eternel qui lui dit:</a:t>
            </a:r>
            <a:endParaRPr lang="en-GB" dirty="0"/>
          </a:p>
          <a:p>
            <a:pPr lvl="2"/>
            <a:r>
              <a:rPr lang="fr-FR" dirty="0"/>
              <a:t>Il y a deux nations dans ton ventre, et deux peuples issus de toi se sépareront. Un de ces peuples sera plus fort que l'autre, et le plus grand sera asservi au plus petit.</a:t>
            </a:r>
            <a:r>
              <a:rPr lang="fr-CH" dirty="0"/>
              <a:t>. Gn 25,23	</a:t>
            </a:r>
            <a:endParaRPr lang="en-GB" dirty="0"/>
          </a:p>
          <a:p>
            <a:r>
              <a:rPr lang="fr-CH" dirty="0"/>
              <a:t>Le premier-né, Esaü, est entièrement roux, recouvert de poils. </a:t>
            </a:r>
            <a:endParaRPr lang="fr-CH" dirty="0" smtClean="0"/>
          </a:p>
          <a:p>
            <a:r>
              <a:rPr lang="fr-CH" dirty="0" smtClean="0"/>
              <a:t>Le </a:t>
            </a:r>
            <a:r>
              <a:rPr lang="fr-CH" dirty="0"/>
              <a:t>2</a:t>
            </a:r>
            <a:r>
              <a:rPr lang="fr-CH" baseline="30000" dirty="0"/>
              <a:t>ème</a:t>
            </a:r>
            <a:r>
              <a:rPr lang="fr-CH" dirty="0"/>
              <a:t> enfant, Jacob, naît en tenant la jambe de son frère dans la main</a:t>
            </a:r>
            <a:r>
              <a:rPr lang="fr-CH" dirty="0" smtClean="0"/>
              <a:t>.</a:t>
            </a:r>
            <a:endParaRPr lang="en-GB" dirty="0"/>
          </a:p>
        </p:txBody>
      </p:sp>
      <p:sp>
        <p:nvSpPr>
          <p:cNvPr id="4" name="Titre 3"/>
          <p:cNvSpPr>
            <a:spLocks noGrp="1"/>
          </p:cNvSpPr>
          <p:nvPr>
            <p:ph type="title"/>
          </p:nvPr>
        </p:nvSpPr>
        <p:spPr/>
        <p:txBody>
          <a:bodyPr/>
          <a:lstStyle/>
          <a:p>
            <a:r>
              <a:rPr lang="fr-CH" dirty="0"/>
              <a:t>Naissance de </a:t>
            </a:r>
            <a:r>
              <a:rPr lang="fr-CH" dirty="0" smtClean="0"/>
              <a:t>Jacob</a:t>
            </a:r>
            <a:endParaRPr lang="fr-FR" dirty="0"/>
          </a:p>
        </p:txBody>
      </p:sp>
    </p:spTree>
    <p:extLst>
      <p:ext uri="{BB962C8B-B14F-4D97-AF65-F5344CB8AC3E}">
        <p14:creationId xmlns:p14="http://schemas.microsoft.com/office/powerpoint/2010/main" val="12214592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 L’aide semblable ».</a:t>
            </a:r>
            <a:endParaRPr lang="en-GB" dirty="0" smtClean="0"/>
          </a:p>
          <a:p>
            <a:pPr lvl="2"/>
            <a:r>
              <a:rPr lang="fr-FR" dirty="0" smtClean="0"/>
              <a:t>Et l'Eternel Dieu dit: Il n'est pas bon que l'homme soit seul; je lui ferai une aide qui lui corresponde. </a:t>
            </a:r>
            <a:r>
              <a:rPr lang="fr-FR" dirty="0" err="1" smtClean="0"/>
              <a:t>Gn</a:t>
            </a:r>
            <a:r>
              <a:rPr lang="fr-FR" dirty="0" smtClean="0"/>
              <a:t> 2.18  </a:t>
            </a:r>
            <a:r>
              <a:rPr lang="fr-FR" sz="1800" dirty="0" smtClean="0"/>
              <a:t>(version Darby)</a:t>
            </a:r>
            <a:endParaRPr lang="en-GB" sz="1800" dirty="0" smtClean="0"/>
          </a:p>
          <a:p>
            <a:pPr lvl="1"/>
            <a:r>
              <a:rPr lang="fr-CH" dirty="0" smtClean="0"/>
              <a:t>Il est possible (mais parfois pénible!) de travailler avec des personnes extrêmement différentes de nous en ce qui concerne</a:t>
            </a:r>
            <a:endParaRPr lang="en-GB" dirty="0" smtClean="0"/>
          </a:p>
          <a:p>
            <a:pPr lvl="3"/>
            <a:r>
              <a:rPr lang="fr-CH" dirty="0"/>
              <a:t>l</a:t>
            </a:r>
            <a:r>
              <a:rPr lang="fr-CH" dirty="0" smtClean="0"/>
              <a:t>es mentalités</a:t>
            </a:r>
            <a:endParaRPr lang="en-GB" dirty="0" smtClean="0"/>
          </a:p>
          <a:p>
            <a:pPr lvl="3"/>
            <a:r>
              <a:rPr lang="fr-CH" dirty="0"/>
              <a:t>l</a:t>
            </a:r>
            <a:r>
              <a:rPr lang="fr-CH" dirty="0" smtClean="0"/>
              <a:t>a religion,</a:t>
            </a:r>
            <a:endParaRPr lang="en-GB" dirty="0" smtClean="0"/>
          </a:p>
          <a:p>
            <a:pPr lvl="3"/>
            <a:r>
              <a:rPr lang="fr-CH" dirty="0"/>
              <a:t>l</a:t>
            </a:r>
            <a:r>
              <a:rPr lang="fr-CH" dirty="0" smtClean="0"/>
              <a:t>’origine </a:t>
            </a:r>
            <a:r>
              <a:rPr lang="fr-CH" dirty="0"/>
              <a:t>culturelle</a:t>
            </a:r>
            <a:r>
              <a:rPr lang="fr-CH" dirty="0" smtClean="0"/>
              <a:t>,</a:t>
            </a:r>
            <a:r>
              <a:rPr lang="en-GB" dirty="0"/>
              <a:t> </a:t>
            </a:r>
            <a:r>
              <a:rPr lang="fr-CH" dirty="0" smtClean="0"/>
              <a:t>etc…</a:t>
            </a:r>
          </a:p>
          <a:p>
            <a:pPr lvl="1"/>
            <a:r>
              <a:rPr lang="fr-CH" dirty="0"/>
              <a:t>Que les jeunes s’assurent ensemble que de </a:t>
            </a:r>
            <a:r>
              <a:rPr lang="fr-CH" dirty="0" smtClean="0"/>
              <a:t>tels </a:t>
            </a:r>
            <a:r>
              <a:rPr lang="fr-CH" dirty="0"/>
              <a:t>types de différences ne risquent pas d’incessants compromis, dangereux pour l’entente mutuelle.</a:t>
            </a:r>
          </a:p>
          <a:p>
            <a:pPr lvl="3"/>
            <a:endParaRPr lang="en-GB" dirty="0" smtClean="0"/>
          </a:p>
        </p:txBody>
      </p:sp>
      <p:sp>
        <p:nvSpPr>
          <p:cNvPr id="7" name="Titre 6"/>
          <p:cNvSpPr>
            <a:spLocks noGrp="1"/>
          </p:cNvSpPr>
          <p:nvPr>
            <p:ph type="title"/>
          </p:nvPr>
        </p:nvSpPr>
        <p:spPr/>
        <p:txBody>
          <a:bodyPr/>
          <a:lstStyle/>
          <a:p>
            <a:endParaRPr lang="fr-FR"/>
          </a:p>
        </p:txBody>
      </p:sp>
    </p:spTree>
    <p:extLst>
      <p:ext uri="{BB962C8B-B14F-4D97-AF65-F5344CB8AC3E}">
        <p14:creationId xmlns:p14="http://schemas.microsoft.com/office/powerpoint/2010/main" val="25797698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Espace réservé pour une image  1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51"/>
          <a:stretch/>
        </p:blipFill>
        <p:spPr/>
      </p:pic>
      <p:sp>
        <p:nvSpPr>
          <p:cNvPr id="2" name="Espace réservé du texte 1"/>
          <p:cNvSpPr>
            <a:spLocks noGrp="1"/>
          </p:cNvSpPr>
          <p:nvPr>
            <p:ph type="body" sz="quarter" idx="12"/>
          </p:nvPr>
        </p:nvSpPr>
        <p:spPr/>
        <p:txBody>
          <a:bodyPr/>
          <a:lstStyle/>
          <a:p>
            <a:r>
              <a:rPr lang="fr-CH" dirty="0" smtClean="0"/>
              <a:t>«</a:t>
            </a:r>
            <a:r>
              <a:rPr lang="fr-CH" dirty="0"/>
              <a:t> Dans la patience ».</a:t>
            </a:r>
            <a:endParaRPr lang="en-GB" dirty="0"/>
          </a:p>
          <a:p>
            <a:pPr lvl="1"/>
            <a:r>
              <a:rPr lang="fr-CH" dirty="0"/>
              <a:t>Pour le croyant, le mariage ne devrait pas être précipité.</a:t>
            </a:r>
            <a:endParaRPr lang="en-GB" dirty="0"/>
          </a:p>
          <a:p>
            <a:pPr lvl="1"/>
            <a:r>
              <a:rPr lang="fr-CH" dirty="0"/>
              <a:t>Un délai de réflexion et de prière est nécessaire.</a:t>
            </a:r>
            <a:endParaRPr lang="en-GB" dirty="0"/>
          </a:p>
          <a:p>
            <a:r>
              <a:rPr lang="fr-CH" dirty="0"/>
              <a:t>« Dans l’amour ».</a:t>
            </a:r>
            <a:endParaRPr lang="en-GB" dirty="0"/>
          </a:p>
          <a:p>
            <a:pPr lvl="1"/>
            <a:r>
              <a:rPr lang="fr-CH" dirty="0"/>
              <a:t>C’est la clé de la réussite du mariage.</a:t>
            </a:r>
            <a:endParaRPr lang="en-GB" dirty="0"/>
          </a:p>
          <a:p>
            <a:pPr lvl="1"/>
            <a:endParaRPr lang="en-GB" dirty="0"/>
          </a:p>
        </p:txBody>
      </p:sp>
    </p:spTree>
    <p:extLst>
      <p:ext uri="{BB962C8B-B14F-4D97-AF65-F5344CB8AC3E}">
        <p14:creationId xmlns:p14="http://schemas.microsoft.com/office/powerpoint/2010/main" val="25332541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Jacob </a:t>
            </a:r>
            <a:r>
              <a:rPr lang="fr-CH" dirty="0"/>
              <a:t>travaille durant 7 ans.</a:t>
            </a:r>
            <a:endParaRPr lang="en-GB" dirty="0"/>
          </a:p>
          <a:p>
            <a:pPr lvl="2"/>
            <a:r>
              <a:rPr lang="fr-FR" dirty="0"/>
              <a:t>Ainsi, Jacob servit 7 ans pour Rachel. Ils lui parurent comme quelques jours parce qu'il l'aimait. </a:t>
            </a:r>
            <a:r>
              <a:rPr lang="fr-FR" dirty="0" err="1"/>
              <a:t>Gn</a:t>
            </a:r>
            <a:r>
              <a:rPr lang="fr-FR" dirty="0"/>
              <a:t> 29.20 </a:t>
            </a:r>
            <a:endParaRPr lang="en-GB" dirty="0"/>
          </a:p>
          <a:p>
            <a:r>
              <a:rPr lang="fr-CH" dirty="0"/>
              <a:t>Laban organise alors un festin. Le soir, il amène Léa, sœur de Rachel, vers Jacob. </a:t>
            </a:r>
            <a:endParaRPr lang="fr-CH" dirty="0" smtClean="0"/>
          </a:p>
          <a:p>
            <a:r>
              <a:rPr lang="fr-CH" dirty="0" smtClean="0"/>
              <a:t>Le </a:t>
            </a:r>
            <a:r>
              <a:rPr lang="fr-CH" dirty="0"/>
              <a:t>lendemain, Jacob découvre que Laban lui a donné Léa et non Rachel. </a:t>
            </a:r>
            <a:endParaRPr lang="fr-CH" dirty="0" smtClean="0"/>
          </a:p>
          <a:p>
            <a:r>
              <a:rPr lang="fr-CH" dirty="0" smtClean="0"/>
              <a:t>La </a:t>
            </a:r>
            <a:r>
              <a:rPr lang="fr-CH" dirty="0"/>
              <a:t>supercherie a été possible grâc à l’obscurité et à la coutume de voiler la jeune épouse. </a:t>
            </a:r>
            <a:endParaRPr lang="fr-CH" dirty="0" smtClean="0"/>
          </a:p>
        </p:txBody>
      </p:sp>
    </p:spTree>
    <p:extLst>
      <p:ext uri="{BB962C8B-B14F-4D97-AF65-F5344CB8AC3E}">
        <p14:creationId xmlns:p14="http://schemas.microsoft.com/office/powerpoint/2010/main" val="233629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demande à Laban pourquoi il l’a trompé. Il lui répond:</a:t>
            </a:r>
            <a:endParaRPr lang="en-GB" dirty="0"/>
          </a:p>
          <a:p>
            <a:pPr lvl="2"/>
            <a:r>
              <a:rPr lang="fr-FR" dirty="0" smtClean="0"/>
              <a:t>Cela </a:t>
            </a:r>
            <a:r>
              <a:rPr lang="fr-FR" dirty="0"/>
              <a:t>ne se fait pas, chez nous, de donner la plus jeune avant l'aînée. Termine la semaine avec celle-ci et nous te donnerons aussi l'autre pour le service que tu feras encore chez moi pendant sept nouvelles années. </a:t>
            </a:r>
            <a:r>
              <a:rPr lang="fr-FR" dirty="0" err="1"/>
              <a:t>Gn</a:t>
            </a:r>
            <a:r>
              <a:rPr lang="fr-FR" dirty="0"/>
              <a:t> 29.26 </a:t>
            </a:r>
            <a:endParaRPr lang="en-GB" dirty="0"/>
          </a:p>
          <a:p>
            <a:r>
              <a:rPr lang="fr-CH" dirty="0"/>
              <a:t>Rachel devient également sa femme. </a:t>
            </a:r>
            <a:endParaRPr lang="fr-CH" dirty="0" smtClean="0"/>
          </a:p>
          <a:p>
            <a:r>
              <a:rPr lang="fr-CH" dirty="0" smtClean="0"/>
              <a:t>Jacob </a:t>
            </a:r>
            <a:r>
              <a:rPr lang="fr-CH" dirty="0"/>
              <a:t>est contraint de travailler sans salaire 7 nouvelles années</a:t>
            </a:r>
            <a:r>
              <a:rPr lang="fr-CH" dirty="0" smtClean="0"/>
              <a:t>.</a:t>
            </a:r>
          </a:p>
          <a:p>
            <a:r>
              <a:rPr lang="fr-CH" dirty="0"/>
              <a:t>Jacob a menti à son père et s’est approprié la bénédiction. Le voilà trompé à son tour. </a:t>
            </a:r>
          </a:p>
          <a:p>
            <a:endParaRPr lang="en-GB" dirty="0"/>
          </a:p>
        </p:txBody>
      </p:sp>
    </p:spTree>
    <p:extLst>
      <p:ext uri="{BB962C8B-B14F-4D97-AF65-F5344CB8AC3E}">
        <p14:creationId xmlns:p14="http://schemas.microsoft.com/office/powerpoint/2010/main" val="332419981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1"/>
          <p:cNvSpPr txBox="1">
            <a:spLocks noChangeArrowheads="1"/>
          </p:cNvSpPr>
          <p:nvPr/>
        </p:nvSpPr>
        <p:spPr bwMode="auto">
          <a:xfrm>
            <a:off x="8510293" y="6341587"/>
            <a:ext cx="421055"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chemeClr val="bg1"/>
                </a:solidFill>
                <a:latin typeface="+mj-lt"/>
              </a:rPr>
              <a:t>TP</a:t>
            </a:r>
            <a:endParaRPr lang="fr-FR" sz="1200" b="0" dirty="0">
              <a:solidFill>
                <a:schemeClr val="bg1"/>
              </a:solidFill>
              <a:latin typeface="+mj-lt"/>
            </a:endParaRPr>
          </a:p>
        </p:txBody>
      </p:sp>
    </p:spTree>
    <p:extLst>
      <p:ext uri="{BB962C8B-B14F-4D97-AF65-F5344CB8AC3E}">
        <p14:creationId xmlns:p14="http://schemas.microsoft.com/office/powerpoint/2010/main" val="2419565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17205"/>
            <a:ext cx="8787267" cy="5172605"/>
          </a:xfrm>
        </p:spPr>
        <p:txBody>
          <a:bodyPr/>
          <a:lstStyle/>
          <a:p>
            <a:r>
              <a:rPr lang="fr-CH" dirty="0" smtClean="0"/>
              <a:t>Il </a:t>
            </a:r>
            <a:r>
              <a:rPr lang="fr-CH" dirty="0"/>
              <a:t>aime Rachel plus que Léa. </a:t>
            </a:r>
            <a:endParaRPr lang="fr-CH" dirty="0" smtClean="0"/>
          </a:p>
          <a:p>
            <a:r>
              <a:rPr lang="fr-CH" dirty="0" smtClean="0"/>
              <a:t>Léa devient </a:t>
            </a:r>
            <a:r>
              <a:rPr lang="fr-CH" dirty="0"/>
              <a:t>enceinte et enfante d’un fils qu’elle appelle Ruben. </a:t>
            </a:r>
            <a:endParaRPr lang="fr-CH" dirty="0" smtClean="0"/>
          </a:p>
          <a:p>
            <a:r>
              <a:rPr lang="fr-CH" dirty="0" smtClean="0"/>
              <a:t>Elle </a:t>
            </a:r>
            <a:r>
              <a:rPr lang="fr-CH" dirty="0"/>
              <a:t>met au monde encore 3 fils: Siméon, Lévi et Juda</a:t>
            </a:r>
            <a:r>
              <a:rPr lang="fr-CH" dirty="0" smtClean="0"/>
              <a:t>.</a:t>
            </a:r>
          </a:p>
          <a:p>
            <a:r>
              <a:rPr lang="fr-CH" dirty="0"/>
              <a:t>N’ayant pas d’enfant, Rachel donne à son mari sa servante Bilha pour femme.</a:t>
            </a:r>
            <a:endParaRPr lang="en-GB" dirty="0"/>
          </a:p>
          <a:p>
            <a:r>
              <a:rPr lang="fr-CH" dirty="0"/>
              <a:t>Bilha enfante  2 fils qu’elle appelle Dan et Nephtali. </a:t>
            </a:r>
          </a:p>
          <a:p>
            <a:r>
              <a:rPr lang="fr-CH" dirty="0"/>
              <a:t>La servante de Léa enfante aussi  2 fils: Gad et Aser. </a:t>
            </a:r>
          </a:p>
          <a:p>
            <a:r>
              <a:rPr lang="fr-CH" dirty="0"/>
              <a:t>Léa donne naissance encore à 2 enfants: Zabulon et Dina</a:t>
            </a:r>
            <a:endParaRPr lang="fr-FR" dirty="0"/>
          </a:p>
          <a:p>
            <a:endParaRPr lang="fr-CH" dirty="0" smtClean="0"/>
          </a:p>
          <a:p>
            <a:endParaRPr lang="en-GB" dirty="0"/>
          </a:p>
        </p:txBody>
      </p:sp>
    </p:spTree>
    <p:extLst>
      <p:ext uri="{BB962C8B-B14F-4D97-AF65-F5344CB8AC3E}">
        <p14:creationId xmlns:p14="http://schemas.microsoft.com/office/powerpoint/2010/main" val="1335699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CH" dirty="0" smtClean="0"/>
              <a:t>Jacob </a:t>
            </a:r>
            <a:r>
              <a:rPr lang="fr-CH" dirty="0"/>
              <a:t>et Rachel ont certainement </a:t>
            </a:r>
            <a:r>
              <a:rPr lang="fr-CH" dirty="0" smtClean="0"/>
              <a:t>dû </a:t>
            </a:r>
            <a:r>
              <a:rPr lang="fr-CH" dirty="0"/>
              <a:t>demander un enfant à l’Eternel. </a:t>
            </a:r>
            <a:endParaRPr lang="fr-CH" dirty="0" smtClean="0"/>
          </a:p>
          <a:p>
            <a:r>
              <a:rPr lang="fr-CH" dirty="0" smtClean="0"/>
              <a:t>Lassés </a:t>
            </a:r>
            <a:r>
              <a:rPr lang="fr-CH" dirty="0"/>
              <a:t>d’attendre une réponse, ils prennent les choses en main.</a:t>
            </a:r>
            <a:endParaRPr lang="en-GB" dirty="0"/>
          </a:p>
          <a:p>
            <a:r>
              <a:rPr lang="fr-CH" dirty="0" smtClean="0"/>
              <a:t>Ne désespérons pas dans les situations difficiles, Dieu </a:t>
            </a:r>
            <a:r>
              <a:rPr lang="fr-CH" dirty="0"/>
              <a:t>ne nous oublie pas.</a:t>
            </a:r>
            <a:endParaRPr lang="en-GB" dirty="0"/>
          </a:p>
          <a:p>
            <a:r>
              <a:rPr lang="fr-CH" dirty="0"/>
              <a:t>Soyons patients, attendons l’intervention divine</a:t>
            </a:r>
            <a:r>
              <a:rPr lang="fr-CH" dirty="0" smtClean="0"/>
              <a:t>.</a:t>
            </a:r>
            <a:endParaRPr lang="en-GB" dirty="0"/>
          </a:p>
        </p:txBody>
      </p:sp>
    </p:spTree>
    <p:extLst>
      <p:ext uri="{BB962C8B-B14F-4D97-AF65-F5344CB8AC3E}">
        <p14:creationId xmlns:p14="http://schemas.microsoft.com/office/powerpoint/2010/main" val="2084484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L’Eternel </a:t>
            </a:r>
            <a:r>
              <a:rPr lang="fr-CH" dirty="0"/>
              <a:t>permet que Rachel, stérile, ait un fils qu’elle appelle Joseph.</a:t>
            </a:r>
            <a:r>
              <a:rPr lang="fr-FR" dirty="0"/>
              <a:t> </a:t>
            </a:r>
            <a:endParaRPr lang="en-GB" dirty="0"/>
          </a:p>
          <a:p>
            <a:r>
              <a:rPr lang="fr-CH" dirty="0"/>
              <a:t>Après la naissance de Joseph, Jacob dit à Laban:</a:t>
            </a:r>
            <a:endParaRPr lang="en-GB" dirty="0"/>
          </a:p>
          <a:p>
            <a:pPr lvl="2"/>
            <a:r>
              <a:rPr lang="fr-FR" dirty="0"/>
              <a:t>Laisse-moi partir pour que j'aille chez moi, dans mon pays. Donne-moi mes femmes et mes enfants, pour lesquels je t'ai servi, et je m'en irai. Tu sais en effet quel service j'ai accompli pour toi. </a:t>
            </a:r>
            <a:r>
              <a:rPr lang="fr-FR" dirty="0" err="1"/>
              <a:t>Gn</a:t>
            </a:r>
            <a:r>
              <a:rPr lang="fr-FR" dirty="0"/>
              <a:t> 30.25 </a:t>
            </a:r>
            <a:endParaRPr lang="en-GB" dirty="0"/>
          </a:p>
          <a:p>
            <a:r>
              <a:rPr lang="fr-FR" dirty="0"/>
              <a:t>Laban lui dit:</a:t>
            </a:r>
            <a:endParaRPr lang="en-GB" dirty="0"/>
          </a:p>
          <a:p>
            <a:pPr lvl="2"/>
            <a:r>
              <a:rPr lang="fr-FR" dirty="0"/>
              <a:t>Si seulement je pouvais trouver grâce à tes yeux! J'ai appris que l'Eternel m'avait béni à cause de toi. Fixe-moi ton salaire et je te le donnerai. </a:t>
            </a:r>
            <a:r>
              <a:rPr lang="fr-FR" dirty="0" err="1"/>
              <a:t>Gn</a:t>
            </a:r>
            <a:r>
              <a:rPr lang="fr-FR" dirty="0"/>
              <a:t> 30.27 </a:t>
            </a:r>
            <a:endParaRPr lang="en-GB" dirty="0"/>
          </a:p>
          <a:p>
            <a:endParaRPr lang="fr-FR" dirty="0"/>
          </a:p>
        </p:txBody>
      </p:sp>
    </p:spTree>
    <p:extLst>
      <p:ext uri="{BB962C8B-B14F-4D97-AF65-F5344CB8AC3E}">
        <p14:creationId xmlns:p14="http://schemas.microsoft.com/office/powerpoint/2010/main" val="3660075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Jacob </a:t>
            </a:r>
            <a:r>
              <a:rPr lang="fr-FR" dirty="0"/>
              <a:t>lui répond:</a:t>
            </a:r>
            <a:endParaRPr lang="en-GB" dirty="0"/>
          </a:p>
          <a:p>
            <a:pPr lvl="2"/>
            <a:r>
              <a:rPr lang="fr-FR" dirty="0"/>
              <a:t>Je parcourrai aujourd'hui tout ton troupeau pour en retirer, parmi les brebis, tout agneau tacheté et marqueté et tout agneau noir, et parmi les chèvres tout ce qui est marqueté et tacheté: ce sera mon salaire. </a:t>
            </a:r>
            <a:r>
              <a:rPr lang="fr-FR" dirty="0" err="1"/>
              <a:t>Gn</a:t>
            </a:r>
            <a:r>
              <a:rPr lang="fr-FR" dirty="0"/>
              <a:t> 30.32 </a:t>
            </a:r>
            <a:endParaRPr lang="en-GB" dirty="0"/>
          </a:p>
          <a:p>
            <a:r>
              <a:rPr lang="fr-CH" dirty="0"/>
              <a:t>Jacob prend des branches vertes de peuplier, d’amandier et de platane. </a:t>
            </a:r>
            <a:endParaRPr lang="fr-CH" dirty="0" smtClean="0"/>
          </a:p>
          <a:p>
            <a:r>
              <a:rPr lang="fr-CH" dirty="0" smtClean="0"/>
              <a:t>Il </a:t>
            </a:r>
            <a:r>
              <a:rPr lang="fr-CH" dirty="0"/>
              <a:t>pèle les branches et les met dans les abreuvoirs. </a:t>
            </a:r>
            <a:endParaRPr lang="fr-FR" dirty="0"/>
          </a:p>
        </p:txBody>
      </p:sp>
      <p:pic>
        <p:nvPicPr>
          <p:cNvPr id="5"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8860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Une </a:t>
            </a:r>
            <a:r>
              <a:rPr lang="fr-CH" dirty="0"/>
              <a:t>réaction se passe:</a:t>
            </a:r>
            <a:endParaRPr lang="en-GB" dirty="0"/>
          </a:p>
          <a:p>
            <a:pPr lvl="2"/>
            <a:r>
              <a:rPr lang="fr-FR" dirty="0"/>
              <a:t>Les brebis entraient en chaleur près des branches et elles faisaient des petits rayés, tachetés et marquetés. </a:t>
            </a:r>
            <a:r>
              <a:rPr lang="fr-FR" dirty="0" err="1"/>
              <a:t>Gn</a:t>
            </a:r>
            <a:r>
              <a:rPr lang="fr-FR" dirty="0"/>
              <a:t> 30.39 </a:t>
            </a:r>
            <a:endParaRPr lang="en-GB" dirty="0"/>
          </a:p>
          <a:p>
            <a:r>
              <a:rPr lang="fr-CH" dirty="0"/>
              <a:t>Jacob sépare les agneaux tachetés du reste du troupeau. Il agit par ruse:</a:t>
            </a:r>
            <a:endParaRPr lang="en-GB" dirty="0"/>
          </a:p>
          <a:p>
            <a:pPr lvl="2"/>
            <a:r>
              <a:rPr lang="fr-FR" dirty="0"/>
              <a:t>Toutes les fois que les brebis vigoureuses entraient en chaleur, Jacob plaçait les branches dans les auges, sous les yeux des brebis, pour qu'elles entrent en chaleur près des branches. Quand les brebis étaient chétives, il ne le faisait pas, de sorte que les chétives étaient pour Laban et les vigoureuses pour Jacob. </a:t>
            </a:r>
            <a:r>
              <a:rPr lang="fr-FR" dirty="0" err="1"/>
              <a:t>Gn</a:t>
            </a:r>
            <a:r>
              <a:rPr lang="fr-FR" dirty="0"/>
              <a:t> 30.41-42 </a:t>
            </a:r>
            <a:endParaRPr lang="en-GB" dirty="0"/>
          </a:p>
          <a:p>
            <a:r>
              <a:rPr lang="fr-CH" dirty="0"/>
              <a:t>Jacob devient ainsi de plus en plus riche</a:t>
            </a:r>
            <a:r>
              <a:rPr lang="fr-CH" dirty="0" smtClean="0"/>
              <a:t>.</a:t>
            </a:r>
            <a:endParaRPr lang="en-GB" dirty="0"/>
          </a:p>
        </p:txBody>
      </p:sp>
    </p:spTree>
    <p:extLst>
      <p:ext uri="{BB962C8B-B14F-4D97-AF65-F5344CB8AC3E}">
        <p14:creationId xmlns:p14="http://schemas.microsoft.com/office/powerpoint/2010/main" val="34368392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Esaü </a:t>
            </a:r>
            <a:r>
              <a:rPr lang="fr-CH" dirty="0"/>
              <a:t>devient chasseur, un homme des champs. </a:t>
            </a:r>
            <a:endParaRPr lang="fr-CH" dirty="0" smtClean="0"/>
          </a:p>
          <a:p>
            <a:r>
              <a:rPr lang="fr-CH" dirty="0" smtClean="0"/>
              <a:t>Jacob</a:t>
            </a:r>
            <a:r>
              <a:rPr lang="fr-CH" dirty="0"/>
              <a:t>, tranquille, reste sous les tentes. </a:t>
            </a:r>
          </a:p>
          <a:p>
            <a:r>
              <a:rPr lang="fr-CH" dirty="0" smtClean="0"/>
              <a:t>Quelle </a:t>
            </a:r>
            <a:r>
              <a:rPr lang="fr-CH" dirty="0"/>
              <a:t>affection leurs parents leur portent-ils?</a:t>
            </a:r>
            <a:endParaRPr lang="en-GB" dirty="0"/>
          </a:p>
          <a:p>
            <a:pPr lvl="2"/>
            <a:r>
              <a:rPr lang="fr-FR" dirty="0"/>
              <a:t>Isaac aimait Esaü parce qu'il lui amenait du gibier, et Rebecca aimait Jacob</a:t>
            </a:r>
            <a:r>
              <a:rPr lang="fr-CH" dirty="0"/>
              <a:t>. Gn </a:t>
            </a:r>
            <a:r>
              <a:rPr lang="fr-CH" dirty="0" smtClean="0"/>
              <a:t>25,28</a:t>
            </a:r>
            <a:endParaRPr lang="en-GB" dirty="0"/>
          </a:p>
        </p:txBody>
      </p:sp>
      <p:pic>
        <p:nvPicPr>
          <p:cNvPr id="5" name="Espace réservé pour une image  4" descr="tente.jpg"/>
          <p:cNvPicPr>
            <a:picLocks noGrp="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6" name="Text Box 11"/>
          <p:cNvSpPr txBox="1">
            <a:spLocks noChangeArrowheads="1"/>
          </p:cNvSpPr>
          <p:nvPr/>
        </p:nvSpPr>
        <p:spPr bwMode="auto">
          <a:xfrm>
            <a:off x="3692435" y="6581001"/>
            <a:ext cx="1096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5F5F5F"/>
                </a:solidFill>
                <a:latin typeface="+mj-lt"/>
              </a:rPr>
              <a:t>PL</a:t>
            </a:r>
            <a:endParaRPr lang="fr-FR" sz="1200" b="0" dirty="0">
              <a:solidFill>
                <a:srgbClr val="5F5F5F"/>
              </a:solidFill>
              <a:latin typeface="+mj-lt"/>
            </a:endParaRPr>
          </a:p>
        </p:txBody>
      </p:sp>
    </p:spTree>
    <p:extLst>
      <p:ext uri="{BB962C8B-B14F-4D97-AF65-F5344CB8AC3E}">
        <p14:creationId xmlns:p14="http://schemas.microsoft.com/office/powerpoint/2010/main" val="3078870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dit à Jacob:</a:t>
            </a:r>
            <a:endParaRPr lang="en-GB" dirty="0"/>
          </a:p>
          <a:p>
            <a:pPr lvl="2"/>
            <a:r>
              <a:rPr lang="fr-FR" dirty="0"/>
              <a:t>Retourne dans le pays de tes pères et dans ton lieu de naissance, et je serai avec toi. </a:t>
            </a:r>
            <a:r>
              <a:rPr lang="fr-FR" dirty="0" err="1"/>
              <a:t>Gn</a:t>
            </a:r>
            <a:r>
              <a:rPr lang="fr-FR" dirty="0"/>
              <a:t> 31.3 </a:t>
            </a:r>
            <a:endParaRPr lang="fr-FR" dirty="0" smtClean="0"/>
          </a:p>
          <a:p>
            <a:r>
              <a:rPr lang="fr-FR" dirty="0"/>
              <a:t>Jacob obéit et part avec toute sa famille. </a:t>
            </a:r>
          </a:p>
          <a:p>
            <a:r>
              <a:rPr lang="fr-FR" dirty="0"/>
              <a:t>6 ans auparavant, Jacob voulait partir mais Dieu ne l’a pas permis. Maintenant c’est l’heure fixée par Dieu. </a:t>
            </a:r>
          </a:p>
          <a:p>
            <a:pPr lvl="2"/>
            <a:endParaRPr lang="en-GB" dirty="0"/>
          </a:p>
        </p:txBody>
      </p:sp>
      <p:sp>
        <p:nvSpPr>
          <p:cNvPr id="3" name="Titre 2"/>
          <p:cNvSpPr>
            <a:spLocks noGrp="1"/>
          </p:cNvSpPr>
          <p:nvPr>
            <p:ph type="title"/>
          </p:nvPr>
        </p:nvSpPr>
        <p:spPr/>
        <p:txBody>
          <a:bodyPr/>
          <a:lstStyle/>
          <a:p>
            <a:r>
              <a:rPr lang="fr-CH" dirty="0"/>
              <a:t>Jacob quitte </a:t>
            </a:r>
            <a:r>
              <a:rPr lang="fr-CH" dirty="0" smtClean="0"/>
              <a:t>Charan</a:t>
            </a:r>
            <a:endParaRPr lang="fr-FR" dirty="0"/>
          </a:p>
        </p:txBody>
      </p:sp>
      <p:pic>
        <p:nvPicPr>
          <p:cNvPr id="14" name="Picture 10" descr="Right-Click to copy  (or Control-click on a Mac)"/>
          <p:cNvPicPr>
            <a:picLocks noChangeAspect="1" noChangeArrowheads="1"/>
          </p:cNvPicPr>
          <p:nvPr/>
        </p:nvPicPr>
        <p:blipFill>
          <a:blip r:embed="rId2" cstate="email">
            <a:extLst>
              <a:ext uri="{28A0092B-C50C-407E-A947-70E740481C1C}">
                <a14:useLocalDpi xmlns:a14="http://schemas.microsoft.com/office/drawing/2010/main"/>
              </a:ext>
            </a:extLst>
          </a:blip>
          <a:srcRect l="26957" t="11131" b="31347"/>
          <a:stretch>
            <a:fillRect/>
          </a:stretch>
        </p:blipFill>
        <p:spPr bwMode="auto">
          <a:xfrm>
            <a:off x="311346" y="4078455"/>
            <a:ext cx="3200400" cy="2602498"/>
          </a:xfrm>
          <a:prstGeom prst="rect">
            <a:avLst/>
          </a:prstGeom>
          <a:noFill/>
          <a:ln w="9525">
            <a:noFill/>
            <a:miter lim="800000"/>
            <a:headEnd/>
            <a:tailEnd/>
          </a:ln>
        </p:spPr>
      </p:pic>
      <p:sp>
        <p:nvSpPr>
          <p:cNvPr id="15" name="Text Box 6"/>
          <p:cNvSpPr txBox="1">
            <a:spLocks noChangeArrowheads="1"/>
          </p:cNvSpPr>
          <p:nvPr/>
        </p:nvSpPr>
        <p:spPr bwMode="auto">
          <a:xfrm>
            <a:off x="644666" y="4381022"/>
            <a:ext cx="1451657" cy="461665"/>
          </a:xfrm>
          <a:prstGeom prst="rect">
            <a:avLst/>
          </a:prstGeom>
          <a:noFill/>
          <a:ln w="9525">
            <a:noFill/>
            <a:miter lim="800000"/>
            <a:headEnd/>
            <a:tailEnd/>
          </a:ln>
        </p:spPr>
        <p:txBody>
          <a:bodyPr wrap="square">
            <a:spAutoFit/>
          </a:bodyPr>
          <a:lstStyle/>
          <a:p>
            <a:r>
              <a:rPr lang="fr-CH" sz="2400" dirty="0" err="1" smtClean="0">
                <a:latin typeface="Arial" charset="0"/>
              </a:rPr>
              <a:t>Charan</a:t>
            </a:r>
            <a:endParaRPr lang="fr-FR" dirty="0"/>
          </a:p>
        </p:txBody>
      </p:sp>
      <p:sp>
        <p:nvSpPr>
          <p:cNvPr id="16" name="Oval 7"/>
          <p:cNvSpPr>
            <a:spLocks noChangeArrowheads="1"/>
          </p:cNvSpPr>
          <p:nvPr/>
        </p:nvSpPr>
        <p:spPr bwMode="auto">
          <a:xfrm>
            <a:off x="1352688" y="4875379"/>
            <a:ext cx="107950" cy="90487"/>
          </a:xfrm>
          <a:prstGeom prst="ellipse">
            <a:avLst/>
          </a:prstGeom>
          <a:solidFill>
            <a:schemeClr val="hlink"/>
          </a:solidFill>
          <a:ln w="9525">
            <a:solidFill>
              <a:schemeClr val="tx1"/>
            </a:solidFill>
            <a:round/>
            <a:headEnd/>
            <a:tailEnd/>
          </a:ln>
        </p:spPr>
        <p:txBody>
          <a:bodyPr wrap="none" anchor="ctr"/>
          <a:lstStyle/>
          <a:p>
            <a:endParaRPr lang="fr-CH"/>
          </a:p>
        </p:txBody>
      </p:sp>
      <p:sp>
        <p:nvSpPr>
          <p:cNvPr id="17" name="Text Box 8"/>
          <p:cNvSpPr txBox="1">
            <a:spLocks noChangeArrowheads="1"/>
          </p:cNvSpPr>
          <p:nvPr/>
        </p:nvSpPr>
        <p:spPr bwMode="auto">
          <a:xfrm>
            <a:off x="311346" y="6075829"/>
            <a:ext cx="1333500" cy="461665"/>
          </a:xfrm>
          <a:prstGeom prst="rect">
            <a:avLst/>
          </a:prstGeom>
          <a:noFill/>
          <a:ln w="9525">
            <a:noFill/>
            <a:miter lim="800000"/>
            <a:headEnd/>
            <a:tailEnd/>
          </a:ln>
        </p:spPr>
        <p:txBody>
          <a:bodyPr wrap="square">
            <a:spAutoFit/>
          </a:bodyPr>
          <a:lstStyle/>
          <a:p>
            <a:r>
              <a:rPr lang="fr-CH" sz="2400" dirty="0" err="1" smtClean="0">
                <a:latin typeface="Arial" charset="0"/>
              </a:rPr>
              <a:t>Mitspa</a:t>
            </a:r>
            <a:endParaRPr lang="fr-FR" dirty="0"/>
          </a:p>
        </p:txBody>
      </p:sp>
      <p:sp>
        <p:nvSpPr>
          <p:cNvPr id="18" name="Oval 9"/>
          <p:cNvSpPr>
            <a:spLocks noChangeArrowheads="1"/>
          </p:cNvSpPr>
          <p:nvPr/>
        </p:nvSpPr>
        <p:spPr bwMode="auto">
          <a:xfrm rot="20138253">
            <a:off x="588309" y="5949127"/>
            <a:ext cx="112713" cy="68263"/>
          </a:xfrm>
          <a:prstGeom prst="ellipse">
            <a:avLst/>
          </a:prstGeom>
          <a:solidFill>
            <a:schemeClr val="hlink"/>
          </a:solidFill>
          <a:ln w="9525">
            <a:solidFill>
              <a:schemeClr val="tx1"/>
            </a:solidFill>
            <a:round/>
            <a:headEnd/>
            <a:tailEnd/>
          </a:ln>
        </p:spPr>
        <p:txBody>
          <a:bodyPr wrap="none" anchor="ctr"/>
          <a:lstStyle/>
          <a:p>
            <a:endParaRPr lang="fr-CH"/>
          </a:p>
        </p:txBody>
      </p:sp>
      <p:sp>
        <p:nvSpPr>
          <p:cNvPr id="19" name="Forme libre 18"/>
          <p:cNvSpPr/>
          <p:nvPr/>
        </p:nvSpPr>
        <p:spPr bwMode="auto">
          <a:xfrm flipV="1">
            <a:off x="627830" y="4978694"/>
            <a:ext cx="793123" cy="910119"/>
          </a:xfrm>
          <a:custGeom>
            <a:avLst/>
            <a:gdLst>
              <a:gd name="connsiteX0" fmla="*/ 1433729 w 1451450"/>
              <a:gd name="connsiteY0" fmla="*/ 1212112 h 1229833"/>
              <a:gd name="connsiteX1" fmla="*/ 1380566 w 1451450"/>
              <a:gd name="connsiteY1" fmla="*/ 1158949 h 1229833"/>
              <a:gd name="connsiteX2" fmla="*/ 1359301 w 1451450"/>
              <a:gd name="connsiteY2" fmla="*/ 1127051 h 1229833"/>
              <a:gd name="connsiteX3" fmla="*/ 1316771 w 1451450"/>
              <a:gd name="connsiteY3" fmla="*/ 1095154 h 1229833"/>
              <a:gd name="connsiteX4" fmla="*/ 1295506 w 1451450"/>
              <a:gd name="connsiteY4" fmla="*/ 1063256 h 1229833"/>
              <a:gd name="connsiteX5" fmla="*/ 1263608 w 1451450"/>
              <a:gd name="connsiteY5" fmla="*/ 1041991 h 1229833"/>
              <a:gd name="connsiteX6" fmla="*/ 1242343 w 1451450"/>
              <a:gd name="connsiteY6" fmla="*/ 978195 h 1229833"/>
              <a:gd name="connsiteX7" fmla="*/ 1178548 w 1451450"/>
              <a:gd name="connsiteY7" fmla="*/ 925033 h 1229833"/>
              <a:gd name="connsiteX8" fmla="*/ 1136017 w 1451450"/>
              <a:gd name="connsiteY8" fmla="*/ 871870 h 1229833"/>
              <a:gd name="connsiteX9" fmla="*/ 1104120 w 1451450"/>
              <a:gd name="connsiteY9" fmla="*/ 850605 h 1229833"/>
              <a:gd name="connsiteX10" fmla="*/ 1072222 w 1451450"/>
              <a:gd name="connsiteY10" fmla="*/ 808075 h 1229833"/>
              <a:gd name="connsiteX11" fmla="*/ 1040324 w 1451450"/>
              <a:gd name="connsiteY11" fmla="*/ 797442 h 1229833"/>
              <a:gd name="connsiteX12" fmla="*/ 944631 w 1451450"/>
              <a:gd name="connsiteY12" fmla="*/ 744279 h 1229833"/>
              <a:gd name="connsiteX13" fmla="*/ 912734 w 1451450"/>
              <a:gd name="connsiteY13" fmla="*/ 712381 h 1229833"/>
              <a:gd name="connsiteX14" fmla="*/ 870203 w 1451450"/>
              <a:gd name="connsiteY14" fmla="*/ 691116 h 1229833"/>
              <a:gd name="connsiteX15" fmla="*/ 848938 w 1451450"/>
              <a:gd name="connsiteY15" fmla="*/ 659219 h 1229833"/>
              <a:gd name="connsiteX16" fmla="*/ 817041 w 1451450"/>
              <a:gd name="connsiteY16" fmla="*/ 637954 h 1229833"/>
              <a:gd name="connsiteX17" fmla="*/ 795776 w 1451450"/>
              <a:gd name="connsiteY17" fmla="*/ 616688 h 1229833"/>
              <a:gd name="connsiteX18" fmla="*/ 700083 w 1451450"/>
              <a:gd name="connsiteY18" fmla="*/ 563526 h 1229833"/>
              <a:gd name="connsiteX19" fmla="*/ 657552 w 1451450"/>
              <a:gd name="connsiteY19" fmla="*/ 552893 h 1229833"/>
              <a:gd name="connsiteX20" fmla="*/ 466166 w 1451450"/>
              <a:gd name="connsiteY20" fmla="*/ 520995 h 1229833"/>
              <a:gd name="connsiteX21" fmla="*/ 434269 w 1451450"/>
              <a:gd name="connsiteY21" fmla="*/ 499730 h 1229833"/>
              <a:gd name="connsiteX22" fmla="*/ 381106 w 1451450"/>
              <a:gd name="connsiteY22" fmla="*/ 435935 h 1229833"/>
              <a:gd name="connsiteX23" fmla="*/ 317310 w 1451450"/>
              <a:gd name="connsiteY23" fmla="*/ 382772 h 1229833"/>
              <a:gd name="connsiteX24" fmla="*/ 296045 w 1451450"/>
              <a:gd name="connsiteY24" fmla="*/ 350875 h 1229833"/>
              <a:gd name="connsiteX25" fmla="*/ 242883 w 1451450"/>
              <a:gd name="connsiteY25" fmla="*/ 308344 h 1229833"/>
              <a:gd name="connsiteX26" fmla="*/ 200352 w 1451450"/>
              <a:gd name="connsiteY26" fmla="*/ 255181 h 1229833"/>
              <a:gd name="connsiteX27" fmla="*/ 125924 w 1451450"/>
              <a:gd name="connsiteY27" fmla="*/ 170121 h 1229833"/>
              <a:gd name="connsiteX28" fmla="*/ 62129 w 1451450"/>
              <a:gd name="connsiteY28" fmla="*/ 127591 h 1229833"/>
              <a:gd name="connsiteX29" fmla="*/ 40864 w 1451450"/>
              <a:gd name="connsiteY29" fmla="*/ 95693 h 1229833"/>
              <a:gd name="connsiteX30" fmla="*/ 8966 w 1451450"/>
              <a:gd name="connsiteY30" fmla="*/ 85061 h 1229833"/>
              <a:gd name="connsiteX31" fmla="*/ 8966 w 1451450"/>
              <a:gd name="connsiteY31" fmla="*/ 0 h 12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1450" h="1229833">
                <a:moveTo>
                  <a:pt x="1433729" y="1212112"/>
                </a:moveTo>
                <a:cubicBezTo>
                  <a:pt x="1377022" y="1127051"/>
                  <a:pt x="1451450" y="1229833"/>
                  <a:pt x="1380566" y="1158949"/>
                </a:cubicBezTo>
                <a:cubicBezTo>
                  <a:pt x="1371530" y="1149913"/>
                  <a:pt x="1368337" y="1136087"/>
                  <a:pt x="1359301" y="1127051"/>
                </a:cubicBezTo>
                <a:cubicBezTo>
                  <a:pt x="1346771" y="1114521"/>
                  <a:pt x="1330948" y="1105786"/>
                  <a:pt x="1316771" y="1095154"/>
                </a:cubicBezTo>
                <a:cubicBezTo>
                  <a:pt x="1309683" y="1084521"/>
                  <a:pt x="1304542" y="1072292"/>
                  <a:pt x="1295506" y="1063256"/>
                </a:cubicBezTo>
                <a:cubicBezTo>
                  <a:pt x="1286470" y="1054220"/>
                  <a:pt x="1270381" y="1052827"/>
                  <a:pt x="1263608" y="1041991"/>
                </a:cubicBezTo>
                <a:cubicBezTo>
                  <a:pt x="1251728" y="1022983"/>
                  <a:pt x="1258193" y="994045"/>
                  <a:pt x="1242343" y="978195"/>
                </a:cubicBezTo>
                <a:cubicBezTo>
                  <a:pt x="1201409" y="937262"/>
                  <a:pt x="1222956" y="954639"/>
                  <a:pt x="1178548" y="925033"/>
                </a:cubicBezTo>
                <a:cubicBezTo>
                  <a:pt x="1162756" y="901345"/>
                  <a:pt x="1157664" y="889187"/>
                  <a:pt x="1136017" y="871870"/>
                </a:cubicBezTo>
                <a:cubicBezTo>
                  <a:pt x="1126039" y="863887"/>
                  <a:pt x="1113156" y="859641"/>
                  <a:pt x="1104120" y="850605"/>
                </a:cubicBezTo>
                <a:cubicBezTo>
                  <a:pt x="1091589" y="838074"/>
                  <a:pt x="1085836" y="819420"/>
                  <a:pt x="1072222" y="808075"/>
                </a:cubicBezTo>
                <a:cubicBezTo>
                  <a:pt x="1063612" y="800900"/>
                  <a:pt x="1050121" y="802885"/>
                  <a:pt x="1040324" y="797442"/>
                </a:cubicBezTo>
                <a:cubicBezTo>
                  <a:pt x="930643" y="736508"/>
                  <a:pt x="1016808" y="768339"/>
                  <a:pt x="944631" y="744279"/>
                </a:cubicBezTo>
                <a:cubicBezTo>
                  <a:pt x="933999" y="733646"/>
                  <a:pt x="924970" y="721121"/>
                  <a:pt x="912734" y="712381"/>
                </a:cubicBezTo>
                <a:cubicBezTo>
                  <a:pt x="899836" y="703168"/>
                  <a:pt x="882380" y="701263"/>
                  <a:pt x="870203" y="691116"/>
                </a:cubicBezTo>
                <a:cubicBezTo>
                  <a:pt x="860386" y="682936"/>
                  <a:pt x="857974" y="668255"/>
                  <a:pt x="848938" y="659219"/>
                </a:cubicBezTo>
                <a:cubicBezTo>
                  <a:pt x="839902" y="650183"/>
                  <a:pt x="827019" y="645937"/>
                  <a:pt x="817041" y="637954"/>
                </a:cubicBezTo>
                <a:cubicBezTo>
                  <a:pt x="809213" y="631692"/>
                  <a:pt x="803796" y="622703"/>
                  <a:pt x="795776" y="616688"/>
                </a:cubicBezTo>
                <a:cubicBezTo>
                  <a:pt x="748910" y="581538"/>
                  <a:pt x="744713" y="576277"/>
                  <a:pt x="700083" y="563526"/>
                </a:cubicBezTo>
                <a:cubicBezTo>
                  <a:pt x="686032" y="559511"/>
                  <a:pt x="671729" y="556437"/>
                  <a:pt x="657552" y="552893"/>
                </a:cubicBezTo>
                <a:cubicBezTo>
                  <a:pt x="573061" y="496565"/>
                  <a:pt x="672852" y="555443"/>
                  <a:pt x="466166" y="520995"/>
                </a:cubicBezTo>
                <a:cubicBezTo>
                  <a:pt x="453561" y="518894"/>
                  <a:pt x="444086" y="507911"/>
                  <a:pt x="434269" y="499730"/>
                </a:cubicBezTo>
                <a:cubicBezTo>
                  <a:pt x="329761" y="412641"/>
                  <a:pt x="464740" y="519570"/>
                  <a:pt x="381106" y="435935"/>
                </a:cubicBezTo>
                <a:cubicBezTo>
                  <a:pt x="339753" y="394582"/>
                  <a:pt x="345904" y="418514"/>
                  <a:pt x="317310" y="382772"/>
                </a:cubicBezTo>
                <a:cubicBezTo>
                  <a:pt x="309327" y="372794"/>
                  <a:pt x="304028" y="360853"/>
                  <a:pt x="296045" y="350875"/>
                </a:cubicBezTo>
                <a:cubicBezTo>
                  <a:pt x="278729" y="329229"/>
                  <a:pt x="266570" y="324136"/>
                  <a:pt x="242883" y="308344"/>
                </a:cubicBezTo>
                <a:cubicBezTo>
                  <a:pt x="222183" y="246248"/>
                  <a:pt x="248446" y="303275"/>
                  <a:pt x="200352" y="255181"/>
                </a:cubicBezTo>
                <a:cubicBezTo>
                  <a:pt x="144153" y="198982"/>
                  <a:pt x="229372" y="239087"/>
                  <a:pt x="125924" y="170121"/>
                </a:cubicBezTo>
                <a:lnTo>
                  <a:pt x="62129" y="127591"/>
                </a:lnTo>
                <a:cubicBezTo>
                  <a:pt x="55041" y="116958"/>
                  <a:pt x="50843" y="103676"/>
                  <a:pt x="40864" y="95693"/>
                </a:cubicBezTo>
                <a:cubicBezTo>
                  <a:pt x="32112" y="88692"/>
                  <a:pt x="12510" y="95694"/>
                  <a:pt x="8966" y="85061"/>
                </a:cubicBezTo>
                <a:cubicBezTo>
                  <a:pt x="0" y="58162"/>
                  <a:pt x="8966" y="28354"/>
                  <a:pt x="8966" y="0"/>
                </a:cubicBezTo>
              </a:path>
            </a:pathLst>
          </a:custGeom>
          <a:solidFill>
            <a:schemeClr val="bg1"/>
          </a:solidFill>
          <a:ln w="50800"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H" sz="1800" b="1"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3840904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4"/>
          </p:nvPr>
        </p:nvSpPr>
        <p:spPr/>
        <p:txBody>
          <a:bodyPr/>
          <a:lstStyle/>
          <a:p>
            <a:r>
              <a:rPr lang="fr-FR" dirty="0"/>
              <a:t>6 ans auparavant, Jacob voulait partir mais Dieu ne l’a pas permis. </a:t>
            </a:r>
            <a:endParaRPr lang="fr-FR" dirty="0" smtClean="0"/>
          </a:p>
          <a:p>
            <a:r>
              <a:rPr lang="fr-FR" dirty="0" smtClean="0"/>
              <a:t>Maintenant </a:t>
            </a:r>
            <a:r>
              <a:rPr lang="fr-FR" dirty="0"/>
              <a:t>c’est l’heure fixée par Dieu. </a:t>
            </a:r>
          </a:p>
          <a:p>
            <a:r>
              <a:rPr lang="fr-FR" dirty="0"/>
              <a:t>L’Eternel promet à Jacob d’être avec lui.</a:t>
            </a:r>
          </a:p>
          <a:p>
            <a:endParaRPr lang="fr-FR" dirty="0"/>
          </a:p>
        </p:txBody>
      </p:sp>
      <p:sp>
        <p:nvSpPr>
          <p:cNvPr id="6" name="Espace réservé du texte 5"/>
          <p:cNvSpPr>
            <a:spLocks noGrp="1"/>
          </p:cNvSpPr>
          <p:nvPr>
            <p:ph type="body" sz="quarter" idx="12"/>
          </p:nvPr>
        </p:nvSpPr>
        <p:spPr/>
        <p:txBody>
          <a:bodyPr/>
          <a:lstStyle/>
          <a:p>
            <a:r>
              <a:rPr lang="fr-FR" dirty="0" smtClean="0"/>
              <a:t>Rappelons</a:t>
            </a:r>
            <a:r>
              <a:rPr lang="fr-FR" dirty="0"/>
              <a:t>-nous une des dernières paroles du Seigneur:</a:t>
            </a:r>
            <a:endParaRPr lang="en-GB" dirty="0"/>
          </a:p>
          <a:p>
            <a:pPr lvl="2"/>
            <a:r>
              <a:rPr lang="fr-FR" dirty="0"/>
              <a:t>…je suis avec vous tous les jours, jusqu'à la fin du monde. Mt </a:t>
            </a:r>
            <a:r>
              <a:rPr lang="fr-FR" dirty="0" smtClean="0"/>
              <a:t>28.20</a:t>
            </a:r>
          </a:p>
          <a:p>
            <a:endParaRPr lang="fr-FR" dirty="0"/>
          </a:p>
        </p:txBody>
      </p:sp>
    </p:spTree>
    <p:extLst>
      <p:ext uri="{BB962C8B-B14F-4D97-AF65-F5344CB8AC3E}">
        <p14:creationId xmlns:p14="http://schemas.microsoft.com/office/powerpoint/2010/main" val="40264199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Arrivé </a:t>
            </a:r>
            <a:r>
              <a:rPr lang="fr-FR" dirty="0"/>
              <a:t>en Canaan, il envoie des messagers à son frère Esaü. </a:t>
            </a:r>
          </a:p>
          <a:p>
            <a:r>
              <a:rPr lang="fr-FR" dirty="0" smtClean="0"/>
              <a:t>Les </a:t>
            </a:r>
            <a:r>
              <a:rPr lang="fr-FR" dirty="0"/>
              <a:t>messagers reviennent auprès de Jacob et lui disent:</a:t>
            </a:r>
            <a:endParaRPr lang="en-GB" dirty="0"/>
          </a:p>
          <a:p>
            <a:pPr lvl="2"/>
            <a:r>
              <a:rPr lang="fr-FR" dirty="0"/>
              <a:t>Nous sommes allés trouver ton frère Esaü; il marche à ta rencontre avec 400 hommes. </a:t>
            </a:r>
            <a:r>
              <a:rPr lang="fr-FR" dirty="0" err="1"/>
              <a:t>Gn</a:t>
            </a:r>
            <a:r>
              <a:rPr lang="fr-FR" dirty="0"/>
              <a:t> 32.6 </a:t>
            </a:r>
            <a:endParaRPr lang="en-GB" dirty="0"/>
          </a:p>
          <a:p>
            <a:r>
              <a:rPr lang="fr-FR" dirty="0"/>
              <a:t>Jacob est effrayé. </a:t>
            </a:r>
            <a:r>
              <a:rPr lang="fr-CH" dirty="0"/>
              <a:t>Il demande à l’Eternel sa protection.</a:t>
            </a:r>
            <a:endParaRPr lang="en-GB" dirty="0"/>
          </a:p>
          <a:p>
            <a:pPr lvl="2"/>
            <a:r>
              <a:rPr lang="fr-FR" dirty="0"/>
              <a:t>Délivre-moi de mon frère Esaü, car j'ai peur qu'il ne vienne et ne me frappe, sans épargner ni la mère ni les enfants. </a:t>
            </a:r>
            <a:r>
              <a:rPr lang="fr-FR" dirty="0" err="1"/>
              <a:t>Gn</a:t>
            </a:r>
            <a:r>
              <a:rPr lang="fr-FR" dirty="0"/>
              <a:t> </a:t>
            </a:r>
            <a:r>
              <a:rPr lang="fr-FR" dirty="0" smtClean="0"/>
              <a:t>32.12</a:t>
            </a:r>
            <a:endParaRPr lang="en-GB" dirty="0"/>
          </a:p>
        </p:txBody>
      </p:sp>
    </p:spTree>
    <p:extLst>
      <p:ext uri="{BB962C8B-B14F-4D97-AF65-F5344CB8AC3E}">
        <p14:creationId xmlns:p14="http://schemas.microsoft.com/office/powerpoint/2010/main" val="209062168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101" r="101"/>
          <a:stretch>
            <a:fillRect/>
          </a:stretch>
        </p:blipFill>
        <p:spPr/>
      </p:pic>
      <p:sp>
        <p:nvSpPr>
          <p:cNvPr id="2" name="Espace réservé du texte 1"/>
          <p:cNvSpPr>
            <a:spLocks noGrp="1"/>
          </p:cNvSpPr>
          <p:nvPr>
            <p:ph type="body" sz="quarter" idx="12"/>
          </p:nvPr>
        </p:nvSpPr>
        <p:spPr/>
        <p:txBody>
          <a:bodyPr/>
          <a:lstStyle/>
          <a:p>
            <a:r>
              <a:rPr lang="fr-CH" dirty="0" smtClean="0"/>
              <a:t>Comment </a:t>
            </a:r>
            <a:r>
              <a:rPr lang="fr-CH" dirty="0"/>
              <a:t>prions-nous?</a:t>
            </a:r>
            <a:endParaRPr lang="en-GB" dirty="0"/>
          </a:p>
          <a:p>
            <a:r>
              <a:rPr lang="fr-CH" dirty="0"/>
              <a:t>Est-ce qu’on est prêt à laisser agir Dieu</a:t>
            </a:r>
            <a:endParaRPr lang="en-GB" dirty="0"/>
          </a:p>
          <a:p>
            <a:pPr lvl="1"/>
            <a:r>
              <a:rPr lang="fr-CH" dirty="0"/>
              <a:t>sans lui dicter ce qu’il doit faire?</a:t>
            </a:r>
            <a:endParaRPr lang="en-GB" dirty="0"/>
          </a:p>
          <a:p>
            <a:pPr lvl="1"/>
            <a:r>
              <a:rPr lang="fr-CH" dirty="0"/>
              <a:t>sans chercher de l’aide ailleurs?</a:t>
            </a:r>
            <a:endParaRPr lang="en-GB" dirty="0"/>
          </a:p>
          <a:p>
            <a:pPr lvl="1"/>
            <a:r>
              <a:rPr lang="fr-CH" dirty="0"/>
              <a:t>sans nous impatienter</a:t>
            </a:r>
            <a:r>
              <a:rPr lang="fr-CH" dirty="0" smtClean="0"/>
              <a:t>?</a:t>
            </a:r>
            <a:endParaRPr lang="en-GB" dirty="0"/>
          </a:p>
        </p:txBody>
      </p:sp>
      <p:sp>
        <p:nvSpPr>
          <p:cNvPr id="6" name="Text Box 11"/>
          <p:cNvSpPr txBox="1">
            <a:spLocks noChangeArrowheads="1"/>
          </p:cNvSpPr>
          <p:nvPr/>
        </p:nvSpPr>
        <p:spPr bwMode="auto">
          <a:xfrm>
            <a:off x="8625754" y="6020897"/>
            <a:ext cx="421055" cy="28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FO</a:t>
            </a:r>
            <a:endParaRPr lang="fr-FR" sz="1200" b="0" dirty="0">
              <a:solidFill>
                <a:srgbClr val="5F5F5F"/>
              </a:solidFill>
              <a:latin typeface="+mj-lt"/>
            </a:endParaRPr>
          </a:p>
        </p:txBody>
      </p:sp>
    </p:spTree>
    <p:extLst>
      <p:ext uri="{BB962C8B-B14F-4D97-AF65-F5344CB8AC3E}">
        <p14:creationId xmlns:p14="http://schemas.microsoft.com/office/powerpoint/2010/main" val="2883331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Jacob </a:t>
            </a:r>
            <a:r>
              <a:rPr lang="fr-CH" dirty="0"/>
              <a:t>prépare un cadeau pour son frère: </a:t>
            </a:r>
            <a:endParaRPr lang="fr-CH" dirty="0" smtClean="0"/>
          </a:p>
          <a:p>
            <a:pPr lvl="1"/>
            <a:r>
              <a:rPr lang="fr-CH" dirty="0" smtClean="0"/>
              <a:t>200 </a:t>
            </a:r>
            <a:r>
              <a:rPr lang="fr-CH" dirty="0"/>
              <a:t>chèvres, </a:t>
            </a:r>
            <a:endParaRPr lang="fr-CH" dirty="0" smtClean="0"/>
          </a:p>
          <a:p>
            <a:pPr lvl="1"/>
            <a:r>
              <a:rPr lang="fr-CH" dirty="0" smtClean="0"/>
              <a:t>20 </a:t>
            </a:r>
            <a:r>
              <a:rPr lang="fr-CH" dirty="0"/>
              <a:t>boucs, </a:t>
            </a:r>
            <a:endParaRPr lang="fr-CH" dirty="0" smtClean="0"/>
          </a:p>
          <a:p>
            <a:pPr lvl="1"/>
            <a:r>
              <a:rPr lang="fr-CH" dirty="0" smtClean="0"/>
              <a:t>200 </a:t>
            </a:r>
            <a:r>
              <a:rPr lang="fr-CH" dirty="0"/>
              <a:t>brebis, </a:t>
            </a:r>
            <a:endParaRPr lang="fr-CH" dirty="0" smtClean="0"/>
          </a:p>
          <a:p>
            <a:pPr lvl="1"/>
            <a:r>
              <a:rPr lang="fr-CH" dirty="0" smtClean="0"/>
              <a:t>20 </a:t>
            </a:r>
            <a:r>
              <a:rPr lang="fr-CH" dirty="0"/>
              <a:t>béliers, </a:t>
            </a:r>
            <a:endParaRPr lang="fr-CH" dirty="0" smtClean="0"/>
          </a:p>
          <a:p>
            <a:pPr lvl="1"/>
            <a:r>
              <a:rPr lang="fr-CH" dirty="0" smtClean="0"/>
              <a:t>30 </a:t>
            </a:r>
            <a:r>
              <a:rPr lang="fr-CH" dirty="0"/>
              <a:t>chameaux, </a:t>
            </a:r>
            <a:endParaRPr lang="fr-CH" dirty="0" smtClean="0"/>
          </a:p>
          <a:p>
            <a:pPr lvl="1"/>
            <a:r>
              <a:rPr lang="fr-CH" dirty="0" smtClean="0"/>
              <a:t>10 </a:t>
            </a:r>
            <a:r>
              <a:rPr lang="fr-CH" dirty="0"/>
              <a:t>taureaux et 30 ânes. </a:t>
            </a:r>
            <a:endParaRPr lang="fr-CH" dirty="0" smtClean="0"/>
          </a:p>
          <a:p>
            <a:r>
              <a:rPr lang="fr-CH" dirty="0" smtClean="0"/>
              <a:t>Il </a:t>
            </a:r>
            <a:r>
              <a:rPr lang="fr-CH" dirty="0"/>
              <a:t>dit à ses serviteurs de passer devant avec tous ces présents. </a:t>
            </a:r>
            <a:endParaRPr lang="fr-FR" dirty="0"/>
          </a:p>
        </p:txBody>
      </p:sp>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1404468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Il </a:t>
            </a:r>
            <a:r>
              <a:rPr lang="fr-CH" dirty="0"/>
              <a:t>reste seul dans la nuit. Dieu a des choses à lui apprendre. Durant la nuit, un homme lutte avec Jacob près de la rivière du Jabbok.</a:t>
            </a:r>
            <a:endParaRPr lang="en-GB" dirty="0"/>
          </a:p>
          <a:p>
            <a:pPr lvl="2"/>
            <a:r>
              <a:rPr lang="fr-FR" dirty="0"/>
              <a:t>C'est alors qu'un homme lutta avec lui jusqu'au lever de l'aurore. </a:t>
            </a:r>
            <a:r>
              <a:rPr lang="fr-FR" dirty="0" err="1"/>
              <a:t>Gn</a:t>
            </a:r>
            <a:r>
              <a:rPr lang="fr-FR" dirty="0"/>
              <a:t> </a:t>
            </a:r>
            <a:r>
              <a:rPr lang="fr-FR" dirty="0" smtClean="0"/>
              <a:t>32.24</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4006850"/>
            <a:ext cx="9166150" cy="2851150"/>
          </a:xfrm>
        </p:spPr>
      </p:pic>
      <p:sp>
        <p:nvSpPr>
          <p:cNvPr id="5" name="Text Box 11"/>
          <p:cNvSpPr txBox="1">
            <a:spLocks noChangeArrowheads="1"/>
          </p:cNvSpPr>
          <p:nvPr/>
        </p:nvSpPr>
        <p:spPr bwMode="auto">
          <a:xfrm>
            <a:off x="8634610" y="6403983"/>
            <a:ext cx="531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PL</a:t>
            </a:r>
            <a:endParaRPr lang="fr-FR" sz="1200" b="0" dirty="0">
              <a:solidFill>
                <a:srgbClr val="FFFFFF"/>
              </a:solidFill>
              <a:latin typeface="+mj-lt"/>
            </a:endParaRPr>
          </a:p>
        </p:txBody>
      </p:sp>
      <p:sp>
        <p:nvSpPr>
          <p:cNvPr id="6" name="Text Box 11"/>
          <p:cNvSpPr txBox="1">
            <a:spLocks noChangeArrowheads="1"/>
          </p:cNvSpPr>
          <p:nvPr/>
        </p:nvSpPr>
        <p:spPr bwMode="auto">
          <a:xfrm>
            <a:off x="3383494" y="6407018"/>
            <a:ext cx="227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FFFFFF"/>
                </a:solidFill>
                <a:latin typeface="+mj-lt"/>
              </a:rPr>
              <a:t>Le Jabbok</a:t>
            </a:r>
            <a:endParaRPr lang="fr-FR" sz="1800" b="0" dirty="0">
              <a:solidFill>
                <a:srgbClr val="FFFFFF"/>
              </a:solidFill>
              <a:latin typeface="+mj-lt"/>
            </a:endParaRPr>
          </a:p>
        </p:txBody>
      </p:sp>
    </p:spTree>
    <p:extLst>
      <p:ext uri="{BB962C8B-B14F-4D97-AF65-F5344CB8AC3E}">
        <p14:creationId xmlns:p14="http://schemas.microsoft.com/office/powerpoint/2010/main" val="11859621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L’homme termine </a:t>
            </a:r>
            <a:r>
              <a:rPr lang="fr-CH" dirty="0"/>
              <a:t>la lutte en un geste très bref, en luxant la hanche de Jacob. </a:t>
            </a:r>
            <a:endParaRPr lang="fr-CH" dirty="0" smtClean="0"/>
          </a:p>
        </p:txBody>
      </p:sp>
      <p:pic>
        <p:nvPicPr>
          <p:cNvPr id="6" name="Picture 3" descr="Jabbok River with Penuel"/>
          <p:cNvPicPr preferRelativeResize="0">
            <a:picLocks noGrp="1" noChangeArrowheads="1"/>
          </p:cNvPicPr>
          <p:nvPr>
            <p:ph type="pic" sz="quarter" idx="13"/>
            <p:custDataLst>
              <p:tags r:id="rId1"/>
            </p:custDataLst>
          </p:nvPr>
        </p:nvPicPr>
        <p:blipFill>
          <a:blip r:embed="rId3" cstate="email">
            <a:extLst>
              <a:ext uri="{28A0092B-C50C-407E-A947-70E740481C1C}">
                <a14:useLocalDpi xmlns:a14="http://schemas.microsoft.com/office/drawing/2010/main"/>
              </a:ext>
            </a:extLst>
          </a:blip>
          <a:srcRect l="14509" r="14509"/>
          <a:stretch>
            <a:fillRect/>
          </a:stretch>
        </p:blipFill>
        <p:spPr bwMode="auto">
          <a:xfrm>
            <a:off x="0" y="2852738"/>
            <a:ext cx="9166225" cy="400526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11"/>
          <p:cNvSpPr txBox="1">
            <a:spLocks noChangeArrowheads="1"/>
          </p:cNvSpPr>
          <p:nvPr/>
        </p:nvSpPr>
        <p:spPr bwMode="auto">
          <a:xfrm>
            <a:off x="3396324" y="6486625"/>
            <a:ext cx="1196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FFFFFF"/>
                </a:solidFill>
                <a:latin typeface="+mj-lt"/>
              </a:rPr>
              <a:t>Le Jabbok</a:t>
            </a:r>
            <a:endParaRPr lang="fr-FR" sz="1800" b="0" dirty="0">
              <a:solidFill>
                <a:srgbClr val="FFFFFF"/>
              </a:solidFill>
              <a:latin typeface="+mj-lt"/>
            </a:endParaRPr>
          </a:p>
        </p:txBody>
      </p:sp>
      <p:sp>
        <p:nvSpPr>
          <p:cNvPr id="8" name="Text Box 11"/>
          <p:cNvSpPr txBox="1">
            <a:spLocks noChangeArrowheads="1"/>
          </p:cNvSpPr>
          <p:nvPr/>
        </p:nvSpPr>
        <p:spPr bwMode="auto">
          <a:xfrm>
            <a:off x="8568036" y="6003850"/>
            <a:ext cx="531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PL</a:t>
            </a:r>
            <a:endParaRPr lang="fr-FR" sz="1200" b="0" dirty="0">
              <a:solidFill>
                <a:srgbClr val="5F5F5F"/>
              </a:solidFill>
              <a:latin typeface="+mj-lt"/>
            </a:endParaRPr>
          </a:p>
        </p:txBody>
      </p:sp>
    </p:spTree>
    <p:extLst>
      <p:ext uri="{BB962C8B-B14F-4D97-AF65-F5344CB8AC3E}">
        <p14:creationId xmlns:p14="http://schemas.microsoft.com/office/powerpoint/2010/main" val="279790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L’homme </a:t>
            </a:r>
            <a:r>
              <a:rPr lang="fr-CH" dirty="0"/>
              <a:t>lui demande son nom et lui dit:</a:t>
            </a:r>
            <a:endParaRPr lang="en-GB" dirty="0"/>
          </a:p>
          <a:p>
            <a:pPr lvl="2"/>
            <a:r>
              <a:rPr lang="fr-FR" dirty="0"/>
              <a:t>ton nom ne sera plus Jacob, mais tu seras appelé Israël; car tu as lutté avec Dieu et avec des hommes, et tu as été vainqueur. </a:t>
            </a:r>
            <a:r>
              <a:rPr lang="fr-FR" dirty="0" err="1"/>
              <a:t>Gn</a:t>
            </a:r>
            <a:r>
              <a:rPr lang="fr-FR" dirty="0"/>
              <a:t> 32.28 </a:t>
            </a:r>
            <a:endParaRPr lang="en-GB" dirty="0"/>
          </a:p>
          <a:p>
            <a:r>
              <a:rPr lang="fr-CH" dirty="0"/>
              <a:t>L’homme refuse de révéler son nom. Il bénit Jacob qui appelle ce lieu Péniel.</a:t>
            </a:r>
            <a:endParaRPr lang="en-GB" dirty="0"/>
          </a:p>
          <a:p>
            <a:pPr lvl="2"/>
            <a:r>
              <a:rPr lang="fr-FR" dirty="0"/>
              <a:t>Jacob appela ce lieu du nom de </a:t>
            </a:r>
            <a:r>
              <a:rPr lang="fr-FR" dirty="0" err="1"/>
              <a:t>Peniel</a:t>
            </a:r>
            <a:r>
              <a:rPr lang="fr-FR" dirty="0"/>
              <a:t>; car, dit-il, j'ai vu Dieu face à face, et mon âme a été sauvée. </a:t>
            </a:r>
            <a:r>
              <a:rPr lang="fr-FR" dirty="0" err="1"/>
              <a:t>Gn</a:t>
            </a:r>
            <a:r>
              <a:rPr lang="fr-FR" dirty="0"/>
              <a:t> 32.30 </a:t>
            </a:r>
            <a:endParaRPr lang="en-GB" dirty="0"/>
          </a:p>
          <a:p>
            <a:r>
              <a:rPr lang="fr-CH" dirty="0"/>
              <a:t>Il découvre que son interlocuteur est Dieu lui-même. (Os 12.4)</a:t>
            </a:r>
            <a:endParaRPr lang="en-GB" dirty="0"/>
          </a:p>
          <a:p>
            <a:r>
              <a:rPr lang="fr-CH" dirty="0"/>
              <a:t>Jacob boite désormais de la hanche</a:t>
            </a:r>
            <a:r>
              <a:rPr lang="fr-CH" dirty="0" smtClean="0"/>
              <a:t>.</a:t>
            </a:r>
            <a:endParaRPr lang="fr-FR" dirty="0"/>
          </a:p>
        </p:txBody>
      </p:sp>
    </p:spTree>
    <p:extLst>
      <p:ext uri="{BB962C8B-B14F-4D97-AF65-F5344CB8AC3E}">
        <p14:creationId xmlns:p14="http://schemas.microsoft.com/office/powerpoint/2010/main" val="2404877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2" name="Espace réservé du texte 1"/>
          <p:cNvSpPr>
            <a:spLocks noGrp="1"/>
          </p:cNvSpPr>
          <p:nvPr>
            <p:ph type="body" sz="quarter" idx="12"/>
          </p:nvPr>
        </p:nvSpPr>
        <p:spPr/>
        <p:txBody>
          <a:bodyPr/>
          <a:lstStyle/>
          <a:p>
            <a:r>
              <a:rPr lang="fr-CH" dirty="0" smtClean="0"/>
              <a:t>Depuis </a:t>
            </a:r>
            <a:r>
              <a:rPr lang="fr-CH" dirty="0"/>
              <a:t>Béthel, 20 ans auparavant, il ne semble pas que Jacob ait pris du temps avec Dieu.</a:t>
            </a:r>
            <a:endParaRPr lang="en-GB" dirty="0"/>
          </a:p>
          <a:p>
            <a:r>
              <a:rPr lang="fr-CH" dirty="0"/>
              <a:t>Réservons chaque jour un moment durant lequel nous sommes seuls avec Dieu.</a:t>
            </a:r>
            <a:endParaRPr lang="en-GB" dirty="0"/>
          </a:p>
          <a:p>
            <a:r>
              <a:rPr lang="fr-CH" dirty="0"/>
              <a:t>Cela peut être</a:t>
            </a:r>
            <a:endParaRPr lang="en-GB" dirty="0"/>
          </a:p>
          <a:p>
            <a:pPr lvl="1"/>
            <a:r>
              <a:rPr lang="fr-CH" dirty="0"/>
              <a:t>le matin,</a:t>
            </a:r>
            <a:endParaRPr lang="en-GB" dirty="0"/>
          </a:p>
          <a:p>
            <a:pPr lvl="1"/>
            <a:r>
              <a:rPr lang="fr-CH" dirty="0"/>
              <a:t>le soir,</a:t>
            </a:r>
            <a:endParaRPr lang="en-GB" dirty="0"/>
          </a:p>
          <a:p>
            <a:pPr lvl="1"/>
            <a:r>
              <a:rPr lang="fr-CH" dirty="0"/>
              <a:t>dans le train, etc</a:t>
            </a:r>
            <a:r>
              <a:rPr lang="fr-CH" dirty="0" smtClean="0"/>
              <a:t>.</a:t>
            </a:r>
            <a:endParaRPr lang="en-GB" dirty="0"/>
          </a:p>
        </p:txBody>
      </p:sp>
      <p:sp>
        <p:nvSpPr>
          <p:cNvPr id="5" name="Text Box 11"/>
          <p:cNvSpPr txBox="1">
            <a:spLocks noChangeArrowheads="1"/>
          </p:cNvSpPr>
          <p:nvPr/>
        </p:nvSpPr>
        <p:spPr bwMode="auto">
          <a:xfrm>
            <a:off x="2965849" y="6577336"/>
            <a:ext cx="1096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TP</a:t>
            </a:r>
            <a:endParaRPr lang="fr-FR" sz="1200" b="0" dirty="0">
              <a:solidFill>
                <a:srgbClr val="5F5F5F"/>
              </a:solidFill>
              <a:latin typeface="+mj-lt"/>
            </a:endParaRPr>
          </a:p>
        </p:txBody>
      </p:sp>
    </p:spTree>
    <p:extLst>
      <p:ext uri="{BB962C8B-B14F-4D97-AF65-F5344CB8AC3E}">
        <p14:creationId xmlns:p14="http://schemas.microsoft.com/office/powerpoint/2010/main" val="2131643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8487" r="28487"/>
          <a:stretch/>
        </p:blipFill>
        <p:spPr/>
      </p:pic>
      <p:sp>
        <p:nvSpPr>
          <p:cNvPr id="2" name="Espace réservé du texte 1"/>
          <p:cNvSpPr>
            <a:spLocks noGrp="1"/>
          </p:cNvSpPr>
          <p:nvPr>
            <p:ph type="body" sz="quarter" idx="12"/>
          </p:nvPr>
        </p:nvSpPr>
        <p:spPr/>
        <p:txBody>
          <a:bodyPr/>
          <a:lstStyle/>
          <a:p>
            <a:r>
              <a:rPr lang="fr-CH" dirty="0" smtClean="0"/>
              <a:t>Dieu </a:t>
            </a:r>
            <a:r>
              <a:rPr lang="fr-CH" dirty="0"/>
              <a:t>peut se révéler pour nous ramener sur le bon chemin. </a:t>
            </a:r>
            <a:endParaRPr lang="fr-CH" dirty="0" smtClean="0"/>
          </a:p>
          <a:p>
            <a:r>
              <a:rPr lang="fr-CH" dirty="0" smtClean="0"/>
              <a:t>Il </a:t>
            </a:r>
            <a:r>
              <a:rPr lang="fr-CH" dirty="0"/>
              <a:t>peut aussi utiliser un parent, un ami pour nous toucher dans notre âme, pour nous aider à capituler, à abandonner ce que nous faisons de mal</a:t>
            </a:r>
            <a:r>
              <a:rPr lang="fr-CH" dirty="0" smtClean="0"/>
              <a:t>.</a:t>
            </a:r>
            <a:endParaRPr lang="en-GB" dirty="0"/>
          </a:p>
        </p:txBody>
      </p:sp>
    </p:spTree>
    <p:extLst>
      <p:ext uri="{BB962C8B-B14F-4D97-AF65-F5344CB8AC3E}">
        <p14:creationId xmlns:p14="http://schemas.microsoft.com/office/powerpoint/2010/main" val="299087996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Un jour, Esaü revient des champs, fatigué, affamé. </a:t>
            </a:r>
            <a:endParaRPr lang="fr-CH" dirty="0" smtClean="0"/>
          </a:p>
          <a:p>
            <a:r>
              <a:rPr lang="fr-CH" dirty="0" smtClean="0"/>
              <a:t>Jacob </a:t>
            </a:r>
            <a:r>
              <a:rPr lang="fr-CH" dirty="0"/>
              <a:t>est en train de préparer un potage de lentilles.</a:t>
            </a:r>
            <a:r>
              <a:rPr lang="fr-FR" dirty="0"/>
              <a:t> </a:t>
            </a:r>
            <a:endParaRPr lang="fr-FR" dirty="0" smtClean="0"/>
          </a:p>
          <a:p>
            <a:r>
              <a:rPr lang="fr-FR" dirty="0" smtClean="0"/>
              <a:t>A </a:t>
            </a:r>
            <a:r>
              <a:rPr lang="fr-FR" dirty="0"/>
              <a:t>la demande de son frère d'avoir à manger, </a:t>
            </a:r>
            <a:r>
              <a:rPr lang="fr-CH" dirty="0" smtClean="0"/>
              <a:t>il </a:t>
            </a:r>
            <a:r>
              <a:rPr lang="fr-CH" dirty="0"/>
              <a:t>répond:</a:t>
            </a:r>
            <a:endParaRPr lang="en-GB" dirty="0"/>
          </a:p>
          <a:p>
            <a:pPr lvl="2"/>
            <a:r>
              <a:rPr lang="fr-CH" dirty="0"/>
              <a:t>Vends-moi aujourd'hui ton droit d'aînesse. Gn </a:t>
            </a:r>
            <a:r>
              <a:rPr lang="fr-CH" dirty="0" smtClean="0"/>
              <a:t>25,31</a:t>
            </a:r>
            <a:endParaRPr lang="en-GB" dirty="0"/>
          </a:p>
        </p:txBody>
      </p:sp>
      <p:pic>
        <p:nvPicPr>
          <p:cNvPr id="4" name="Espace réservé pour une image  3" descr="Fotolia_57826319_Subscription_XL.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4390" b="27191"/>
          <a:stretch/>
        </p:blipFill>
        <p:spPr>
          <a:xfrm>
            <a:off x="-22150" y="3206921"/>
            <a:ext cx="9166150" cy="3651079"/>
          </a:xfrm>
        </p:spPr>
      </p:pic>
      <p:sp>
        <p:nvSpPr>
          <p:cNvPr id="7" name="Text Box 11"/>
          <p:cNvSpPr txBox="1">
            <a:spLocks noChangeArrowheads="1"/>
          </p:cNvSpPr>
          <p:nvPr/>
        </p:nvSpPr>
        <p:spPr bwMode="auto">
          <a:xfrm>
            <a:off x="6851831" y="6581000"/>
            <a:ext cx="1096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FO</a:t>
            </a:r>
            <a:endParaRPr lang="fr-FR" sz="1200" b="0" dirty="0">
              <a:solidFill>
                <a:srgbClr val="5F5F5F"/>
              </a:solidFill>
              <a:latin typeface="+mj-lt"/>
            </a:endParaRPr>
          </a:p>
        </p:txBody>
      </p:sp>
    </p:spTree>
    <p:extLst>
      <p:ext uri="{BB962C8B-B14F-4D97-AF65-F5344CB8AC3E}">
        <p14:creationId xmlns:p14="http://schemas.microsoft.com/office/powerpoint/2010/main" val="540480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Levant </a:t>
            </a:r>
            <a:r>
              <a:rPr lang="fr-CH" dirty="0"/>
              <a:t>les yeux, Jacob voit arriver son frère Esaü qui court à sa rencontre.</a:t>
            </a:r>
            <a:endParaRPr lang="en-GB" dirty="0"/>
          </a:p>
          <a:p>
            <a:pPr lvl="2"/>
            <a:r>
              <a:rPr lang="fr-FR" dirty="0"/>
              <a:t>Esaü courut à sa rencontre; il l'embrassa, se jeta à son cou, et le baisa. Et ils pleurèrent. </a:t>
            </a:r>
            <a:r>
              <a:rPr lang="fr-FR" dirty="0" err="1"/>
              <a:t>Gn</a:t>
            </a:r>
            <a:r>
              <a:rPr lang="fr-FR" dirty="0"/>
              <a:t> 33.4 </a:t>
            </a:r>
            <a:endParaRPr lang="en-GB" dirty="0"/>
          </a:p>
          <a:p>
            <a:r>
              <a:rPr lang="fr-CH" dirty="0"/>
              <a:t>Esaü demande qui sont les femmes et les enfants près de Jacob. </a:t>
            </a:r>
            <a:endParaRPr lang="fr-CH" dirty="0" smtClean="0"/>
          </a:p>
          <a:p>
            <a:r>
              <a:rPr lang="fr-CH" dirty="0" smtClean="0"/>
              <a:t>Son </a:t>
            </a:r>
            <a:r>
              <a:rPr lang="fr-CH" dirty="0"/>
              <a:t>frère lui répond:</a:t>
            </a:r>
            <a:endParaRPr lang="en-GB" dirty="0"/>
          </a:p>
          <a:p>
            <a:pPr lvl="2"/>
            <a:r>
              <a:rPr lang="fr-FR" dirty="0"/>
              <a:t>Ce sont les enfants que Dieu a accordés à ton serviteur. </a:t>
            </a:r>
            <a:r>
              <a:rPr lang="fr-FR" dirty="0" err="1"/>
              <a:t>Gn</a:t>
            </a:r>
            <a:r>
              <a:rPr lang="fr-FR" dirty="0"/>
              <a:t> 33.5 </a:t>
            </a:r>
            <a:endParaRPr lang="en-GB" dirty="0"/>
          </a:p>
        </p:txBody>
      </p:sp>
    </p:spTree>
    <p:extLst>
      <p:ext uri="{BB962C8B-B14F-4D97-AF65-F5344CB8AC3E}">
        <p14:creationId xmlns:p14="http://schemas.microsoft.com/office/powerpoint/2010/main" val="130606273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Goats on Penuel, tb n031701.bmp"/>
          <p:cNvPicPr>
            <a:picLocks noGrp="1"/>
          </p:cNvPicPr>
          <p:nvPr>
            <p:ph type="pic" sz="quarter" idx="10"/>
          </p:nvPr>
        </p:nvPicPr>
        <p:blipFill rotWithShape="1">
          <a:blip r:embed="rId2" cstate="email">
            <a:extLst>
              <a:ext uri="{28A0092B-C50C-407E-A947-70E740481C1C}">
                <a14:useLocalDpi xmlns:a14="http://schemas.microsoft.com/office/drawing/2010/main"/>
              </a:ext>
            </a:extLst>
          </a:blip>
          <a:srcRect t="27384" b="27384"/>
          <a:stretch/>
        </p:blipFill>
        <p:spPr>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11"/>
          <p:cNvSpPr txBox="1">
            <a:spLocks noChangeArrowheads="1"/>
          </p:cNvSpPr>
          <p:nvPr/>
        </p:nvSpPr>
        <p:spPr bwMode="auto">
          <a:xfrm>
            <a:off x="8550117" y="6424814"/>
            <a:ext cx="531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PL</a:t>
            </a:r>
            <a:endParaRPr lang="fr-FR" sz="1200" b="0" dirty="0">
              <a:solidFill>
                <a:srgbClr val="FFFFFF"/>
              </a:solidFill>
              <a:latin typeface="+mj-lt"/>
            </a:endParaRPr>
          </a:p>
        </p:txBody>
      </p:sp>
      <p:sp>
        <p:nvSpPr>
          <p:cNvPr id="6" name="Text Box 11"/>
          <p:cNvSpPr txBox="1">
            <a:spLocks noChangeArrowheads="1"/>
          </p:cNvSpPr>
          <p:nvPr/>
        </p:nvSpPr>
        <p:spPr bwMode="auto">
          <a:xfrm>
            <a:off x="2978840" y="6350159"/>
            <a:ext cx="227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FFFFFF"/>
                </a:solidFill>
                <a:latin typeface="+mj-lt"/>
              </a:rPr>
              <a:t>Région de Peniel</a:t>
            </a:r>
            <a:endParaRPr lang="fr-FR" sz="1800" b="0" dirty="0">
              <a:solidFill>
                <a:srgbClr val="FFFFFF"/>
              </a:solidFill>
              <a:latin typeface="+mj-lt"/>
            </a:endParaRPr>
          </a:p>
        </p:txBody>
      </p:sp>
    </p:spTree>
    <p:extLst>
      <p:ext uri="{BB962C8B-B14F-4D97-AF65-F5344CB8AC3E}">
        <p14:creationId xmlns:p14="http://schemas.microsoft.com/office/powerpoint/2010/main" val="2420052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Sur insistance de Jacob, Esaü accepte tous les présents.</a:t>
            </a:r>
            <a:r>
              <a:rPr lang="fr-FR" dirty="0"/>
              <a:t> </a:t>
            </a:r>
            <a:endParaRPr lang="fr-FR" dirty="0" smtClean="0"/>
          </a:p>
          <a:p>
            <a:r>
              <a:rPr lang="fr-FR" dirty="0" smtClean="0"/>
              <a:t>Il </a:t>
            </a:r>
            <a:r>
              <a:rPr lang="fr-CH" dirty="0"/>
              <a:t>l’invite chez lui, 150 km au Sud.</a:t>
            </a:r>
            <a:r>
              <a:rPr lang="en-GB" dirty="0"/>
              <a:t> </a:t>
            </a:r>
            <a:r>
              <a:rPr lang="fr-CH" dirty="0"/>
              <a:t>Il lui dit encore:</a:t>
            </a:r>
            <a:endParaRPr lang="en-GB" dirty="0"/>
          </a:p>
          <a:p>
            <a:pPr lvl="2"/>
            <a:r>
              <a:rPr lang="fr-FR" dirty="0"/>
              <a:t>Partons, mettons-nous en route; j'irai devant toi. </a:t>
            </a:r>
            <a:r>
              <a:rPr lang="fr-FR" dirty="0" err="1"/>
              <a:t>Gn</a:t>
            </a:r>
            <a:r>
              <a:rPr lang="fr-FR" dirty="0"/>
              <a:t> 33.12 </a:t>
            </a:r>
            <a:endParaRPr lang="en-GB" dirty="0"/>
          </a:p>
          <a:p>
            <a:r>
              <a:rPr lang="fr-CH" dirty="0" smtClean="0"/>
              <a:t>Jacob </a:t>
            </a:r>
            <a:r>
              <a:rPr lang="fr-CH" dirty="0"/>
              <a:t>lui répond:</a:t>
            </a:r>
            <a:endParaRPr lang="en-GB" dirty="0"/>
          </a:p>
          <a:p>
            <a:pPr lvl="2"/>
            <a:r>
              <a:rPr lang="fr-FR" dirty="0"/>
              <a:t>Mon seigneur sait que les enfants sont fragiles et que j'ai des brebis et des vaches qui allaitent. Si l'on forçait leur marche un seul jour, tout le troupeau mourrait. </a:t>
            </a:r>
            <a:r>
              <a:rPr lang="fr-FR" dirty="0" err="1"/>
              <a:t>Gn</a:t>
            </a:r>
            <a:r>
              <a:rPr lang="fr-FR" dirty="0"/>
              <a:t> 33.13 </a:t>
            </a:r>
            <a:endParaRPr lang="en-GB" dirty="0"/>
          </a:p>
          <a:p>
            <a:r>
              <a:rPr lang="fr-FR" dirty="0"/>
              <a:t>Il lui dit encore:</a:t>
            </a:r>
            <a:endParaRPr lang="en-GB" dirty="0"/>
          </a:p>
          <a:p>
            <a:pPr lvl="2"/>
            <a:r>
              <a:rPr lang="fr-FR" dirty="0"/>
              <a:t>Que mon seigneur prenne les devants sur son serviteur! De mon côté, je suivrai lentement, au pas du troupeau qui me précédera et au pas des enfants, jusqu'à ce que j'arrive chez mon seigneur à </a:t>
            </a:r>
            <a:r>
              <a:rPr lang="fr-FR" dirty="0" err="1"/>
              <a:t>Séir</a:t>
            </a:r>
            <a:r>
              <a:rPr lang="fr-FR" dirty="0"/>
              <a:t>. </a:t>
            </a:r>
            <a:r>
              <a:rPr lang="fr-FR" dirty="0" err="1"/>
              <a:t>Gn</a:t>
            </a:r>
            <a:r>
              <a:rPr lang="fr-FR" dirty="0"/>
              <a:t> 33.14 </a:t>
            </a:r>
            <a:endParaRPr lang="en-GB" dirty="0"/>
          </a:p>
        </p:txBody>
      </p:sp>
    </p:spTree>
    <p:extLst>
      <p:ext uri="{BB962C8B-B14F-4D97-AF65-F5344CB8AC3E}">
        <p14:creationId xmlns:p14="http://schemas.microsoft.com/office/powerpoint/2010/main" val="226782446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L’Eternel avait clairement dit à Jacob de retourner au pays de ses pères (31,3) </a:t>
            </a:r>
          </a:p>
          <a:p>
            <a:r>
              <a:rPr lang="fr-FR" dirty="0"/>
              <a:t>Jacob ne le dit pas à son frère qui </a:t>
            </a:r>
            <a:r>
              <a:rPr lang="fr-CH" dirty="0"/>
              <a:t>reprend la direction du pays d’Edom. </a:t>
            </a:r>
            <a:endParaRPr lang="fr-CH" dirty="0" smtClean="0"/>
          </a:p>
          <a:p>
            <a:r>
              <a:rPr lang="fr-CH" dirty="0" smtClean="0"/>
              <a:t>Au lieu de le suivre, il part s’installer </a:t>
            </a:r>
            <a:r>
              <a:rPr lang="fr-CH" dirty="0"/>
              <a:t>à Sichem. Il bâtit là un autel à l’Eternel</a:t>
            </a:r>
            <a:r>
              <a:rPr lang="fr-CH" dirty="0" smtClean="0"/>
              <a:t>.</a:t>
            </a:r>
            <a:endParaRPr lang="en-GB" dirty="0"/>
          </a:p>
        </p:txBody>
      </p:sp>
    </p:spTree>
    <p:extLst>
      <p:ext uri="{BB962C8B-B14F-4D97-AF65-F5344CB8AC3E}">
        <p14:creationId xmlns:p14="http://schemas.microsoft.com/office/powerpoint/2010/main" val="10549099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Une </a:t>
            </a:r>
            <a:r>
              <a:rPr lang="fr-CH" dirty="0"/>
              <a:t>dizaine d’années plus tard, Dieu dit à Jacob:</a:t>
            </a:r>
            <a:endParaRPr lang="en-GB" dirty="0"/>
          </a:p>
          <a:p>
            <a:pPr lvl="2"/>
            <a:r>
              <a:rPr lang="fr-FR" dirty="0"/>
              <a:t>Lève-toi, monte à Béthel et installe-toi là-bas. Tu y construiras un autel en l'honneur du Dieu qui t'est apparu lorsque tu fuyais ton frère Esaü. </a:t>
            </a:r>
            <a:r>
              <a:rPr lang="fr-FR" dirty="0" err="1"/>
              <a:t>Gn</a:t>
            </a:r>
            <a:r>
              <a:rPr lang="fr-FR" dirty="0"/>
              <a:t> 35.1 </a:t>
            </a:r>
            <a:endParaRPr lang="en-GB" dirty="0"/>
          </a:p>
          <a:p>
            <a:r>
              <a:rPr lang="fr-CH" dirty="0"/>
              <a:t>Jacob dit à toute sa famille:</a:t>
            </a:r>
            <a:endParaRPr lang="en-GB" dirty="0"/>
          </a:p>
          <a:p>
            <a:pPr lvl="2"/>
            <a:r>
              <a:rPr lang="fr-FR" dirty="0"/>
              <a:t>Enlevez les dieux étrangers qui sont au milieu de vous, purifiez-vous et changez de vêtements.  Nous nous lèverons et nous monterons à Béthel. Là, je construirai un autel en l'honneur du Dieu qui m'a répondu lorsque j'étais dans la détresse et qui a été avec moi pendant le voyage que j'ai fait. </a:t>
            </a:r>
            <a:r>
              <a:rPr lang="fr-FR" dirty="0" err="1"/>
              <a:t>Gn</a:t>
            </a:r>
            <a:r>
              <a:rPr lang="fr-FR" dirty="0"/>
              <a:t> 35.3 </a:t>
            </a:r>
            <a:endParaRPr lang="en-GB" dirty="0"/>
          </a:p>
          <a:p>
            <a:r>
              <a:rPr lang="fr-CH" dirty="0"/>
              <a:t>Toutes les représentations des dieux étrangers sont données à </a:t>
            </a:r>
            <a:r>
              <a:rPr lang="fr-CH" dirty="0" smtClean="0"/>
              <a:t>Jacob.</a:t>
            </a:r>
            <a:r>
              <a:rPr lang="en-GB" dirty="0"/>
              <a:t> </a:t>
            </a:r>
            <a:r>
              <a:rPr lang="fr-CH" dirty="0" smtClean="0"/>
              <a:t>Il </a:t>
            </a:r>
            <a:r>
              <a:rPr lang="fr-CH" dirty="0"/>
              <a:t>les enfouit sous un térébinthe</a:t>
            </a:r>
            <a:r>
              <a:rPr lang="fr-CH" dirty="0" smtClean="0"/>
              <a:t>.</a:t>
            </a:r>
            <a:endParaRPr lang="en-GB" dirty="0"/>
          </a:p>
        </p:txBody>
      </p:sp>
      <p:sp>
        <p:nvSpPr>
          <p:cNvPr id="3" name="Titre 2"/>
          <p:cNvSpPr>
            <a:spLocks noGrp="1"/>
          </p:cNvSpPr>
          <p:nvPr>
            <p:ph type="title"/>
          </p:nvPr>
        </p:nvSpPr>
        <p:spPr/>
        <p:txBody>
          <a:bodyPr/>
          <a:lstStyle/>
          <a:p>
            <a:r>
              <a:rPr lang="fr-CH" dirty="0" smtClean="0"/>
              <a:t>Béthel</a:t>
            </a:r>
            <a:endParaRPr lang="fr-FR" dirty="0"/>
          </a:p>
        </p:txBody>
      </p:sp>
    </p:spTree>
    <p:extLst>
      <p:ext uri="{BB962C8B-B14F-4D97-AF65-F5344CB8AC3E}">
        <p14:creationId xmlns:p14="http://schemas.microsoft.com/office/powerpoint/2010/main" val="3506190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Box 11"/>
          <p:cNvSpPr txBox="1">
            <a:spLocks noChangeArrowheads="1"/>
          </p:cNvSpPr>
          <p:nvPr/>
        </p:nvSpPr>
        <p:spPr bwMode="auto">
          <a:xfrm>
            <a:off x="8498801" y="6493509"/>
            <a:ext cx="531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chemeClr val="bg1"/>
                </a:solidFill>
                <a:latin typeface="+mj-lt"/>
              </a:rPr>
              <a:t>PL</a:t>
            </a:r>
            <a:endParaRPr lang="fr-FR" sz="1200" b="0" dirty="0">
              <a:solidFill>
                <a:schemeClr val="bg1"/>
              </a:solidFill>
              <a:latin typeface="+mj-lt"/>
            </a:endParaRPr>
          </a:p>
        </p:txBody>
      </p:sp>
      <p:sp>
        <p:nvSpPr>
          <p:cNvPr id="5" name="Text Box 11"/>
          <p:cNvSpPr txBox="1">
            <a:spLocks noChangeArrowheads="1"/>
          </p:cNvSpPr>
          <p:nvPr/>
        </p:nvSpPr>
        <p:spPr bwMode="auto">
          <a:xfrm>
            <a:off x="3119961" y="6329354"/>
            <a:ext cx="2274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FFFFFF"/>
                </a:solidFill>
                <a:latin typeface="Cambria"/>
                <a:cs typeface="Cambria"/>
              </a:rPr>
              <a:t>Térébinthe</a:t>
            </a:r>
            <a:endParaRPr lang="fr-FR" sz="1800" b="0" dirty="0">
              <a:solidFill>
                <a:srgbClr val="FFFFFF"/>
              </a:solidFill>
              <a:latin typeface="Cambria"/>
              <a:cs typeface="Cambria"/>
            </a:endParaRPr>
          </a:p>
        </p:txBody>
      </p:sp>
    </p:spTree>
    <p:extLst>
      <p:ext uri="{BB962C8B-B14F-4D97-AF65-F5344CB8AC3E}">
        <p14:creationId xmlns:p14="http://schemas.microsoft.com/office/powerpoint/2010/main" val="3625415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N’avons</a:t>
            </a:r>
            <a:r>
              <a:rPr lang="fr-CH" dirty="0"/>
              <a:t>-nous pas aussi des idoles à enterrer?</a:t>
            </a:r>
            <a:endParaRPr lang="en-GB" dirty="0"/>
          </a:p>
          <a:p>
            <a:r>
              <a:rPr lang="fr-CH" dirty="0"/>
              <a:t>Cela peut être:</a:t>
            </a:r>
            <a:endParaRPr lang="en-GB" dirty="0"/>
          </a:p>
          <a:p>
            <a:pPr lvl="1"/>
            <a:r>
              <a:rPr lang="fr-CH" dirty="0"/>
              <a:t>Une mauvaise pensée vers laquelle on revient constamment,</a:t>
            </a:r>
            <a:endParaRPr lang="en-GB" dirty="0"/>
          </a:p>
          <a:p>
            <a:pPr lvl="1"/>
            <a:r>
              <a:rPr lang="fr-CH" dirty="0"/>
              <a:t>Une convoitise, etc…</a:t>
            </a:r>
            <a:endParaRPr lang="en-GB" dirty="0"/>
          </a:p>
          <a:p>
            <a:r>
              <a:rPr lang="fr-CH" dirty="0"/>
              <a:t>Débarassons-nous de tout ce qui peut gêner notre communion avec le Seigneur.</a:t>
            </a:r>
            <a:endParaRPr lang="en-GB" dirty="0"/>
          </a:p>
          <a:p>
            <a:r>
              <a:rPr lang="fr-CH" dirty="0"/>
              <a:t>Supplions-</a:t>
            </a:r>
            <a:r>
              <a:rPr lang="fr-CH" dirty="0" smtClean="0"/>
              <a:t>le </a:t>
            </a:r>
            <a:r>
              <a:rPr lang="fr-CH" dirty="0"/>
              <a:t>de nous en délivrer.</a:t>
            </a:r>
            <a:endParaRPr lang="en-GB" dirty="0"/>
          </a:p>
          <a:p>
            <a:pPr lvl="2"/>
            <a:r>
              <a:rPr lang="fr-FR" dirty="0"/>
              <a:t>Et invoque-moi au jour de la détresse; Je te délivrerai, et tu me glorifieras. Ps 50.15 </a:t>
            </a:r>
            <a:endParaRPr lang="en-GB"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086601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Arrivé </a:t>
            </a:r>
            <a:r>
              <a:rPr lang="fr-CH" dirty="0"/>
              <a:t>à Béthel, Jacob construit un </a:t>
            </a:r>
            <a:r>
              <a:rPr lang="fr-CH" dirty="0" smtClean="0"/>
              <a:t>autel.</a:t>
            </a:r>
            <a:r>
              <a:rPr lang="en-GB" dirty="0"/>
              <a:t> </a:t>
            </a:r>
            <a:r>
              <a:rPr lang="fr-CH" dirty="0" smtClean="0"/>
              <a:t>Dieu </a:t>
            </a:r>
            <a:r>
              <a:rPr lang="fr-CH" dirty="0"/>
              <a:t>se révèle à lui et lui dit:</a:t>
            </a:r>
            <a:endParaRPr lang="en-GB" dirty="0"/>
          </a:p>
          <a:p>
            <a:pPr lvl="2"/>
            <a:r>
              <a:rPr lang="fr-FR" dirty="0"/>
              <a:t>Ton nom est Jacob. Tu ne seras plus appelé Jacob, mais ton nom sera Israël. </a:t>
            </a:r>
            <a:r>
              <a:rPr lang="fr-FR" dirty="0" err="1"/>
              <a:t>Gn</a:t>
            </a:r>
            <a:r>
              <a:rPr lang="fr-FR" dirty="0"/>
              <a:t> 35.10 </a:t>
            </a:r>
            <a:endParaRPr lang="en-GB" dirty="0"/>
          </a:p>
          <a:p>
            <a:r>
              <a:rPr lang="fr-CH" dirty="0"/>
              <a:t>Il lui dit encore:</a:t>
            </a:r>
            <a:endParaRPr lang="en-GB" dirty="0"/>
          </a:p>
          <a:p>
            <a:pPr lvl="2"/>
            <a:r>
              <a:rPr lang="fr-FR" dirty="0"/>
              <a:t>Je suis le Dieu tout-puissant. Prolifère et multiplie-toi! Une nation et tout un groupe de nations seront issus de toi et des rois naîtront de toi. Je te donnerai le pays que j'ai donné à Abraham et à Isaac, et je donnerai ce pays à ta descendance après toi. </a:t>
            </a:r>
            <a:r>
              <a:rPr lang="fr-FR" dirty="0" err="1"/>
              <a:t>Gn</a:t>
            </a:r>
            <a:r>
              <a:rPr lang="fr-FR" dirty="0"/>
              <a:t> 35.12 </a:t>
            </a:r>
            <a:endParaRPr lang="en-GB" dirty="0"/>
          </a:p>
          <a:p>
            <a:r>
              <a:rPr lang="fr-FR" dirty="0"/>
              <a:t>Nous avons aussi un Dieu tout puissant sur lequel nous pouvons nous appuyer.</a:t>
            </a:r>
            <a:endParaRPr lang="en-GB" dirty="0"/>
          </a:p>
          <a:p>
            <a:pPr lvl="2"/>
            <a:r>
              <a:rPr lang="fr-FR" dirty="0"/>
              <a:t>Je puis tout par celui qui me fortifie. Ph 4.13 </a:t>
            </a:r>
            <a:endParaRPr lang="en-GB" dirty="0"/>
          </a:p>
        </p:txBody>
      </p:sp>
    </p:spTree>
    <p:extLst>
      <p:ext uri="{BB962C8B-B14F-4D97-AF65-F5344CB8AC3E}">
        <p14:creationId xmlns:p14="http://schemas.microsoft.com/office/powerpoint/2010/main" val="2852657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De </a:t>
            </a:r>
            <a:r>
              <a:rPr lang="fr-CH" dirty="0"/>
              <a:t>Béthel, Jacob part pour Ephrata. </a:t>
            </a:r>
            <a:endParaRPr lang="fr-CH" dirty="0" smtClean="0"/>
          </a:p>
          <a:p>
            <a:r>
              <a:rPr lang="fr-CH" dirty="0" smtClean="0"/>
              <a:t>Rachel </a:t>
            </a:r>
            <a:r>
              <a:rPr lang="fr-CH" dirty="0"/>
              <a:t>donne naissance à un fils, Benjamin et meurt en accouchant. </a:t>
            </a:r>
            <a:endParaRPr lang="fr-CH" dirty="0" smtClean="0"/>
          </a:p>
          <a:p>
            <a:r>
              <a:rPr lang="fr-CH" dirty="0" smtClean="0"/>
              <a:t>Après </a:t>
            </a:r>
            <a:r>
              <a:rPr lang="fr-CH" dirty="0"/>
              <a:t>l'avoir </a:t>
            </a:r>
            <a:r>
              <a:rPr lang="fr-CH" dirty="0" smtClean="0"/>
              <a:t>enterré, </a:t>
            </a:r>
            <a:r>
              <a:rPr lang="fr-CH" dirty="0"/>
              <a:t>Jacob part à Hébron. </a:t>
            </a:r>
            <a:endParaRPr lang="fr-CH" dirty="0" smtClean="0"/>
          </a:p>
          <a:p>
            <a:r>
              <a:rPr lang="fr-CH" dirty="0" smtClean="0"/>
              <a:t>Il </a:t>
            </a:r>
            <a:r>
              <a:rPr lang="fr-CH" dirty="0"/>
              <a:t>retrouve son père </a:t>
            </a:r>
            <a:r>
              <a:rPr lang="fr-CH" dirty="0" smtClean="0"/>
              <a:t>Isaac. Celui-ci meurt </a:t>
            </a:r>
            <a:r>
              <a:rPr lang="fr-CH" dirty="0"/>
              <a:t>à l’âge de 180 ans. </a:t>
            </a:r>
            <a:endParaRPr lang="fr-CH" dirty="0" smtClean="0"/>
          </a:p>
          <a:p>
            <a:r>
              <a:rPr lang="fr-CH" dirty="0" smtClean="0"/>
              <a:t>Jacob </a:t>
            </a:r>
            <a:r>
              <a:rPr lang="fr-CH" dirty="0"/>
              <a:t>et Esaü l’enterrent</a:t>
            </a:r>
            <a:r>
              <a:rPr lang="fr-CH" dirty="0" smtClean="0"/>
              <a:t>.</a:t>
            </a:r>
            <a:endParaRPr lang="en-GB" dirty="0"/>
          </a:p>
        </p:txBody>
      </p:sp>
    </p:spTree>
    <p:extLst>
      <p:ext uri="{BB962C8B-B14F-4D97-AF65-F5344CB8AC3E}">
        <p14:creationId xmlns:p14="http://schemas.microsoft.com/office/powerpoint/2010/main" val="514614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Joseph </a:t>
            </a:r>
            <a:r>
              <a:rPr lang="fr-CH" dirty="0"/>
              <a:t>est âgé de 17 ans. Toute l’affection de Jacob s’est reportée sur lui. </a:t>
            </a:r>
            <a:endParaRPr lang="fr-CH" dirty="0" smtClean="0"/>
          </a:p>
          <a:p>
            <a:r>
              <a:rPr lang="fr-CH" dirty="0" smtClean="0"/>
              <a:t>Il </a:t>
            </a:r>
            <a:r>
              <a:rPr lang="fr-CH" dirty="0"/>
              <a:t>lui donne une tunique bigarrée. </a:t>
            </a:r>
            <a:endParaRPr lang="fr-CH" dirty="0" smtClean="0"/>
          </a:p>
          <a:p>
            <a:r>
              <a:rPr lang="fr-CH" dirty="0" smtClean="0"/>
              <a:t>Ses </a:t>
            </a:r>
            <a:r>
              <a:rPr lang="fr-CH" dirty="0"/>
              <a:t>frères </a:t>
            </a:r>
            <a:r>
              <a:rPr lang="fr-CH" dirty="0" smtClean="0"/>
              <a:t>sont </a:t>
            </a:r>
            <a:r>
              <a:rPr lang="fr-CH" dirty="0"/>
              <a:t>jaloux de lui. Un jour, ils vendent leur frère à des étrangers et font croire à leur père qu’il a été mangé par une bête féroce. </a:t>
            </a:r>
            <a:endParaRPr lang="fr-CH" dirty="0" smtClean="0"/>
          </a:p>
          <a:p>
            <a:r>
              <a:rPr lang="fr-FR" dirty="0" smtClean="0"/>
              <a:t>La </a:t>
            </a:r>
            <a:r>
              <a:rPr lang="fr-FR" dirty="0"/>
              <a:t>réaction de Jacob est terrible:</a:t>
            </a:r>
            <a:endParaRPr lang="en-GB" dirty="0"/>
          </a:p>
          <a:p>
            <a:pPr lvl="2"/>
            <a:r>
              <a:rPr lang="fr-FR" dirty="0"/>
              <a:t>Jacob déchira ses vêtements, il mit un sac sur sa taille et il mena longtemps le deuil sur son fils. </a:t>
            </a:r>
            <a:r>
              <a:rPr lang="fr-FR" dirty="0" err="1"/>
              <a:t>Gn</a:t>
            </a:r>
            <a:r>
              <a:rPr lang="fr-FR" dirty="0"/>
              <a:t> 37.34 </a:t>
            </a:r>
            <a:endParaRPr lang="en-GB" dirty="0"/>
          </a:p>
          <a:p>
            <a:r>
              <a:rPr lang="fr-CH" dirty="0"/>
              <a:t>Jacob avait trompé son père… maintenant ses propres fils le trompent. </a:t>
            </a:r>
            <a:endParaRPr lang="fr-CH" dirty="0" smtClean="0"/>
          </a:p>
        </p:txBody>
      </p:sp>
      <p:sp>
        <p:nvSpPr>
          <p:cNvPr id="3" name="Titre 2"/>
          <p:cNvSpPr>
            <a:spLocks noGrp="1"/>
          </p:cNvSpPr>
          <p:nvPr>
            <p:ph type="title"/>
          </p:nvPr>
        </p:nvSpPr>
        <p:spPr/>
        <p:txBody>
          <a:bodyPr/>
          <a:lstStyle/>
          <a:p>
            <a:r>
              <a:rPr lang="fr-CH" dirty="0"/>
              <a:t>Jacob et </a:t>
            </a:r>
            <a:r>
              <a:rPr lang="fr-CH" dirty="0" smtClean="0"/>
              <a:t>Joseph</a:t>
            </a:r>
            <a:endParaRPr lang="en-GB" dirty="0"/>
          </a:p>
        </p:txBody>
      </p:sp>
    </p:spTree>
    <p:extLst>
      <p:ext uri="{BB962C8B-B14F-4D97-AF65-F5344CB8AC3E}">
        <p14:creationId xmlns:p14="http://schemas.microsoft.com/office/powerpoint/2010/main" val="5406408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Esaü </a:t>
            </a:r>
            <a:r>
              <a:rPr lang="fr-CH" dirty="0"/>
              <a:t>accepte de lui céder son droit en échange du potage.</a:t>
            </a:r>
            <a:endParaRPr lang="en-GB" dirty="0"/>
          </a:p>
          <a:p>
            <a:pPr lvl="2"/>
            <a:r>
              <a:rPr lang="fr-CH" dirty="0"/>
              <a:t>Alors Jacob donna à Esaü du pain et du potage de lentilles. Il mangea et but, puis se leva et s'en alla. C'est ainsi qu'Esaü méprisa le droit d'aînesse. Gn 25,34	</a:t>
            </a:r>
            <a:endParaRPr lang="en-GB"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5219" r="5219"/>
          <a:stretch/>
        </p:blipFill>
        <p:spPr>
          <a:xfrm>
            <a:off x="-26988" y="3668713"/>
            <a:ext cx="9170988" cy="3189287"/>
          </a:xfrm>
        </p:spPr>
      </p:pic>
      <p:sp>
        <p:nvSpPr>
          <p:cNvPr id="7" name="Text Box 11"/>
          <p:cNvSpPr txBox="1">
            <a:spLocks noChangeArrowheads="1"/>
          </p:cNvSpPr>
          <p:nvPr/>
        </p:nvSpPr>
        <p:spPr bwMode="auto">
          <a:xfrm>
            <a:off x="8759680" y="6369437"/>
            <a:ext cx="3791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FO</a:t>
            </a:r>
            <a:endParaRPr lang="fr-FR" sz="1200" b="0" dirty="0">
              <a:solidFill>
                <a:srgbClr val="FFFFFF"/>
              </a:solidFill>
              <a:latin typeface="+mj-lt"/>
            </a:endParaRPr>
          </a:p>
        </p:txBody>
      </p:sp>
    </p:spTree>
    <p:extLst>
      <p:ext uri="{BB962C8B-B14F-4D97-AF65-F5344CB8AC3E}">
        <p14:creationId xmlns:p14="http://schemas.microsoft.com/office/powerpoint/2010/main" val="1477291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Des </a:t>
            </a:r>
            <a:r>
              <a:rPr lang="fr-CH" dirty="0"/>
              <a:t>années plus tard, la famine s’installe dans tout le pays. </a:t>
            </a:r>
            <a:endParaRPr lang="fr-CH" dirty="0" smtClean="0"/>
          </a:p>
          <a:p>
            <a:r>
              <a:rPr lang="fr-CH" dirty="0" smtClean="0"/>
              <a:t>Jacob </a:t>
            </a:r>
            <a:r>
              <a:rPr lang="fr-CH" dirty="0"/>
              <a:t>entend qu’il est possible d’acheter du blé en Egypte. Il envoie ses fils en acheter. </a:t>
            </a:r>
            <a:endParaRPr lang="fr-CH" dirty="0" smtClean="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90" r="90"/>
          <a:stretch>
            <a:fillRect/>
          </a:stretch>
        </p:blipFill>
        <p:spPr>
          <a:xfrm>
            <a:off x="0" y="3771339"/>
            <a:ext cx="9166225" cy="3112061"/>
          </a:xfrm>
        </p:spPr>
      </p:pic>
      <p:sp>
        <p:nvSpPr>
          <p:cNvPr id="5" name="Text Box 11"/>
          <p:cNvSpPr txBox="1">
            <a:spLocks noChangeArrowheads="1"/>
          </p:cNvSpPr>
          <p:nvPr/>
        </p:nvSpPr>
        <p:spPr bwMode="auto">
          <a:xfrm>
            <a:off x="8832355" y="6101130"/>
            <a:ext cx="531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5F5F5F"/>
                </a:solidFill>
                <a:latin typeface="+mj-lt"/>
              </a:rPr>
              <a:t>PL</a:t>
            </a:r>
            <a:endParaRPr lang="fr-FR" sz="1200" b="0" dirty="0">
              <a:solidFill>
                <a:srgbClr val="5F5F5F"/>
              </a:solidFill>
              <a:latin typeface="+mj-lt"/>
            </a:endParaRPr>
          </a:p>
        </p:txBody>
      </p:sp>
    </p:spTree>
    <p:extLst>
      <p:ext uri="{BB962C8B-B14F-4D97-AF65-F5344CB8AC3E}">
        <p14:creationId xmlns:p14="http://schemas.microsoft.com/office/powerpoint/2010/main" val="2643868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a:t>A leur 2</a:t>
            </a:r>
            <a:r>
              <a:rPr lang="fr-CH" baseline="30000" dirty="0"/>
              <a:t>ème</a:t>
            </a:r>
            <a:r>
              <a:rPr lang="fr-CH" dirty="0"/>
              <a:t> voyage, ils reviennent avec une nouvelle incroyable: Joseph est en vie, à la tête du pays d’Egypte. </a:t>
            </a:r>
          </a:p>
          <a:p>
            <a:r>
              <a:rPr lang="fr-CH" dirty="0"/>
              <a:t>Jacob répond à l’invitation de Joseph et descend en Egypte. </a:t>
            </a:r>
          </a:p>
          <a:p>
            <a:r>
              <a:rPr lang="fr-CH" dirty="0"/>
              <a:t>A Beer-Schéba, il offre des sacrifices à Dieu. </a:t>
            </a:r>
            <a:endParaRPr lang="en-GB"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2" y="3871189"/>
            <a:ext cx="9166151" cy="2986811"/>
          </a:xfrm>
        </p:spPr>
      </p:pic>
      <p:sp>
        <p:nvSpPr>
          <p:cNvPr id="5" name="Text Box 11"/>
          <p:cNvSpPr txBox="1">
            <a:spLocks noChangeArrowheads="1"/>
          </p:cNvSpPr>
          <p:nvPr/>
        </p:nvSpPr>
        <p:spPr bwMode="auto">
          <a:xfrm>
            <a:off x="7972204" y="6535130"/>
            <a:ext cx="5315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PL</a:t>
            </a:r>
            <a:endParaRPr lang="fr-FR" sz="1200" b="0" dirty="0">
              <a:solidFill>
                <a:srgbClr val="FFFFFF"/>
              </a:solidFill>
              <a:latin typeface="+mj-lt"/>
            </a:endParaRPr>
          </a:p>
        </p:txBody>
      </p:sp>
      <p:sp>
        <p:nvSpPr>
          <p:cNvPr id="6" name="Text Box 11"/>
          <p:cNvSpPr txBox="1">
            <a:spLocks noChangeArrowheads="1"/>
          </p:cNvSpPr>
          <p:nvPr/>
        </p:nvSpPr>
        <p:spPr bwMode="auto">
          <a:xfrm>
            <a:off x="2434070" y="6494508"/>
            <a:ext cx="3020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FFFFFF"/>
                </a:solidFill>
                <a:latin typeface="+mj-lt"/>
              </a:rPr>
              <a:t>Néguev près de Beer-Schéba</a:t>
            </a:r>
            <a:endParaRPr lang="fr-FR" sz="1800" b="0" dirty="0">
              <a:solidFill>
                <a:srgbClr val="FFFFFF"/>
              </a:solidFill>
              <a:latin typeface="+mj-lt"/>
            </a:endParaRPr>
          </a:p>
        </p:txBody>
      </p:sp>
    </p:spTree>
    <p:extLst>
      <p:ext uri="{BB962C8B-B14F-4D97-AF65-F5344CB8AC3E}">
        <p14:creationId xmlns:p14="http://schemas.microsoft.com/office/powerpoint/2010/main" val="1528029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Durant </a:t>
            </a:r>
            <a:r>
              <a:rPr lang="fr-CH" dirty="0"/>
              <a:t>la nuit Dieu lui parle dans une vision:</a:t>
            </a:r>
            <a:endParaRPr lang="en-GB" dirty="0"/>
          </a:p>
          <a:p>
            <a:pPr lvl="2"/>
            <a:r>
              <a:rPr lang="fr-FR" dirty="0"/>
              <a:t>Je suis Dieu, le Dieu de ton père. N'aie pas peur de descendre en Egypte, car là-bas je ferai de toi une grande nation.  Je descendrai moi-même avec toi en Egypte et je t'en ferai moi-même remonter. C'est Joseph qui te fermera les yeux. </a:t>
            </a:r>
            <a:r>
              <a:rPr lang="fr-FR" dirty="0" err="1"/>
              <a:t>Gn</a:t>
            </a:r>
            <a:r>
              <a:rPr lang="fr-FR" dirty="0"/>
              <a:t> 46.3 </a:t>
            </a:r>
            <a:endParaRPr lang="en-GB" dirty="0"/>
          </a:p>
          <a:p>
            <a:r>
              <a:rPr lang="fr-CH" dirty="0"/>
              <a:t>Joseph arrive à sa rencontre, se jette à son cou et pleure longtemps. Son père lui dit:</a:t>
            </a:r>
            <a:endParaRPr lang="en-GB" dirty="0"/>
          </a:p>
          <a:p>
            <a:pPr lvl="2"/>
            <a:r>
              <a:rPr lang="fr-FR" dirty="0"/>
              <a:t>Je peux mourir maintenant, puisque tu es encore en vie et que j'ai vu ton visage. </a:t>
            </a:r>
            <a:r>
              <a:rPr lang="fr-FR" dirty="0" err="1"/>
              <a:t>Gn</a:t>
            </a:r>
            <a:r>
              <a:rPr lang="fr-FR" dirty="0"/>
              <a:t> 46.30 </a:t>
            </a:r>
            <a:endParaRPr lang="en-GB" dirty="0"/>
          </a:p>
          <a:p>
            <a:r>
              <a:rPr lang="fr-CH" dirty="0"/>
              <a:t>Avant de mourir, Jacob bénit Joseph et ses fils Ephraïm et Manassé. Il lui dit encore:</a:t>
            </a:r>
            <a:endParaRPr lang="en-GB" dirty="0"/>
          </a:p>
          <a:p>
            <a:pPr lvl="2"/>
            <a:r>
              <a:rPr lang="fr-FR" dirty="0"/>
              <a:t>Je vais mourir, mais Dieu sera avec vous et il vous fera retourner dans le pays de vos ancêtres. </a:t>
            </a:r>
            <a:r>
              <a:rPr lang="fr-FR" dirty="0" err="1"/>
              <a:t>Gn</a:t>
            </a:r>
            <a:r>
              <a:rPr lang="fr-FR" dirty="0"/>
              <a:t> 48.21 </a:t>
            </a:r>
            <a:endParaRPr lang="en-GB" dirty="0"/>
          </a:p>
        </p:txBody>
      </p:sp>
    </p:spTree>
    <p:extLst>
      <p:ext uri="{BB962C8B-B14F-4D97-AF65-F5344CB8AC3E}">
        <p14:creationId xmlns:p14="http://schemas.microsoft.com/office/powerpoint/2010/main" val="231530849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Chacun </a:t>
            </a:r>
            <a:r>
              <a:rPr lang="fr-CH" dirty="0"/>
              <a:t>de nous peut s’identifier à Jacob. </a:t>
            </a:r>
            <a:endParaRPr lang="fr-CH" dirty="0" smtClean="0"/>
          </a:p>
          <a:p>
            <a:r>
              <a:rPr lang="fr-CH" dirty="0" smtClean="0"/>
              <a:t>Il </a:t>
            </a:r>
            <a:r>
              <a:rPr lang="fr-CH" dirty="0"/>
              <a:t>a de nombreux défauts. Durant ses premières années, il est centré sur lui-même, sur son intérêt personnel. </a:t>
            </a:r>
            <a:endParaRPr lang="fr-CH" dirty="0" smtClean="0"/>
          </a:p>
          <a:p>
            <a:r>
              <a:rPr lang="fr-CH" dirty="0" smtClean="0"/>
              <a:t>A </a:t>
            </a:r>
            <a:r>
              <a:rPr lang="fr-CH" dirty="0"/>
              <a:t>la fin de sa vie, Jacob peut dire:</a:t>
            </a:r>
            <a:endParaRPr lang="en-GB" dirty="0"/>
          </a:p>
          <a:p>
            <a:pPr lvl="2"/>
            <a:r>
              <a:rPr lang="fr-FR" dirty="0"/>
              <a:t>Que le Dieu devant lequel ont marché mes pères Abraham et Isaac, le Dieu qui a pris soin de moi depuis que j'existe jusqu'à aujourd'hui … </a:t>
            </a:r>
            <a:r>
              <a:rPr lang="fr-FR" dirty="0" err="1"/>
              <a:t>Gn</a:t>
            </a:r>
            <a:r>
              <a:rPr lang="fr-FR" dirty="0"/>
              <a:t> 48.15 </a:t>
            </a:r>
            <a:endParaRPr lang="en-GB" dirty="0"/>
          </a:p>
          <a:p>
            <a:r>
              <a:rPr lang="fr-CH" dirty="0"/>
              <a:t>Nous pouvons compter </a:t>
            </a:r>
            <a:endParaRPr lang="fr-CH" dirty="0" smtClean="0"/>
          </a:p>
          <a:p>
            <a:pPr lvl="1"/>
            <a:r>
              <a:rPr lang="fr-CH" dirty="0" smtClean="0"/>
              <a:t>sur </a:t>
            </a:r>
            <a:r>
              <a:rPr lang="fr-CH" dirty="0"/>
              <a:t>le même Dieu, </a:t>
            </a:r>
            <a:endParaRPr lang="fr-CH" dirty="0" smtClean="0"/>
          </a:p>
          <a:p>
            <a:pPr lvl="1"/>
            <a:r>
              <a:rPr lang="fr-CH" dirty="0" smtClean="0"/>
              <a:t>sur </a:t>
            </a:r>
            <a:r>
              <a:rPr lang="fr-CH" dirty="0"/>
              <a:t>sa même puissance, </a:t>
            </a:r>
            <a:endParaRPr lang="fr-CH" dirty="0" smtClean="0"/>
          </a:p>
          <a:p>
            <a:pPr lvl="1"/>
            <a:r>
              <a:rPr lang="fr-CH" dirty="0" smtClean="0"/>
              <a:t>sur </a:t>
            </a:r>
            <a:r>
              <a:rPr lang="fr-CH" dirty="0"/>
              <a:t>son même amour. </a:t>
            </a:r>
            <a:endParaRPr lang="fr-CH" dirty="0" smtClean="0"/>
          </a:p>
        </p:txBody>
      </p:sp>
      <p:sp>
        <p:nvSpPr>
          <p:cNvPr id="3" name="Titre 2"/>
          <p:cNvSpPr>
            <a:spLocks noGrp="1"/>
          </p:cNvSpPr>
          <p:nvPr>
            <p:ph type="title"/>
          </p:nvPr>
        </p:nvSpPr>
        <p:spPr/>
        <p:txBody>
          <a:bodyPr/>
          <a:lstStyle/>
          <a:p>
            <a:r>
              <a:rPr lang="fr-CH" dirty="0" smtClean="0"/>
              <a:t>Conclusion</a:t>
            </a:r>
            <a:endParaRPr lang="en-GB" dirty="0"/>
          </a:p>
        </p:txBody>
      </p:sp>
    </p:spTree>
    <p:extLst>
      <p:ext uri="{BB962C8B-B14F-4D97-AF65-F5344CB8AC3E}">
        <p14:creationId xmlns:p14="http://schemas.microsoft.com/office/powerpoint/2010/main" val="760846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440"/>
          <a:stretch/>
        </p:blipFill>
        <p:spPr>
          <a:xfrm>
            <a:off x="6167438" y="1122363"/>
            <a:ext cx="2976562" cy="4380713"/>
          </a:xfrm>
        </p:spPr>
      </p:pic>
      <p:sp>
        <p:nvSpPr>
          <p:cNvPr id="2" name="Espace réservé du texte 1"/>
          <p:cNvSpPr>
            <a:spLocks noGrp="1"/>
          </p:cNvSpPr>
          <p:nvPr>
            <p:ph type="body" sz="quarter" idx="12"/>
          </p:nvPr>
        </p:nvSpPr>
        <p:spPr/>
        <p:txBody>
          <a:bodyPr/>
          <a:lstStyle/>
          <a:p>
            <a:r>
              <a:rPr lang="fr-CH" dirty="0" smtClean="0"/>
              <a:t>Avez</a:t>
            </a:r>
            <a:r>
              <a:rPr lang="fr-CH" dirty="0"/>
              <a:t>-vous accepté Jésus dans votre cœur comme votre Sauveur et Seigneur?</a:t>
            </a:r>
            <a:endParaRPr lang="en-GB" dirty="0"/>
          </a:p>
          <a:p>
            <a:r>
              <a:rPr lang="fr-CH" dirty="0"/>
              <a:t>Vous allez pouvoir compter sur </a:t>
            </a:r>
            <a:r>
              <a:rPr lang="fr-CH" dirty="0" smtClean="0"/>
              <a:t>lui.</a:t>
            </a:r>
          </a:p>
          <a:p>
            <a:r>
              <a:rPr lang="fr-CH" dirty="0" smtClean="0"/>
              <a:t>Il </a:t>
            </a:r>
            <a:r>
              <a:rPr lang="fr-CH" dirty="0"/>
              <a:t>va maintenant pouvoir vous guider dans votre vie. </a:t>
            </a:r>
            <a:endParaRPr lang="fr-CH" dirty="0" smtClean="0"/>
          </a:p>
          <a:p>
            <a:r>
              <a:rPr lang="fr-CH" dirty="0" smtClean="0"/>
              <a:t>Le </a:t>
            </a:r>
            <a:r>
              <a:rPr lang="fr-CH" dirty="0"/>
              <a:t>Seigneur peut vous soutenir et vous encourager.</a:t>
            </a:r>
            <a:r>
              <a:rPr lang="fr-FR" dirty="0"/>
              <a:t> D</a:t>
            </a:r>
            <a:r>
              <a:rPr lang="fr-CH" dirty="0"/>
              <a:t>emandez-lui de vous aider.</a:t>
            </a:r>
            <a:endParaRPr lang="en-GB" dirty="0"/>
          </a:p>
          <a:p>
            <a:r>
              <a:rPr lang="fr-FR" dirty="0"/>
              <a:t> </a:t>
            </a:r>
            <a:endParaRPr lang="en-GB" dirty="0"/>
          </a:p>
          <a:p>
            <a:endParaRPr lang="fr-FR" dirty="0"/>
          </a:p>
        </p:txBody>
      </p:sp>
      <p:sp>
        <p:nvSpPr>
          <p:cNvPr id="14" name="Rectangle 13"/>
          <p:cNvSpPr>
            <a:spLocks noChangeArrowheads="1"/>
          </p:cNvSpPr>
          <p:nvPr/>
        </p:nvSpPr>
        <p:spPr bwMode="auto">
          <a:xfrm>
            <a:off x="230295" y="4953268"/>
            <a:ext cx="8739187" cy="1384995"/>
          </a:xfrm>
          <a:prstGeom prst="rect">
            <a:avLst/>
          </a:prstGeom>
          <a:noFill/>
          <a:ln w="9525">
            <a:noFill/>
            <a:miter lim="800000"/>
            <a:headEnd/>
            <a:tailEnd/>
          </a:ln>
        </p:spPr>
        <p:txBody>
          <a:bodyPr>
            <a:spAutoFit/>
          </a:bodyPr>
          <a:lstStyle>
            <a:defPPr>
              <a:defRPr lang="fr-FR"/>
            </a:defPPr>
            <a:lvl1pPr algn="l" rtl="0" fontAlgn="base">
              <a:spcBef>
                <a:spcPct val="0"/>
              </a:spcBef>
              <a:spcAft>
                <a:spcPct val="0"/>
              </a:spcAft>
              <a:defRPr b="1"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r>
              <a:rPr lang="fr-CH" sz="1200" b="0" dirty="0">
                <a:solidFill>
                  <a:srgbClr val="4D4D4D"/>
                </a:solidFill>
                <a:latin typeface="Arial" charset="0"/>
              </a:rPr>
              <a:t>Version: Segond </a:t>
            </a:r>
          </a:p>
          <a:p>
            <a:r>
              <a:rPr lang="fr-CH" sz="1200" b="0" dirty="0">
                <a:solidFill>
                  <a:srgbClr val="4D4D4D"/>
                </a:solidFill>
                <a:latin typeface="Arial" charset="0"/>
              </a:rPr>
              <a:t>Les images portant les mentions </a:t>
            </a:r>
            <a:r>
              <a:rPr lang="fr-CH" sz="1200" b="0" dirty="0" smtClean="0">
                <a:solidFill>
                  <a:srgbClr val="4D4D4D"/>
                </a:solidFill>
                <a:latin typeface="Arial" charset="0"/>
              </a:rPr>
              <a:t>FO, TP</a:t>
            </a:r>
            <a:r>
              <a:rPr lang="fr-CH" sz="1200" b="0" dirty="0">
                <a:solidFill>
                  <a:srgbClr val="4D4D4D"/>
                </a:solidFill>
                <a:latin typeface="Arial" charset="0"/>
              </a:rPr>
              <a:t>, ISP et PL ont été achetées sur les sites </a:t>
            </a:r>
            <a:r>
              <a:rPr lang="fr-CH" sz="1200" b="0" dirty="0" smtClean="0">
                <a:solidFill>
                  <a:srgbClr val="4D4D4D"/>
                </a:solidFill>
                <a:latin typeface="Arial" charset="0"/>
              </a:rPr>
              <a:t>fotolia.com, thinkstockphotos.fr</a:t>
            </a:r>
            <a:r>
              <a:rPr lang="fr-CH" sz="1200" b="0" dirty="0">
                <a:solidFill>
                  <a:srgbClr val="4D4D4D"/>
                </a:solidFill>
                <a:latin typeface="Arial" charset="0"/>
              </a:rPr>
              <a:t>, istockphoto.com et biblelieux.com; elles ne peuvent pas être utilisées dans un autre cadre que les présentations  se trouvant sur panorama-</a:t>
            </a:r>
            <a:r>
              <a:rPr lang="fr-CH" sz="1200" b="0" dirty="0" smtClean="0">
                <a:solidFill>
                  <a:srgbClr val="4D4D4D"/>
                </a:solidFill>
                <a:latin typeface="Arial" charset="0"/>
              </a:rPr>
              <a:t>bible.ch. </a:t>
            </a:r>
          </a:p>
          <a:p>
            <a:r>
              <a:rPr lang="fr-CH" sz="1200" b="0" dirty="0" smtClean="0">
                <a:solidFill>
                  <a:srgbClr val="4D4D4D"/>
                </a:solidFill>
                <a:latin typeface="Arial" charset="0"/>
              </a:rPr>
              <a:t>Lors de présentations de ce sujet, il n’est pas autorisé de rajouter ou de modifier les commentaires écrits sur fond </a:t>
            </a:r>
            <a:r>
              <a:rPr lang="fr-CH" sz="1200" b="0" dirty="0">
                <a:solidFill>
                  <a:srgbClr val="4D4D4D"/>
                </a:solidFill>
                <a:latin typeface="Arial" charset="0"/>
              </a:rPr>
              <a:t>bleu. </a:t>
            </a:r>
            <a:r>
              <a:rPr lang="fr-CH" altLang="fr-FR" sz="1200" b="0">
                <a:solidFill>
                  <a:srgbClr val="4D4D4D"/>
                </a:solidFill>
                <a:latin typeface="Arial" panose="020B0604020202020204" pitchFamily="34" charset="0"/>
              </a:rPr>
              <a:t>Vous pouvez contacter l’auteur sur le site panorama-bible.ch</a:t>
            </a:r>
            <a:endParaRPr lang="fr-CH" sz="1200" b="0">
              <a:solidFill>
                <a:srgbClr val="4D4D4D"/>
              </a:solidFill>
              <a:latin typeface="Arial" charset="0"/>
            </a:endParaRPr>
          </a:p>
          <a:p>
            <a:endParaRPr lang="fr-FR" sz="1200" b="0" dirty="0">
              <a:solidFill>
                <a:srgbClr val="4D4D4D"/>
              </a:solidFill>
              <a:latin typeface="Arial" charset="0"/>
            </a:endParaRPr>
          </a:p>
        </p:txBody>
      </p:sp>
    </p:spTree>
    <p:extLst>
      <p:ext uri="{BB962C8B-B14F-4D97-AF65-F5344CB8AC3E}">
        <p14:creationId xmlns:p14="http://schemas.microsoft.com/office/powerpoint/2010/main" val="653343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Le </a:t>
            </a:r>
            <a:r>
              <a:rPr lang="fr-CH" dirty="0"/>
              <a:t>diable met devant nous des solutions rapides qui vont apaiser à court terme nos besoins. </a:t>
            </a:r>
            <a:endParaRPr lang="fr-CH" dirty="0" smtClean="0"/>
          </a:p>
          <a:p>
            <a:r>
              <a:rPr lang="fr-CH" dirty="0" smtClean="0"/>
              <a:t>Elles </a:t>
            </a:r>
            <a:r>
              <a:rPr lang="fr-CH" dirty="0"/>
              <a:t>ont une bonne odeur et nous nous laissons prendre dans "les filets du diable". </a:t>
            </a:r>
            <a:endParaRPr lang="fr-CH" dirty="0" smtClean="0"/>
          </a:p>
          <a:p>
            <a:r>
              <a:rPr lang="fr-CH" dirty="0" smtClean="0"/>
              <a:t>Le </a:t>
            </a:r>
            <a:r>
              <a:rPr lang="fr-CH" dirty="0"/>
              <a:t>problème, c'est que lorsque nous sommes affamés </a:t>
            </a:r>
            <a:r>
              <a:rPr lang="fr-CH" dirty="0" smtClean="0"/>
              <a:t>par </a:t>
            </a:r>
            <a:r>
              <a:rPr lang="fr-CH" dirty="0"/>
              <a:t>un désir, nous ne contrôlons plus rien, nous ouvrons toutes nos portes à l'ennemi. </a:t>
            </a:r>
            <a:endParaRPr lang="fr-CH" dirty="0" smtClean="0"/>
          </a:p>
          <a:p>
            <a:r>
              <a:rPr lang="fr-CH" dirty="0" smtClean="0"/>
              <a:t>Comme </a:t>
            </a:r>
            <a:r>
              <a:rPr lang="fr-CH" dirty="0"/>
              <a:t>Esaü, nous ne recherchons pas la volonté de Dieu, nous interrompons notre relation avec Lui pour céder à Satan. </a:t>
            </a:r>
            <a:endParaRPr lang="fr-CH" dirty="0" smtClean="0"/>
          </a:p>
          <a:p>
            <a:endParaRPr lang="fr-CH" dirty="0" smtClean="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37671741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endParaRPr lang="fr-CH" dirty="0" smtClean="0"/>
          </a:p>
          <a:p>
            <a:r>
              <a:rPr lang="fr-CH" dirty="0" smtClean="0"/>
              <a:t>Affamé</a:t>
            </a:r>
            <a:r>
              <a:rPr lang="fr-CH" dirty="0"/>
              <a:t>, Esaü aurait certainement pu aller dans la tente de son père et recevoir à manger. </a:t>
            </a:r>
            <a:endParaRPr lang="fr-CH" dirty="0" smtClean="0"/>
          </a:p>
          <a:p>
            <a:r>
              <a:rPr lang="fr-CH" dirty="0" smtClean="0"/>
              <a:t>Si </a:t>
            </a:r>
            <a:r>
              <a:rPr lang="fr-CH" dirty="0"/>
              <a:t>nous avons un désir </a:t>
            </a:r>
            <a:r>
              <a:rPr lang="fr-CH" dirty="0" smtClean="0"/>
              <a:t>intense </a:t>
            </a:r>
            <a:r>
              <a:rPr lang="fr-CH" dirty="0"/>
              <a:t>en nous, </a:t>
            </a:r>
            <a:endParaRPr lang="fr-CH" dirty="0" smtClean="0"/>
          </a:p>
          <a:p>
            <a:pPr lvl="1"/>
            <a:r>
              <a:rPr lang="fr-CH" dirty="0" smtClean="0"/>
              <a:t>ne </a:t>
            </a:r>
            <a:r>
              <a:rPr lang="fr-CH" dirty="0"/>
              <a:t>cédons pas au premier "plat" que le diable nous tend, </a:t>
            </a:r>
            <a:endParaRPr lang="fr-CH" dirty="0" smtClean="0"/>
          </a:p>
          <a:p>
            <a:pPr lvl="1"/>
            <a:r>
              <a:rPr lang="fr-CH" dirty="0" smtClean="0"/>
              <a:t>allons </a:t>
            </a:r>
            <a:r>
              <a:rPr lang="fr-CH" dirty="0"/>
              <a:t>vers notre Père céleste, exposons-Lui notre besoin et laissons-Le agir</a:t>
            </a:r>
            <a:r>
              <a:rPr lang="fr-CH" dirty="0" smtClean="0"/>
              <a:t>.</a:t>
            </a:r>
            <a:endParaRPr lang="en-GB" dirty="0"/>
          </a:p>
        </p:txBody>
      </p:sp>
    </p:spTree>
    <p:extLst>
      <p:ext uri="{BB962C8B-B14F-4D97-AF65-F5344CB8AC3E}">
        <p14:creationId xmlns:p14="http://schemas.microsoft.com/office/powerpoint/2010/main" val="7718743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CH" dirty="0" smtClean="0"/>
              <a:t>Agé</a:t>
            </a:r>
            <a:r>
              <a:rPr lang="fr-CH" dirty="0"/>
              <a:t>, Isaac devient aveugle. </a:t>
            </a:r>
            <a:r>
              <a:rPr lang="fr-CH" dirty="0" smtClean="0"/>
              <a:t>Il </a:t>
            </a:r>
            <a:r>
              <a:rPr lang="fr-CH" dirty="0"/>
              <a:t>appelle son fils Esaü et lui dit:</a:t>
            </a:r>
            <a:endParaRPr lang="en-GB" dirty="0"/>
          </a:p>
          <a:p>
            <a:pPr lvl="2"/>
            <a:r>
              <a:rPr lang="fr-FR" dirty="0"/>
              <a:t>Prends donc tes armes, ton carquois et ton arc, va dans les champs chasser du gibier pour moi. Prépare-moi un plat comme je les aime et apporte-le-moi à manger afin que je te bénisse avant de mourir. </a:t>
            </a:r>
            <a:r>
              <a:rPr lang="fr-CH" dirty="0"/>
              <a:t>Gn </a:t>
            </a:r>
            <a:r>
              <a:rPr lang="fr-CH" dirty="0" smtClean="0"/>
              <a:t>27,3</a:t>
            </a:r>
          </a:p>
          <a:p>
            <a:r>
              <a:rPr lang="fr-CH" dirty="0"/>
              <a:t>Esaü part à la chasse. </a:t>
            </a:r>
            <a:endParaRPr lang="fr-CH" dirty="0" smtClean="0"/>
          </a:p>
          <a:p>
            <a:r>
              <a:rPr lang="fr-CH" dirty="0"/>
              <a:t>Rebecca rapporte à Jacob les paroles qu’Isaac a dites à Esaü. Elle lui dit:</a:t>
            </a:r>
            <a:endParaRPr lang="en-GB" dirty="0"/>
          </a:p>
          <a:p>
            <a:pPr lvl="2"/>
            <a:r>
              <a:rPr lang="fr-FR" dirty="0"/>
              <a:t>Va me prendre deux bons chevreaux dans le troupeau. J'en ferai pour ton père un plat comme il les aime, et tu le lui apporteras à manger afin qu'il te bénisse avant sa mort.</a:t>
            </a:r>
            <a:r>
              <a:rPr lang="fr-CH" dirty="0"/>
              <a:t> Gn 27,9</a:t>
            </a:r>
            <a:endParaRPr lang="en-GB" dirty="0"/>
          </a:p>
          <a:p>
            <a:endParaRPr lang="fr-CH" dirty="0"/>
          </a:p>
          <a:p>
            <a:pPr lvl="2"/>
            <a:endParaRPr lang="en-GB" dirty="0"/>
          </a:p>
        </p:txBody>
      </p:sp>
    </p:spTree>
    <p:extLst>
      <p:ext uri="{BB962C8B-B14F-4D97-AF65-F5344CB8AC3E}">
        <p14:creationId xmlns:p14="http://schemas.microsoft.com/office/powerpoint/2010/main" val="185862365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Jabbok, Penuel and Mahanaim\sr\Jabbok River with Penuel.jpg"/>
</p:tagLst>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7584</TotalTime>
  <Words>3877</Words>
  <Application>Microsoft Macintosh PowerPoint</Application>
  <PresentationFormat>Présentation à l'écran (4:3)</PresentationFormat>
  <Paragraphs>321</Paragraphs>
  <Slides>64</Slides>
  <Notes>0</Notes>
  <HiddenSlides>0</HiddenSlides>
  <MMClips>0</MMClips>
  <ScaleCrop>false</ScaleCrop>
  <HeadingPairs>
    <vt:vector size="4" baseType="variant">
      <vt:variant>
        <vt:lpstr>Thème</vt:lpstr>
      </vt:variant>
      <vt:variant>
        <vt:i4>2</vt:i4>
      </vt:variant>
      <vt:variant>
        <vt:lpstr>Titres des diapositives</vt:lpstr>
      </vt:variant>
      <vt:variant>
        <vt:i4>64</vt:i4>
      </vt:variant>
    </vt:vector>
  </HeadingPairs>
  <TitlesOfParts>
    <vt:vector size="66" baseType="lpstr">
      <vt:lpstr>panorama</vt:lpstr>
      <vt:lpstr>1_Custom Design</vt:lpstr>
      <vt:lpstr>Présentation PowerPoint</vt:lpstr>
      <vt:lpstr>Présentation PowerPoint</vt:lpstr>
      <vt:lpstr>Naissance de Jacob</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Jacob quitte Charan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Béthel</vt:lpstr>
      <vt:lpstr>Présentation PowerPoint</vt:lpstr>
      <vt:lpstr>Présentation PowerPoint</vt:lpstr>
      <vt:lpstr>Présentation PowerPoint</vt:lpstr>
      <vt:lpstr>Présentation PowerPoint</vt:lpstr>
      <vt:lpstr>Jacob et Joseph</vt:lpstr>
      <vt:lpstr>Présentation PowerPoint</vt:lpstr>
      <vt:lpstr>Présentation PowerPoint</vt:lpstr>
      <vt:lpstr>Présentation PowerPoint</vt:lpstr>
      <vt:lpstr>Conclusion</vt:lpstr>
      <vt:lpstr>Présentation PowerPoint</vt:lpstr>
    </vt:vector>
  </TitlesOfParts>
  <Company>olivier requet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numerosept olivier requet</dc:creator>
  <cp:lastModifiedBy>Didier Gern</cp:lastModifiedBy>
  <cp:revision>423</cp:revision>
  <cp:lastPrinted>2013-09-05T16:29:19Z</cp:lastPrinted>
  <dcterms:created xsi:type="dcterms:W3CDTF">2013-08-23T10:04:23Z</dcterms:created>
  <dcterms:modified xsi:type="dcterms:W3CDTF">2020-04-12T20:54:56Z</dcterms:modified>
</cp:coreProperties>
</file>