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Lst>
  <p:notesMasterIdLst>
    <p:notesMasterId r:id="rId295"/>
  </p:notesMasterIdLst>
  <p:handoutMasterIdLst>
    <p:handoutMasterId r:id="rId296"/>
  </p:handoutMasterIdLst>
  <p:sldIdLst>
    <p:sldId id="262" r:id="rId3"/>
    <p:sldId id="263" r:id="rId4"/>
    <p:sldId id="264" r:id="rId5"/>
    <p:sldId id="265" r:id="rId6"/>
    <p:sldId id="266" r:id="rId7"/>
    <p:sldId id="267" r:id="rId8"/>
    <p:sldId id="268" r:id="rId9"/>
    <p:sldId id="269" r:id="rId10"/>
    <p:sldId id="270" r:id="rId11"/>
    <p:sldId id="271" r:id="rId12"/>
    <p:sldId id="272" r:id="rId13"/>
    <p:sldId id="273" r:id="rId14"/>
    <p:sldId id="275" r:id="rId15"/>
    <p:sldId id="274" r:id="rId16"/>
    <p:sldId id="480" r:id="rId17"/>
    <p:sldId id="276" r:id="rId18"/>
    <p:sldId id="277" r:id="rId19"/>
    <p:sldId id="481" r:id="rId20"/>
    <p:sldId id="581" r:id="rId21"/>
    <p:sldId id="281" r:id="rId22"/>
    <p:sldId id="282" r:id="rId23"/>
    <p:sldId id="283" r:id="rId24"/>
    <p:sldId id="284" r:id="rId25"/>
    <p:sldId id="285" r:id="rId26"/>
    <p:sldId id="474" r:id="rId27"/>
    <p:sldId id="475" r:id="rId28"/>
    <p:sldId id="476" r:id="rId29"/>
    <p:sldId id="486" r:id="rId30"/>
    <p:sldId id="289" r:id="rId31"/>
    <p:sldId id="477" r:id="rId32"/>
    <p:sldId id="583" r:id="rId33"/>
    <p:sldId id="291" r:id="rId34"/>
    <p:sldId id="582" r:id="rId35"/>
    <p:sldId id="584" r:id="rId36"/>
    <p:sldId id="292" r:id="rId37"/>
    <p:sldId id="478" r:id="rId38"/>
    <p:sldId id="294" r:id="rId39"/>
    <p:sldId id="295" r:id="rId40"/>
    <p:sldId id="296" r:id="rId41"/>
    <p:sldId id="482" r:id="rId42"/>
    <p:sldId id="297" r:id="rId43"/>
    <p:sldId id="298" r:id="rId44"/>
    <p:sldId id="300" r:id="rId45"/>
    <p:sldId id="299" r:id="rId46"/>
    <p:sldId id="301" r:id="rId47"/>
    <p:sldId id="483" r:id="rId48"/>
    <p:sldId id="302" r:id="rId49"/>
    <p:sldId id="303" r:id="rId50"/>
    <p:sldId id="304" r:id="rId51"/>
    <p:sldId id="305" r:id="rId52"/>
    <p:sldId id="487" r:id="rId53"/>
    <p:sldId id="306" r:id="rId54"/>
    <p:sldId id="307" r:id="rId55"/>
    <p:sldId id="484" r:id="rId56"/>
    <p:sldId id="308" r:id="rId57"/>
    <p:sldId id="309" r:id="rId58"/>
    <p:sldId id="310" r:id="rId59"/>
    <p:sldId id="311" r:id="rId60"/>
    <p:sldId id="312" r:id="rId61"/>
    <p:sldId id="313" r:id="rId62"/>
    <p:sldId id="314" r:id="rId63"/>
    <p:sldId id="315" r:id="rId64"/>
    <p:sldId id="316" r:id="rId65"/>
    <p:sldId id="318" r:id="rId66"/>
    <p:sldId id="319" r:id="rId67"/>
    <p:sldId id="580" r:id="rId68"/>
    <p:sldId id="317" r:id="rId69"/>
    <p:sldId id="320" r:id="rId70"/>
    <p:sldId id="321" r:id="rId71"/>
    <p:sldId id="322" r:id="rId72"/>
    <p:sldId id="488" r:id="rId73"/>
    <p:sldId id="323" r:id="rId74"/>
    <p:sldId id="324" r:id="rId75"/>
    <p:sldId id="485" r:id="rId76"/>
    <p:sldId id="325" r:id="rId77"/>
    <p:sldId id="326" r:id="rId78"/>
    <p:sldId id="327" r:id="rId79"/>
    <p:sldId id="328" r:id="rId80"/>
    <p:sldId id="329" r:id="rId81"/>
    <p:sldId id="330" r:id="rId82"/>
    <p:sldId id="490" r:id="rId83"/>
    <p:sldId id="331" r:id="rId84"/>
    <p:sldId id="333" r:id="rId85"/>
    <p:sldId id="489" r:id="rId86"/>
    <p:sldId id="334" r:id="rId87"/>
    <p:sldId id="335" r:id="rId88"/>
    <p:sldId id="338" r:id="rId89"/>
    <p:sldId id="337" r:id="rId90"/>
    <p:sldId id="585" r:id="rId91"/>
    <p:sldId id="341" r:id="rId92"/>
    <p:sldId id="342" r:id="rId93"/>
    <p:sldId id="343" r:id="rId94"/>
    <p:sldId id="491" r:id="rId95"/>
    <p:sldId id="344" r:id="rId96"/>
    <p:sldId id="345" r:id="rId97"/>
    <p:sldId id="525" r:id="rId98"/>
    <p:sldId id="346" r:id="rId99"/>
    <p:sldId id="508" r:id="rId100"/>
    <p:sldId id="347" r:id="rId101"/>
    <p:sldId id="348" r:id="rId102"/>
    <p:sldId id="349" r:id="rId103"/>
    <p:sldId id="350" r:id="rId104"/>
    <p:sldId id="528" r:id="rId105"/>
    <p:sldId id="351" r:id="rId106"/>
    <p:sldId id="352" r:id="rId107"/>
    <p:sldId id="355" r:id="rId108"/>
    <p:sldId id="356" r:id="rId109"/>
    <p:sldId id="353" r:id="rId110"/>
    <p:sldId id="354" r:id="rId111"/>
    <p:sldId id="510" r:id="rId112"/>
    <p:sldId id="575" r:id="rId113"/>
    <p:sldId id="357" r:id="rId114"/>
    <p:sldId id="358" r:id="rId115"/>
    <p:sldId id="359" r:id="rId116"/>
    <p:sldId id="360" r:id="rId117"/>
    <p:sldId id="361" r:id="rId118"/>
    <p:sldId id="557" r:id="rId119"/>
    <p:sldId id="362" r:id="rId120"/>
    <p:sldId id="363" r:id="rId121"/>
    <p:sldId id="576" r:id="rId122"/>
    <p:sldId id="526" r:id="rId123"/>
    <p:sldId id="364" r:id="rId124"/>
    <p:sldId id="365" r:id="rId125"/>
    <p:sldId id="512" r:id="rId126"/>
    <p:sldId id="513" r:id="rId127"/>
    <p:sldId id="366" r:id="rId128"/>
    <p:sldId id="509" r:id="rId129"/>
    <p:sldId id="367" r:id="rId130"/>
    <p:sldId id="368" r:id="rId131"/>
    <p:sldId id="369" r:id="rId132"/>
    <p:sldId id="492" r:id="rId133"/>
    <p:sldId id="370" r:id="rId134"/>
    <p:sldId id="514" r:id="rId135"/>
    <p:sldId id="371" r:id="rId136"/>
    <p:sldId id="577" r:id="rId137"/>
    <p:sldId id="558" r:id="rId138"/>
    <p:sldId id="372" r:id="rId139"/>
    <p:sldId id="373" r:id="rId140"/>
    <p:sldId id="374" r:id="rId141"/>
    <p:sldId id="497" r:id="rId142"/>
    <p:sldId id="498" r:id="rId143"/>
    <p:sldId id="375" r:id="rId144"/>
    <p:sldId id="376" r:id="rId145"/>
    <p:sldId id="586" r:id="rId146"/>
    <p:sldId id="378" r:id="rId147"/>
    <p:sldId id="379" r:id="rId148"/>
    <p:sldId id="380" r:id="rId149"/>
    <p:sldId id="381" r:id="rId150"/>
    <p:sldId id="382" r:id="rId151"/>
    <p:sldId id="384" r:id="rId152"/>
    <p:sldId id="383" r:id="rId153"/>
    <p:sldId id="385" r:id="rId154"/>
    <p:sldId id="386" r:id="rId155"/>
    <p:sldId id="494" r:id="rId156"/>
    <p:sldId id="387" r:id="rId157"/>
    <p:sldId id="499" r:id="rId158"/>
    <p:sldId id="578" r:id="rId159"/>
    <p:sldId id="579" r:id="rId160"/>
    <p:sldId id="388" r:id="rId161"/>
    <p:sldId id="527" r:id="rId162"/>
    <p:sldId id="389" r:id="rId163"/>
    <p:sldId id="391" r:id="rId164"/>
    <p:sldId id="392" r:id="rId165"/>
    <p:sldId id="393" r:id="rId166"/>
    <p:sldId id="394" r:id="rId167"/>
    <p:sldId id="553" r:id="rId168"/>
    <p:sldId id="555" r:id="rId169"/>
    <p:sldId id="554" r:id="rId170"/>
    <p:sldId id="395" r:id="rId171"/>
    <p:sldId id="396" r:id="rId172"/>
    <p:sldId id="515" r:id="rId173"/>
    <p:sldId id="516" r:id="rId174"/>
    <p:sldId id="397" r:id="rId175"/>
    <p:sldId id="398" r:id="rId176"/>
    <p:sldId id="517" r:id="rId177"/>
    <p:sldId id="518" r:id="rId178"/>
    <p:sldId id="399" r:id="rId179"/>
    <p:sldId id="400" r:id="rId180"/>
    <p:sldId id="519" r:id="rId181"/>
    <p:sldId id="520" r:id="rId182"/>
    <p:sldId id="401" r:id="rId183"/>
    <p:sldId id="556" r:id="rId184"/>
    <p:sldId id="569" r:id="rId185"/>
    <p:sldId id="550" r:id="rId186"/>
    <p:sldId id="500" r:id="rId187"/>
    <p:sldId id="403" r:id="rId188"/>
    <p:sldId id="521" r:id="rId189"/>
    <p:sldId id="404" r:id="rId190"/>
    <p:sldId id="405" r:id="rId191"/>
    <p:sldId id="406" r:id="rId192"/>
    <p:sldId id="522" r:id="rId193"/>
    <p:sldId id="523" r:id="rId194"/>
    <p:sldId id="407" r:id="rId195"/>
    <p:sldId id="496" r:id="rId196"/>
    <p:sldId id="524" r:id="rId197"/>
    <p:sldId id="409" r:id="rId198"/>
    <p:sldId id="410" r:id="rId199"/>
    <p:sldId id="411" r:id="rId200"/>
    <p:sldId id="546" r:id="rId201"/>
    <p:sldId id="570" r:id="rId202"/>
    <p:sldId id="413" r:id="rId203"/>
    <p:sldId id="493" r:id="rId204"/>
    <p:sldId id="414" r:id="rId205"/>
    <p:sldId id="415" r:id="rId206"/>
    <p:sldId id="530" r:id="rId207"/>
    <p:sldId id="531" r:id="rId208"/>
    <p:sldId id="416" r:id="rId209"/>
    <p:sldId id="417" r:id="rId210"/>
    <p:sldId id="418" r:id="rId211"/>
    <p:sldId id="532" r:id="rId212"/>
    <p:sldId id="533" r:id="rId213"/>
    <p:sldId id="419" r:id="rId214"/>
    <p:sldId id="420" r:id="rId215"/>
    <p:sldId id="535" r:id="rId216"/>
    <p:sldId id="536" r:id="rId217"/>
    <p:sldId id="421" r:id="rId218"/>
    <p:sldId id="422" r:id="rId219"/>
    <p:sldId id="423" r:id="rId220"/>
    <p:sldId id="424" r:id="rId221"/>
    <p:sldId id="590" r:id="rId222"/>
    <p:sldId id="425" r:id="rId223"/>
    <p:sldId id="427" r:id="rId224"/>
    <p:sldId id="591" r:id="rId225"/>
    <p:sldId id="592" r:id="rId226"/>
    <p:sldId id="593" r:id="rId227"/>
    <p:sldId id="594" r:id="rId228"/>
    <p:sldId id="595" r:id="rId229"/>
    <p:sldId id="596" r:id="rId230"/>
    <p:sldId id="432" r:id="rId231"/>
    <p:sldId id="538" r:id="rId232"/>
    <p:sldId id="539" r:id="rId233"/>
    <p:sldId id="433" r:id="rId234"/>
    <p:sldId id="434" r:id="rId235"/>
    <p:sldId id="435" r:id="rId236"/>
    <p:sldId id="540" r:id="rId237"/>
    <p:sldId id="541" r:id="rId238"/>
    <p:sldId id="542" r:id="rId239"/>
    <p:sldId id="436" r:id="rId240"/>
    <p:sldId id="439" r:id="rId241"/>
    <p:sldId id="440" r:id="rId242"/>
    <p:sldId id="544" r:id="rId243"/>
    <p:sldId id="545" r:id="rId244"/>
    <p:sldId id="543" r:id="rId245"/>
    <p:sldId id="441" r:id="rId246"/>
    <p:sldId id="442" r:id="rId247"/>
    <p:sldId id="443" r:id="rId248"/>
    <p:sldId id="444" r:id="rId249"/>
    <p:sldId id="561" r:id="rId250"/>
    <p:sldId id="445" r:id="rId251"/>
    <p:sldId id="446" r:id="rId252"/>
    <p:sldId id="565" r:id="rId253"/>
    <p:sldId id="566" r:id="rId254"/>
    <p:sldId id="567" r:id="rId255"/>
    <p:sldId id="447" r:id="rId256"/>
    <p:sldId id="448" r:id="rId257"/>
    <p:sldId id="449" r:id="rId258"/>
    <p:sldId id="450" r:id="rId259"/>
    <p:sldId id="589" r:id="rId260"/>
    <p:sldId id="547" r:id="rId261"/>
    <p:sldId id="452" r:id="rId262"/>
    <p:sldId id="453" r:id="rId263"/>
    <p:sldId id="454" r:id="rId264"/>
    <p:sldId id="455" r:id="rId265"/>
    <p:sldId id="456" r:id="rId266"/>
    <p:sldId id="457" r:id="rId267"/>
    <p:sldId id="458" r:id="rId268"/>
    <p:sldId id="459" r:id="rId269"/>
    <p:sldId id="502" r:id="rId270"/>
    <p:sldId id="503" r:id="rId271"/>
    <p:sldId id="551" r:id="rId272"/>
    <p:sldId id="460" r:id="rId273"/>
    <p:sldId id="479" r:id="rId274"/>
    <p:sldId id="504" r:id="rId275"/>
    <p:sldId id="461" r:id="rId276"/>
    <p:sldId id="462" r:id="rId277"/>
    <p:sldId id="563" r:id="rId278"/>
    <p:sldId id="574" r:id="rId279"/>
    <p:sldId id="564" r:id="rId280"/>
    <p:sldId id="597" r:id="rId281"/>
    <p:sldId id="465" r:id="rId282"/>
    <p:sldId id="466" r:id="rId283"/>
    <p:sldId id="552" r:id="rId284"/>
    <p:sldId id="467" r:id="rId285"/>
    <p:sldId id="468" r:id="rId286"/>
    <p:sldId id="548" r:id="rId287"/>
    <p:sldId id="549" r:id="rId288"/>
    <p:sldId id="469" r:id="rId289"/>
    <p:sldId id="562" r:id="rId290"/>
    <p:sldId id="470" r:id="rId291"/>
    <p:sldId id="471" r:id="rId292"/>
    <p:sldId id="507" r:id="rId293"/>
    <p:sldId id="472" r:id="rId29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5pPr>
    <a:lvl6pPr marL="2286000" algn="l" defTabSz="457200" rtl="0" eaLnBrk="1" latinLnBrk="0" hangingPunct="1">
      <a:defRPr kern="1200">
        <a:solidFill>
          <a:schemeClr val="tx1"/>
        </a:solidFill>
        <a:latin typeface="Rockwell" charset="0"/>
        <a:ea typeface="ＭＳ Ｐゴシック" charset="0"/>
        <a:cs typeface="ＭＳ Ｐゴシック" charset="0"/>
      </a:defRPr>
    </a:lvl6pPr>
    <a:lvl7pPr marL="2743200" algn="l" defTabSz="457200" rtl="0" eaLnBrk="1" latinLnBrk="0" hangingPunct="1">
      <a:defRPr kern="1200">
        <a:solidFill>
          <a:schemeClr val="tx1"/>
        </a:solidFill>
        <a:latin typeface="Rockwell" charset="0"/>
        <a:ea typeface="ＭＳ Ｐゴシック" charset="0"/>
        <a:cs typeface="ＭＳ Ｐゴシック" charset="0"/>
      </a:defRPr>
    </a:lvl7pPr>
    <a:lvl8pPr marL="3200400" algn="l" defTabSz="457200" rtl="0" eaLnBrk="1" latinLnBrk="0" hangingPunct="1">
      <a:defRPr kern="1200">
        <a:solidFill>
          <a:schemeClr val="tx1"/>
        </a:solidFill>
        <a:latin typeface="Rockwell" charset="0"/>
        <a:ea typeface="ＭＳ Ｐゴシック" charset="0"/>
        <a:cs typeface="ＭＳ Ｐゴシック" charset="0"/>
      </a:defRPr>
    </a:lvl8pPr>
    <a:lvl9pPr marL="3657600" algn="l" defTabSz="457200" rtl="0" eaLnBrk="1" latinLnBrk="0" hangingPunct="1">
      <a:defRPr kern="1200">
        <a:solidFill>
          <a:schemeClr val="tx1"/>
        </a:solidFill>
        <a:latin typeface="Rockwel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78371B"/>
    <a:srgbClr val="3599D9"/>
    <a:srgbClr val="2D8EC2"/>
    <a:srgbClr val="257A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4" autoAdjust="0"/>
    <p:restoredTop sz="98475" autoAdjust="0"/>
  </p:normalViewPr>
  <p:slideViewPr>
    <p:cSldViewPr snapToGrid="0" snapToObjects="1">
      <p:cViewPr>
        <p:scale>
          <a:sx n="94" d="100"/>
          <a:sy n="94" d="100"/>
        </p:scale>
        <p:origin x="-1424" y="-200"/>
      </p:cViewPr>
      <p:guideLst>
        <p:guide orient="horz" pos="319"/>
        <p:guide pos="4183"/>
      </p:guideLst>
    </p:cSldViewPr>
  </p:slideViewPr>
  <p:notesTextViewPr>
    <p:cViewPr>
      <p:scale>
        <a:sx n="100" d="100"/>
        <a:sy n="100" d="100"/>
      </p:scale>
      <p:origin x="0" y="0"/>
    </p:cViewPr>
  </p:notesTextViewPr>
  <p:sorterViewPr>
    <p:cViewPr>
      <p:scale>
        <a:sx n="167" d="100"/>
        <a:sy n="167" d="100"/>
      </p:scale>
      <p:origin x="0" y="0"/>
    </p:cViewPr>
  </p:sorter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70" Type="http://schemas.openxmlformats.org/officeDocument/2006/relationships/slide" Target="slides/slide168.xml"/><Relationship Id="rId171" Type="http://schemas.openxmlformats.org/officeDocument/2006/relationships/slide" Target="slides/slide169.xml"/><Relationship Id="rId172" Type="http://schemas.openxmlformats.org/officeDocument/2006/relationships/slide" Target="slides/slide170.xml"/><Relationship Id="rId173" Type="http://schemas.openxmlformats.org/officeDocument/2006/relationships/slide" Target="slides/slide171.xml"/><Relationship Id="rId174" Type="http://schemas.openxmlformats.org/officeDocument/2006/relationships/slide" Target="slides/slide172.xml"/><Relationship Id="rId175" Type="http://schemas.openxmlformats.org/officeDocument/2006/relationships/slide" Target="slides/slide173.xml"/><Relationship Id="rId176" Type="http://schemas.openxmlformats.org/officeDocument/2006/relationships/slide" Target="slides/slide174.xml"/><Relationship Id="rId177" Type="http://schemas.openxmlformats.org/officeDocument/2006/relationships/slide" Target="slides/slide175.xml"/><Relationship Id="rId178" Type="http://schemas.openxmlformats.org/officeDocument/2006/relationships/slide" Target="slides/slide176.xml"/><Relationship Id="rId179" Type="http://schemas.openxmlformats.org/officeDocument/2006/relationships/slide" Target="slides/slide177.xml"/><Relationship Id="rId260" Type="http://schemas.openxmlformats.org/officeDocument/2006/relationships/slide" Target="slides/slide258.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61" Type="http://schemas.openxmlformats.org/officeDocument/2006/relationships/slide" Target="slides/slide259.xml"/><Relationship Id="rId262" Type="http://schemas.openxmlformats.org/officeDocument/2006/relationships/slide" Target="slides/slide260.xml"/><Relationship Id="rId263" Type="http://schemas.openxmlformats.org/officeDocument/2006/relationships/slide" Target="slides/slide261.xml"/><Relationship Id="rId264" Type="http://schemas.openxmlformats.org/officeDocument/2006/relationships/slide" Target="slides/slide262.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200" Type="http://schemas.openxmlformats.org/officeDocument/2006/relationships/slide" Target="slides/slide198.xml"/><Relationship Id="rId201" Type="http://schemas.openxmlformats.org/officeDocument/2006/relationships/slide" Target="slides/slide199.xml"/><Relationship Id="rId202" Type="http://schemas.openxmlformats.org/officeDocument/2006/relationships/slide" Target="slides/slide200.xml"/><Relationship Id="rId203" Type="http://schemas.openxmlformats.org/officeDocument/2006/relationships/slide" Target="slides/slide201.xml"/><Relationship Id="rId204" Type="http://schemas.openxmlformats.org/officeDocument/2006/relationships/slide" Target="slides/slide202.xml"/><Relationship Id="rId205" Type="http://schemas.openxmlformats.org/officeDocument/2006/relationships/slide" Target="slides/slide203.xml"/><Relationship Id="rId206" Type="http://schemas.openxmlformats.org/officeDocument/2006/relationships/slide" Target="slides/slide204.xml"/><Relationship Id="rId207" Type="http://schemas.openxmlformats.org/officeDocument/2006/relationships/slide" Target="slides/slide205.xml"/><Relationship Id="rId208" Type="http://schemas.openxmlformats.org/officeDocument/2006/relationships/slide" Target="slides/slide206.xml"/><Relationship Id="rId209" Type="http://schemas.openxmlformats.org/officeDocument/2006/relationships/slide" Target="slides/slide207.xml"/><Relationship Id="rId265" Type="http://schemas.openxmlformats.org/officeDocument/2006/relationships/slide" Target="slides/slide263.xml"/><Relationship Id="rId266" Type="http://schemas.openxmlformats.org/officeDocument/2006/relationships/slide" Target="slides/slide264.xml"/><Relationship Id="rId267" Type="http://schemas.openxmlformats.org/officeDocument/2006/relationships/slide" Target="slides/slide265.xml"/><Relationship Id="rId268" Type="http://schemas.openxmlformats.org/officeDocument/2006/relationships/slide" Target="slides/slide266.xml"/><Relationship Id="rId269" Type="http://schemas.openxmlformats.org/officeDocument/2006/relationships/slide" Target="slides/slide26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80" Type="http://schemas.openxmlformats.org/officeDocument/2006/relationships/slide" Target="slides/slide178.xml"/><Relationship Id="rId181" Type="http://schemas.openxmlformats.org/officeDocument/2006/relationships/slide" Target="slides/slide179.xml"/><Relationship Id="rId182" Type="http://schemas.openxmlformats.org/officeDocument/2006/relationships/slide" Target="slides/slide180.xml"/><Relationship Id="rId183" Type="http://schemas.openxmlformats.org/officeDocument/2006/relationships/slide" Target="slides/slide181.xml"/><Relationship Id="rId184" Type="http://schemas.openxmlformats.org/officeDocument/2006/relationships/slide" Target="slides/slide182.xml"/><Relationship Id="rId185" Type="http://schemas.openxmlformats.org/officeDocument/2006/relationships/slide" Target="slides/slide183.xml"/><Relationship Id="rId186" Type="http://schemas.openxmlformats.org/officeDocument/2006/relationships/slide" Target="slides/slide184.xml"/><Relationship Id="rId187" Type="http://schemas.openxmlformats.org/officeDocument/2006/relationships/slide" Target="slides/slide185.xml"/><Relationship Id="rId188" Type="http://schemas.openxmlformats.org/officeDocument/2006/relationships/slide" Target="slides/slide186.xml"/><Relationship Id="rId189" Type="http://schemas.openxmlformats.org/officeDocument/2006/relationships/slide" Target="slides/slide187.xml"/><Relationship Id="rId270" Type="http://schemas.openxmlformats.org/officeDocument/2006/relationships/slide" Target="slides/slide26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271" Type="http://schemas.openxmlformats.org/officeDocument/2006/relationships/slide" Target="slides/slide269.xml"/><Relationship Id="rId272" Type="http://schemas.openxmlformats.org/officeDocument/2006/relationships/slide" Target="slides/slide270.xml"/><Relationship Id="rId273" Type="http://schemas.openxmlformats.org/officeDocument/2006/relationships/slide" Target="slides/slide271.xml"/><Relationship Id="rId274" Type="http://schemas.openxmlformats.org/officeDocument/2006/relationships/slide" Target="slides/slide272.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210" Type="http://schemas.openxmlformats.org/officeDocument/2006/relationships/slide" Target="slides/slide208.xml"/><Relationship Id="rId211" Type="http://schemas.openxmlformats.org/officeDocument/2006/relationships/slide" Target="slides/slide209.xml"/><Relationship Id="rId212" Type="http://schemas.openxmlformats.org/officeDocument/2006/relationships/slide" Target="slides/slide210.xml"/><Relationship Id="rId213" Type="http://schemas.openxmlformats.org/officeDocument/2006/relationships/slide" Target="slides/slide211.xml"/><Relationship Id="rId214" Type="http://schemas.openxmlformats.org/officeDocument/2006/relationships/slide" Target="slides/slide212.xml"/><Relationship Id="rId215" Type="http://schemas.openxmlformats.org/officeDocument/2006/relationships/slide" Target="slides/slide213.xml"/><Relationship Id="rId216" Type="http://schemas.openxmlformats.org/officeDocument/2006/relationships/slide" Target="slides/slide214.xml"/><Relationship Id="rId217" Type="http://schemas.openxmlformats.org/officeDocument/2006/relationships/slide" Target="slides/slide215.xml"/><Relationship Id="rId218" Type="http://schemas.openxmlformats.org/officeDocument/2006/relationships/slide" Target="slides/slide216.xml"/><Relationship Id="rId219" Type="http://schemas.openxmlformats.org/officeDocument/2006/relationships/slide" Target="slides/slide217.xml"/><Relationship Id="rId275" Type="http://schemas.openxmlformats.org/officeDocument/2006/relationships/slide" Target="slides/slide273.xml"/><Relationship Id="rId276" Type="http://schemas.openxmlformats.org/officeDocument/2006/relationships/slide" Target="slides/slide274.xml"/><Relationship Id="rId277" Type="http://schemas.openxmlformats.org/officeDocument/2006/relationships/slide" Target="slides/slide275.xml"/><Relationship Id="rId278" Type="http://schemas.openxmlformats.org/officeDocument/2006/relationships/slide" Target="slides/slide276.xml"/><Relationship Id="rId279" Type="http://schemas.openxmlformats.org/officeDocument/2006/relationships/slide" Target="slides/slide277.xml"/><Relationship Id="rId300" Type="http://schemas.openxmlformats.org/officeDocument/2006/relationships/theme" Target="theme/theme1.xml"/><Relationship Id="rId301" Type="http://schemas.openxmlformats.org/officeDocument/2006/relationships/tableStyles" Target="tableStyles.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90" Type="http://schemas.openxmlformats.org/officeDocument/2006/relationships/slide" Target="slides/slide188.xml"/><Relationship Id="rId191" Type="http://schemas.openxmlformats.org/officeDocument/2006/relationships/slide" Target="slides/slide189.xml"/><Relationship Id="rId192" Type="http://schemas.openxmlformats.org/officeDocument/2006/relationships/slide" Target="slides/slide190.xml"/><Relationship Id="rId193" Type="http://schemas.openxmlformats.org/officeDocument/2006/relationships/slide" Target="slides/slide191.xml"/><Relationship Id="rId194" Type="http://schemas.openxmlformats.org/officeDocument/2006/relationships/slide" Target="slides/slide192.xml"/><Relationship Id="rId195" Type="http://schemas.openxmlformats.org/officeDocument/2006/relationships/slide" Target="slides/slide193.xml"/><Relationship Id="rId196" Type="http://schemas.openxmlformats.org/officeDocument/2006/relationships/slide" Target="slides/slide194.xml"/><Relationship Id="rId197" Type="http://schemas.openxmlformats.org/officeDocument/2006/relationships/slide" Target="slides/slide195.xml"/><Relationship Id="rId198" Type="http://schemas.openxmlformats.org/officeDocument/2006/relationships/slide" Target="slides/slide196.xml"/><Relationship Id="rId199" Type="http://schemas.openxmlformats.org/officeDocument/2006/relationships/slide" Target="slides/slide197.xml"/><Relationship Id="rId280" Type="http://schemas.openxmlformats.org/officeDocument/2006/relationships/slide" Target="slides/slide278.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81" Type="http://schemas.openxmlformats.org/officeDocument/2006/relationships/slide" Target="slides/slide279.xml"/><Relationship Id="rId282" Type="http://schemas.openxmlformats.org/officeDocument/2006/relationships/slide" Target="slides/slide280.xml"/><Relationship Id="rId283" Type="http://schemas.openxmlformats.org/officeDocument/2006/relationships/slide" Target="slides/slide281.xml"/><Relationship Id="rId284" Type="http://schemas.openxmlformats.org/officeDocument/2006/relationships/slide" Target="slides/slide282.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220" Type="http://schemas.openxmlformats.org/officeDocument/2006/relationships/slide" Target="slides/slide218.xml"/><Relationship Id="rId221" Type="http://schemas.openxmlformats.org/officeDocument/2006/relationships/slide" Target="slides/slide219.xml"/><Relationship Id="rId222" Type="http://schemas.openxmlformats.org/officeDocument/2006/relationships/slide" Target="slides/slide220.xml"/><Relationship Id="rId223" Type="http://schemas.openxmlformats.org/officeDocument/2006/relationships/slide" Target="slides/slide221.xml"/><Relationship Id="rId224" Type="http://schemas.openxmlformats.org/officeDocument/2006/relationships/slide" Target="slides/slide222.xml"/><Relationship Id="rId225" Type="http://schemas.openxmlformats.org/officeDocument/2006/relationships/slide" Target="slides/slide223.xml"/><Relationship Id="rId226" Type="http://schemas.openxmlformats.org/officeDocument/2006/relationships/slide" Target="slides/slide224.xml"/><Relationship Id="rId227" Type="http://schemas.openxmlformats.org/officeDocument/2006/relationships/slide" Target="slides/slide225.xml"/><Relationship Id="rId228" Type="http://schemas.openxmlformats.org/officeDocument/2006/relationships/slide" Target="slides/slide226.xml"/><Relationship Id="rId229" Type="http://schemas.openxmlformats.org/officeDocument/2006/relationships/slide" Target="slides/slide227.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285" Type="http://schemas.openxmlformats.org/officeDocument/2006/relationships/slide" Target="slides/slide283.xml"/><Relationship Id="rId286" Type="http://schemas.openxmlformats.org/officeDocument/2006/relationships/slide" Target="slides/slide284.xml"/><Relationship Id="rId287" Type="http://schemas.openxmlformats.org/officeDocument/2006/relationships/slide" Target="slides/slide285.xml"/><Relationship Id="rId288" Type="http://schemas.openxmlformats.org/officeDocument/2006/relationships/slide" Target="slides/slide286.xml"/><Relationship Id="rId289" Type="http://schemas.openxmlformats.org/officeDocument/2006/relationships/slide" Target="slides/slide287.xml"/><Relationship Id="rId290" Type="http://schemas.openxmlformats.org/officeDocument/2006/relationships/slide" Target="slides/slide288.xml"/><Relationship Id="rId291" Type="http://schemas.openxmlformats.org/officeDocument/2006/relationships/slide" Target="slides/slide289.xml"/><Relationship Id="rId292" Type="http://schemas.openxmlformats.org/officeDocument/2006/relationships/slide" Target="slides/slide290.xml"/><Relationship Id="rId293" Type="http://schemas.openxmlformats.org/officeDocument/2006/relationships/slide" Target="slides/slide291.xml"/><Relationship Id="rId294" Type="http://schemas.openxmlformats.org/officeDocument/2006/relationships/slide" Target="slides/slide292.xml"/><Relationship Id="rId295" Type="http://schemas.openxmlformats.org/officeDocument/2006/relationships/notesMaster" Target="notesMasters/notesMaster1.xml"/><Relationship Id="rId296" Type="http://schemas.openxmlformats.org/officeDocument/2006/relationships/handoutMaster" Target="handoutMasters/handoutMaster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297" Type="http://schemas.openxmlformats.org/officeDocument/2006/relationships/printerSettings" Target="printerSettings/printerSettings1.bin"/><Relationship Id="rId298" Type="http://schemas.openxmlformats.org/officeDocument/2006/relationships/presProps" Target="presProps.xml"/><Relationship Id="rId299" Type="http://schemas.openxmlformats.org/officeDocument/2006/relationships/viewProps" Target="viewProps.xml"/><Relationship Id="rId140" Type="http://schemas.openxmlformats.org/officeDocument/2006/relationships/slide" Target="slides/slide138.xml"/><Relationship Id="rId141" Type="http://schemas.openxmlformats.org/officeDocument/2006/relationships/slide" Target="slides/slide139.xml"/><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230" Type="http://schemas.openxmlformats.org/officeDocument/2006/relationships/slide" Target="slides/slide228.xml"/><Relationship Id="rId231" Type="http://schemas.openxmlformats.org/officeDocument/2006/relationships/slide" Target="slides/slide229.xml"/><Relationship Id="rId232" Type="http://schemas.openxmlformats.org/officeDocument/2006/relationships/slide" Target="slides/slide230.xml"/><Relationship Id="rId233" Type="http://schemas.openxmlformats.org/officeDocument/2006/relationships/slide" Target="slides/slide231.xml"/><Relationship Id="rId234" Type="http://schemas.openxmlformats.org/officeDocument/2006/relationships/slide" Target="slides/slide232.xml"/><Relationship Id="rId235" Type="http://schemas.openxmlformats.org/officeDocument/2006/relationships/slide" Target="slides/slide233.xml"/><Relationship Id="rId236" Type="http://schemas.openxmlformats.org/officeDocument/2006/relationships/slide" Target="slides/slide234.xml"/><Relationship Id="rId237" Type="http://schemas.openxmlformats.org/officeDocument/2006/relationships/slide" Target="slides/slide235.xml"/><Relationship Id="rId238" Type="http://schemas.openxmlformats.org/officeDocument/2006/relationships/slide" Target="slides/slide236.xml"/><Relationship Id="rId239" Type="http://schemas.openxmlformats.org/officeDocument/2006/relationships/slide" Target="slides/slide2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240" Type="http://schemas.openxmlformats.org/officeDocument/2006/relationships/slide" Target="slides/slide238.xml"/><Relationship Id="rId241" Type="http://schemas.openxmlformats.org/officeDocument/2006/relationships/slide" Target="slides/slide239.xml"/><Relationship Id="rId242" Type="http://schemas.openxmlformats.org/officeDocument/2006/relationships/slide" Target="slides/slide240.xml"/><Relationship Id="rId243" Type="http://schemas.openxmlformats.org/officeDocument/2006/relationships/slide" Target="slides/slide241.xml"/><Relationship Id="rId244" Type="http://schemas.openxmlformats.org/officeDocument/2006/relationships/slide" Target="slides/slide242.xml"/><Relationship Id="rId245" Type="http://schemas.openxmlformats.org/officeDocument/2006/relationships/slide" Target="slides/slide243.xml"/><Relationship Id="rId246" Type="http://schemas.openxmlformats.org/officeDocument/2006/relationships/slide" Target="slides/slide244.xml"/><Relationship Id="rId247" Type="http://schemas.openxmlformats.org/officeDocument/2006/relationships/slide" Target="slides/slide245.xml"/><Relationship Id="rId248" Type="http://schemas.openxmlformats.org/officeDocument/2006/relationships/slide" Target="slides/slide246.xml"/><Relationship Id="rId249" Type="http://schemas.openxmlformats.org/officeDocument/2006/relationships/slide" Target="slides/slide2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slide" Target="slides/slide163.xml"/><Relationship Id="rId166" Type="http://schemas.openxmlformats.org/officeDocument/2006/relationships/slide" Target="slides/slide164.xml"/><Relationship Id="rId167" Type="http://schemas.openxmlformats.org/officeDocument/2006/relationships/slide" Target="slides/slide165.xml"/><Relationship Id="rId168" Type="http://schemas.openxmlformats.org/officeDocument/2006/relationships/slide" Target="slides/slide166.xml"/><Relationship Id="rId169" Type="http://schemas.openxmlformats.org/officeDocument/2006/relationships/slide" Target="slides/slide167.xml"/><Relationship Id="rId250" Type="http://schemas.openxmlformats.org/officeDocument/2006/relationships/slide" Target="slides/slide248.xml"/><Relationship Id="rId251" Type="http://schemas.openxmlformats.org/officeDocument/2006/relationships/slide" Target="slides/slide249.xml"/><Relationship Id="rId252" Type="http://schemas.openxmlformats.org/officeDocument/2006/relationships/slide" Target="slides/slide250.xml"/><Relationship Id="rId253" Type="http://schemas.openxmlformats.org/officeDocument/2006/relationships/slide" Target="slides/slide251.xml"/><Relationship Id="rId254" Type="http://schemas.openxmlformats.org/officeDocument/2006/relationships/slide" Target="slides/slide252.xml"/><Relationship Id="rId255" Type="http://schemas.openxmlformats.org/officeDocument/2006/relationships/slide" Target="slides/slide253.xml"/><Relationship Id="rId256" Type="http://schemas.openxmlformats.org/officeDocument/2006/relationships/slide" Target="slides/slide254.xml"/><Relationship Id="rId257" Type="http://schemas.openxmlformats.org/officeDocument/2006/relationships/slide" Target="slides/slide255.xml"/><Relationship Id="rId258" Type="http://schemas.openxmlformats.org/officeDocument/2006/relationships/slide" Target="slides/slide256.xml"/><Relationship Id="rId259" Type="http://schemas.openxmlformats.org/officeDocument/2006/relationships/slide" Target="slides/slide257.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8068F45-7AE3-6C43-9032-88871BDCA947}" type="datetime1">
              <a:rPr lang="fr-CH"/>
              <a:pPr>
                <a:defRPr/>
              </a:pPr>
              <a:t>14.04.17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F0B63F3-7E6A-FB48-AD57-3C4A4FBA9A10}" type="slidenum">
              <a:rPr lang="en-US"/>
              <a:pPr>
                <a:defRPr/>
              </a:pPr>
              <a:t>‹#›</a:t>
            </a:fld>
            <a:endParaRPr lang="en-US"/>
          </a:p>
        </p:txBody>
      </p:sp>
    </p:spTree>
    <p:extLst>
      <p:ext uri="{BB962C8B-B14F-4D97-AF65-F5344CB8AC3E}">
        <p14:creationId xmlns:p14="http://schemas.microsoft.com/office/powerpoint/2010/main" val="38273365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4C48AB0-F8F9-DD4A-BE1C-B9EBD8E5A1F1}" type="datetime1">
              <a:rPr lang="fr-CH"/>
              <a:pPr>
                <a:defRPr/>
              </a:pPr>
              <a:t>14.04.17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noProof="0" smtClean="0"/>
              <a:t>Click to edit Master text styles</a:t>
            </a:r>
          </a:p>
          <a:p>
            <a:pPr lvl="1"/>
            <a:r>
              <a:rPr lang="fr-CH" noProof="0" smtClean="0"/>
              <a:t>Second level</a:t>
            </a:r>
          </a:p>
          <a:p>
            <a:pPr lvl="2"/>
            <a:r>
              <a:rPr lang="fr-CH" noProof="0" smtClean="0"/>
              <a:t>Third level</a:t>
            </a:r>
          </a:p>
          <a:p>
            <a:pPr lvl="3"/>
            <a:r>
              <a:rPr lang="fr-CH" noProof="0" smtClean="0"/>
              <a:t>Fourth level</a:t>
            </a:r>
          </a:p>
          <a:p>
            <a:pPr lvl="4"/>
            <a:r>
              <a:rPr lang="fr-CH"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CAFD032-8455-8C47-8B35-52D3E92D9373}" type="slidenum">
              <a:rPr lang="en-US"/>
              <a:pPr>
                <a:defRPr/>
              </a:pPr>
              <a:t>‹#›</a:t>
            </a:fld>
            <a:endParaRPr lang="en-US"/>
          </a:p>
        </p:txBody>
      </p:sp>
    </p:spTree>
    <p:extLst>
      <p:ext uri="{BB962C8B-B14F-4D97-AF65-F5344CB8AC3E}">
        <p14:creationId xmlns:p14="http://schemas.microsoft.com/office/powerpoint/2010/main" val="4117641069"/>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892850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fr-FR">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414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fr-FR">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619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fr-FR">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fr-FR">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fr-FR">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fr-FR">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333893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2570163"/>
            <a:ext cx="9144000" cy="4287837"/>
          </a:xfrm>
          <a:prstGeom prst="rect">
            <a:avLst/>
          </a:prstGeom>
        </p:spPr>
        <p:txBody>
          <a:bodyPr vert="horz"/>
          <a:lstStyle/>
          <a:p>
            <a:pPr lvl="0"/>
            <a:endParaRPr lang="en-US" noProof="0"/>
          </a:p>
        </p:txBody>
      </p:sp>
    </p:spTree>
    <p:extLst>
      <p:ext uri="{BB962C8B-B14F-4D97-AF65-F5344CB8AC3E}">
        <p14:creationId xmlns:p14="http://schemas.microsoft.com/office/powerpoint/2010/main" val="4835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1" y="3682960"/>
            <a:ext cx="5040000" cy="2986811"/>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143751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405299"/>
            <a:ext cx="8787267" cy="5825639"/>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6" name="Picture Placeholder 5"/>
          <p:cNvSpPr>
            <a:spLocks noGrp="1"/>
          </p:cNvSpPr>
          <p:nvPr>
            <p:ph type="pic" sz="quarter" idx="13"/>
          </p:nvPr>
        </p:nvSpPr>
        <p:spPr>
          <a:xfrm>
            <a:off x="-22151" y="3682960"/>
            <a:ext cx="5040000" cy="2986811"/>
          </a:xfrm>
          <a:prstGeom prst="rect">
            <a:avLst/>
          </a:prstGeom>
        </p:spPr>
        <p:txBody>
          <a:bodyPr vert="horz"/>
          <a:lstStyle/>
          <a:p>
            <a:pPr lvl="0"/>
            <a:endParaRPr lang="en-US" noProof="0" dirty="0"/>
          </a:p>
        </p:txBody>
      </p:sp>
    </p:spTree>
    <p:extLst>
      <p:ext uri="{BB962C8B-B14F-4D97-AF65-F5344CB8AC3E}">
        <p14:creationId xmlns:p14="http://schemas.microsoft.com/office/powerpoint/2010/main" val="1339277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405299"/>
            <a:ext cx="8787267" cy="5825639"/>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6" name="Picture Placeholder 5"/>
          <p:cNvSpPr>
            <a:spLocks noGrp="1"/>
          </p:cNvSpPr>
          <p:nvPr>
            <p:ph type="pic" sz="quarter" idx="13"/>
          </p:nvPr>
        </p:nvSpPr>
        <p:spPr>
          <a:xfrm>
            <a:off x="-22152" y="3682961"/>
            <a:ext cx="9166151" cy="2547978"/>
          </a:xfrm>
          <a:prstGeom prst="rect">
            <a:avLst/>
          </a:prstGeom>
        </p:spPr>
        <p:txBody>
          <a:bodyPr vert="horz"/>
          <a:lstStyle/>
          <a:p>
            <a:pPr lvl="0"/>
            <a:endParaRPr lang="en-US" noProof="0" dirty="0"/>
          </a:p>
        </p:txBody>
      </p:sp>
    </p:spTree>
    <p:extLst>
      <p:ext uri="{BB962C8B-B14F-4D97-AF65-F5344CB8AC3E}">
        <p14:creationId xmlns:p14="http://schemas.microsoft.com/office/powerpoint/2010/main" val="133376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1 colonne titre">
    <p:spTree>
      <p:nvGrpSpPr>
        <p:cNvPr id="1" name=""/>
        <p:cNvGrpSpPr/>
        <p:nvPr/>
      </p:nvGrpSpPr>
      <p:grpSpPr>
        <a:xfrm>
          <a:off x="0" y="0"/>
          <a:ext cx="0" cy="0"/>
          <a:chOff x="0" y="0"/>
          <a:chExt cx="0" cy="0"/>
        </a:xfrm>
      </p:grpSpPr>
      <p:sp>
        <p:nvSpPr>
          <p:cNvPr id="4" name="Rectangle 3"/>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4296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itle Placeholder 17"/>
          <p:cNvSpPr>
            <a:spLocks noGrp="1"/>
          </p:cNvSpPr>
          <p:nvPr>
            <p:ph type="title"/>
          </p:nvPr>
        </p:nvSpPr>
        <p:spPr>
          <a:xfrm>
            <a:off x="67729" y="217634"/>
            <a:ext cx="6326721"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702699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onne sans titre">
    <p:spTree>
      <p:nvGrpSpPr>
        <p:cNvPr id="1" name=""/>
        <p:cNvGrpSpPr/>
        <p:nvPr/>
      </p:nvGrpSpPr>
      <p:grpSpPr>
        <a:xfrm>
          <a:off x="0" y="0"/>
          <a:ext cx="0" cy="0"/>
          <a:chOff x="0" y="0"/>
          <a:chExt cx="0" cy="0"/>
        </a:xfrm>
      </p:grpSpPr>
      <p:pic>
        <p:nvPicPr>
          <p:cNvPr id="3" name="Picture 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4"/>
          <p:cNvSpPr>
            <a:spLocks noGrp="1"/>
          </p:cNvSpPr>
          <p:nvPr>
            <p:ph type="body" sz="quarter" idx="12"/>
          </p:nvPr>
        </p:nvSpPr>
        <p:spPr>
          <a:xfrm>
            <a:off x="162000" y="406401"/>
            <a:ext cx="8787267" cy="5824538"/>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Tree>
    <p:extLst>
      <p:ext uri="{BB962C8B-B14F-4D97-AF65-F5344CB8AC3E}">
        <p14:creationId xmlns:p14="http://schemas.microsoft.com/office/powerpoint/2010/main" val="22708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7" name="Text Placeholder 4"/>
          <p:cNvSpPr>
            <a:spLocks noGrp="1"/>
          </p:cNvSpPr>
          <p:nvPr>
            <p:ph type="body" sz="quarter" idx="12"/>
          </p:nvPr>
        </p:nvSpPr>
        <p:spPr>
          <a:xfrm>
            <a:off x="162000" y="1066799"/>
            <a:ext cx="5606195"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Tree>
    <p:extLst>
      <p:ext uri="{BB962C8B-B14F-4D97-AF65-F5344CB8AC3E}">
        <p14:creationId xmlns:p14="http://schemas.microsoft.com/office/powerpoint/2010/main" val="971319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onnes titre">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8" descr="pointille_tit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301875" y="233363"/>
            <a:ext cx="62896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ext Placeholder 4"/>
          <p:cNvSpPr>
            <a:spLocks noGrp="1"/>
          </p:cNvSpPr>
          <p:nvPr>
            <p:ph type="body" sz="quarter" idx="15"/>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8"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2082723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6" descr="pointille_tit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842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14" name="Text Placeholder 4"/>
          <p:cNvSpPr>
            <a:spLocks noGrp="1"/>
          </p:cNvSpPr>
          <p:nvPr>
            <p:ph type="body" sz="quarter" idx="15"/>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itle Placeholder 17"/>
          <p:cNvSpPr>
            <a:spLocks noGrp="1"/>
          </p:cNvSpPr>
          <p:nvPr>
            <p:ph type="title"/>
          </p:nvPr>
        </p:nvSpPr>
        <p:spPr>
          <a:xfrm>
            <a:off x="67729" y="217634"/>
            <a:ext cx="48700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319797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a:p>
            <a:pPr>
              <a:defRPr/>
            </a:pPr>
            <a:endParaRPr lang="en-US" smtClean="0">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579120" y="1058333"/>
            <a:ext cx="8220393"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7" name="Picture Placeholder 16"/>
          <p:cNvSpPr>
            <a:spLocks noGrp="1"/>
          </p:cNvSpPr>
          <p:nvPr>
            <p:ph type="pic" sz="quarter" idx="13"/>
          </p:nvPr>
        </p:nvSpPr>
        <p:spPr>
          <a:xfrm>
            <a:off x="879475" y="2835275"/>
            <a:ext cx="4159250" cy="2976563"/>
          </a:xfrm>
          <a:prstGeom prst="rect">
            <a:avLst/>
          </a:prstGeom>
        </p:spPr>
        <p:txBody>
          <a:bodyPr vert="horz"/>
          <a:lstStyle/>
          <a:p>
            <a:pPr lvl="0"/>
            <a:r>
              <a:rPr lang="fr-CH" noProof="0" smtClean="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3760889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6253163" cy="2840037"/>
            <a:chOff x="228600" y="208280"/>
            <a:chExt cx="6253480" cy="2839720"/>
          </a:xfrm>
        </p:grpSpPr>
        <p:sp>
          <p:nvSpPr>
            <p:cNvPr id="6" name="Rounded Rectangle 15"/>
            <p:cNvSpPr/>
            <p:nvPr userDrawn="1"/>
          </p:nvSpPr>
          <p:spPr>
            <a:xfrm>
              <a:off x="508014" y="517807"/>
              <a:ext cx="597406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63"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pic>
        <p:nvPicPr>
          <p:cNvPr id="9"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8269288"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1" y="1058333"/>
            <a:ext cx="5902960" cy="1989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4280869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a:lstStyle/>
          <a:p>
            <a:pPr lvl="0"/>
            <a:endParaRPr lang="en-US" noProof="0"/>
          </a:p>
        </p:txBody>
      </p:sp>
    </p:spTree>
    <p:extLst>
      <p:ext uri="{BB962C8B-B14F-4D97-AF65-F5344CB8AC3E}">
        <p14:creationId xmlns:p14="http://schemas.microsoft.com/office/powerpoint/2010/main" val="906365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6253163" cy="2840037"/>
            <a:chOff x="228600" y="208280"/>
            <a:chExt cx="6253480" cy="2839720"/>
          </a:xfrm>
        </p:grpSpPr>
        <p:sp>
          <p:nvSpPr>
            <p:cNvPr id="6" name="Rounded Rectangle 15"/>
            <p:cNvSpPr/>
            <p:nvPr userDrawn="1"/>
          </p:nvSpPr>
          <p:spPr>
            <a:xfrm>
              <a:off x="508014" y="517807"/>
              <a:ext cx="597406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63"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pic>
        <p:nvPicPr>
          <p:cNvPr id="9"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1" y="1058333"/>
            <a:ext cx="5902960" cy="1989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221859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8802688" cy="2840037"/>
            <a:chOff x="228600" y="208280"/>
            <a:chExt cx="8802510" cy="2839720"/>
          </a:xfrm>
        </p:grpSpPr>
        <p:sp>
          <p:nvSpPr>
            <p:cNvPr id="6" name="Rounded Rectangle 15"/>
            <p:cNvSpPr/>
            <p:nvPr userDrawn="1"/>
          </p:nvSpPr>
          <p:spPr>
            <a:xfrm>
              <a:off x="507994" y="517807"/>
              <a:ext cx="852311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10"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9" name="TextBox 21"/>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p:txBody>
      </p:sp>
      <p:pic>
        <p:nvPicPr>
          <p:cNvPr id="10"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926559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a:p>
            <a:pPr>
              <a:defRPr/>
            </a:pPr>
            <a:endParaRPr lang="en-US" smtClean="0">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3669066" y="1058333"/>
            <a:ext cx="5130447"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17" name="Picture Placeholder 16"/>
          <p:cNvSpPr>
            <a:spLocks noGrp="1"/>
          </p:cNvSpPr>
          <p:nvPr>
            <p:ph type="pic" sz="quarter" idx="13"/>
          </p:nvPr>
        </p:nvSpPr>
        <p:spPr>
          <a:xfrm>
            <a:off x="879474" y="1058333"/>
            <a:ext cx="2595555" cy="4798531"/>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1561965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3" y="1122363"/>
            <a:ext cx="5822950"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6167147" y="1122363"/>
            <a:ext cx="2988000"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3423051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3" y="1122363"/>
            <a:ext cx="6640200"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7054951" y="1122363"/>
            <a:ext cx="2100196"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1709317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3" y="1122364"/>
            <a:ext cx="6640200" cy="2797614"/>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7054951" y="1122363"/>
            <a:ext cx="2100196"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6" name="Text Placeholder 4"/>
          <p:cNvSpPr>
            <a:spLocks noGrp="1"/>
          </p:cNvSpPr>
          <p:nvPr>
            <p:ph type="body" sz="quarter" idx="14"/>
          </p:nvPr>
        </p:nvSpPr>
        <p:spPr>
          <a:xfrm>
            <a:off x="162000" y="4029738"/>
            <a:ext cx="6673463" cy="2091356"/>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Tree>
    <p:extLst>
      <p:ext uri="{BB962C8B-B14F-4D97-AF65-F5344CB8AC3E}">
        <p14:creationId xmlns:p14="http://schemas.microsoft.com/office/powerpoint/2010/main" val="1582435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2" y="3969077"/>
            <a:ext cx="6721917" cy="2355019"/>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7054951" y="1122363"/>
            <a:ext cx="2100196" cy="4958340"/>
          </a:xfrm>
          <a:prstGeom prst="rect">
            <a:avLst/>
          </a:prstGeom>
        </p:spPr>
        <p:txBody>
          <a:bodyPr vert="horz"/>
          <a:lstStyle/>
          <a:p>
            <a:pPr lvl="0"/>
            <a:endParaRPr lang="en-US" noProof="0" dirty="0"/>
          </a:p>
        </p:txBody>
      </p:sp>
      <p:sp>
        <p:nvSpPr>
          <p:cNvPr id="8" name="Text Placeholder 4"/>
          <p:cNvSpPr>
            <a:spLocks noGrp="1"/>
          </p:cNvSpPr>
          <p:nvPr>
            <p:ph type="body" sz="quarter" idx="14"/>
          </p:nvPr>
        </p:nvSpPr>
        <p:spPr>
          <a:xfrm>
            <a:off x="162000" y="1080962"/>
            <a:ext cx="6673463" cy="2091356"/>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9" name="Text Placeholder 4"/>
          <p:cNvSpPr>
            <a:spLocks noGrp="1"/>
          </p:cNvSpPr>
          <p:nvPr>
            <p:ph type="body" sz="quarter" idx="12"/>
          </p:nvPr>
        </p:nvSpPr>
        <p:spPr>
          <a:xfrm>
            <a:off x="295989" y="4082480"/>
            <a:ext cx="6539474" cy="2154644"/>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3056722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2" y="3172319"/>
            <a:ext cx="8695014" cy="3151778"/>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 Placeholder 4"/>
          <p:cNvSpPr>
            <a:spLocks noGrp="1"/>
          </p:cNvSpPr>
          <p:nvPr>
            <p:ph type="body" sz="quarter" idx="14"/>
          </p:nvPr>
        </p:nvSpPr>
        <p:spPr>
          <a:xfrm>
            <a:off x="162000" y="1080962"/>
            <a:ext cx="8728276" cy="2091356"/>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9" name="Text Placeholder 4"/>
          <p:cNvSpPr>
            <a:spLocks noGrp="1"/>
          </p:cNvSpPr>
          <p:nvPr>
            <p:ph type="body" sz="quarter" idx="12"/>
          </p:nvPr>
        </p:nvSpPr>
        <p:spPr>
          <a:xfrm>
            <a:off x="295988" y="3265984"/>
            <a:ext cx="8390173" cy="2971140"/>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192728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3106738"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3255037" y="1144636"/>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285759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 Placeholder 4"/>
          <p:cNvSpPr>
            <a:spLocks noGrp="1"/>
          </p:cNvSpPr>
          <p:nvPr>
            <p:ph type="body" sz="quarter" idx="12"/>
          </p:nvPr>
        </p:nvSpPr>
        <p:spPr>
          <a:xfrm>
            <a:off x="162000" y="1066799"/>
            <a:ext cx="55106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7" name="Title Placeholder 17"/>
          <p:cNvSpPr>
            <a:spLocks noGrp="1"/>
          </p:cNvSpPr>
          <p:nvPr>
            <p:ph type="title"/>
          </p:nvPr>
        </p:nvSpPr>
        <p:spPr>
          <a:xfrm>
            <a:off x="67729" y="217634"/>
            <a:ext cx="5042434"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1721929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3028153" y="1058333"/>
            <a:ext cx="6048000"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6" name="Picture Placeholder 5"/>
          <p:cNvSpPr>
            <a:spLocks noGrp="1"/>
          </p:cNvSpPr>
          <p:nvPr>
            <p:ph type="pic" sz="quarter" idx="13"/>
          </p:nvPr>
        </p:nvSpPr>
        <p:spPr>
          <a:xfrm>
            <a:off x="-22151" y="1058333"/>
            <a:ext cx="2875487" cy="5172606"/>
          </a:xfrm>
          <a:prstGeom prst="rect">
            <a:avLst/>
          </a:prstGeom>
        </p:spPr>
        <p:txBody>
          <a:bodyPr vert="horz"/>
          <a:lstStyle/>
          <a:p>
            <a:pPr lvl="0"/>
            <a:endParaRPr lang="en-US" noProof="0" dirty="0"/>
          </a:p>
        </p:txBody>
      </p:sp>
      <p:sp>
        <p:nvSpPr>
          <p:cNvPr id="5" name="Rectangle 4"/>
          <p:cNvSpPr/>
          <p:nvPr userDrawn="1"/>
        </p:nvSpPr>
        <p:spPr>
          <a:xfrm>
            <a:off x="-93663" y="217488"/>
            <a:ext cx="6363062"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Placeholder 17"/>
          <p:cNvSpPr>
            <a:spLocks noGrp="1"/>
          </p:cNvSpPr>
          <p:nvPr>
            <p:ph type="title"/>
          </p:nvPr>
        </p:nvSpPr>
        <p:spPr>
          <a:xfrm>
            <a:off x="67729" y="217634"/>
            <a:ext cx="6090241"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a:t>
            </a:r>
            <a:endParaRPr lang="en-US" dirty="0"/>
          </a:p>
        </p:txBody>
      </p:sp>
      <p:pic>
        <p:nvPicPr>
          <p:cNvPr id="8" name="Picture 20" descr="pointille_tit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035175" y="233363"/>
            <a:ext cx="8304574"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382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4667250" y="1066799"/>
            <a:ext cx="4159250"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166636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onne titre">
    <p:spTree>
      <p:nvGrpSpPr>
        <p:cNvPr id="1" name=""/>
        <p:cNvGrpSpPr/>
        <p:nvPr/>
      </p:nvGrpSpPr>
      <p:grpSpPr>
        <a:xfrm>
          <a:off x="0" y="0"/>
          <a:ext cx="0" cy="0"/>
          <a:chOff x="0" y="0"/>
          <a:chExt cx="0" cy="0"/>
        </a:xfrm>
      </p:grpSpPr>
      <p:sp>
        <p:nvSpPr>
          <p:cNvPr id="5" name="Rectangle 4"/>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18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5578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3119855" y="1058333"/>
            <a:ext cx="5929273"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6"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767372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036624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1 colonne titre">
    <p:spTree>
      <p:nvGrpSpPr>
        <p:cNvPr id="1" name=""/>
        <p:cNvGrpSpPr/>
        <p:nvPr/>
      </p:nvGrpSpPr>
      <p:grpSpPr>
        <a:xfrm>
          <a:off x="0" y="0"/>
          <a:ext cx="0" cy="0"/>
          <a:chOff x="0" y="0"/>
          <a:chExt cx="0" cy="0"/>
        </a:xfrm>
      </p:grpSpPr>
      <p:sp>
        <p:nvSpPr>
          <p:cNvPr id="5" name="Rectangle 4"/>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4296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2431786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1 colonne titre">
    <p:spTree>
      <p:nvGrpSpPr>
        <p:cNvPr id="1" name=""/>
        <p:cNvGrpSpPr/>
        <p:nvPr/>
      </p:nvGrpSpPr>
      <p:grpSpPr>
        <a:xfrm>
          <a:off x="0" y="0"/>
          <a:ext cx="0" cy="0"/>
          <a:chOff x="0" y="0"/>
          <a:chExt cx="0" cy="0"/>
        </a:xfrm>
      </p:grpSpPr>
      <p:sp>
        <p:nvSpPr>
          <p:cNvPr id="5" name="Rectangle 4"/>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4296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6" name="Picture Placeholder 5"/>
          <p:cNvSpPr>
            <a:spLocks noGrp="1"/>
          </p:cNvSpPr>
          <p:nvPr>
            <p:ph type="pic" sz="quarter" idx="13"/>
          </p:nvPr>
        </p:nvSpPr>
        <p:spPr>
          <a:xfrm>
            <a:off x="-22151" y="3709963"/>
            <a:ext cx="5040000" cy="295750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24063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205137625"/>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20" Type="http://schemas.openxmlformats.org/officeDocument/2006/relationships/slideLayout" Target="../slideLayouts/slideLayout22.xml"/><Relationship Id="rId21" Type="http://schemas.openxmlformats.org/officeDocument/2006/relationships/slideLayout" Target="../slideLayouts/slideLayout23.xml"/><Relationship Id="rId22" Type="http://schemas.openxmlformats.org/officeDocument/2006/relationships/slideLayout" Target="../slideLayouts/slideLayout24.xml"/><Relationship Id="rId23" Type="http://schemas.openxmlformats.org/officeDocument/2006/relationships/slideLayout" Target="../slideLayouts/slideLayout25.xml"/><Relationship Id="rId24" Type="http://schemas.openxmlformats.org/officeDocument/2006/relationships/slideLayout" Target="../slideLayouts/slideLayout26.xml"/><Relationship Id="rId25" Type="http://schemas.openxmlformats.org/officeDocument/2006/relationships/slideLayout" Target="../slideLayouts/slideLayout27.xml"/><Relationship Id="rId26" Type="http://schemas.openxmlformats.org/officeDocument/2006/relationships/slideLayout" Target="../slideLayouts/slideLayout28.xml"/><Relationship Id="rId27" Type="http://schemas.openxmlformats.org/officeDocument/2006/relationships/slideLayout" Target="../slideLayouts/slideLayout29.xml"/><Relationship Id="rId28" Type="http://schemas.openxmlformats.org/officeDocument/2006/relationships/theme" Target="../theme/theme2.xml"/><Relationship Id="rId29" Type="http://schemas.openxmlformats.org/officeDocument/2006/relationships/image" Target="../media/image1.png"/><Relationship Id="rId10" Type="http://schemas.openxmlformats.org/officeDocument/2006/relationships/slideLayout" Target="../slideLayouts/slideLayout12.xml"/><Relationship Id="rId11" Type="http://schemas.openxmlformats.org/officeDocument/2006/relationships/slideLayout" Target="../slideLayouts/slideLayout13.xml"/><Relationship Id="rId12" Type="http://schemas.openxmlformats.org/officeDocument/2006/relationships/slideLayout" Target="../slideLayouts/slideLayout14.xml"/><Relationship Id="rId13" Type="http://schemas.openxmlformats.org/officeDocument/2006/relationships/slideLayout" Target="../slideLayouts/slideLayout15.xml"/><Relationship Id="rId14" Type="http://schemas.openxmlformats.org/officeDocument/2006/relationships/slideLayout" Target="../slideLayouts/slideLayout16.xml"/><Relationship Id="rId15" Type="http://schemas.openxmlformats.org/officeDocument/2006/relationships/slideLayout" Target="../slideLayouts/slideLayout17.xml"/><Relationship Id="rId16" Type="http://schemas.openxmlformats.org/officeDocument/2006/relationships/slideLayout" Target="../slideLayouts/slideLayout18.xml"/><Relationship Id="rId17" Type="http://schemas.openxmlformats.org/officeDocument/2006/relationships/slideLayout" Target="../slideLayouts/slideLayout19.xml"/><Relationship Id="rId18" Type="http://schemas.openxmlformats.org/officeDocument/2006/relationships/slideLayout" Target="../slideLayouts/slideLayout20.xml"/><Relationship Id="rId19" Type="http://schemas.openxmlformats.org/officeDocument/2006/relationships/slideLayout" Target="../slideLayouts/slideLayout21.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28" r:id="rId1"/>
    <p:sldLayoutId id="2147484029" r:id="rId2"/>
  </p:sldLayoutIdLst>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kumimoji="1" sz="3600" b="1" cap="all">
          <a:solidFill>
            <a:schemeClr val="bg1"/>
          </a:solidFill>
          <a:latin typeface="Rockwell"/>
          <a:ea typeface="ＭＳ Ｐゴシック" charset="0"/>
          <a:cs typeface="ヒラギノ角ゴ Pro W6" charset="0"/>
        </a:defRPr>
      </a:lvl1pPr>
      <a:lvl2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2pPr>
      <a:lvl3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3pPr>
      <a:lvl4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4pPr>
      <a:lvl5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p:titleStyle>
    <p:bodyStyle>
      <a:lvl1pPr marL="342900" indent="-342900" algn="l" rtl="0" eaLnBrk="0" fontAlgn="base" hangingPunct="0">
        <a:spcBef>
          <a:spcPct val="20000"/>
        </a:spcBef>
        <a:spcAft>
          <a:spcPct val="0"/>
        </a:spcAft>
        <a:defRPr kumimoji="1" sz="3200">
          <a:solidFill>
            <a:schemeClr val="tx1"/>
          </a:solidFill>
          <a:latin typeface="+mn-lt"/>
          <a:ea typeface="ＭＳ Ｐゴシック" charset="0"/>
          <a:cs typeface="ヒラギノ角ゴ Pro W3"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0"/>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0" descr="bandefooter.png"/>
          <p:cNvPicPr>
            <a:picLocks noChangeAspect="1"/>
          </p:cNvPicPr>
          <p:nvPr userDrawn="1"/>
        </p:nvPicPr>
        <p:blipFill>
          <a:blip r:embed="rId29" cstate="email">
            <a:extLst>
              <a:ext uri="{28A0092B-C50C-407E-A947-70E740481C1C}">
                <a14:useLocalDpi xmlns:a14="http://schemas.microsoft.com/office/drawing/2010/main"/>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
          <p:cNvSpPr txBox="1">
            <a:spLocks/>
          </p:cNvSpPr>
          <p:nvPr userDrawn="1"/>
        </p:nvSpPr>
        <p:spPr>
          <a:xfrm>
            <a:off x="6934200" y="6313488"/>
            <a:ext cx="2298700" cy="365125"/>
          </a:xfrm>
          <a:prstGeom prst="rect">
            <a:avLst/>
          </a:prstGeom>
        </p:spPr>
        <p:txBody>
          <a:bodyPr anchor="ctr"/>
          <a:lstStyle>
            <a:defPPr>
              <a:defRPr lang="en-US"/>
            </a:defPPr>
            <a:lvl1pPr marL="0" algn="l" defTabSz="457200" rtl="0" eaLnBrk="1" latinLnBrk="0" hangingPunct="1">
              <a:defRPr sz="13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mtClean="0"/>
              <a:t>Panorama de la Bible </a:t>
            </a:r>
            <a:endParaRPr lang="en-US" dirty="0"/>
          </a:p>
        </p:txBody>
      </p:sp>
      <p:sp>
        <p:nvSpPr>
          <p:cNvPr id="13" name="Slide Number Placeholder 4"/>
          <p:cNvSpPr txBox="1">
            <a:spLocks/>
          </p:cNvSpPr>
          <p:nvPr userDrawn="1"/>
        </p:nvSpPr>
        <p:spPr>
          <a:xfrm>
            <a:off x="8506301" y="6313488"/>
            <a:ext cx="615474" cy="365125"/>
          </a:xfrm>
          <a:prstGeom prst="rect">
            <a:avLst/>
          </a:prstGeom>
        </p:spPr>
        <p:txBody>
          <a:bodyPr anchor="ctr"/>
          <a:lstStyle>
            <a:defPPr>
              <a:defRPr lang="en-US"/>
            </a:defPPr>
            <a:lvl1pPr marL="0" algn="r" defTabSz="457200" rtl="0" eaLnBrk="1" latinLnBrk="0" hangingPunct="1">
              <a:defRPr sz="130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BFABA89-278C-EA43-B63B-2CD611B0DC80}" type="slidenum">
              <a:rPr lang="en-US" smtClean="0"/>
              <a:pPr fontAlgn="auto">
                <a:spcBef>
                  <a:spcPts val="0"/>
                </a:spcBef>
                <a:spcAft>
                  <a:spcPts val="0"/>
                </a:spcAft>
                <a:defRPr/>
              </a:pPr>
              <a:t>‹#›</a:t>
            </a:fld>
            <a:endParaRPr lang="en-US" dirty="0"/>
          </a:p>
        </p:txBody>
      </p:sp>
    </p:spTree>
  </p:cSld>
  <p:clrMap bg1="lt1" tx1="dk1" bg2="lt2" tx2="dk2" accent1="accent1" accent2="accent2" accent3="accent3" accent4="accent4" accent5="accent5" accent6="accent6" hlink="hlink" folHlink="folHlink"/>
  <p:sldLayoutIdLst>
    <p:sldLayoutId id="2147484047" r:id="rId1"/>
    <p:sldLayoutId id="2147484048" r:id="rId2"/>
    <p:sldLayoutId id="2147484030" r:id="rId3"/>
    <p:sldLayoutId id="2147484031" r:id="rId4"/>
    <p:sldLayoutId id="2147484032" r:id="rId5"/>
    <p:sldLayoutId id="2147484033" r:id="rId6"/>
    <p:sldLayoutId id="2147484034" r:id="rId7"/>
    <p:sldLayoutId id="2147484035" r:id="rId8"/>
    <p:sldLayoutId id="2147484050" r:id="rId9"/>
    <p:sldLayoutId id="2147484051" r:id="rId10"/>
    <p:sldLayoutId id="2147484036" r:id="rId11"/>
    <p:sldLayoutId id="2147484037" r:id="rId12"/>
    <p:sldLayoutId id="2147484049" r:id="rId13"/>
    <p:sldLayoutId id="2147484039" r:id="rId14"/>
    <p:sldLayoutId id="2147484040" r:id="rId15"/>
    <p:sldLayoutId id="2147484041" r:id="rId16"/>
    <p:sldLayoutId id="2147484042" r:id="rId17"/>
    <p:sldLayoutId id="2147484053" r:id="rId18"/>
    <p:sldLayoutId id="2147484043" r:id="rId19"/>
    <p:sldLayoutId id="2147484044" r:id="rId20"/>
    <p:sldLayoutId id="2147484046" r:id="rId21"/>
    <p:sldLayoutId id="2147484052" r:id="rId22"/>
    <p:sldLayoutId id="2147484054" r:id="rId23"/>
    <p:sldLayoutId id="2147484055" r:id="rId24"/>
    <p:sldLayoutId id="2147484056" r:id="rId25"/>
    <p:sldLayoutId id="2147484045" r:id="rId26"/>
    <p:sldLayoutId id="2147484057" r:id="rId27"/>
  </p:sldLayoutIdLst>
  <p:timing>
    <p:tnLst>
      <p:par>
        <p:cTn xmlns:p14="http://schemas.microsoft.com/office/powerpoint/2010/main" id="1" dur="indefinite" restart="never" nodeType="tmRoot"/>
      </p:par>
    </p:tnLst>
  </p:timing>
  <p:hf hdr="0" dt="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5pPr>
      <a:lvl6pPr marL="4572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6pPr>
      <a:lvl7pPr marL="9144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7pPr>
      <a:lvl8pPr marL="13716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8pPr>
      <a:lvl9pPr marL="18288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55.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6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3.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5.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6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9.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7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4.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4.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jpeg"/><Relationship Id="rId3" Type="http://schemas.microsoft.com/office/2007/relationships/hdphoto" Target="../media/hdphoto1.wdp"/></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 Id="rId3" Type="http://schemas.microsoft.com/office/2007/relationships/hdphoto" Target="../media/hdphoto2.wdp"/></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1.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82.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7.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8.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9.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0.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1.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9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93.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94.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5.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6.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7.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9.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00.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1.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2.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03.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4.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6.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07.jpe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0.jpe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1.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2.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3.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4.jpeg"/><Relationship Id="rId3" Type="http://schemas.microsoft.com/office/2007/relationships/hdphoto" Target="../media/hdphoto3.wdp"/></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5.jpe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6.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e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7.jpe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8.jpe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jpe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20.jpe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22.jpe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3.jpe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4.jpe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5.jpe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6.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7.jpe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9.jpe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0.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3.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34.jpe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2.jpe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pn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7.jpe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8.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9.pn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2.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43.pn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jpe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44.pn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3.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Espace réservé pour une image  2" descr="99754936.jpg"/>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bwMode="auto">
          <a:xfrm>
            <a:off x="0" y="2568575"/>
            <a:ext cx="9144000" cy="4287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16" descr="bandebleu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57225"/>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txBox="1">
            <a:spLocks/>
          </p:cNvSpPr>
          <p:nvPr/>
        </p:nvSpPr>
        <p:spPr>
          <a:xfrm>
            <a:off x="873125" y="1671638"/>
            <a:ext cx="9172575" cy="2225675"/>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pPr>
              <a:defRPr/>
            </a:pPr>
            <a:r>
              <a:rPr lang="fr-FR" b="0" cap="none" dirty="0" smtClean="0">
                <a:latin typeface="Cambria"/>
                <a:cs typeface="Cambria"/>
              </a:rPr>
              <a:t>Evangile de </a:t>
            </a:r>
          </a:p>
          <a:p>
            <a:pPr>
              <a:lnSpc>
                <a:spcPct val="70000"/>
              </a:lnSpc>
              <a:spcBef>
                <a:spcPts val="0"/>
              </a:spcBef>
              <a:defRPr/>
            </a:pPr>
            <a:r>
              <a:rPr lang="fr-FR" sz="11000" b="0" cap="none" spc="300" dirty="0" smtClean="0">
                <a:latin typeface="Cambria"/>
                <a:cs typeface="Cambria"/>
              </a:rPr>
              <a:t>Matthieu</a:t>
            </a:r>
            <a:endParaRPr lang="fr-CH" sz="11000" b="0" cap="none" spc="300" dirty="0">
              <a:latin typeface="Cambria"/>
              <a:cs typeface="Cambria"/>
            </a:endParaRPr>
          </a:p>
        </p:txBody>
      </p:sp>
      <p:pic>
        <p:nvPicPr>
          <p:cNvPr id="19460" name="Picture 18" descr="bandefooter.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Footer Placeholder 1"/>
          <p:cNvSpPr txBox="1">
            <a:spLocks/>
          </p:cNvSpPr>
          <p:nvPr/>
        </p:nvSpPr>
        <p:spPr bwMode="auto">
          <a:xfrm>
            <a:off x="6934200" y="6313488"/>
            <a:ext cx="2298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en-US" sz="1300" dirty="0">
                <a:solidFill>
                  <a:schemeClr val="bg1"/>
                </a:solidFill>
              </a:rPr>
              <a:t>D. Gern</a:t>
            </a:r>
          </a:p>
        </p:txBody>
      </p:sp>
      <p:sp>
        <p:nvSpPr>
          <p:cNvPr id="19462" name="Slide Number Placeholder 4"/>
          <p:cNvSpPr txBox="1">
            <a:spLocks/>
          </p:cNvSpPr>
          <p:nvPr/>
        </p:nvSpPr>
        <p:spPr bwMode="auto">
          <a:xfrm>
            <a:off x="7948571" y="6313488"/>
            <a:ext cx="84396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algn="r" eaLnBrk="1" hangingPunct="1"/>
            <a:r>
              <a:rPr lang="en-US" sz="1300" dirty="0" smtClean="0">
                <a:solidFill>
                  <a:schemeClr val="bg1"/>
                </a:solidFill>
              </a:rPr>
              <a:t>7.2014</a:t>
            </a:r>
            <a:endParaRPr lang="en-US" sz="1300" dirty="0">
              <a:solidFill>
                <a:schemeClr val="bg1"/>
              </a:solidFill>
            </a:endParaRPr>
          </a:p>
        </p:txBody>
      </p:sp>
      <p:pic>
        <p:nvPicPr>
          <p:cNvPr id="19463" name="Picture 15" descr="titre_panorama.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6225" y="-192088"/>
            <a:ext cx="698023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696336" y="6628815"/>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a:solidFill>
                  <a:schemeClr val="bg1"/>
                </a:solidFill>
                <a:latin typeface="Tahoma" charset="0"/>
              </a:rPr>
              <a:t>TP</a:t>
            </a:r>
            <a:endParaRPr lang="fr-FR" sz="1200">
              <a:solidFill>
                <a:schemeClr val="bg1"/>
              </a:solidFill>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8673" name="Espace réservé du texte 1"/>
          <p:cNvSpPr>
            <a:spLocks noGrp="1"/>
          </p:cNvSpPr>
          <p:nvPr>
            <p:ph type="body"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fr-FR">
                <a:solidFill>
                  <a:srgbClr val="404040"/>
                </a:solidFill>
                <a:latin typeface="Cambria" charset="0"/>
                <a:cs typeface="Cambria" charset="0"/>
              </a:rPr>
              <a:t>Il leur demande</a:t>
            </a:r>
          </a:p>
          <a:p>
            <a:pPr lvl="1" indent="-284163" eaLnBrk="1" hangingPunct="1">
              <a:buSzTx/>
              <a:buFont typeface="Lucida Grande" charset="0"/>
              <a:buChar char="■"/>
            </a:pPr>
            <a:r>
              <a:rPr lang="fr-FR">
                <a:solidFill>
                  <a:srgbClr val="404040"/>
                </a:solidFill>
                <a:latin typeface="Cambria" charset="0"/>
                <a:cs typeface="Cambria" charset="0"/>
              </a:rPr>
              <a:t>de chercher l’endroit où se trouve le petit enfant,</a:t>
            </a:r>
          </a:p>
          <a:p>
            <a:pPr lvl="1" indent="-284163" eaLnBrk="1" hangingPunct="1">
              <a:buSzTx/>
              <a:buFont typeface="Lucida Grande" charset="0"/>
              <a:buChar char="■"/>
            </a:pPr>
            <a:r>
              <a:rPr lang="fr-FR">
                <a:solidFill>
                  <a:srgbClr val="404040"/>
                </a:solidFill>
                <a:latin typeface="Cambria" charset="0"/>
                <a:cs typeface="Cambria" charset="0"/>
              </a:rPr>
              <a:t>de l’informer afin qu’il aille lui-même l’adorer.</a:t>
            </a:r>
          </a:p>
          <a:p>
            <a:pPr eaLnBrk="1" hangingPunct="1"/>
            <a:r>
              <a:rPr lang="fr-FR">
                <a:solidFill>
                  <a:srgbClr val="404040"/>
                </a:solidFill>
                <a:latin typeface="Cambria" charset="0"/>
                <a:cs typeface="Cambria" charset="0"/>
              </a:rPr>
              <a:t>Les mages suivent l’étoile qui les amène à l’endroit où se trouve le nouveau-né.</a:t>
            </a:r>
          </a:p>
          <a:p>
            <a:pPr eaLnBrk="1" hangingPunct="1"/>
            <a:r>
              <a:rPr lang="fr-FR">
                <a:solidFill>
                  <a:srgbClr val="404040"/>
                </a:solidFill>
                <a:latin typeface="Cambria" charset="0"/>
                <a:cs typeface="Cambria" charset="0"/>
              </a:rPr>
              <a:t>Ils entrent, voient Jésus et l’adorent.</a:t>
            </a:r>
          </a:p>
          <a:p>
            <a:pPr eaLnBrk="1" hangingPunct="1"/>
            <a:r>
              <a:rPr lang="fr-FR">
                <a:solidFill>
                  <a:srgbClr val="404040"/>
                </a:solidFill>
                <a:latin typeface="Cambria" charset="0"/>
                <a:cs typeface="Cambria" charset="0"/>
              </a:rPr>
              <a:t>Ils lui offrent des cadeaux: de l’or, de l’encens, de la myrrhe.</a:t>
            </a:r>
          </a:p>
        </p:txBody>
      </p:sp>
      <p:sp>
        <p:nvSpPr>
          <p:cNvPr id="9" name="Text Box 13"/>
          <p:cNvSpPr txBox="1">
            <a:spLocks noChangeArrowheads="1"/>
          </p:cNvSpPr>
          <p:nvPr/>
        </p:nvSpPr>
        <p:spPr bwMode="auto">
          <a:xfrm>
            <a:off x="8465915" y="5964010"/>
            <a:ext cx="5508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Tahoma" charset="0"/>
              </a:rPr>
              <a:t>FO</a:t>
            </a:r>
            <a:endParaRPr lang="fr-FR" sz="10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Jésus </a:t>
            </a:r>
            <a:r>
              <a:rPr lang="fr-FR" dirty="0"/>
              <a:t>s’assied au bord du lac.</a:t>
            </a:r>
          </a:p>
          <a:p>
            <a:pPr>
              <a:defRPr/>
            </a:pPr>
            <a:r>
              <a:rPr lang="fr-FR" dirty="0"/>
              <a:t>U</a:t>
            </a:r>
            <a:r>
              <a:rPr lang="fr-FR" dirty="0" smtClean="0"/>
              <a:t>ne foule s’assemble </a:t>
            </a:r>
            <a:r>
              <a:rPr lang="fr-FR" dirty="0"/>
              <a:t>autour de </a:t>
            </a:r>
            <a:r>
              <a:rPr lang="fr-FR" dirty="0" smtClean="0"/>
              <a:t>lui. Jésus monte </a:t>
            </a:r>
            <a:r>
              <a:rPr lang="fr-FR" dirty="0"/>
              <a:t>dans une barque et se met à parler </a:t>
            </a:r>
            <a:r>
              <a:rPr lang="fr-FR" dirty="0" smtClean="0"/>
              <a:t>sous </a:t>
            </a:r>
            <a:r>
              <a:rPr lang="fr-FR" dirty="0"/>
              <a:t>forme de paraboles</a:t>
            </a:r>
            <a:r>
              <a:rPr lang="fr-FR" dirty="0" smtClean="0"/>
              <a:t>.</a:t>
            </a:r>
            <a:endParaRPr lang="fr-FR" dirty="0"/>
          </a:p>
        </p:txBody>
      </p:sp>
      <p:pic>
        <p:nvPicPr>
          <p:cNvPr id="113666" name="Espace réservé pour une image  4" descr="Fotolia_25731719_Subscription_XL.jpg"/>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bwMode="auto">
          <a:xfrm>
            <a:off x="-22225" y="3319463"/>
            <a:ext cx="9166225" cy="285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itre 2"/>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Parabole de l’ivraie</a:t>
            </a:r>
          </a:p>
        </p:txBody>
      </p:sp>
      <p:sp>
        <p:nvSpPr>
          <p:cNvPr id="6" name="Text Box 13"/>
          <p:cNvSpPr txBox="1">
            <a:spLocks noChangeArrowheads="1"/>
          </p:cNvSpPr>
          <p:nvPr/>
        </p:nvSpPr>
        <p:spPr bwMode="auto">
          <a:xfrm>
            <a:off x="8396288" y="6092825"/>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En </a:t>
            </a:r>
            <a:r>
              <a:rPr lang="fr-FR" dirty="0"/>
              <a:t>voici une d’entre elles:</a:t>
            </a:r>
          </a:p>
          <a:p>
            <a:pPr lvl="2">
              <a:defRPr/>
            </a:pPr>
            <a:r>
              <a:rPr lang="fr-FR" dirty="0"/>
              <a:t>Un semeur sortit pour semer. Comme il semait, une partie de la semence tomba le long du chemin; les oiseaux vinrent et la mangèrent. Une autre partie tomba dans un sol pierreux où elle n'avait pas beaucoup de terre; elle leva aussitôt, parce qu'elle ne trouva pas un terrain profond, mais quand le soleil parut, elle fut brûlée et sécha, faute de racines. Une autre partie tomba parmi les ronces; les ronces poussèrent et l'étouffèrent. Une autre partie tomba dans la bonne terre; elle donna du fruit avec un rapport de 100, 60 ou 30 pour 1. Que celui qui a des oreilles [pour entendre] entende. Mat 13:4-9</a:t>
            </a:r>
          </a:p>
          <a:p>
            <a:pPr>
              <a:defRPr/>
            </a:pPr>
            <a:r>
              <a:rPr lang="fr-FR" dirty="0"/>
              <a:t>Seul avec ses disciples, il leur explique la parabole</a:t>
            </a:r>
            <a:r>
              <a:rPr lang="fr-FR" dirty="0" smtClean="0"/>
              <a:t>.</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La semence </a:t>
            </a:r>
            <a:r>
              <a:rPr lang="fr-FR" dirty="0"/>
              <a:t>le long du chemin</a:t>
            </a:r>
          </a:p>
          <a:p>
            <a:pPr lvl="1">
              <a:defRPr/>
            </a:pPr>
            <a:r>
              <a:rPr lang="fr-FR" dirty="0"/>
              <a:t>Quand une personne entend la Parole de Dieu et ne la comprend pas, le diable vient et enlève ce qui a été semé dans son cœur.</a:t>
            </a:r>
          </a:p>
          <a:p>
            <a:pPr>
              <a:defRPr/>
            </a:pPr>
            <a:r>
              <a:rPr lang="fr-FR" dirty="0" smtClean="0"/>
              <a:t>La semence </a:t>
            </a:r>
            <a:r>
              <a:rPr lang="fr-FR" dirty="0"/>
              <a:t>dans un sol pierreux</a:t>
            </a:r>
          </a:p>
          <a:p>
            <a:pPr lvl="1">
              <a:defRPr/>
            </a:pPr>
            <a:r>
              <a:rPr lang="fr-FR" dirty="0"/>
              <a:t>La personne entend la parole de </a:t>
            </a:r>
            <a:r>
              <a:rPr lang="fr-FR" dirty="0" smtClean="0"/>
              <a:t>Dieu. Elle </a:t>
            </a:r>
            <a:r>
              <a:rPr lang="fr-FR" dirty="0"/>
              <a:t>l’accepte aussitôt avec joie.</a:t>
            </a:r>
          </a:p>
          <a:p>
            <a:pPr lvl="1">
              <a:defRPr/>
            </a:pPr>
            <a:r>
              <a:rPr lang="fr-FR" dirty="0"/>
              <a:t>Dès que les difficultés arrivent, elle trébuche.</a:t>
            </a:r>
          </a:p>
          <a:p>
            <a:pPr>
              <a:defRPr/>
            </a:pPr>
            <a:r>
              <a:rPr lang="fr-FR" dirty="0" smtClean="0"/>
              <a:t>La semence </a:t>
            </a:r>
            <a:r>
              <a:rPr lang="fr-FR" dirty="0"/>
              <a:t>parmi les ronces</a:t>
            </a:r>
          </a:p>
          <a:p>
            <a:pPr lvl="1">
              <a:defRPr/>
            </a:pPr>
            <a:r>
              <a:rPr lang="fr-FR" dirty="0"/>
              <a:t>La personne entend la parole de </a:t>
            </a:r>
            <a:r>
              <a:rPr lang="fr-FR" dirty="0" smtClean="0"/>
              <a:t>Dieu. Les </a:t>
            </a:r>
            <a:r>
              <a:rPr lang="fr-FR" dirty="0"/>
              <a:t>activités et les soucis du monde étouffent ce </a:t>
            </a:r>
            <a:r>
              <a:rPr lang="fr-FR" dirty="0" smtClean="0"/>
              <a:t>qu’elle </a:t>
            </a:r>
            <a:r>
              <a:rPr lang="fr-FR" dirty="0"/>
              <a:t>a entendu et la rende infructueuse</a:t>
            </a:r>
            <a:r>
              <a:rPr lang="fr-FR" dirty="0" smtClean="0"/>
              <a:t>.</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95197580.jpg"/>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8669174" y="6501813"/>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solidFill>
                  <a:schemeClr val="bg1"/>
                </a:solidFill>
                <a:latin typeface="Cambria"/>
                <a:cs typeface="Cambria"/>
              </a:rPr>
              <a:t>TP</a:t>
            </a:r>
            <a:endParaRPr lang="fr-FR" sz="1200" dirty="0">
              <a:solidFill>
                <a:schemeClr val="bg1"/>
              </a:solidFill>
              <a:latin typeface="Cambria"/>
              <a:cs typeface="Cambria"/>
            </a:endParaRPr>
          </a:p>
        </p:txBody>
      </p:sp>
    </p:spTree>
    <p:extLst>
      <p:ext uri="{BB962C8B-B14F-4D97-AF65-F5344CB8AC3E}">
        <p14:creationId xmlns:p14="http://schemas.microsoft.com/office/powerpoint/2010/main" val="1334707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smtClean="0">
                <a:solidFill>
                  <a:srgbClr val="404040"/>
                </a:solidFill>
                <a:latin typeface="Cambria" charset="0"/>
                <a:cs typeface="Cambria" charset="0"/>
              </a:rPr>
              <a:t>La semence </a:t>
            </a:r>
            <a:r>
              <a:rPr lang="fr-FR" dirty="0">
                <a:solidFill>
                  <a:srgbClr val="404040"/>
                </a:solidFill>
                <a:latin typeface="Cambria" charset="0"/>
                <a:cs typeface="Cambria" charset="0"/>
              </a:rPr>
              <a:t>dans la bonne terre.</a:t>
            </a:r>
          </a:p>
          <a:p>
            <a:pPr lvl="1" indent="-284163">
              <a:buSzTx/>
              <a:buFont typeface="Lucida Grande" charset="0"/>
              <a:buChar char="■"/>
            </a:pPr>
            <a:r>
              <a:rPr lang="fr-FR" dirty="0">
                <a:solidFill>
                  <a:srgbClr val="404040"/>
                </a:solidFill>
                <a:latin typeface="Cambria" charset="0"/>
                <a:cs typeface="Cambria" charset="0"/>
              </a:rPr>
              <a:t>La personne entend la parole de Dieu et la comprend.</a:t>
            </a:r>
          </a:p>
          <a:p>
            <a:pPr lvl="1" indent="-284163">
              <a:buSzTx/>
              <a:buFont typeface="Lucida Grande" charset="0"/>
              <a:buChar char="■"/>
            </a:pPr>
            <a:r>
              <a:rPr lang="fr-FR" dirty="0">
                <a:solidFill>
                  <a:srgbClr val="404040"/>
                </a:solidFill>
                <a:latin typeface="Cambria" charset="0"/>
                <a:cs typeface="Cambria" charset="0"/>
              </a:rPr>
              <a:t>La terre donne l’énergie à la semence qui se met à pousser avec vigueur.</a:t>
            </a:r>
          </a:p>
        </p:txBody>
      </p:sp>
      <p:pic>
        <p:nvPicPr>
          <p:cNvPr id="116738" name="Espace réservé pour une image  3" descr="Fotolia_23842315_Subscription_XL.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8396288" y="6092825"/>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Cambria"/>
                <a:cs typeface="Cambria"/>
              </a:rPr>
              <a:t>FO</a:t>
            </a:r>
            <a:endParaRPr lang="fr-FR" sz="1200" dirty="0">
              <a:latin typeface="Cambria"/>
              <a:cs typeface="Cambri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Espace réservé du texte 1"/>
          <p:cNvSpPr>
            <a:spLocks noGrp="1"/>
          </p:cNvSpPr>
          <p:nvPr>
            <p:ph type="body" sz="quarter" idx="12"/>
          </p:nvPr>
        </p:nvSpPr>
        <p:spPr bwMode="auto">
          <a:xfrm>
            <a:off x="161925" y="1058863"/>
            <a:ext cx="8786813" cy="517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smtClean="0">
                <a:solidFill>
                  <a:srgbClr val="404040"/>
                </a:solidFill>
                <a:latin typeface="Cambria" charset="0"/>
                <a:cs typeface="Cambria" charset="0"/>
              </a:rPr>
              <a:t>Jésus </a:t>
            </a:r>
            <a:r>
              <a:rPr lang="fr-FR" dirty="0">
                <a:solidFill>
                  <a:srgbClr val="404040"/>
                </a:solidFill>
                <a:latin typeface="Cambria" charset="0"/>
                <a:cs typeface="Cambria" charset="0"/>
              </a:rPr>
              <a:t>présente une nouvelle parabole à ses disciples.</a:t>
            </a:r>
          </a:p>
          <a:p>
            <a:pPr lvl="2"/>
            <a:r>
              <a:rPr lang="fr-FR" dirty="0">
                <a:latin typeface="Cambria" charset="0"/>
                <a:cs typeface="Cambria" charset="0"/>
              </a:rPr>
              <a:t>Le royaume des cieux ressemble à un homme qui avait semé une bonne semence dans son champ. Mais, pendant que les gens dormaient, son ennemi vint, sema de la mauvaise herbe parmi le blé et s'en alla. Lorsque le blé eut poussé et donné du fruit, la mauvaise herbe apparut aussi. Les serviteurs du maître de la maison vinrent lui dire: ‘Seigneur, n'as-tu pas semé une bonne semence dans ton champ? Comment se fait-il donc qu'il y ait de la mauvaise herbe?’ Il leur répondit: ‘C'est un ennemi qui a fait cela.’ Les serviteurs lui dirent: ‘Veux-tu que nous allions l'arracher?’</a:t>
            </a: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wrap="square" lIns="91440" tIns="45720" rIns="91440" bIns="45720" numCol="1" anchor="t" anchorCtr="0" compatLnSpc="1">
            <a:prstTxWarp prst="textNoShape">
              <a:avLst/>
            </a:prstTxWarp>
          </a:bodyPr>
          <a:lstStyle/>
          <a:p>
            <a:pPr lvl="2">
              <a:defRPr/>
            </a:pPr>
            <a:r>
              <a:rPr lang="fr-FR" dirty="0" smtClean="0">
                <a:latin typeface="Cambria" charset="0"/>
                <a:cs typeface="Cambria" charset="0"/>
              </a:rPr>
              <a:t>‘</a:t>
            </a:r>
            <a:r>
              <a:rPr lang="fr-FR" dirty="0">
                <a:latin typeface="Cambria" charset="0"/>
                <a:cs typeface="Cambria" charset="0"/>
              </a:rPr>
              <a:t>Non, dit-il, de peur qu'en arrachant la mauvaise herbe vous ne déraciniez en même temps le blé. Laissez l'un et l'autre pousser ensemble jusqu'à la moisson et, au moment de la moisson, je dirai aux moissonneurs: Arrachez d'abord la mauvaise herbe et liez-la en gerbes pour la brûler, mais amassez le blé dans mon grenier.’ Mat 13:24-</a:t>
            </a:r>
            <a:r>
              <a:rPr lang="fr-FR" dirty="0" smtClean="0">
                <a:latin typeface="Cambria" charset="0"/>
                <a:cs typeface="Cambria" charset="0"/>
              </a:rPr>
              <a:t>30</a:t>
            </a:r>
            <a:endParaRPr lang="fr-FR" dirty="0">
              <a:latin typeface="Cambria" charset="0"/>
              <a:cs typeface="Cambria" charset="0"/>
            </a:endParaRPr>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Text Box 13"/>
          <p:cNvSpPr txBox="1">
            <a:spLocks noChangeArrowheads="1"/>
          </p:cNvSpPr>
          <p:nvPr/>
        </p:nvSpPr>
        <p:spPr bwMode="auto">
          <a:xfrm>
            <a:off x="4745698" y="6611779"/>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GN</a:t>
            </a:r>
            <a:endParaRPr lang="fr-FR" sz="1000" dirty="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pPr>
              <a:defRPr/>
            </a:pPr>
            <a:r>
              <a:rPr lang="fr-FR" dirty="0"/>
              <a:t>Jésus donne l’explication de la parabole.</a:t>
            </a:r>
          </a:p>
          <a:p>
            <a:pPr lvl="1">
              <a:defRPr/>
            </a:pPr>
            <a:r>
              <a:rPr lang="fr-FR" dirty="0"/>
              <a:t>le fils de l’homme sème la bonne semence, image des croyants.</a:t>
            </a:r>
          </a:p>
          <a:p>
            <a:pPr lvl="1">
              <a:defRPr/>
            </a:pPr>
            <a:r>
              <a:rPr lang="fr-FR" dirty="0"/>
              <a:t>Le diable va semer de la mauvaise herbe.</a:t>
            </a:r>
          </a:p>
          <a:p>
            <a:pPr lvl="1">
              <a:defRPr/>
            </a:pPr>
            <a:r>
              <a:rPr lang="fr-FR" dirty="0"/>
              <a:t>A la fin des temps, les anges vont arracher les mauvaises herbes et les jeter dans le feu, image de l’enfer.</a:t>
            </a:r>
          </a:p>
          <a:p>
            <a:pPr>
              <a:defRPr/>
            </a:pPr>
            <a:r>
              <a:rPr lang="fr-FR" dirty="0" smtClean="0"/>
              <a:t>Jésus </a:t>
            </a:r>
            <a:r>
              <a:rPr lang="fr-FR" dirty="0"/>
              <a:t>conclut l’explication en présentant le sort des croyants:</a:t>
            </a:r>
          </a:p>
          <a:p>
            <a:pPr lvl="2">
              <a:defRPr/>
            </a:pPr>
            <a:r>
              <a:rPr lang="fr-FR" dirty="0"/>
              <a:t>Alors les justes resplendiront comme le soleil dans le royaume de leur Père. Que celui qui a des oreilles [pour entendre] entende. Mat 13:</a:t>
            </a:r>
            <a:r>
              <a:rPr lang="fr-FR" dirty="0" smtClean="0"/>
              <a:t>43</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Espace réservé du texte 4"/>
          <p:cNvSpPr>
            <a:spLocks noGrp="1"/>
          </p:cNvSpPr>
          <p:nvPr>
            <p:ph type="body" sz="quarter" idx="12"/>
          </p:nvPr>
        </p:nvSpPr>
        <p:spPr bwMode="auto">
          <a:xfrm>
            <a:off x="579438" y="1058863"/>
            <a:ext cx="8220075" cy="49355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defRPr/>
            </a:pPr>
            <a:r>
              <a:rPr lang="fr-FR" dirty="0">
                <a:latin typeface="Cambria" charset="0"/>
                <a:cs typeface="Cambria" charset="0"/>
              </a:rPr>
              <a:t>Vous avez peut-être dans votre famille ou votre entourage des personnes qui ne connaissent pas encore Jésus comme leur Sauveur personnel.</a:t>
            </a:r>
          </a:p>
          <a:p>
            <a:pPr>
              <a:defRPr/>
            </a:pPr>
            <a:r>
              <a:rPr lang="fr-FR" dirty="0">
                <a:latin typeface="Cambria" charset="0"/>
                <a:cs typeface="Cambria" charset="0"/>
              </a:rPr>
              <a:t>Vous leur parlez du salut.</a:t>
            </a:r>
          </a:p>
          <a:p>
            <a:pPr>
              <a:defRPr/>
            </a:pPr>
            <a:r>
              <a:rPr lang="fr-FR" dirty="0">
                <a:latin typeface="Cambria" charset="0"/>
                <a:cs typeface="Cambria" charset="0"/>
              </a:rPr>
              <a:t>Satan va alors tout faire pour que la personne</a:t>
            </a:r>
          </a:p>
          <a:p>
            <a:pPr lvl="1" indent="-284163">
              <a:buSzTx/>
              <a:buFont typeface="Lucida Grande" charset="0"/>
              <a:buChar char="■"/>
              <a:defRPr/>
            </a:pPr>
            <a:r>
              <a:rPr lang="fr-FR" dirty="0" smtClean="0">
                <a:latin typeface="Cambria" charset="0"/>
                <a:cs typeface="Cambria" charset="0"/>
              </a:rPr>
              <a:t>relativise </a:t>
            </a:r>
            <a:r>
              <a:rPr lang="fr-FR" dirty="0">
                <a:latin typeface="Cambria" charset="0"/>
                <a:cs typeface="Cambria" charset="0"/>
              </a:rPr>
              <a:t>le message,</a:t>
            </a:r>
          </a:p>
          <a:p>
            <a:pPr lvl="1" indent="-284163">
              <a:buSzTx/>
              <a:buFont typeface="Lucida Grande" charset="0"/>
              <a:buChar char="■"/>
              <a:defRPr/>
            </a:pPr>
            <a:r>
              <a:rPr lang="fr-FR" dirty="0" smtClean="0">
                <a:latin typeface="Cambria" charset="0"/>
                <a:cs typeface="Cambria" charset="0"/>
              </a:rPr>
              <a:t>reporte </a:t>
            </a:r>
            <a:r>
              <a:rPr lang="fr-FR" dirty="0">
                <a:latin typeface="Cambria" charset="0"/>
                <a:cs typeface="Cambria" charset="0"/>
              </a:rPr>
              <a:t>la décision du salut au lendemain,</a:t>
            </a:r>
          </a:p>
          <a:p>
            <a:pPr lvl="1" indent="-284163">
              <a:buSzTx/>
              <a:buFont typeface="Lucida Grande" charset="0"/>
              <a:buChar char="■"/>
              <a:defRPr/>
            </a:pPr>
            <a:r>
              <a:rPr lang="fr-FR" dirty="0" smtClean="0">
                <a:latin typeface="Cambria" charset="0"/>
                <a:cs typeface="Cambria" charset="0"/>
              </a:rPr>
              <a:t>demande </a:t>
            </a:r>
            <a:r>
              <a:rPr lang="fr-FR" dirty="0">
                <a:latin typeface="Cambria" charset="0"/>
                <a:cs typeface="Cambria" charset="0"/>
              </a:rPr>
              <a:t>conseil à un non-croyant qui le </a:t>
            </a:r>
            <a:r>
              <a:rPr lang="fr-FR" dirty="0" smtClean="0">
                <a:latin typeface="Cambria" charset="0"/>
                <a:cs typeface="Cambria" charset="0"/>
              </a:rPr>
              <a:t>convainc </a:t>
            </a:r>
            <a:r>
              <a:rPr lang="fr-FR" dirty="0">
                <a:latin typeface="Cambria" charset="0"/>
                <a:cs typeface="Cambria" charset="0"/>
              </a:rPr>
              <a:t>de ne pas se convertir.</a:t>
            </a:r>
          </a:p>
          <a:p>
            <a:pPr>
              <a:defRPr/>
            </a:pPr>
            <a:r>
              <a:rPr lang="fr-FR" dirty="0" smtClean="0">
                <a:latin typeface="Cambria" charset="0"/>
                <a:cs typeface="Cambria" charset="0"/>
              </a:rPr>
              <a:t>Comme dans ces 2 dernières paraboles, les messages de salut auxquels vous participerez ne porteront pas tous du fruit.</a:t>
            </a:r>
          </a:p>
        </p:txBody>
      </p:sp>
      <p:sp>
        <p:nvSpPr>
          <p:cNvPr id="120834" name="Titre 3"/>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u texte 4"/>
          <p:cNvSpPr>
            <a:spLocks noGrp="1"/>
          </p:cNvSpPr>
          <p:nvPr>
            <p:ph type="body" sz="quarter" idx="12"/>
          </p:nvPr>
        </p:nvSpPr>
        <p:spPr bwMode="auto">
          <a:xfrm>
            <a:off x="579438" y="1058863"/>
            <a:ext cx="8324850" cy="1862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Ne baissez pas les bras, continuez à semer, le Seigneur fera le reste.</a:t>
            </a:r>
          </a:p>
          <a:p>
            <a:pPr lvl="2" indent="-284163">
              <a:buFont typeface="Lucida Grande" charset="0"/>
              <a:buChar char="■"/>
            </a:pPr>
            <a:r>
              <a:rPr lang="fr-FR" dirty="0">
                <a:latin typeface="Cambria" charset="0"/>
                <a:cs typeface="Cambria" charset="0"/>
              </a:rPr>
              <a:t>J'ai </a:t>
            </a:r>
            <a:r>
              <a:rPr lang="fr-FR" dirty="0" smtClean="0">
                <a:latin typeface="Cambria" charset="0"/>
                <a:cs typeface="Cambria" charset="0"/>
              </a:rPr>
              <a:t>planté</a:t>
            </a:r>
            <a:r>
              <a:rPr lang="fr-FR" dirty="0">
                <a:latin typeface="Cambria" charset="0"/>
                <a:cs typeface="Cambria" charset="0"/>
              </a:rPr>
              <a:t> </a:t>
            </a:r>
            <a:r>
              <a:rPr lang="fr-FR" dirty="0" smtClean="0">
                <a:latin typeface="Cambria" charset="0"/>
                <a:cs typeface="Cambria" charset="0"/>
              </a:rPr>
              <a:t>(Paul), Apollos a </a:t>
            </a:r>
            <a:r>
              <a:rPr lang="fr-FR" dirty="0">
                <a:latin typeface="Cambria" charset="0"/>
                <a:cs typeface="Cambria" charset="0"/>
              </a:rPr>
              <a:t>arrosé, mais c'est Dieu qui a fait grandir. 1 Co 3:6</a:t>
            </a:r>
          </a:p>
          <a:p>
            <a:pPr indent="-284163">
              <a:buFont typeface="Lucida Grande" charset="0"/>
              <a:buChar char="■"/>
            </a:pPr>
            <a:endParaRPr lang="fr-FR" dirty="0">
              <a:latin typeface="Cambria" charset="0"/>
              <a:cs typeface="Cambria" charset="0"/>
            </a:endParaRPr>
          </a:p>
        </p:txBody>
      </p:sp>
      <p:sp>
        <p:nvSpPr>
          <p:cNvPr id="121859" name="Titre 3"/>
          <p:cNvSpPr>
            <a:spLocks noGrp="1"/>
          </p:cNvSpPr>
          <p:nvPr>
            <p:ph type="title"/>
          </p:nvPr>
        </p:nvSpPr>
        <p:spPr bwMode="auto">
          <a:xfrm>
            <a:off x="1066800" y="449263"/>
            <a:ext cx="3871913"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Box 13"/>
          <p:cNvSpPr txBox="1">
            <a:spLocks noChangeArrowheads="1"/>
          </p:cNvSpPr>
          <p:nvPr/>
        </p:nvSpPr>
        <p:spPr bwMode="auto">
          <a:xfrm>
            <a:off x="4293394" y="6314653"/>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FO</a:t>
            </a:r>
            <a:endParaRPr lang="fr-FR" sz="1000" dirty="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fr-FR">
                <a:latin typeface="Cambria" charset="0"/>
                <a:cs typeface="Cambria" charset="0"/>
              </a:rPr>
              <a:t>Nous pouvons aussi apporter ce que nous avons de meilleur aux pieds de notre Sauveur.</a:t>
            </a:r>
          </a:p>
          <a:p>
            <a:pPr eaLnBrk="1" hangingPunct="1"/>
            <a:r>
              <a:rPr lang="fr-FR">
                <a:latin typeface="Cambria" charset="0"/>
                <a:cs typeface="Cambria" charset="0"/>
              </a:rPr>
              <a:t>Cela peut être </a:t>
            </a:r>
          </a:p>
          <a:p>
            <a:pPr lvl="1" indent="-284163" eaLnBrk="1" hangingPunct="1">
              <a:buSzTx/>
              <a:buFont typeface="Lucida Grande" charset="0"/>
              <a:buChar char="■"/>
            </a:pPr>
            <a:r>
              <a:rPr lang="fr-FR">
                <a:latin typeface="Cambria" charset="0"/>
                <a:cs typeface="Cambria" charset="0"/>
              </a:rPr>
              <a:t>notre argent, </a:t>
            </a:r>
          </a:p>
          <a:p>
            <a:pPr lvl="1" indent="-284163" eaLnBrk="1" hangingPunct="1">
              <a:buSzTx/>
              <a:buFont typeface="Lucida Grande" charset="0"/>
              <a:buChar char="■"/>
            </a:pPr>
            <a:r>
              <a:rPr lang="fr-FR">
                <a:latin typeface="Cambria" charset="0"/>
                <a:cs typeface="Cambria" charset="0"/>
              </a:rPr>
              <a:t>notre temps, </a:t>
            </a:r>
          </a:p>
          <a:p>
            <a:pPr lvl="1" indent="-284163" eaLnBrk="1" hangingPunct="1">
              <a:buSzTx/>
              <a:buFont typeface="Lucida Grande" charset="0"/>
              <a:buChar char="■"/>
            </a:pPr>
            <a:r>
              <a:rPr lang="fr-FR">
                <a:latin typeface="Cambria" charset="0"/>
                <a:cs typeface="Cambria" charset="0"/>
              </a:rPr>
              <a:t>nos facultés intellectuelles ou pratiques.</a:t>
            </a:r>
          </a:p>
          <a:p>
            <a:pPr eaLnBrk="1" hangingPunct="1"/>
            <a:r>
              <a:rPr lang="fr-FR">
                <a:latin typeface="Cambria" charset="0"/>
                <a:cs typeface="Cambria" charset="0"/>
              </a:rPr>
              <a:t>Toutes ces choses Lui sont agréables.</a:t>
            </a:r>
          </a:p>
          <a:p>
            <a:pPr eaLnBrk="1" hangingPunct="1"/>
            <a:r>
              <a:rPr lang="fr-FR">
                <a:latin typeface="Cambria" charset="0"/>
                <a:cs typeface="Cambria" charset="0"/>
              </a:rPr>
              <a:t>Mais ce qu’il désire le plus, </a:t>
            </a:r>
          </a:p>
          <a:p>
            <a:pPr lvl="1" indent="-284163" eaLnBrk="1" hangingPunct="1">
              <a:buSzTx/>
              <a:buFont typeface="Lucida Grande" charset="0"/>
              <a:buChar char="■"/>
            </a:pPr>
            <a:r>
              <a:rPr lang="fr-FR">
                <a:latin typeface="Cambria" charset="0"/>
                <a:cs typeface="Cambria" charset="0"/>
              </a:rPr>
              <a:t>c’est notre passion pour lui, </a:t>
            </a:r>
          </a:p>
          <a:p>
            <a:pPr lvl="1" indent="-284163" eaLnBrk="1" hangingPunct="1">
              <a:buSzTx/>
              <a:buFont typeface="Lucida Grande" charset="0"/>
              <a:buChar char="■"/>
            </a:pPr>
            <a:r>
              <a:rPr lang="fr-FR">
                <a:latin typeface="Cambria" charset="0"/>
                <a:cs typeface="Cambria" charset="0"/>
              </a:rPr>
              <a:t>nos cœurs débordants de reconnaissance et d’adoration.</a:t>
            </a:r>
          </a:p>
        </p:txBody>
      </p:sp>
      <p:sp>
        <p:nvSpPr>
          <p:cNvPr id="29698" name="Titre 2"/>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pPr eaLnBrk="1" hangingPunct="1"/>
            <a:endParaRPr lang="fr-FR">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p:cNvSpPr>
            <a:spLocks noGrp="1"/>
          </p:cNvSpPr>
          <p:nvPr>
            <p:ph type="body" sz="quarter" idx="12"/>
          </p:nvPr>
        </p:nvSpPr>
        <p:spPr/>
        <p:txBody>
          <a:bodyPr/>
          <a:lstStyle/>
          <a:p>
            <a:r>
              <a:rPr lang="fr-FR" dirty="0" smtClean="0"/>
              <a:t>Cette parabole a également pour objectif de nous toucher, nous chrétiens, dans notre cœur.</a:t>
            </a:r>
          </a:p>
          <a:p>
            <a:r>
              <a:rPr lang="fr-FR" dirty="0" smtClean="0"/>
              <a:t>Satan ne veut pas que notre foi grandisse, que notre relation  avec Dieu s’intensifie.</a:t>
            </a:r>
          </a:p>
          <a:p>
            <a:r>
              <a:rPr lang="fr-FR" dirty="0" smtClean="0"/>
              <a:t>Il place autour de nous des choses qui vont accaparer nos pensées et notre temps.</a:t>
            </a:r>
          </a:p>
          <a:p>
            <a:endParaRPr lang="fr-FR" dirty="0"/>
          </a:p>
        </p:txBody>
      </p:sp>
      <p:sp>
        <p:nvSpPr>
          <p:cNvPr id="10" name="Text Box 13"/>
          <p:cNvSpPr txBox="1">
            <a:spLocks noChangeArrowheads="1"/>
          </p:cNvSpPr>
          <p:nvPr/>
        </p:nvSpPr>
        <p:spPr bwMode="auto">
          <a:xfrm>
            <a:off x="8557720" y="6022720"/>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pic>
        <p:nvPicPr>
          <p:cNvPr id="6"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t="-57264" b="-1"/>
          <a:stretch/>
        </p:blipFill>
        <p:spPr>
          <a:xfrm>
            <a:off x="6083394" y="1742786"/>
            <a:ext cx="2881872" cy="2769545"/>
          </a:xfrm>
        </p:spPr>
      </p:pic>
    </p:spTree>
    <p:extLst>
      <p:ext uri="{BB962C8B-B14F-4D97-AF65-F5344CB8AC3E}">
        <p14:creationId xmlns:p14="http://schemas.microsoft.com/office/powerpoint/2010/main" val="1433739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p:cNvSpPr>
            <a:spLocks noGrp="1"/>
          </p:cNvSpPr>
          <p:nvPr>
            <p:ph type="body" sz="quarter" idx="12"/>
          </p:nvPr>
        </p:nvSpPr>
        <p:spPr/>
        <p:txBody>
          <a:bodyPr/>
          <a:lstStyle/>
          <a:p>
            <a:r>
              <a:rPr lang="fr-FR" dirty="0" smtClean="0"/>
              <a:t>De l’ombre va se créer ainsi entre nous et le ciel; </a:t>
            </a:r>
          </a:p>
          <a:p>
            <a:r>
              <a:rPr lang="fr-FR" dirty="0" smtClean="0"/>
              <a:t>notre relation avec Dieu va diminuer au fur et à mesure que les choses proposées par Satan prennent de la place dans nos vies.</a:t>
            </a:r>
          </a:p>
          <a:p>
            <a:r>
              <a:rPr lang="fr-FR" dirty="0" smtClean="0"/>
              <a:t>Arrêtons-</a:t>
            </a:r>
            <a:r>
              <a:rPr lang="fr-FR" dirty="0"/>
              <a:t>n</a:t>
            </a:r>
            <a:r>
              <a:rPr lang="fr-FR" dirty="0" smtClean="0"/>
              <a:t>ous un instant; </a:t>
            </a:r>
          </a:p>
          <a:p>
            <a:r>
              <a:rPr lang="fr-FR" dirty="0" smtClean="0"/>
              <a:t>identifions quelles sont les mauvaises herbes, souvent belles et attirantes, que Satan a fait autour de nous et en nous.</a:t>
            </a:r>
          </a:p>
          <a:p>
            <a:endParaRPr lang="fr-FR" dirty="0"/>
          </a:p>
        </p:txBody>
      </p:sp>
      <p:sp>
        <p:nvSpPr>
          <p:cNvPr id="10" name="Text Box 13"/>
          <p:cNvSpPr txBox="1">
            <a:spLocks noChangeArrowheads="1"/>
          </p:cNvSpPr>
          <p:nvPr/>
        </p:nvSpPr>
        <p:spPr bwMode="auto">
          <a:xfrm>
            <a:off x="2965849" y="6581775"/>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FO</a:t>
            </a:r>
            <a:endParaRPr lang="fr-FR" sz="1200" dirty="0">
              <a:latin typeface="+mj-lt"/>
            </a:endParaRPr>
          </a:p>
        </p:txBody>
      </p:sp>
      <p:pic>
        <p:nvPicPr>
          <p:cNvPr id="3"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393495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pPr>
              <a:defRPr/>
            </a:pPr>
            <a:r>
              <a:rPr lang="fr-FR" dirty="0" smtClean="0"/>
              <a:t>Jésus </a:t>
            </a:r>
            <a:r>
              <a:rPr lang="fr-FR" dirty="0"/>
              <a:t>donne 2 nouvelles paraboles à ses disciples:</a:t>
            </a:r>
          </a:p>
          <a:p>
            <a:pPr lvl="2">
              <a:defRPr/>
            </a:pPr>
            <a:r>
              <a:rPr lang="fr-FR" dirty="0"/>
              <a:t>Le royaume des cieux ressemble [encore] à un trésor caché dans un champ. L'homme qui l'a trouvé le cache et, dans sa joie, il va vendre tout ce qu'il possède et achète ce champ. Mat 13:44</a:t>
            </a:r>
          </a:p>
          <a:p>
            <a:pPr lvl="2">
              <a:defRPr/>
            </a:pPr>
            <a:r>
              <a:rPr lang="fr-FR" dirty="0"/>
              <a:t>»Le royaume des cieux ressemble encore à un marchand qui cherche de belles perles. Mat 13:</a:t>
            </a:r>
            <a:r>
              <a:rPr lang="fr-FR" dirty="0" smtClean="0"/>
              <a:t>45</a:t>
            </a:r>
            <a:endParaRPr lang="fr-FR" dirty="0"/>
          </a:p>
        </p:txBody>
      </p:sp>
      <p:sp>
        <p:nvSpPr>
          <p:cNvPr id="122882" name="Titre 2"/>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dirty="0">
                <a:latin typeface="Cambria" charset="0"/>
              </a:rPr>
              <a:t>Parabole </a:t>
            </a:r>
            <a:r>
              <a:rPr lang="fr-FR" dirty="0" smtClean="0">
                <a:latin typeface="Cambria" charset="0"/>
              </a:rPr>
              <a:t>du </a:t>
            </a:r>
            <a:r>
              <a:rPr lang="fr-FR" dirty="0">
                <a:latin typeface="Cambria" charset="0"/>
              </a:rPr>
              <a:t>trésor caché</a:t>
            </a: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pPr>
              <a:defRPr/>
            </a:pPr>
            <a:r>
              <a:rPr lang="fr-FR" dirty="0" smtClean="0"/>
              <a:t>Le </a:t>
            </a:r>
            <a:r>
              <a:rPr lang="fr-FR" dirty="0"/>
              <a:t>royaume des cieux est semblable à un filet jeté dans la mer.</a:t>
            </a:r>
          </a:p>
          <a:p>
            <a:pPr lvl="1">
              <a:defRPr/>
            </a:pPr>
            <a:r>
              <a:rPr lang="fr-FR" dirty="0"/>
              <a:t>Le filet ramène des poissons de toutes sortes</a:t>
            </a:r>
            <a:r>
              <a:rPr lang="fr-FR" dirty="0" smtClean="0"/>
              <a:t>.</a:t>
            </a:r>
          </a:p>
          <a:p>
            <a:pPr lvl="1">
              <a:defRPr/>
            </a:pPr>
            <a:r>
              <a:rPr lang="fr-FR" dirty="0"/>
              <a:t>Les mauvais poissons sont jetés.</a:t>
            </a:r>
          </a:p>
          <a:p>
            <a:pPr lvl="1">
              <a:defRPr/>
            </a:pPr>
            <a:r>
              <a:rPr lang="fr-FR" dirty="0"/>
              <a:t>A la fin du monde, les anges viendront séparer les méchants d’avec les justes.</a:t>
            </a:r>
          </a:p>
          <a:p>
            <a:pPr lvl="1">
              <a:defRPr/>
            </a:pPr>
            <a:r>
              <a:rPr lang="fr-FR" dirty="0"/>
              <a:t>Ils seront jetés dans la fournaise de feu.</a:t>
            </a:r>
          </a:p>
          <a:p>
            <a:pPr>
              <a:defRPr/>
            </a:pPr>
            <a:r>
              <a:rPr lang="fr-FR" dirty="0"/>
              <a:t>Jésus demande à ses disciples s’ils ont compris</a:t>
            </a:r>
            <a:r>
              <a:rPr lang="fr-FR" dirty="0" smtClean="0"/>
              <a:t>. Ils lui répondent que oui.</a:t>
            </a:r>
            <a:endParaRPr lang="fr-FR" dirty="0"/>
          </a:p>
          <a:p>
            <a:pPr lvl="1">
              <a:defRPr/>
            </a:pPr>
            <a:endParaRPr lang="fr-FR" dirty="0" smtClean="0"/>
          </a:p>
          <a:p>
            <a:pPr>
              <a:defRPr/>
            </a:pPr>
            <a:endParaRPr lang="fr-FR" dirty="0"/>
          </a:p>
        </p:txBody>
      </p:sp>
      <p:sp>
        <p:nvSpPr>
          <p:cNvPr id="123907" name="Titre 2"/>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Parabole du filet</a:t>
            </a:r>
          </a:p>
        </p:txBody>
      </p:sp>
      <p:sp>
        <p:nvSpPr>
          <p:cNvPr id="6" name="Text Box 13"/>
          <p:cNvSpPr txBox="1">
            <a:spLocks noChangeArrowheads="1"/>
          </p:cNvSpPr>
          <p:nvPr/>
        </p:nvSpPr>
        <p:spPr bwMode="auto">
          <a:xfrm>
            <a:off x="8396288" y="6092825"/>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3"/>
          <p:cNvSpPr txBox="1">
            <a:spLocks noChangeArrowheads="1"/>
          </p:cNvSpPr>
          <p:nvPr/>
        </p:nvSpPr>
        <p:spPr bwMode="auto">
          <a:xfrm>
            <a:off x="8396288" y="6362391"/>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solidFill>
                  <a:srgbClr val="FFFFFF"/>
                </a:solidFill>
                <a:latin typeface="Tahoma" charset="0"/>
              </a:rPr>
              <a:t>FO</a:t>
            </a:r>
            <a:endParaRPr lang="fr-FR" sz="1200" dirty="0">
              <a:solidFill>
                <a:srgbClr val="FFFFFF"/>
              </a:solidFill>
              <a:latin typeface="Tahoma" charset="0"/>
            </a:endParaRPr>
          </a:p>
        </p:txBody>
      </p:sp>
      <p:pic>
        <p:nvPicPr>
          <p:cNvPr id="3" name="Espace réservé pour une image  2"/>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Espace réservé du texte 1"/>
          <p:cNvSpPr>
            <a:spLocks noGrp="1"/>
          </p:cNvSpPr>
          <p:nvPr>
            <p:ph type="body" sz="quarter" idx="12"/>
          </p:nvPr>
        </p:nvSpPr>
        <p:spPr bwMode="auto">
          <a:xfrm>
            <a:off x="161925" y="1058863"/>
            <a:ext cx="8982075" cy="517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solidFill>
                  <a:srgbClr val="404040"/>
                </a:solidFill>
                <a:latin typeface="Cambria" charset="0"/>
                <a:cs typeface="Cambria" charset="0"/>
              </a:rPr>
              <a:t>Jésus se rend dans la synagogue de </a:t>
            </a:r>
            <a:r>
              <a:rPr lang="fr-FR" dirty="0" smtClean="0">
                <a:solidFill>
                  <a:srgbClr val="404040"/>
                </a:solidFill>
                <a:latin typeface="Cambria" charset="0"/>
                <a:cs typeface="Cambria" charset="0"/>
              </a:rPr>
              <a:t>Nazareth. Les </a:t>
            </a:r>
            <a:r>
              <a:rPr lang="fr-FR" dirty="0">
                <a:solidFill>
                  <a:srgbClr val="404040"/>
                </a:solidFill>
                <a:latin typeface="Cambria" charset="0"/>
                <a:cs typeface="Cambria" charset="0"/>
              </a:rPr>
              <a:t>gens </a:t>
            </a:r>
            <a:r>
              <a:rPr lang="fr-FR" dirty="0" smtClean="0">
                <a:solidFill>
                  <a:srgbClr val="404040"/>
                </a:solidFill>
                <a:latin typeface="Cambria" charset="0"/>
                <a:cs typeface="Cambria" charset="0"/>
              </a:rPr>
              <a:t>de ce village l’ont </a:t>
            </a:r>
            <a:r>
              <a:rPr lang="fr-FR" dirty="0">
                <a:solidFill>
                  <a:srgbClr val="404040"/>
                </a:solidFill>
                <a:latin typeface="Cambria" charset="0"/>
                <a:cs typeface="Cambria" charset="0"/>
              </a:rPr>
              <a:t>vu grandir dans le village et s’étonnent:</a:t>
            </a:r>
          </a:p>
          <a:p>
            <a:pPr lvl="2"/>
            <a:r>
              <a:rPr lang="fr-FR" dirty="0">
                <a:latin typeface="Cambria" charset="0"/>
                <a:cs typeface="Cambria" charset="0"/>
              </a:rPr>
              <a:t>D'où lui viennent cette sagesse et ces miracles? N'est-il pas le fils du charpentier? N'est-ce pas Marie qui est sa mère? </a:t>
            </a:r>
            <a:r>
              <a:rPr lang="fr-FR" sz="1600" dirty="0" smtClean="0">
                <a:latin typeface="Cambria" charset="0"/>
                <a:cs typeface="Cambria" charset="0"/>
              </a:rPr>
              <a:t>Mat </a:t>
            </a:r>
            <a:r>
              <a:rPr lang="fr-FR" sz="1600" dirty="0">
                <a:latin typeface="Cambria" charset="0"/>
                <a:cs typeface="Cambria" charset="0"/>
              </a:rPr>
              <a:t>13:54-55</a:t>
            </a:r>
          </a:p>
        </p:txBody>
      </p:sp>
      <p:sp>
        <p:nvSpPr>
          <p:cNvPr id="125954" name="Titre 2"/>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Les habitants de Nazareth</a:t>
            </a:r>
          </a:p>
        </p:txBody>
      </p:sp>
      <p:pic>
        <p:nvPicPr>
          <p:cNvPr id="125955" name="Espace réservé pour une image  8" descr="DSC08346.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22225" y="3319463"/>
            <a:ext cx="9166225" cy="285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3"/>
          <p:cNvSpPr txBox="1">
            <a:spLocks noChangeArrowheads="1"/>
          </p:cNvSpPr>
          <p:nvPr/>
        </p:nvSpPr>
        <p:spPr bwMode="auto">
          <a:xfrm>
            <a:off x="8770144" y="6108587"/>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a:latin typeface="+mj-lt"/>
              </a:rPr>
              <a:t>GN</a:t>
            </a:r>
            <a:endParaRPr lang="fr-FR" sz="1000" dirty="0">
              <a:latin typeface="+mj-lt"/>
            </a:endParaRPr>
          </a:p>
        </p:txBody>
      </p:sp>
      <p:sp>
        <p:nvSpPr>
          <p:cNvPr id="6" name="Text Box 13"/>
          <p:cNvSpPr txBox="1">
            <a:spLocks noChangeArrowheads="1"/>
          </p:cNvSpPr>
          <p:nvPr/>
        </p:nvSpPr>
        <p:spPr bwMode="auto">
          <a:xfrm>
            <a:off x="2069452" y="6176627"/>
            <a:ext cx="41535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600" dirty="0" smtClean="0">
                <a:latin typeface="+mj-lt"/>
              </a:rPr>
              <a:t>Reconstitution d’une synagogue à Nazareth</a:t>
            </a:r>
            <a:endParaRPr lang="fr-FR" sz="1600" dirty="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pPr>
              <a:defRPr/>
            </a:pPr>
            <a:r>
              <a:rPr lang="fr-FR" dirty="0" smtClean="0"/>
              <a:t>Jésus leur dit:</a:t>
            </a:r>
          </a:p>
          <a:p>
            <a:pPr lvl="2">
              <a:defRPr/>
            </a:pPr>
            <a:r>
              <a:rPr lang="fr-FR" dirty="0" smtClean="0"/>
              <a:t>Un prophète n'est méprisé que dans sa patrie et dans sa famille. Mat 13:57</a:t>
            </a:r>
          </a:p>
          <a:p>
            <a:pPr>
              <a:defRPr/>
            </a:pPr>
            <a:r>
              <a:rPr lang="fr-FR" dirty="0" smtClean="0"/>
              <a:t>Il ne fait pas beaucoup de miracles à Nazareth  à cause de leur incrédulité.</a:t>
            </a:r>
          </a:p>
          <a:p>
            <a:r>
              <a:rPr lang="fr-FR" dirty="0"/>
              <a:t>Les habitants de Nazareth connaissent de Jésus</a:t>
            </a:r>
          </a:p>
          <a:p>
            <a:pPr lvl="1"/>
            <a:r>
              <a:rPr lang="fr-FR" dirty="0"/>
              <a:t>sa filiation, fils de Marie,</a:t>
            </a:r>
          </a:p>
          <a:p>
            <a:pPr lvl="1"/>
            <a:r>
              <a:rPr lang="fr-FR" dirty="0"/>
              <a:t>son origine, Nazareth,</a:t>
            </a:r>
          </a:p>
          <a:p>
            <a:pPr lvl="1"/>
            <a:r>
              <a:rPr lang="fr-FR" dirty="0"/>
              <a:t>sa profession, charpentier.</a:t>
            </a:r>
          </a:p>
          <a:p>
            <a:r>
              <a:rPr lang="fr-FR" dirty="0"/>
              <a:t>Ils ne lui reconnaissent aucun lien avec le ciel.</a:t>
            </a:r>
          </a:p>
          <a:p>
            <a:r>
              <a:rPr lang="fr-FR" dirty="0"/>
              <a:t>Ils n’ont pas soif </a:t>
            </a:r>
            <a:r>
              <a:rPr lang="fr-FR" dirty="0" smtClean="0"/>
              <a:t>non plus </a:t>
            </a:r>
            <a:r>
              <a:rPr lang="fr-FR" dirty="0"/>
              <a:t>du miraculeux.</a:t>
            </a:r>
          </a:p>
          <a:p>
            <a:pPr>
              <a:defRPr/>
            </a:pP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Espace réservé du texte 4"/>
          <p:cNvSpPr>
            <a:spLocks noGrp="1"/>
          </p:cNvSpPr>
          <p:nvPr>
            <p:ph type="body" sz="quarter" idx="12"/>
          </p:nvPr>
        </p:nvSpPr>
        <p:spPr>
          <a:xfrm>
            <a:off x="579120" y="936743"/>
            <a:ext cx="8324991" cy="1862667"/>
          </a:xfrm>
        </p:spPr>
        <p:txBody>
          <a:bodyPr/>
          <a:lstStyle/>
          <a:p>
            <a:r>
              <a:rPr lang="fr-FR" dirty="0" smtClean="0"/>
              <a:t>Avons-nous la même vision de Jésus?</a:t>
            </a:r>
          </a:p>
          <a:p>
            <a:r>
              <a:rPr lang="fr-FR" dirty="0" smtClean="0"/>
              <a:t>Je proclame </a:t>
            </a:r>
          </a:p>
          <a:p>
            <a:pPr lvl="1"/>
            <a:r>
              <a:rPr lang="fr-FR" dirty="0" smtClean="0"/>
              <a:t>qu’il est fils de Dieu, </a:t>
            </a:r>
          </a:p>
          <a:p>
            <a:pPr lvl="1"/>
            <a:r>
              <a:rPr lang="fr-FR" dirty="0" smtClean="0"/>
              <a:t>que sa puissance vient de Dieu, qu’il est en nous par Son Esprit</a:t>
            </a:r>
          </a:p>
        </p:txBody>
      </p:sp>
      <p:sp>
        <p:nvSpPr>
          <p:cNvPr id="4" name="Titre 3"/>
          <p:cNvSpPr>
            <a:spLocks noGrp="1"/>
          </p:cNvSpPr>
          <p:nvPr>
            <p:ph type="title"/>
          </p:nvPr>
        </p:nvSpPr>
        <p:spPr>
          <a:prstGeom prst="rect">
            <a:avLst/>
          </a:prstGeom>
        </p:spPr>
        <p:txBody>
          <a:bodyPr/>
          <a:lstStyle/>
          <a:p>
            <a:r>
              <a:rPr lang="fr-FR" dirty="0" smtClean="0"/>
              <a:t>Qui est Jésus pour nous?</a:t>
            </a:r>
            <a:endParaRPr lang="fr-FR" dirty="0"/>
          </a:p>
        </p:txBody>
      </p:sp>
      <p:sp>
        <p:nvSpPr>
          <p:cNvPr id="10" name="Text Box 13"/>
          <p:cNvSpPr txBox="1">
            <a:spLocks noChangeArrowheads="1"/>
          </p:cNvSpPr>
          <p:nvPr/>
        </p:nvSpPr>
        <p:spPr bwMode="auto">
          <a:xfrm>
            <a:off x="4299555" y="6272227"/>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FO</a:t>
            </a:r>
            <a:endParaRPr lang="fr-FR" sz="1000" dirty="0">
              <a:latin typeface="+mj-lt"/>
            </a:endParaRPr>
          </a:p>
        </p:txBody>
      </p:sp>
    </p:spTree>
    <p:extLst>
      <p:ext uri="{BB962C8B-B14F-4D97-AF65-F5344CB8AC3E}">
        <p14:creationId xmlns:p14="http://schemas.microsoft.com/office/powerpoint/2010/main" val="1383710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wrap="square" lIns="91440" tIns="45720" rIns="91440" bIns="45720" numCol="1" anchor="t" anchorCtr="0" compatLnSpc="1">
            <a:prstTxWarp prst="textNoShape">
              <a:avLst/>
            </a:prstTxWarp>
          </a:bodyPr>
          <a:lstStyle/>
          <a:p>
            <a:pPr>
              <a:defRPr/>
            </a:pPr>
            <a:r>
              <a:rPr lang="fr-FR" dirty="0" smtClean="0"/>
              <a:t>Hérode, gouverneur de la Galilée, met </a:t>
            </a:r>
            <a:r>
              <a:rPr lang="fr-FR" dirty="0"/>
              <a:t>Jean-Baptiste en </a:t>
            </a:r>
            <a:r>
              <a:rPr lang="fr-FR" dirty="0" smtClean="0"/>
              <a:t>prison. Craignant </a:t>
            </a:r>
            <a:r>
              <a:rPr lang="fr-FR" dirty="0"/>
              <a:t>une réaction de la foule, il n’ose le faire mourir.</a:t>
            </a:r>
          </a:p>
          <a:p>
            <a:pPr>
              <a:defRPr/>
            </a:pPr>
            <a:r>
              <a:rPr lang="fr-FR" dirty="0"/>
              <a:t>Hérode vit avec Hérodiade, femme de son frère.</a:t>
            </a:r>
          </a:p>
          <a:p>
            <a:pPr>
              <a:defRPr/>
            </a:pPr>
            <a:r>
              <a:rPr lang="fr-FR" dirty="0"/>
              <a:t>Lors d’une fête, la fille de celle-ci danse devant Hérode</a:t>
            </a:r>
            <a:r>
              <a:rPr lang="fr-FR" dirty="0" smtClean="0"/>
              <a:t>.</a:t>
            </a:r>
            <a:endParaRPr lang="fr-FR" dirty="0"/>
          </a:p>
        </p:txBody>
      </p:sp>
      <p:sp>
        <p:nvSpPr>
          <p:cNvPr id="128002" name="Titr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Mort de Jean-Baptiste </a:t>
            </a:r>
          </a:p>
        </p:txBody>
      </p:sp>
      <p:pic>
        <p:nvPicPr>
          <p:cNvPr id="5" name="Espace réservé pour une image  4"/>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defRPr/>
            </a:pPr>
            <a:r>
              <a:rPr lang="fr-FR" dirty="0"/>
              <a:t>Il lui promet de lui donner tout ce </a:t>
            </a:r>
            <a:r>
              <a:rPr lang="fr-FR" dirty="0" smtClean="0"/>
              <a:t>qu’elle </a:t>
            </a:r>
            <a:r>
              <a:rPr lang="fr-FR" dirty="0"/>
              <a:t>demande.</a:t>
            </a:r>
          </a:p>
          <a:p>
            <a:pPr lvl="1">
              <a:defRPr/>
            </a:pPr>
            <a:r>
              <a:rPr lang="fr-FR" dirty="0"/>
              <a:t>Poussée par sa mère, elle lui </a:t>
            </a:r>
            <a:r>
              <a:rPr lang="fr-FR" dirty="0" smtClean="0"/>
              <a:t>réclame </a:t>
            </a:r>
            <a:r>
              <a:rPr lang="fr-FR" dirty="0"/>
              <a:t>la tête de Jean-Baptiste.</a:t>
            </a:r>
          </a:p>
          <a:p>
            <a:pPr>
              <a:defRPr/>
            </a:pPr>
            <a:r>
              <a:rPr lang="fr-FR" dirty="0"/>
              <a:t>Hérode le fait décapiter et apporte la tête de Jean sur un plateau à la jeune fille.</a:t>
            </a:r>
          </a:p>
          <a:p>
            <a:pPr>
              <a:defRPr/>
            </a:pPr>
            <a:r>
              <a:rPr lang="fr-FR" dirty="0" smtClean="0"/>
              <a:t>Les </a:t>
            </a:r>
            <a:r>
              <a:rPr lang="fr-FR" dirty="0"/>
              <a:t>disciples de Jean viennent prendre le corps et l’ensevelissent. Ils vont ensuite l’annoncer à Jésus.</a:t>
            </a:r>
          </a:p>
          <a:p>
            <a:r>
              <a:rPr lang="fr-FR" dirty="0" smtClean="0">
                <a:solidFill>
                  <a:srgbClr val="404040"/>
                </a:solidFill>
                <a:latin typeface="Cambria" charset="0"/>
                <a:cs typeface="Cambria" charset="0"/>
              </a:rPr>
              <a:t>Ayant </a:t>
            </a:r>
            <a:r>
              <a:rPr lang="fr-FR" dirty="0">
                <a:solidFill>
                  <a:srgbClr val="404040"/>
                </a:solidFill>
                <a:latin typeface="Cambria" charset="0"/>
                <a:cs typeface="Cambria" charset="0"/>
              </a:rPr>
              <a:t>appris la mort de Jean-Baptiste, Jésus se retire à </a:t>
            </a:r>
            <a:r>
              <a:rPr lang="fr-FR" dirty="0" smtClean="0">
                <a:solidFill>
                  <a:srgbClr val="404040"/>
                </a:solidFill>
                <a:latin typeface="Cambria" charset="0"/>
                <a:cs typeface="Cambria" charset="0"/>
              </a:rPr>
              <a:t>l’écart.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eaLnBrk="1" hangingPunct="1">
              <a:defRPr/>
            </a:pPr>
            <a:r>
              <a:rPr lang="fr-FR" dirty="0" smtClean="0"/>
              <a:t>Dans </a:t>
            </a:r>
            <a:r>
              <a:rPr lang="fr-FR" dirty="0"/>
              <a:t>un rêve, les mages sont avertis qu’ils ne doivent pas indiquer l’endroit à Hérode.</a:t>
            </a:r>
          </a:p>
          <a:p>
            <a:pPr eaLnBrk="1" hangingPunct="1">
              <a:defRPr/>
            </a:pPr>
            <a:r>
              <a:rPr lang="fr-FR" dirty="0" smtClean="0"/>
              <a:t>Un </a:t>
            </a:r>
            <a:r>
              <a:rPr lang="fr-FR" dirty="0"/>
              <a:t>ange apparaît à Joseph et lui dit:</a:t>
            </a:r>
          </a:p>
          <a:p>
            <a:pPr lvl="2" eaLnBrk="1" hangingPunct="1">
              <a:defRPr/>
            </a:pPr>
            <a:r>
              <a:rPr lang="fr-FR" dirty="0"/>
              <a:t>Lève-toi, prends le petit enfant et sa mère, fuis en Egypte et restes-y jusqu'à ce que je te parle, car Hérode va rechercher le petit enfant pour le faire mourir Mat 2:</a:t>
            </a:r>
            <a:r>
              <a:rPr lang="fr-FR" dirty="0" smtClean="0"/>
              <a:t>13</a:t>
            </a:r>
          </a:p>
          <a:p>
            <a:pPr eaLnBrk="1" hangingPunct="1">
              <a:defRPr/>
            </a:pPr>
            <a:r>
              <a:rPr lang="fr-FR" dirty="0" smtClean="0"/>
              <a:t>Joseph obéit et part avec sa femme et son fils en Egypte.</a:t>
            </a:r>
          </a:p>
          <a:p>
            <a:pPr eaLnBrk="1" hangingPunct="1">
              <a:defRPr/>
            </a:pPr>
            <a:r>
              <a:rPr lang="fr-FR" dirty="0" smtClean="0"/>
              <a:t>Durant ce temps, Hérode décide de tuer tous les enfants de moins de 2 ans de </a:t>
            </a:r>
            <a:r>
              <a:rPr lang="fr-FR" dirty="0" err="1" smtClean="0"/>
              <a:t>Bethléhem</a:t>
            </a:r>
            <a:r>
              <a:rPr lang="fr-FR" dirty="0" smtClean="0"/>
              <a:t> et des alentours.</a:t>
            </a:r>
          </a:p>
        </p:txBody>
      </p:sp>
      <p:sp>
        <p:nvSpPr>
          <p:cNvPr id="30722" name="Titre 4"/>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fr-FR">
                <a:latin typeface="Cambria" charset="0"/>
              </a:rPr>
              <a:t>En Egypte</a:t>
            </a:r>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La nouvelle de la mort de Jean-Baptiste a </a:t>
            </a:r>
            <a:r>
              <a:rPr lang="fr-FR" dirty="0" smtClean="0"/>
              <a:t>dû </a:t>
            </a:r>
            <a:r>
              <a:rPr lang="fr-FR" dirty="0"/>
              <a:t>fortement toucher Jésus.</a:t>
            </a:r>
          </a:p>
          <a:p>
            <a:pPr lvl="1"/>
            <a:r>
              <a:rPr lang="fr-FR" dirty="0"/>
              <a:t>Il était de sa famille,</a:t>
            </a:r>
          </a:p>
          <a:p>
            <a:pPr lvl="1"/>
            <a:r>
              <a:rPr lang="fr-FR" dirty="0"/>
              <a:t>Il a annoncé sa venue sur terre,</a:t>
            </a:r>
          </a:p>
          <a:p>
            <a:pPr lvl="1"/>
            <a:r>
              <a:rPr lang="fr-FR" dirty="0"/>
              <a:t>Il a reconnu sa déité et sa toute puissance,</a:t>
            </a:r>
          </a:p>
          <a:p>
            <a:pPr lvl="1"/>
            <a:r>
              <a:rPr lang="fr-FR" dirty="0"/>
              <a:t>Il l’a baptisé.</a:t>
            </a:r>
          </a:p>
          <a:p>
            <a:r>
              <a:rPr lang="fr-FR" dirty="0"/>
              <a:t>Jésus aurait pu d’un coup anéantir Hérode et toute sa famille; il ne le fait pas.</a:t>
            </a:r>
          </a:p>
          <a:p>
            <a:r>
              <a:rPr lang="fr-FR" dirty="0"/>
              <a:t>Il se retire à l’écart, certainement pour prier et entrer en relation avec son Père.</a:t>
            </a:r>
          </a:p>
          <a:p>
            <a:pPr lvl="1"/>
            <a:r>
              <a:rPr lang="fr-FR" dirty="0"/>
              <a:t>Quel exemple à suivre!</a:t>
            </a:r>
          </a:p>
          <a:p>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31213772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smtClean="0">
                <a:solidFill>
                  <a:srgbClr val="404040"/>
                </a:solidFill>
                <a:latin typeface="Cambria" charset="0"/>
                <a:cs typeface="Cambria" charset="0"/>
              </a:rPr>
              <a:t>Une grande foule suit Jésus.</a:t>
            </a:r>
          </a:p>
          <a:p>
            <a:r>
              <a:rPr lang="fr-FR" dirty="0" smtClean="0">
                <a:solidFill>
                  <a:srgbClr val="404040"/>
                </a:solidFill>
                <a:latin typeface="Cambria" charset="0"/>
                <a:cs typeface="Cambria" charset="0"/>
              </a:rPr>
              <a:t>Voyant toutes ces personnes, il est rempli de compassion.</a:t>
            </a:r>
          </a:p>
          <a:p>
            <a:r>
              <a:rPr lang="fr-FR" dirty="0" smtClean="0">
                <a:solidFill>
                  <a:srgbClr val="404040"/>
                </a:solidFill>
                <a:latin typeface="Cambria" charset="0"/>
                <a:cs typeface="Cambria" charset="0"/>
              </a:rPr>
              <a:t>Le soir venu, les disciples lui disent:</a:t>
            </a:r>
          </a:p>
          <a:p>
            <a:pPr lvl="2"/>
            <a:r>
              <a:rPr lang="fr-FR" dirty="0" smtClean="0">
                <a:latin typeface="Cambria" charset="0"/>
                <a:cs typeface="Cambria" charset="0"/>
              </a:rPr>
              <a:t>Cet endroit est désert et l'heure est déjà avancée; renvoie la foule, afin qu'elle aille dans les villages pour s'acheter des vivres. Mat 14:15</a:t>
            </a:r>
          </a:p>
          <a:p>
            <a:r>
              <a:rPr lang="fr-FR" dirty="0" smtClean="0">
                <a:solidFill>
                  <a:srgbClr val="404040"/>
                </a:solidFill>
                <a:latin typeface="Cambria" charset="0"/>
                <a:cs typeface="Cambria" charset="0"/>
              </a:rPr>
              <a:t>Jésus leur répond:</a:t>
            </a:r>
          </a:p>
          <a:p>
            <a:pPr lvl="2"/>
            <a:r>
              <a:rPr lang="fr-FR" dirty="0" smtClean="0">
                <a:latin typeface="Cambria" charset="0"/>
                <a:cs typeface="Cambria" charset="0"/>
              </a:rPr>
              <a:t>Ils n'ont pas besoin de s'en aller. Donnez-leur vous-mêmes à manger! Mat 14:16</a:t>
            </a:r>
            <a:endParaRPr lang="fr-FR" dirty="0">
              <a:latin typeface="Cambria" charset="0"/>
              <a:cs typeface="Cambria" charset="0"/>
            </a:endParaRPr>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a:off x="2965849" y="6581775"/>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FO</a:t>
            </a:r>
            <a:endParaRPr lang="fr-FR" sz="1000" dirty="0">
              <a:latin typeface="+mj-lt"/>
            </a:endParaRPr>
          </a:p>
        </p:txBody>
      </p:sp>
    </p:spTree>
    <p:extLst>
      <p:ext uri="{BB962C8B-B14F-4D97-AF65-F5344CB8AC3E}">
        <p14:creationId xmlns:p14="http://schemas.microsoft.com/office/powerpoint/2010/main" val="3936511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solidFill>
                  <a:schemeClr val="tx1"/>
                </a:solidFill>
              </a:rPr>
              <a:t>Les </a:t>
            </a:r>
            <a:r>
              <a:rPr lang="fr-FR" dirty="0">
                <a:solidFill>
                  <a:schemeClr val="tx1"/>
                </a:solidFill>
              </a:rPr>
              <a:t>disciples lui répondent qu’ils n’ont que 5 pains et 2 poissons.</a:t>
            </a:r>
          </a:p>
          <a:p>
            <a:pPr>
              <a:defRPr/>
            </a:pPr>
            <a:r>
              <a:rPr lang="fr-FR" dirty="0">
                <a:solidFill>
                  <a:schemeClr val="tx1"/>
                </a:solidFill>
              </a:rPr>
              <a:t>Jésus fait asseoir la foule sur l’herbe.</a:t>
            </a:r>
          </a:p>
          <a:p>
            <a:pPr>
              <a:defRPr/>
            </a:pPr>
            <a:r>
              <a:rPr lang="fr-FR" dirty="0">
                <a:solidFill>
                  <a:schemeClr val="tx1"/>
                </a:solidFill>
              </a:rPr>
              <a:t>Il prend </a:t>
            </a:r>
            <a:r>
              <a:rPr lang="fr-FR" dirty="0" smtClean="0">
                <a:solidFill>
                  <a:schemeClr val="tx1"/>
                </a:solidFill>
              </a:rPr>
              <a:t>la nourriture et la </a:t>
            </a:r>
            <a:r>
              <a:rPr lang="fr-FR" dirty="0">
                <a:solidFill>
                  <a:schemeClr val="tx1"/>
                </a:solidFill>
              </a:rPr>
              <a:t>bénit</a:t>
            </a:r>
            <a:r>
              <a:rPr lang="fr-FR" dirty="0" smtClean="0">
                <a:solidFill>
                  <a:schemeClr val="tx1"/>
                </a:solidFill>
              </a:rPr>
              <a:t>.</a:t>
            </a:r>
            <a:endParaRPr lang="fr-FR" dirty="0">
              <a:solidFill>
                <a:schemeClr val="tx1"/>
              </a:solidFill>
            </a:endParaRPr>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Box 13"/>
          <p:cNvSpPr txBox="1">
            <a:spLocks noChangeArrowheads="1"/>
          </p:cNvSpPr>
          <p:nvPr/>
        </p:nvSpPr>
        <p:spPr bwMode="auto">
          <a:xfrm>
            <a:off x="8396288" y="6092825"/>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p:txBody>
          <a:bodyPr/>
          <a:lstStyle/>
          <a:p>
            <a:pPr>
              <a:defRPr/>
            </a:pPr>
            <a:r>
              <a:rPr lang="fr-FR" dirty="0"/>
              <a:t>Les disciples distribuent les pains à la foule.</a:t>
            </a:r>
          </a:p>
          <a:p>
            <a:pPr>
              <a:defRPr/>
            </a:pPr>
            <a:r>
              <a:rPr lang="fr-FR" dirty="0"/>
              <a:t>Les </a:t>
            </a:r>
            <a:r>
              <a:rPr lang="fr-FR" dirty="0" smtClean="0"/>
              <a:t>5’000 </a:t>
            </a:r>
            <a:r>
              <a:rPr lang="fr-FR" dirty="0"/>
              <a:t>hommes présents ainsi que les femmes et les enfants en mangent et sont rassasiés.</a:t>
            </a:r>
          </a:p>
          <a:p>
            <a:pPr>
              <a:defRPr/>
            </a:pPr>
            <a:r>
              <a:rPr lang="fr-FR" dirty="0"/>
              <a:t>Après le repas, il reste 12 paniers pleins de morceaux de pain.</a:t>
            </a:r>
          </a:p>
          <a:p>
            <a:pPr>
              <a:defRPr/>
            </a:pPr>
            <a:endParaRPr lang="fr-FR" dirty="0"/>
          </a:p>
          <a:p>
            <a:endParaRPr lang="fr-FR" dirty="0"/>
          </a:p>
        </p:txBody>
      </p:sp>
      <p:pic>
        <p:nvPicPr>
          <p:cNvPr id="7" name="Espace réservé pour une image  6"/>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Les disciples ont prévu de prendre à manger pour eux-mêmes.</a:t>
            </a:r>
          </a:p>
          <a:p>
            <a:r>
              <a:rPr lang="fr-FR" dirty="0" smtClean="0"/>
              <a:t>De même 2000 ans plus tard, nous avons </a:t>
            </a:r>
          </a:p>
          <a:p>
            <a:pPr lvl="1"/>
            <a:r>
              <a:rPr lang="fr-FR" dirty="0" smtClean="0"/>
              <a:t>fait un budget, </a:t>
            </a:r>
          </a:p>
          <a:p>
            <a:pPr lvl="1"/>
            <a:r>
              <a:rPr lang="fr-FR" dirty="0" smtClean="0"/>
              <a:t>évalué chaque dépense afin de réussir à payer toutes nos factures.</a:t>
            </a:r>
          </a:p>
          <a:p>
            <a:r>
              <a:rPr lang="fr-FR" dirty="0" smtClean="0"/>
              <a:t>Et voilà que le Seigneur nous dit de donner une grosse sommes d’argent à une personne en difficulté.</a:t>
            </a:r>
          </a:p>
          <a:p>
            <a:r>
              <a:rPr lang="fr-FR" dirty="0" smtClean="0"/>
              <a:t>Que faire? lui dire que ce n’est pas possible?</a:t>
            </a:r>
          </a:p>
          <a:p>
            <a:r>
              <a:rPr lang="fr-FR" dirty="0" smtClean="0"/>
              <a:t>Les disciples, dans un acte de foi, apportent à Jésus toute leur nourriture.</a:t>
            </a:r>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7028882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FR" dirty="0"/>
              <a:t>Notre argent appartient au Seigneur, acceptons lorsqu’il nous dit de le dépenser pour Lui.</a:t>
            </a:r>
          </a:p>
          <a:p>
            <a:r>
              <a:rPr lang="fr-FR" dirty="0" smtClean="0"/>
              <a:t>Comme dans  notre récit, par notre intermédiaire, il va le distribuer à la personne qu’il a choisie.</a:t>
            </a:r>
          </a:p>
          <a:p>
            <a:r>
              <a:rPr lang="fr-FR" dirty="0" smtClean="0"/>
              <a:t>Le Seigneur va pouvoir multiplier les ressources que nous lui donnons.</a:t>
            </a:r>
          </a:p>
          <a:p>
            <a:endParaRPr lang="fr-FR" dirty="0"/>
          </a:p>
        </p:txBody>
      </p:sp>
    </p:spTree>
    <p:extLst>
      <p:ext uri="{BB962C8B-B14F-4D97-AF65-F5344CB8AC3E}">
        <p14:creationId xmlns:p14="http://schemas.microsoft.com/office/powerpoint/2010/main" val="42466758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Juste </a:t>
            </a:r>
            <a:r>
              <a:rPr lang="fr-FR" dirty="0"/>
              <a:t>après le repas, Jésus dit à ses disciples de traverser le </a:t>
            </a:r>
            <a:r>
              <a:rPr lang="fr-FR" dirty="0" smtClean="0"/>
              <a:t>lac. Il </a:t>
            </a:r>
            <a:r>
              <a:rPr lang="fr-FR" dirty="0"/>
              <a:t>désire rester seul à prier.</a:t>
            </a:r>
          </a:p>
          <a:p>
            <a:pPr>
              <a:defRPr/>
            </a:pPr>
            <a:r>
              <a:rPr lang="fr-FR" dirty="0"/>
              <a:t>On </a:t>
            </a:r>
            <a:r>
              <a:rPr lang="fr-FR" dirty="0" smtClean="0"/>
              <a:t>le </a:t>
            </a:r>
            <a:r>
              <a:rPr lang="fr-FR" dirty="0"/>
              <a:t>voit à de nombreuses reprises s’isoler pour prier.</a:t>
            </a:r>
          </a:p>
          <a:p>
            <a:pPr>
              <a:defRPr/>
            </a:pPr>
            <a:r>
              <a:rPr lang="fr-FR" dirty="0"/>
              <a:t>Il quitte la foule, ses disciples et entre en contact avec Son Père céleste.</a:t>
            </a:r>
          </a:p>
          <a:p>
            <a:pPr>
              <a:defRPr/>
            </a:pPr>
            <a:r>
              <a:rPr lang="fr-FR" dirty="0"/>
              <a:t>On le voit ici passer la soirée à prier.</a:t>
            </a:r>
          </a:p>
          <a:p>
            <a:pPr>
              <a:defRPr/>
            </a:pPr>
            <a:r>
              <a:rPr lang="fr-FR" dirty="0" smtClean="0"/>
              <a:t>On le voit à de nombreuses reprises consacrer du temps à prier durant </a:t>
            </a:r>
            <a:r>
              <a:rPr lang="fr-FR" dirty="0"/>
              <a:t>la nuit ou très tôt le matin.</a:t>
            </a:r>
          </a:p>
          <a:p>
            <a:pPr lvl="2">
              <a:defRPr/>
            </a:pPr>
            <a:r>
              <a:rPr lang="fr-FR" dirty="0"/>
              <a:t>Vers le matin, alors qu'il faisait encore très sombre, il se leva et sortit pour aller dans un endroit désert où il pria. Mc 1:</a:t>
            </a:r>
            <a:r>
              <a:rPr lang="fr-FR" dirty="0" smtClean="0"/>
              <a:t>35</a:t>
            </a:r>
            <a:endParaRPr lang="fr-FR" dirty="0"/>
          </a:p>
        </p:txBody>
      </p:sp>
      <p:sp>
        <p:nvSpPr>
          <p:cNvPr id="133122" name="Titre 2"/>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dirty="0">
                <a:latin typeface="Cambria" charset="0"/>
              </a:rPr>
              <a:t>Jésus marche sur l’eau</a:t>
            </a:r>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8612474" y="6517401"/>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GN</a:t>
            </a:r>
            <a:endParaRPr lang="fr-FR" sz="1200" dirty="0">
              <a:latin typeface="Tahoma" charset="0"/>
            </a:endParaRPr>
          </a:p>
        </p:txBody>
      </p:sp>
    </p:spTree>
    <p:extLst>
      <p:ext uri="{BB962C8B-B14F-4D97-AF65-F5344CB8AC3E}">
        <p14:creationId xmlns:p14="http://schemas.microsoft.com/office/powerpoint/2010/main" val="339087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Dans cette scène, les disciples ne comprennent pas qu’il s’isole pour prier alors qu’il y a tant de travail à faire.</a:t>
            </a:r>
          </a:p>
          <a:p>
            <a:pPr lvl="2"/>
            <a:r>
              <a:rPr lang="fr-FR" dirty="0">
                <a:latin typeface="Cambria" charset="0"/>
                <a:cs typeface="Cambria" charset="0"/>
              </a:rPr>
              <a:t>Simon et ceux qui étaient avec lui se mirent à sa recherche; quand ils l'eurent trouvé, ils lui dirent: «Tout le monde te cherche. Mc 1:36-37</a:t>
            </a:r>
          </a:p>
          <a:p>
            <a:r>
              <a:rPr lang="fr-FR" dirty="0">
                <a:latin typeface="Cambria" charset="0"/>
                <a:cs typeface="Cambria" charset="0"/>
              </a:rPr>
              <a:t>Votre emploi du temps est peut-être aussi </a:t>
            </a:r>
            <a:r>
              <a:rPr lang="fr-FR" dirty="0" smtClean="0">
                <a:latin typeface="Cambria" charset="0"/>
                <a:cs typeface="Cambria" charset="0"/>
              </a:rPr>
              <a:t>chargé:</a:t>
            </a:r>
            <a:endParaRPr lang="fr-FR" dirty="0">
              <a:latin typeface="Cambria" charset="0"/>
              <a:cs typeface="Cambria" charset="0"/>
            </a:endParaRPr>
          </a:p>
          <a:p>
            <a:pPr lvl="1" indent="-284163">
              <a:buSzTx/>
              <a:buFont typeface="Lucida Grande" charset="0"/>
              <a:buChar char="■"/>
            </a:pPr>
            <a:r>
              <a:rPr lang="fr-FR" dirty="0">
                <a:latin typeface="Cambria" charset="0"/>
                <a:cs typeface="Cambria" charset="0"/>
              </a:rPr>
              <a:t>De nombreuses heures à votre travail,</a:t>
            </a:r>
          </a:p>
          <a:p>
            <a:pPr lvl="1" indent="-284163">
              <a:buSzTx/>
              <a:buFont typeface="Lucida Grande" charset="0"/>
              <a:buChar char="■"/>
            </a:pPr>
            <a:r>
              <a:rPr lang="fr-FR" dirty="0">
                <a:latin typeface="Cambria" charset="0"/>
                <a:cs typeface="Cambria" charset="0"/>
              </a:rPr>
              <a:t>Des </a:t>
            </a:r>
            <a:r>
              <a:rPr lang="fr-FR" dirty="0" smtClean="0">
                <a:latin typeface="Cambria" charset="0"/>
                <a:cs typeface="Cambria" charset="0"/>
              </a:rPr>
              <a:t>tâches </a:t>
            </a:r>
            <a:r>
              <a:rPr lang="fr-FR" dirty="0">
                <a:latin typeface="Cambria" charset="0"/>
                <a:cs typeface="Cambria" charset="0"/>
              </a:rPr>
              <a:t>au sein de votre église,</a:t>
            </a:r>
          </a:p>
          <a:p>
            <a:pPr lvl="1" indent="-284163">
              <a:buSzTx/>
              <a:buFont typeface="Lucida Grande" charset="0"/>
              <a:buChar char="■"/>
            </a:pPr>
            <a:r>
              <a:rPr lang="fr-FR" dirty="0">
                <a:latin typeface="Cambria" charset="0"/>
                <a:cs typeface="Cambria" charset="0"/>
              </a:rPr>
              <a:t>Des activités sociales,</a:t>
            </a:r>
          </a:p>
          <a:p>
            <a:pPr lvl="1" indent="-284163">
              <a:buSzTx/>
              <a:buFont typeface="Lucida Grande" charset="0"/>
              <a:buChar char="■"/>
            </a:pPr>
            <a:r>
              <a:rPr lang="fr-FR" dirty="0">
                <a:latin typeface="Cambria" charset="0"/>
                <a:cs typeface="Cambria" charset="0"/>
              </a:rPr>
              <a:t>Etc…</a:t>
            </a:r>
          </a:p>
          <a:p>
            <a:r>
              <a:rPr lang="fr-FR" dirty="0">
                <a:latin typeface="Cambria" charset="0"/>
                <a:cs typeface="Cambria" charset="0"/>
              </a:rPr>
              <a:t>Imitez votre Seigneur Jésus, utilisez la prière pour entrer en relation avec </a:t>
            </a:r>
            <a:r>
              <a:rPr lang="fr-FR" dirty="0" smtClean="0">
                <a:latin typeface="Cambria" charset="0"/>
                <a:cs typeface="Cambria" charset="0"/>
              </a:rPr>
              <a:t>Votre Père.</a:t>
            </a:r>
            <a:endParaRPr lang="fr-FR" dirty="0">
              <a:latin typeface="Cambria" charset="0"/>
              <a:cs typeface="Cambria" charset="0"/>
            </a:endParaRPr>
          </a:p>
        </p:txBody>
      </p:sp>
      <p:sp>
        <p:nvSpPr>
          <p:cNvPr id="135170" name="Titre 4"/>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Espace réservé pour une image  5" descr="Fotolia_1048921_Subscription_XL.jpg"/>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bwMode="auto">
          <a:xfrm>
            <a:off x="508000" y="3338513"/>
            <a:ext cx="4159250" cy="2976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Espace réservé du texte 1"/>
          <p:cNvSpPr>
            <a:spLocks noGrp="1"/>
          </p:cNvSpPr>
          <p:nvPr>
            <p:ph type="body" sz="quarter" idx="12"/>
          </p:nvPr>
        </p:nvSpPr>
        <p:spPr bwMode="auto">
          <a:xfrm>
            <a:off x="579438" y="1058863"/>
            <a:ext cx="5902325" cy="198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atin typeface="Cambria" charset="0"/>
                <a:cs typeface="Cambria" charset="0"/>
              </a:rPr>
              <a:t>Prenez du temps dans la prière.</a:t>
            </a:r>
          </a:p>
          <a:p>
            <a:r>
              <a:rPr lang="fr-FR">
                <a:latin typeface="Cambria" charset="0"/>
                <a:cs typeface="Cambria" charset="0"/>
              </a:rPr>
              <a:t>Rechargez vos batteries célestes afin que Christ se reflète dans vos activités journalières.</a:t>
            </a:r>
          </a:p>
          <a:p>
            <a:endParaRPr lang="fr-FR">
              <a:latin typeface="Cambria" charset="0"/>
              <a:cs typeface="Cambria" charset="0"/>
            </a:endParaRPr>
          </a:p>
          <a:p>
            <a:r>
              <a:rPr lang="fr-FR">
                <a:latin typeface="Cambria" charset="0"/>
                <a:cs typeface="Cambria" charset="0"/>
              </a:rPr>
              <a:t>			</a:t>
            </a:r>
          </a:p>
          <a:p>
            <a:endParaRPr lang="fr-FR">
              <a:latin typeface="Cambria" charset="0"/>
              <a:cs typeface="Cambria" charset="0"/>
            </a:endParaRPr>
          </a:p>
        </p:txBody>
      </p:sp>
      <p:sp>
        <p:nvSpPr>
          <p:cNvPr id="137219" name="Titre 2"/>
          <p:cNvSpPr>
            <a:spLocks noGrp="1"/>
          </p:cNvSpPr>
          <p:nvPr>
            <p:ph type="title"/>
          </p:nvPr>
        </p:nvSpPr>
        <p:spPr bwMode="auto">
          <a:xfrm>
            <a:off x="1066800" y="449263"/>
            <a:ext cx="3871913"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
        <p:nvSpPr>
          <p:cNvPr id="7" name="Text Box 13"/>
          <p:cNvSpPr txBox="1">
            <a:spLocks noChangeArrowheads="1"/>
          </p:cNvSpPr>
          <p:nvPr/>
        </p:nvSpPr>
        <p:spPr bwMode="auto">
          <a:xfrm>
            <a:off x="4373124" y="6315075"/>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FO</a:t>
            </a:r>
            <a:endParaRPr lang="fr-FR" sz="1200" dirty="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Image 2" descr="Fotolia_39552476_Subscription_XL.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texte 1"/>
          <p:cNvSpPr>
            <a:spLocks noGrp="1"/>
          </p:cNvSpPr>
          <p:nvPr>
            <p:ph type="body" sz="quarter" idx="12"/>
          </p:nvPr>
        </p:nvSpPr>
        <p:spPr>
          <a:xfrm>
            <a:off x="161925" y="406400"/>
            <a:ext cx="8786813" cy="5824538"/>
          </a:xfrm>
        </p:spPr>
        <p:txBody>
          <a:bodyPr/>
          <a:lstStyle/>
          <a:p>
            <a:pPr eaLnBrk="1" hangingPunct="1">
              <a:defRPr/>
            </a:pPr>
            <a:endParaRPr lang="fr-FR" dirty="0"/>
          </a:p>
        </p:txBody>
      </p:sp>
      <p:sp>
        <p:nvSpPr>
          <p:cNvPr id="4" name="Text Box 13"/>
          <p:cNvSpPr txBox="1">
            <a:spLocks noChangeArrowheads="1"/>
          </p:cNvSpPr>
          <p:nvPr/>
        </p:nvSpPr>
        <p:spPr bwMode="auto">
          <a:xfrm>
            <a:off x="8524081" y="6442000"/>
            <a:ext cx="8493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solidFill>
                  <a:schemeClr val="bg1"/>
                </a:solidFill>
                <a:latin typeface="+mj-lt"/>
              </a:rPr>
              <a:t>FO</a:t>
            </a:r>
            <a:endParaRPr lang="fr-FR" sz="1200" dirty="0" smtClean="0">
              <a:solidFill>
                <a:schemeClr val="bg1"/>
              </a:solidFill>
              <a:latin typeface="+mj-lt"/>
            </a:endParaRPr>
          </a:p>
        </p:txBody>
      </p:sp>
      <p:sp>
        <p:nvSpPr>
          <p:cNvPr id="5" name="Text Box 13"/>
          <p:cNvSpPr txBox="1">
            <a:spLocks noChangeArrowheads="1"/>
          </p:cNvSpPr>
          <p:nvPr/>
        </p:nvSpPr>
        <p:spPr bwMode="auto">
          <a:xfrm>
            <a:off x="3338513" y="6424613"/>
            <a:ext cx="2352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600" dirty="0" smtClean="0">
                <a:solidFill>
                  <a:schemeClr val="bg1"/>
                </a:solidFill>
                <a:latin typeface="+mj-lt"/>
              </a:rPr>
              <a:t>Bord du Nil en Egypte</a:t>
            </a:r>
            <a:endParaRPr lang="fr-FR" sz="1600" dirty="0" smtClean="0">
              <a:solidFill>
                <a:schemeClr val="bg1"/>
              </a:solidFill>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Pendant que Jésus prie, </a:t>
            </a:r>
            <a:r>
              <a:rPr lang="fr-FR" dirty="0"/>
              <a:t>une tempête s’abat sur le lac.</a:t>
            </a:r>
          </a:p>
          <a:p>
            <a:pPr>
              <a:defRPr/>
            </a:pPr>
            <a:r>
              <a:rPr lang="fr-FR" dirty="0"/>
              <a:t>A la fin de la nuit, Jésus rejoint les disciples en marchant sur l’eau.</a:t>
            </a:r>
          </a:p>
          <a:p>
            <a:pPr>
              <a:defRPr/>
            </a:pPr>
            <a:r>
              <a:rPr lang="fr-FR" dirty="0"/>
              <a:t>Le voyant arriver, ils sont affolés</a:t>
            </a:r>
            <a:r>
              <a:rPr lang="fr-FR" dirty="0" smtClean="0"/>
              <a:t>.</a:t>
            </a:r>
          </a:p>
        </p:txBody>
      </p:sp>
      <p:sp>
        <p:nvSpPr>
          <p:cNvPr id="5" name="Text Box 13"/>
          <p:cNvSpPr txBox="1">
            <a:spLocks noChangeArrowheads="1"/>
          </p:cNvSpPr>
          <p:nvPr/>
        </p:nvSpPr>
        <p:spPr bwMode="auto">
          <a:xfrm flipH="1">
            <a:off x="8550037" y="6092438"/>
            <a:ext cx="457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FO</a:t>
            </a:r>
            <a:endParaRPr lang="fr-FR" sz="1000" dirty="0">
              <a:latin typeface="+mj-lt"/>
            </a:endParaRPr>
          </a:p>
        </p:txBody>
      </p:sp>
      <p:pic>
        <p:nvPicPr>
          <p:cNvPr id="6" name="Espace réservé pour une image  5"/>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Ils croient que c’est un fantôme et poussent des cris.</a:t>
            </a:r>
          </a:p>
          <a:p>
            <a:pPr>
              <a:defRPr/>
            </a:pPr>
            <a:r>
              <a:rPr lang="fr-FR" dirty="0" smtClean="0"/>
              <a:t>Jésus leur dit aussitôt:</a:t>
            </a:r>
          </a:p>
          <a:p>
            <a:pPr lvl="2">
              <a:defRPr/>
            </a:pPr>
            <a:r>
              <a:rPr lang="fr-FR" dirty="0" smtClean="0"/>
              <a:t>Rassurez-vous, c'est moi. N'ayez pas peur! Mat 14:27</a:t>
            </a:r>
          </a:p>
          <a:p>
            <a:pPr>
              <a:defRPr/>
            </a:pPr>
            <a:r>
              <a:rPr lang="fr-FR" dirty="0" smtClean="0"/>
              <a:t>Pierre lui répond:</a:t>
            </a:r>
          </a:p>
          <a:p>
            <a:pPr lvl="2">
              <a:defRPr/>
            </a:pPr>
            <a:r>
              <a:rPr lang="fr-FR" dirty="0" smtClean="0"/>
              <a:t>Seigneur, si c'est toi, ordonne-moi d’aller vers toi sur l'eau. Mat 14:28</a:t>
            </a:r>
          </a:p>
          <a:p>
            <a:pPr>
              <a:defRPr/>
            </a:pPr>
            <a:r>
              <a:rPr lang="fr-FR" dirty="0" smtClean="0"/>
              <a:t>Jésus lui répond:</a:t>
            </a:r>
          </a:p>
          <a:p>
            <a:pPr lvl="2">
              <a:defRPr/>
            </a:pPr>
            <a:r>
              <a:rPr lang="fr-FR" dirty="0" smtClean="0"/>
              <a:t>Viens! Mat 14:29</a:t>
            </a:r>
          </a:p>
          <a:p>
            <a:pPr>
              <a:defRPr/>
            </a:pPr>
            <a:r>
              <a:rPr lang="fr-FR" dirty="0"/>
              <a:t>Pierre enjambe le bord de la barque et marche sur l’eau</a:t>
            </a:r>
            <a:r>
              <a:rPr lang="fr-FR" dirty="0" smtClean="0"/>
              <a:t>.</a:t>
            </a:r>
          </a:p>
          <a:p>
            <a:pPr>
              <a:defRPr/>
            </a:pPr>
            <a:r>
              <a:rPr lang="fr-FR" dirty="0"/>
              <a:t>Réalisant tout à coup la force de la tempête, il se met à enfoncer.</a:t>
            </a:r>
          </a:p>
          <a:p>
            <a:pPr>
              <a:defRPr/>
            </a:pPr>
            <a:endParaRPr lang="fr-FR" dirty="0"/>
          </a:p>
          <a:p>
            <a:pPr lvl="2">
              <a:defRPr/>
            </a:pPr>
            <a:endParaRPr lang="fr-FR" dirty="0"/>
          </a:p>
        </p:txBody>
      </p:sp>
    </p:spTree>
    <p:extLst>
      <p:ext uri="{BB962C8B-B14F-4D97-AF65-F5344CB8AC3E}">
        <p14:creationId xmlns:p14="http://schemas.microsoft.com/office/powerpoint/2010/main" val="2910065153"/>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Il </a:t>
            </a:r>
            <a:r>
              <a:rPr lang="fr-FR" dirty="0"/>
              <a:t>crie à Jésus de le délivrer.</a:t>
            </a:r>
          </a:p>
          <a:p>
            <a:pPr>
              <a:defRPr/>
            </a:pPr>
            <a:r>
              <a:rPr lang="fr-FR" dirty="0"/>
              <a:t>Aussitôt Jésus le prend par la main et lui dit:</a:t>
            </a:r>
          </a:p>
          <a:p>
            <a:pPr lvl="2">
              <a:defRPr/>
            </a:pPr>
            <a:r>
              <a:rPr lang="fr-FR" dirty="0"/>
              <a:t>Homme de peu de foi, pourquoi as-tu douté? Mat 14:31</a:t>
            </a:r>
          </a:p>
          <a:p>
            <a:pPr>
              <a:defRPr/>
            </a:pPr>
            <a:r>
              <a:rPr lang="fr-FR" dirty="0"/>
              <a:t>Jésus et Pierre montent dans la barque et la tempête se calme.</a:t>
            </a:r>
          </a:p>
          <a:p>
            <a:pPr>
              <a:defRPr/>
            </a:pPr>
            <a:r>
              <a:rPr lang="fr-FR" dirty="0"/>
              <a:t>Les disciples se prosternent devant Jésus et proclament:</a:t>
            </a:r>
          </a:p>
          <a:p>
            <a:pPr lvl="2">
              <a:defRPr/>
            </a:pPr>
            <a:r>
              <a:rPr lang="fr-FR" dirty="0"/>
              <a:t>Tu es véritablement le Fils de Dieu. Mat 14:</a:t>
            </a:r>
            <a:r>
              <a:rPr lang="fr-FR" dirty="0" smtClean="0"/>
              <a:t>33</a:t>
            </a:r>
            <a:endParaRPr lang="fr-FR" dirty="0"/>
          </a:p>
        </p:txBody>
      </p:sp>
      <p:pic>
        <p:nvPicPr>
          <p:cNvPr id="4"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Text Box 13"/>
          <p:cNvSpPr txBox="1">
            <a:spLocks noChangeArrowheads="1"/>
          </p:cNvSpPr>
          <p:nvPr/>
        </p:nvSpPr>
        <p:spPr bwMode="auto">
          <a:xfrm flipH="1">
            <a:off x="2965849" y="6581001"/>
            <a:ext cx="568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Comme Pierre, mettons-nous sous l’autorité de Jésus: « ordonne-moi ».</a:t>
            </a:r>
          </a:p>
          <a:p>
            <a:r>
              <a:rPr lang="fr-FR" dirty="0" smtClean="0"/>
              <a:t>Malgré la situation qui semble désespérée, fixons les yeux sur Lui comme seul but à atteindre.</a:t>
            </a:r>
          </a:p>
          <a:p>
            <a:r>
              <a:rPr lang="fr-FR" dirty="0" smtClean="0"/>
              <a:t>Les autres disciples sont restés dans la barque, dernière protection humaine contre la tempête.</a:t>
            </a:r>
          </a:p>
          <a:p>
            <a:r>
              <a:rPr lang="fr-FR" dirty="0" smtClean="0"/>
              <a:t>Pierre a compris que la proximité de Jésus était une protection plus grande. Quel exemple!</a:t>
            </a:r>
          </a:p>
          <a:p>
            <a:r>
              <a:rPr lang="fr-FR" dirty="0" smtClean="0"/>
              <a:t>Et si notre foi diminue à un instant, crions « Seigneur, sauve-moi ».</a:t>
            </a:r>
          </a:p>
          <a:p>
            <a:r>
              <a:rPr lang="fr-FR" dirty="0" smtClean="0"/>
              <a:t>Nous pourrons alors nous prosterner devant Jésus et lui dire: « tu es véritablement le Fils de Dieu ».</a:t>
            </a:r>
          </a:p>
          <a:p>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353150054"/>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p:cNvSpPr>
            <a:spLocks noGrp="1"/>
          </p:cNvSpPr>
          <p:nvPr>
            <p:ph type="body" sz="quarter" idx="12"/>
          </p:nvPr>
        </p:nvSpPr>
        <p:spPr/>
        <p:txBody>
          <a:bodyPr/>
          <a:lstStyle/>
          <a:p>
            <a:pPr>
              <a:defRPr/>
            </a:pPr>
            <a:r>
              <a:rPr lang="fr-FR" dirty="0" smtClean="0"/>
              <a:t>Ils arrivent à </a:t>
            </a:r>
            <a:r>
              <a:rPr lang="fr-FR" dirty="0" err="1" smtClean="0"/>
              <a:t>Génézareth</a:t>
            </a:r>
            <a:r>
              <a:rPr lang="fr-FR" dirty="0" smtClean="0"/>
              <a:t>. </a:t>
            </a:r>
          </a:p>
          <a:p>
            <a:pPr>
              <a:defRPr/>
            </a:pPr>
            <a:r>
              <a:rPr lang="fr-FR" dirty="0" smtClean="0"/>
              <a:t>Les habitants reconnaissent Jésus.</a:t>
            </a:r>
          </a:p>
          <a:p>
            <a:pPr lvl="2">
              <a:defRPr/>
            </a:pPr>
            <a:r>
              <a:rPr lang="fr-FR" dirty="0" smtClean="0"/>
              <a:t>Les </a:t>
            </a:r>
            <a:r>
              <a:rPr lang="fr-FR" dirty="0"/>
              <a:t>habitants de cet endroit reconnurent Jésus; ils envoyèrent des messagers dans tous les environs et on lui amena tous les </a:t>
            </a:r>
            <a:r>
              <a:rPr lang="fr-FR" dirty="0" smtClean="0"/>
              <a:t>malades Mat 14:35</a:t>
            </a:r>
          </a:p>
          <a:p>
            <a:pPr>
              <a:defRPr/>
            </a:pPr>
            <a:r>
              <a:rPr lang="fr-FR" dirty="0" smtClean="0"/>
              <a:t>Il </a:t>
            </a:r>
            <a:r>
              <a:rPr lang="fr-FR" dirty="0"/>
              <a:t>suffit aux malades de toucher le vêtement de Jésus pour être guéris</a:t>
            </a:r>
            <a:r>
              <a:rPr lang="fr-FR" dirty="0" smtClean="0"/>
              <a:t>.</a:t>
            </a:r>
            <a:endParaRPr lang="fr-FR" dirty="0"/>
          </a:p>
        </p:txBody>
      </p:sp>
      <p:sp>
        <p:nvSpPr>
          <p:cNvPr id="7" name="Text Box 13"/>
          <p:cNvSpPr txBox="1">
            <a:spLocks noChangeArrowheads="1"/>
          </p:cNvSpPr>
          <p:nvPr/>
        </p:nvSpPr>
        <p:spPr bwMode="auto">
          <a:xfrm flipH="1">
            <a:off x="8531730" y="6011334"/>
            <a:ext cx="568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GN</a:t>
            </a:r>
            <a:endParaRPr lang="fr-FR" sz="12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a:xfrm>
            <a:off x="295989" y="1122363"/>
            <a:ext cx="6367020" cy="4936067"/>
          </a:xfrm>
        </p:spPr>
        <p:txBody>
          <a:bodyPr/>
          <a:lstStyle/>
          <a:p>
            <a:r>
              <a:rPr lang="fr-FR" dirty="0" smtClean="0"/>
              <a:t>Les gens de </a:t>
            </a:r>
            <a:r>
              <a:rPr lang="fr-FR" dirty="0" err="1" smtClean="0"/>
              <a:t>Génézareth</a:t>
            </a:r>
            <a:r>
              <a:rPr lang="fr-FR" dirty="0" smtClean="0"/>
              <a:t> reconnaissent Jésus comme </a:t>
            </a:r>
          </a:p>
          <a:p>
            <a:pPr lvl="1"/>
            <a:r>
              <a:rPr lang="fr-FR" dirty="0" smtClean="0"/>
              <a:t>le Grand Médecin, </a:t>
            </a:r>
          </a:p>
          <a:p>
            <a:pPr lvl="1"/>
            <a:r>
              <a:rPr lang="fr-FR" dirty="0" smtClean="0"/>
              <a:t>celui qui fait le surnaturel.</a:t>
            </a:r>
          </a:p>
          <a:p>
            <a:r>
              <a:rPr lang="fr-FR" dirty="0" smtClean="0"/>
              <a:t>Il vont chercher tous ceux qui sont malades, tous ceux qui ont besoin de Son intervention divine.</a:t>
            </a:r>
          </a:p>
          <a:p>
            <a:r>
              <a:rPr lang="fr-FR" dirty="0" smtClean="0"/>
              <a:t>Chers amis, le Seigneur continue à exercer sa puissance surnaturelle sur la terre aujourd’hui;</a:t>
            </a:r>
          </a:p>
          <a:p>
            <a:r>
              <a:rPr lang="fr-FR" dirty="0"/>
              <a:t>N’inventons pas des théories qui disent que Sa puissance ne peut plus s’exercer comme il y a 2000 ans.</a:t>
            </a:r>
          </a:p>
          <a:p>
            <a:endParaRPr lang="fr-FR" dirty="0" smtClean="0"/>
          </a:p>
        </p:txBody>
      </p:sp>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b="-451"/>
          <a:stretch/>
        </p:blipFill>
        <p:spPr/>
      </p:pic>
    </p:spTree>
    <p:extLst>
      <p:ext uri="{BB962C8B-B14F-4D97-AF65-F5344CB8AC3E}">
        <p14:creationId xmlns:p14="http://schemas.microsoft.com/office/powerpoint/2010/main" val="1923945724"/>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Espace réservé du texte 4"/>
          <p:cNvSpPr>
            <a:spLocks noGrp="1"/>
          </p:cNvSpPr>
          <p:nvPr>
            <p:ph type="body" sz="quarter" idx="12"/>
          </p:nvPr>
        </p:nvSpPr>
        <p:spPr/>
        <p:txBody>
          <a:bodyPr/>
          <a:lstStyle/>
          <a:p>
            <a:r>
              <a:rPr lang="fr-FR" dirty="0" smtClean="0"/>
              <a:t>Croyons en Sa force, attendons-nous à des choses extraordinaires, ayons foi en Lui.</a:t>
            </a:r>
          </a:p>
          <a:p>
            <a:r>
              <a:rPr lang="fr-FR" dirty="0" smtClean="0"/>
              <a:t>Imitons ces gens de </a:t>
            </a:r>
            <a:r>
              <a:rPr lang="fr-FR" dirty="0" err="1" smtClean="0"/>
              <a:t>Génézareth</a:t>
            </a:r>
            <a:r>
              <a:rPr lang="fr-FR" dirty="0" smtClean="0"/>
              <a:t>, </a:t>
            </a:r>
          </a:p>
          <a:p>
            <a:pPr lvl="1"/>
            <a:r>
              <a:rPr lang="fr-FR" dirty="0" smtClean="0"/>
              <a:t>amenons-Lui nos problèmes, nos infirmités </a:t>
            </a:r>
          </a:p>
          <a:p>
            <a:pPr lvl="1"/>
            <a:r>
              <a:rPr lang="fr-FR" dirty="0" smtClean="0"/>
              <a:t>et attendons-nous à des miracles, à des manifestations divines!</a:t>
            </a:r>
            <a:endParaRPr lang="fr-FR" dirty="0"/>
          </a:p>
        </p:txBody>
      </p:sp>
    </p:spTree>
    <p:extLst>
      <p:ext uri="{BB962C8B-B14F-4D97-AF65-F5344CB8AC3E}">
        <p14:creationId xmlns:p14="http://schemas.microsoft.com/office/powerpoint/2010/main" val="373118061"/>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Jésus </a:t>
            </a:r>
            <a:r>
              <a:rPr lang="fr-FR" dirty="0"/>
              <a:t>part dans le territoire de Tyr, au bord de la mer.</a:t>
            </a:r>
          </a:p>
          <a:p>
            <a:pPr>
              <a:defRPr/>
            </a:pPr>
            <a:r>
              <a:rPr lang="fr-FR" dirty="0"/>
              <a:t>Une femme Cananéenne lui crie:</a:t>
            </a:r>
          </a:p>
          <a:p>
            <a:pPr lvl="2">
              <a:defRPr/>
            </a:pPr>
            <a:r>
              <a:rPr lang="fr-FR" dirty="0"/>
              <a:t>Aie pitié de moi, Seigneur, Fils de David ! Ma fille est cruellement tourmentée par le démon. Mat 15:22</a:t>
            </a:r>
          </a:p>
          <a:p>
            <a:pPr>
              <a:defRPr/>
            </a:pPr>
            <a:r>
              <a:rPr lang="fr-FR" dirty="0"/>
              <a:t>Il répond:</a:t>
            </a:r>
          </a:p>
          <a:p>
            <a:pPr lvl="2">
              <a:defRPr/>
            </a:pPr>
            <a:r>
              <a:rPr lang="fr-FR" dirty="0"/>
              <a:t>Il n'est pas bien de prendre le pain des enfants, et de le jeter aux petits chiens. Mat 15:26</a:t>
            </a:r>
          </a:p>
          <a:p>
            <a:pPr>
              <a:defRPr/>
            </a:pPr>
            <a:r>
              <a:rPr lang="fr-FR" dirty="0"/>
              <a:t>La femme lui rétorque:</a:t>
            </a:r>
          </a:p>
          <a:p>
            <a:pPr lvl="2">
              <a:defRPr/>
            </a:pPr>
            <a:r>
              <a:rPr lang="fr-FR" dirty="0"/>
              <a:t>Oui, Seigneur, dit-elle, mais les petits chiens mangent les miettes qui tombent de la table de leurs maîtres. Mat 15:</a:t>
            </a:r>
            <a:r>
              <a:rPr lang="fr-FR" dirty="0" smtClean="0"/>
              <a:t>27</a:t>
            </a:r>
          </a:p>
          <a:p>
            <a:pPr lvl="2">
              <a:defRPr/>
            </a:pPr>
            <a:endParaRPr lang="fr-FR" dirty="0"/>
          </a:p>
        </p:txBody>
      </p:sp>
      <p:sp>
        <p:nvSpPr>
          <p:cNvPr id="143362" name="Titre 2"/>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Nombreuses guérisons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823133"/>
            <a:ext cx="8787267" cy="5172605"/>
          </a:xfrm>
        </p:spPr>
        <p:txBody>
          <a:bodyPr/>
          <a:lstStyle/>
          <a:p>
            <a:pPr>
              <a:defRPr/>
            </a:pPr>
            <a:r>
              <a:rPr lang="fr-FR" dirty="0" smtClean="0"/>
              <a:t>Alors </a:t>
            </a:r>
            <a:r>
              <a:rPr lang="fr-FR" dirty="0"/>
              <a:t>Jésus lui dit:</a:t>
            </a:r>
          </a:p>
          <a:p>
            <a:pPr lvl="2">
              <a:defRPr/>
            </a:pPr>
            <a:r>
              <a:rPr lang="fr-FR" dirty="0"/>
              <a:t>Femme, ta foi est grande ; qu'il te soit fait comme tu </a:t>
            </a:r>
            <a:r>
              <a:rPr lang="fr-FR" dirty="0" smtClean="0"/>
              <a:t>veux. Mat </a:t>
            </a:r>
            <a:r>
              <a:rPr lang="fr-FR" dirty="0"/>
              <a:t>15:28</a:t>
            </a:r>
          </a:p>
          <a:p>
            <a:pPr>
              <a:defRPr/>
            </a:pPr>
            <a:r>
              <a:rPr lang="fr-FR" dirty="0" smtClean="0"/>
              <a:t>La </a:t>
            </a:r>
            <a:r>
              <a:rPr lang="fr-FR" dirty="0"/>
              <a:t>fille de la femme est guérie à l’instant.</a:t>
            </a:r>
          </a:p>
          <a:p>
            <a:pPr>
              <a:defRPr/>
            </a:pPr>
            <a:r>
              <a:rPr lang="fr-FR" dirty="0"/>
              <a:t>Jésus retourne ensuite au bord du lac de Galilée</a:t>
            </a:r>
            <a:r>
              <a:rPr lang="fr-FR" dirty="0" smtClean="0"/>
              <a:t>.</a:t>
            </a:r>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6" name="Text Box 13"/>
          <p:cNvSpPr txBox="1">
            <a:spLocks noChangeArrowheads="1"/>
          </p:cNvSpPr>
          <p:nvPr/>
        </p:nvSpPr>
        <p:spPr bwMode="auto">
          <a:xfrm>
            <a:off x="8396288" y="6092825"/>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latin typeface="+mj-lt"/>
              </a:rPr>
              <a:t>FO</a:t>
            </a:r>
            <a:endParaRPr lang="fr-FR" sz="1200" dirty="0" smtClean="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Une </a:t>
            </a:r>
            <a:r>
              <a:rPr lang="fr-FR" dirty="0"/>
              <a:t>grande foule l’entoure.</a:t>
            </a:r>
          </a:p>
          <a:p>
            <a:pPr>
              <a:defRPr/>
            </a:pPr>
            <a:r>
              <a:rPr lang="fr-FR" dirty="0" smtClean="0"/>
              <a:t>Les personnes amènent devant lui de nombreux malades qui sont guéris.</a:t>
            </a:r>
          </a:p>
          <a:p>
            <a:pPr lvl="2">
              <a:defRPr/>
            </a:pPr>
            <a:r>
              <a:rPr lang="fr-FR" dirty="0" smtClean="0"/>
              <a:t>Alors </a:t>
            </a:r>
            <a:r>
              <a:rPr lang="fr-FR" dirty="0"/>
              <a:t>s'approcha de lui une grande foule, ayant avec elle des boiteux, des aveugles, des muets, des estropiés, et beaucoup d'autres malades. On les mit à ses pieds, et il les guérit en sorte que la foule était dans l'admiration de voir que les muets parlaient, que les estropiés étaient guéris, que les boiteux marchaient, que les aveugles voyaient ; et elle glorifiait le Dieu d'Israël</a:t>
            </a:r>
            <a:r>
              <a:rPr lang="fr-FR" dirty="0" smtClean="0"/>
              <a:t>. Mat 15:30-31</a:t>
            </a:r>
            <a:endParaRPr lang="fr-F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eaLnBrk="1" hangingPunct="1">
              <a:defRPr/>
            </a:pPr>
            <a:r>
              <a:rPr lang="fr-FR" dirty="0" smtClean="0"/>
              <a:t>Après la mort d’Hérode, un ange parle à Joseph dans un rêve et lui dit:</a:t>
            </a:r>
          </a:p>
          <a:p>
            <a:pPr lvl="2" eaLnBrk="1" hangingPunct="1">
              <a:defRPr/>
            </a:pPr>
            <a:r>
              <a:rPr lang="fr-FR" dirty="0" smtClean="0"/>
              <a:t>Lève-toi, prends le petit enfant et sa mère et va dans le pays d'Israël, car ceux qui en voulaient à la vie du petit enfant sont morts. Mat 2:20</a:t>
            </a:r>
          </a:p>
          <a:p>
            <a:pPr eaLnBrk="1" hangingPunct="1">
              <a:defRPr/>
            </a:pPr>
            <a:r>
              <a:rPr lang="fr-FR" dirty="0"/>
              <a:t>Ils partent et arrivent en Judée. </a:t>
            </a:r>
          </a:p>
          <a:p>
            <a:pPr eaLnBrk="1" hangingPunct="1">
              <a:defRPr/>
            </a:pPr>
            <a:r>
              <a:rPr lang="fr-FR" dirty="0"/>
              <a:t>Il est à nouveau avertit dans </a:t>
            </a:r>
            <a:r>
              <a:rPr lang="fr-FR" dirty="0" smtClean="0"/>
              <a:t>un </a:t>
            </a:r>
            <a:r>
              <a:rPr lang="fr-FR" dirty="0"/>
              <a:t>rêve qu’il ne doit pas séjourner en Judée.</a:t>
            </a:r>
          </a:p>
          <a:p>
            <a:pPr eaLnBrk="1" hangingPunct="1">
              <a:defRPr/>
            </a:pPr>
            <a:r>
              <a:rPr lang="fr-FR" dirty="0"/>
              <a:t>Joseph monte en Galilée, dans la ville de Nazareth</a:t>
            </a:r>
            <a:r>
              <a:rPr lang="fr-FR" dirty="0" smtClean="0"/>
              <a:t>.</a:t>
            </a:r>
            <a:endParaRPr lang="fr-FR" dirty="0"/>
          </a:p>
        </p:txBody>
      </p:sp>
      <p:sp>
        <p:nvSpPr>
          <p:cNvPr id="32770" name="Titre 4"/>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fr-FR" dirty="0">
                <a:latin typeface="Cambria" charset="0"/>
              </a:rPr>
              <a:t>A Nazareth</a:t>
            </a:r>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Dieu est puissant, très puissant.</a:t>
            </a:r>
          </a:p>
          <a:p>
            <a:r>
              <a:rPr lang="fr-FR" dirty="0" smtClean="0"/>
              <a:t>Lors de la conversion, Dieu entre en nous et nous ouvre l’accès du ciel.</a:t>
            </a:r>
          </a:p>
          <a:p>
            <a:r>
              <a:rPr lang="fr-FR" dirty="0" smtClean="0"/>
              <a:t>Nous changeons de royaume, de  nouveaux principes de vie nous sont proposés par Dieu.</a:t>
            </a:r>
          </a:p>
          <a:p>
            <a:r>
              <a:rPr lang="fr-FR" dirty="0" smtClean="0"/>
              <a:t>Vous rendez-vous compte </a:t>
            </a:r>
          </a:p>
          <a:p>
            <a:pPr lvl="1"/>
            <a:r>
              <a:rPr lang="fr-FR" dirty="0" smtClean="0"/>
              <a:t>que Dieu se trouve en vous? </a:t>
            </a:r>
          </a:p>
          <a:p>
            <a:pPr lvl="1"/>
            <a:r>
              <a:rPr lang="fr-FR" dirty="0" smtClean="0"/>
              <a:t>Qu’il vous suit partout où vous allez?</a:t>
            </a:r>
          </a:p>
          <a:p>
            <a:r>
              <a:rPr lang="fr-FR" dirty="0" smtClean="0"/>
              <a:t>Pourquoi ne nous attendons-nous plus à voir la gloire et la puissance de Dieu?</a:t>
            </a:r>
          </a:p>
          <a:p>
            <a:r>
              <a:rPr lang="fr-FR" dirty="0" smtClean="0"/>
              <a:t>C’est par la foi que nous allons pouvoir passer du naturel au surnaturel.</a:t>
            </a:r>
          </a:p>
        </p:txBody>
      </p:sp>
      <p:sp>
        <p:nvSpPr>
          <p:cNvPr id="4" name="Titre 3"/>
          <p:cNvSpPr>
            <a:spLocks noGrp="1"/>
          </p:cNvSpPr>
          <p:nvPr>
            <p:ph type="title"/>
          </p:nvPr>
        </p:nvSpPr>
        <p:spPr/>
        <p:txBody>
          <a:bodyPr/>
          <a:lstStyle/>
          <a:p>
            <a:r>
              <a:rPr lang="fr-FR" dirty="0" smtClean="0"/>
              <a:t>Le naturel de Dieu</a:t>
            </a:r>
            <a:endParaRPr lang="fr-FR" dirty="0"/>
          </a:p>
        </p:txBody>
      </p:sp>
    </p:spTree>
    <p:extLst>
      <p:ext uri="{BB962C8B-B14F-4D97-AF65-F5344CB8AC3E}">
        <p14:creationId xmlns:p14="http://schemas.microsoft.com/office/powerpoint/2010/main" val="29071135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Espace réservé du texte 4"/>
          <p:cNvSpPr>
            <a:spLocks noGrp="1"/>
          </p:cNvSpPr>
          <p:nvPr>
            <p:ph type="body" sz="quarter" idx="12"/>
          </p:nvPr>
        </p:nvSpPr>
        <p:spPr/>
        <p:txBody>
          <a:bodyPr/>
          <a:lstStyle/>
          <a:p>
            <a:r>
              <a:rPr lang="fr-FR" dirty="0" smtClean="0"/>
              <a:t>Si vous désirez voir le surnaturel de Dieu, il vous faut </a:t>
            </a:r>
          </a:p>
          <a:p>
            <a:pPr lvl="1"/>
            <a:r>
              <a:rPr lang="fr-FR" dirty="0" smtClean="0"/>
              <a:t>lutter contre l’incrédulité,</a:t>
            </a:r>
          </a:p>
          <a:p>
            <a:pPr lvl="1"/>
            <a:r>
              <a:rPr lang="fr-FR" dirty="0"/>
              <a:t>a</a:t>
            </a:r>
            <a:r>
              <a:rPr lang="fr-FR" dirty="0" smtClean="0"/>
              <a:t>ugmenter votre foi en Lui.</a:t>
            </a:r>
          </a:p>
        </p:txBody>
      </p:sp>
      <p:sp>
        <p:nvSpPr>
          <p:cNvPr id="2" name="Titre 1"/>
          <p:cNvSpPr>
            <a:spLocks noGrp="1"/>
          </p:cNvSpPr>
          <p:nvPr>
            <p:ph type="title"/>
          </p:nvPr>
        </p:nvSpPr>
        <p:spPr/>
        <p:txBody>
          <a:bodyPr/>
          <a:lstStyle/>
          <a:p>
            <a:endParaRPr lang="fr-FR"/>
          </a:p>
        </p:txBody>
      </p:sp>
      <p:sp>
        <p:nvSpPr>
          <p:cNvPr id="7" name="Text Box 13"/>
          <p:cNvSpPr txBox="1">
            <a:spLocks noChangeArrowheads="1"/>
          </p:cNvSpPr>
          <p:nvPr/>
        </p:nvSpPr>
        <p:spPr bwMode="auto">
          <a:xfrm>
            <a:off x="4241710" y="6260953"/>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latin typeface="+mj-lt"/>
              </a:rPr>
              <a:t>GN</a:t>
            </a:r>
            <a:endParaRPr lang="fr-FR" sz="1200" dirty="0" smtClean="0">
              <a:latin typeface="+mj-lt"/>
            </a:endParaRPr>
          </a:p>
        </p:txBody>
      </p:sp>
    </p:spTree>
    <p:extLst>
      <p:ext uri="{BB962C8B-B14F-4D97-AF65-F5344CB8AC3E}">
        <p14:creationId xmlns:p14="http://schemas.microsoft.com/office/powerpoint/2010/main" val="4010028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Jésus </a:t>
            </a:r>
            <a:r>
              <a:rPr lang="fr-FR" dirty="0"/>
              <a:t>dit à ses disciples:</a:t>
            </a:r>
          </a:p>
          <a:p>
            <a:pPr lvl="2">
              <a:defRPr/>
            </a:pPr>
            <a:r>
              <a:rPr lang="fr-FR" dirty="0"/>
              <a:t>Je suis rempli de compassion pour cette foule, car voilà trois jours qu'ils sont près de moi et ils n'ont rien à manger. Je ne veux pas les renvoyer à jeun, de peur que les forces ne leur manquent en chemin… Combien avez-vous de pains? Mat 15:32-34</a:t>
            </a:r>
          </a:p>
          <a:p>
            <a:pPr>
              <a:defRPr/>
            </a:pPr>
            <a:r>
              <a:rPr lang="fr-FR" dirty="0"/>
              <a:t>Ils répondent qu’ils ont 7 pains et quelques poissons.</a:t>
            </a:r>
          </a:p>
          <a:p>
            <a:pPr>
              <a:defRPr/>
            </a:pPr>
            <a:r>
              <a:rPr lang="fr-FR" dirty="0"/>
              <a:t>Jésus fait asseoir la foule.</a:t>
            </a:r>
          </a:p>
          <a:p>
            <a:pPr>
              <a:defRPr/>
            </a:pPr>
            <a:r>
              <a:rPr lang="fr-FR" dirty="0"/>
              <a:t>Après avoir remercié Dieu, il distribue la nourriture.</a:t>
            </a:r>
          </a:p>
          <a:p>
            <a:pPr>
              <a:defRPr/>
            </a:pPr>
            <a:r>
              <a:rPr lang="fr-FR" dirty="0"/>
              <a:t>Les 4000 hommes ainsi que les femmes et les enfants sont rassasiés</a:t>
            </a:r>
            <a:r>
              <a:rPr lang="fr-FR" dirty="0" smtClean="0"/>
              <a:t>.</a:t>
            </a:r>
            <a:endParaRPr lang="fr-FR" dirty="0"/>
          </a:p>
        </p:txBody>
      </p:sp>
      <p:sp>
        <p:nvSpPr>
          <p:cNvPr id="146434" name="Titre 2"/>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7 pains et 2 poissons</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Jésus </a:t>
            </a:r>
            <a:r>
              <a:rPr lang="fr-FR" dirty="0"/>
              <a:t>congédie la foule, monte dans une barque et va à </a:t>
            </a:r>
            <a:r>
              <a:rPr lang="fr-FR" dirty="0" err="1"/>
              <a:t>Magdala</a:t>
            </a:r>
            <a:r>
              <a:rPr lang="fr-FR" dirty="0" smtClean="0"/>
              <a:t>.</a:t>
            </a:r>
            <a:endParaRPr lang="fr-FR" dirty="0"/>
          </a:p>
        </p:txBody>
      </p:sp>
      <p:pic>
        <p:nvPicPr>
          <p:cNvPr id="147458" name="Espace réservé pour une image  8" descr="DSC08201.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22225" y="3319463"/>
            <a:ext cx="9166225" cy="285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396288" y="6092825"/>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latin typeface="+mj-lt"/>
              </a:rPr>
              <a:t>GN</a:t>
            </a:r>
            <a:endParaRPr lang="fr-FR" sz="1200" dirty="0" smtClean="0">
              <a:latin typeface="+mj-lt"/>
            </a:endParaRPr>
          </a:p>
        </p:txBody>
      </p:sp>
      <p:sp>
        <p:nvSpPr>
          <p:cNvPr id="13" name="Text Box 13"/>
          <p:cNvSpPr txBox="1">
            <a:spLocks noChangeArrowheads="1"/>
          </p:cNvSpPr>
          <p:nvPr/>
        </p:nvSpPr>
        <p:spPr bwMode="auto">
          <a:xfrm>
            <a:off x="2328863" y="6230938"/>
            <a:ext cx="4127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600" dirty="0" smtClean="0">
                <a:latin typeface="+mj-lt"/>
              </a:rPr>
              <a:t>Vue du lac de Galilée depuis Magdala</a:t>
            </a:r>
            <a:endParaRPr lang="fr-FR" sz="1600" dirty="0" smtClean="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Jésus </a:t>
            </a:r>
            <a:r>
              <a:rPr lang="fr-FR" dirty="0"/>
              <a:t>congédie la foule, monte dans une barque et va à </a:t>
            </a:r>
            <a:r>
              <a:rPr lang="fr-FR" dirty="0" err="1"/>
              <a:t>Magdala</a:t>
            </a:r>
            <a:r>
              <a:rPr lang="fr-FR" dirty="0" smtClean="0"/>
              <a:t>.</a:t>
            </a:r>
          </a:p>
          <a:p>
            <a:pPr>
              <a:defRPr/>
            </a:pPr>
            <a:r>
              <a:rPr lang="fr-FR" dirty="0"/>
              <a:t>Quelques pharisiens et sadducéens demandent à Jésus un signe miraculeux venant du ciel.</a:t>
            </a:r>
          </a:p>
          <a:p>
            <a:pPr>
              <a:defRPr/>
            </a:pPr>
            <a:r>
              <a:rPr lang="fr-FR" dirty="0"/>
              <a:t>Jésus leur répond:</a:t>
            </a:r>
          </a:p>
          <a:p>
            <a:pPr lvl="2">
              <a:defRPr/>
            </a:pPr>
            <a:r>
              <a:rPr lang="fr-FR" dirty="0"/>
              <a:t>Une génération mauvaise et adultère réclame un signe, il ne lui sera pas donné d'autre signe que celui de Jonas [le prophète]. Mat 16:4</a:t>
            </a:r>
          </a:p>
          <a:p>
            <a:pPr>
              <a:defRPr/>
            </a:pPr>
            <a:endParaRPr lang="fr-FR" dirty="0"/>
          </a:p>
        </p:txBody>
      </p:sp>
      <p:sp>
        <p:nvSpPr>
          <p:cNvPr id="13" name="Text Box 13"/>
          <p:cNvSpPr txBox="1">
            <a:spLocks noChangeArrowheads="1"/>
          </p:cNvSpPr>
          <p:nvPr/>
        </p:nvSpPr>
        <p:spPr bwMode="auto">
          <a:xfrm>
            <a:off x="2965849" y="6276098"/>
            <a:ext cx="231137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600" dirty="0" smtClean="0">
                <a:latin typeface="+mj-lt"/>
              </a:rPr>
              <a:t>Vue du lac de Galilée depuis Magdala</a:t>
            </a:r>
            <a:endParaRPr lang="fr-FR" sz="1600" dirty="0" smtClean="0">
              <a:latin typeface="+mj-lt"/>
            </a:endParaRPr>
          </a:p>
        </p:txBody>
      </p:sp>
      <p:pic>
        <p:nvPicPr>
          <p:cNvPr id="4" name="Espace réservé pour une image  3"/>
          <p:cNvPicPr>
            <a:picLocks noGrp="1" noChangeAspect="1"/>
          </p:cNvPicPr>
          <p:nvPr>
            <p:ph type="pic" sz="quarter" idx="13"/>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001720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Jésus </a:t>
            </a:r>
            <a:r>
              <a:rPr lang="fr-FR" dirty="0"/>
              <a:t>monte au Nord du pays, à Césarée de Philippe.</a:t>
            </a:r>
          </a:p>
          <a:p>
            <a:pPr>
              <a:defRPr/>
            </a:pPr>
            <a:r>
              <a:rPr lang="fr-FR" dirty="0"/>
              <a:t>Il interroge ses disciples:</a:t>
            </a:r>
          </a:p>
          <a:p>
            <a:pPr lvl="2">
              <a:defRPr/>
            </a:pPr>
            <a:r>
              <a:rPr lang="fr-FR" dirty="0"/>
              <a:t>Qui suis-je, d’après les hommes, moi le Fils de l'homme? Mat 16:13</a:t>
            </a:r>
          </a:p>
          <a:p>
            <a:pPr>
              <a:defRPr/>
            </a:pPr>
            <a:r>
              <a:rPr lang="fr-FR" dirty="0"/>
              <a:t>Ils répondent:</a:t>
            </a:r>
          </a:p>
          <a:p>
            <a:pPr lvl="2">
              <a:defRPr/>
            </a:pPr>
            <a:r>
              <a:rPr lang="fr-FR" dirty="0"/>
              <a:t>Les uns disent que tu es Jean-Baptiste; les autres, Elie; les autres, Jérémie ou l'un des prophètes. Mat 16:14</a:t>
            </a:r>
          </a:p>
          <a:p>
            <a:pPr>
              <a:defRPr/>
            </a:pPr>
            <a:r>
              <a:rPr lang="fr-FR" dirty="0"/>
              <a:t>Il leur demande alors qui il est d’après eux.</a:t>
            </a:r>
          </a:p>
          <a:p>
            <a:pPr>
              <a:defRPr/>
            </a:pPr>
            <a:r>
              <a:rPr lang="fr-FR" dirty="0"/>
              <a:t>Pierre répond:</a:t>
            </a:r>
          </a:p>
          <a:p>
            <a:pPr lvl="2">
              <a:defRPr/>
            </a:pPr>
            <a:r>
              <a:rPr lang="fr-FR" dirty="0"/>
              <a:t>Tu es le Messie, le Fils du Dieu vivant. Mat 16:</a:t>
            </a:r>
            <a:r>
              <a:rPr lang="fr-FR" dirty="0" smtClean="0"/>
              <a:t>16</a:t>
            </a:r>
            <a:endParaRPr lang="fr-FR" dirty="0"/>
          </a:p>
        </p:txBody>
      </p:sp>
      <p:sp>
        <p:nvSpPr>
          <p:cNvPr id="149506" name="Titre 2"/>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Jésus le Messie</a:t>
            </a:r>
          </a:p>
        </p:txBody>
      </p:sp>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Jésus </a:t>
            </a:r>
            <a:r>
              <a:rPr lang="fr-FR" dirty="0"/>
              <a:t>lui dit:</a:t>
            </a:r>
          </a:p>
          <a:p>
            <a:pPr lvl="2">
              <a:defRPr/>
            </a:pPr>
            <a:r>
              <a:rPr lang="fr-FR" dirty="0"/>
              <a:t>Tu es heureux, Simon, fils de Jonas, car ce n’est pas une pensée humaine qui t’a révélé cela, mais c'est mon Père céleste. Et moi, je te dis que tu es Pierre et que sur ce rocher je construirai mon Eglise, et les portes du séjour des morts ne l'emporteront pas sur elle. Je te donnerai les clés du royaume des cieux: ce que tu lieras sur la terre aura été lié au ciel et ce que tu délieras sur la terre aura été délié au ciel. Mat 16:17-19</a:t>
            </a:r>
          </a:p>
          <a:p>
            <a:pPr>
              <a:defRPr/>
            </a:pPr>
            <a:r>
              <a:rPr lang="fr-FR" dirty="0"/>
              <a:t>Il interdit ensuite à ses disciples de dire autour d’eux qu’il est le Messie</a:t>
            </a:r>
            <a:r>
              <a:rPr lang="fr-FR" dirty="0" smtClean="0"/>
              <a:t>.</a:t>
            </a:r>
            <a:endParaRPr lang="fr-FR"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Dès </a:t>
            </a:r>
            <a:r>
              <a:rPr lang="fr-FR" dirty="0"/>
              <a:t>ce jour, Jésus commence à enseigner ses </a:t>
            </a:r>
            <a:r>
              <a:rPr lang="fr-FR" dirty="0" smtClean="0"/>
              <a:t>disciples</a:t>
            </a:r>
            <a:endParaRPr lang="fr-FR" dirty="0"/>
          </a:p>
          <a:p>
            <a:pPr lvl="1">
              <a:defRPr/>
            </a:pPr>
            <a:r>
              <a:rPr lang="fr-FR" dirty="0" smtClean="0"/>
              <a:t>qu’il </a:t>
            </a:r>
            <a:r>
              <a:rPr lang="fr-FR" dirty="0"/>
              <a:t>doit se rendre à Jérusalem,</a:t>
            </a:r>
          </a:p>
          <a:p>
            <a:pPr lvl="1">
              <a:defRPr/>
            </a:pPr>
            <a:r>
              <a:rPr lang="fr-FR" dirty="0"/>
              <a:t>Qu’il va beaucoup souffrir de la part des responsables du peuple,</a:t>
            </a:r>
          </a:p>
          <a:p>
            <a:pPr lvl="1">
              <a:defRPr/>
            </a:pPr>
            <a:r>
              <a:rPr lang="fr-FR" dirty="0" smtClean="0"/>
              <a:t>qu’il </a:t>
            </a:r>
            <a:r>
              <a:rPr lang="fr-FR" dirty="0"/>
              <a:t>va être mis à </a:t>
            </a:r>
            <a:r>
              <a:rPr lang="fr-FR" dirty="0" smtClean="0"/>
              <a:t>mort</a:t>
            </a:r>
            <a:r>
              <a:rPr lang="fr-FR" dirty="0"/>
              <a:t> </a:t>
            </a:r>
            <a:r>
              <a:rPr lang="fr-FR" dirty="0" smtClean="0"/>
              <a:t>et va </a:t>
            </a:r>
            <a:r>
              <a:rPr lang="fr-FR" dirty="0"/>
              <a:t>ressusciter le 3</a:t>
            </a:r>
            <a:r>
              <a:rPr lang="fr-FR" baseline="30000" dirty="0"/>
              <a:t>ème</a:t>
            </a:r>
            <a:r>
              <a:rPr lang="fr-FR" dirty="0"/>
              <a:t> jour</a:t>
            </a:r>
            <a:r>
              <a:rPr lang="fr-FR" dirty="0" smtClean="0"/>
              <a:t>.</a:t>
            </a:r>
          </a:p>
        </p:txBody>
      </p:sp>
      <p:pic>
        <p:nvPicPr>
          <p:cNvPr id="151554" name="Espace réservé pour une image  5" descr="Fotolia_37886357_Subscription_XL.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p:cNvSpPr txBox="1">
            <a:spLocks noChangeArrowheads="1"/>
          </p:cNvSpPr>
          <p:nvPr/>
        </p:nvSpPr>
        <p:spPr bwMode="auto">
          <a:xfrm>
            <a:off x="8396288" y="6092825"/>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latin typeface="+mj-lt"/>
              </a:rPr>
              <a:t>FO</a:t>
            </a:r>
            <a:endParaRPr lang="fr-FR" sz="1200" dirty="0" smtClean="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solidFill>
                  <a:srgbClr val="404040"/>
                </a:solidFill>
                <a:latin typeface="Cambria" charset="0"/>
                <a:cs typeface="Cambria" charset="0"/>
              </a:rPr>
              <a:t>Jésus donne des instructions à ses disciples:</a:t>
            </a:r>
          </a:p>
          <a:p>
            <a:pPr lvl="2"/>
            <a:r>
              <a:rPr lang="fr-FR">
                <a:latin typeface="Cambria" charset="0"/>
                <a:cs typeface="Cambria" charset="0"/>
              </a:rPr>
              <a:t>Si quelqu'un veut être mon disciple, qu'il renonce à lui-même, qu'il se charge de sa croix et qu'il me suive! En effet, celui qui voudra sauver sa vie la perdra, mais celui qui la perdra à cause de moi la retrouvera. Que servira-t-il à un homme de gagner le monde entier, s'il perd son âme? Ou que pourra donner un homme en échange de son âme? En effet, le Fils de l'homme va venir dans la gloire de son Père, avec ses anges, et alors il traitera chacun conformément à sa manière d’agir. Je vous le dis en vérité, quelques-uns de ceux qui sont ici ne mourront pas avant d'avoir vu le Fils de l'homme venir dans son règne. Mat 16:24-28</a:t>
            </a:r>
          </a:p>
          <a:p>
            <a:pPr lvl="1" indent="-284163">
              <a:buSzTx/>
              <a:buFont typeface="Lucida Grande" charset="0"/>
              <a:buChar char="■"/>
            </a:pPr>
            <a:endParaRPr lang="fr-FR">
              <a:solidFill>
                <a:srgbClr val="404040"/>
              </a:solidFill>
              <a:latin typeface="Cambria" charset="0"/>
              <a:cs typeface="Cambria"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6 </a:t>
            </a:r>
            <a:r>
              <a:rPr lang="fr-FR" dirty="0"/>
              <a:t>jours plus tard, Jésus prend avec lui Pierre, Jacques et Jean.</a:t>
            </a:r>
          </a:p>
          <a:p>
            <a:pPr>
              <a:defRPr/>
            </a:pPr>
            <a:r>
              <a:rPr lang="fr-FR" dirty="0"/>
              <a:t>Il les emmène sur une haute </a:t>
            </a:r>
            <a:r>
              <a:rPr lang="fr-FR" dirty="0" smtClean="0"/>
              <a:t>montagne</a:t>
            </a:r>
            <a:r>
              <a:rPr lang="fr-FR" dirty="0"/>
              <a:t> </a:t>
            </a:r>
            <a:r>
              <a:rPr lang="fr-FR" dirty="0" smtClean="0"/>
              <a:t>où il </a:t>
            </a:r>
            <a:r>
              <a:rPr lang="fr-FR" dirty="0"/>
              <a:t>est transfiguré devant leurs yeux.</a:t>
            </a:r>
          </a:p>
          <a:p>
            <a:pPr lvl="1">
              <a:defRPr/>
            </a:pPr>
            <a:r>
              <a:rPr lang="fr-FR" dirty="0"/>
              <a:t>Son visage se met à resplendir comme le soleil.</a:t>
            </a:r>
          </a:p>
          <a:p>
            <a:pPr lvl="1">
              <a:defRPr/>
            </a:pPr>
            <a:r>
              <a:rPr lang="fr-FR" dirty="0"/>
              <a:t>Ses vêtements deviennent d’une blancheur éclatante.</a:t>
            </a:r>
          </a:p>
          <a:p>
            <a:pPr>
              <a:defRPr/>
            </a:pPr>
            <a:r>
              <a:rPr lang="fr-FR" dirty="0"/>
              <a:t>Moïse et Elie apparaissent et s’entretiennent avec Jésus.</a:t>
            </a:r>
          </a:p>
          <a:p>
            <a:pPr>
              <a:defRPr/>
            </a:pPr>
            <a:r>
              <a:rPr lang="fr-FR" dirty="0"/>
              <a:t>Pierre dit à Jésus:</a:t>
            </a:r>
          </a:p>
          <a:p>
            <a:pPr lvl="2">
              <a:defRPr/>
            </a:pPr>
            <a:r>
              <a:rPr lang="fr-FR" dirty="0"/>
              <a:t>Seigneur, il est bon que nous soyons ici. Si tu le veux, faisons ici trois abris: un pour toi, un pour Moïse et un pour Elie. Mat 17:</a:t>
            </a:r>
            <a:r>
              <a:rPr lang="fr-FR" dirty="0" smtClean="0"/>
              <a:t>4</a:t>
            </a:r>
            <a:endParaRPr lang="fr-FR" dirty="0"/>
          </a:p>
        </p:txBody>
      </p:sp>
      <p:sp>
        <p:nvSpPr>
          <p:cNvPr id="153602" name="Titre 3"/>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Transfiguration de Jésus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Espace réservé pour une image  3"/>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3135313" y="6410325"/>
            <a:ext cx="17383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600" dirty="0">
                <a:solidFill>
                  <a:schemeClr val="bg1"/>
                </a:solidFill>
                <a:latin typeface="Tahoma" charset="0"/>
              </a:rPr>
              <a:t>Nazareth</a:t>
            </a:r>
            <a:endParaRPr lang="fr-FR" sz="1600" dirty="0">
              <a:solidFill>
                <a:schemeClr val="bg1"/>
              </a:solidFill>
              <a:latin typeface="Tahoma" charset="0"/>
            </a:endParaRPr>
          </a:p>
        </p:txBody>
      </p:sp>
      <p:sp>
        <p:nvSpPr>
          <p:cNvPr id="6" name="Text Box 13"/>
          <p:cNvSpPr txBox="1">
            <a:spLocks noChangeArrowheads="1"/>
          </p:cNvSpPr>
          <p:nvPr/>
        </p:nvSpPr>
        <p:spPr bwMode="auto">
          <a:xfrm>
            <a:off x="8312150" y="6429375"/>
            <a:ext cx="849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solidFill>
                  <a:schemeClr val="bg1"/>
                </a:solidFill>
                <a:latin typeface="+mj-lt"/>
              </a:rPr>
              <a:t>DVD PL</a:t>
            </a:r>
            <a:endParaRPr lang="fr-FR" sz="1200" dirty="0" smtClean="0">
              <a:solidFill>
                <a:schemeClr val="bg1"/>
              </a:solidFill>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A </a:t>
            </a:r>
            <a:r>
              <a:rPr lang="fr-FR" dirty="0"/>
              <a:t>cet instant une nuée lumineuse les entoure.</a:t>
            </a:r>
          </a:p>
          <a:p>
            <a:pPr>
              <a:defRPr/>
            </a:pPr>
            <a:r>
              <a:rPr lang="fr-FR" dirty="0"/>
              <a:t>Une voix sort de la nuit et proclame:</a:t>
            </a:r>
          </a:p>
          <a:p>
            <a:pPr lvl="2">
              <a:defRPr/>
            </a:pPr>
            <a:r>
              <a:rPr lang="fr-FR" dirty="0"/>
              <a:t>Celui-ci est mon Fils bien-aimé, qui a toute mon approbation: écoutez-le! Mat 17:5</a:t>
            </a:r>
          </a:p>
          <a:p>
            <a:pPr>
              <a:defRPr/>
            </a:pPr>
            <a:r>
              <a:rPr lang="fr-FR" dirty="0"/>
              <a:t>En entendant cela, les </a:t>
            </a:r>
            <a:r>
              <a:rPr lang="fr-FR" dirty="0" smtClean="0"/>
              <a:t>disciples sont </a:t>
            </a:r>
            <a:r>
              <a:rPr lang="fr-FR" dirty="0"/>
              <a:t>remplis de </a:t>
            </a:r>
            <a:r>
              <a:rPr lang="fr-FR" dirty="0" smtClean="0"/>
              <a:t>terreur et tombent </a:t>
            </a:r>
            <a:r>
              <a:rPr lang="fr-FR" dirty="0"/>
              <a:t>par terre.</a:t>
            </a:r>
          </a:p>
          <a:p>
            <a:pPr>
              <a:defRPr/>
            </a:pPr>
            <a:r>
              <a:rPr lang="fr-FR" dirty="0"/>
              <a:t>Jésus s’approche, pose la main sur eux et leur dit:</a:t>
            </a:r>
          </a:p>
          <a:p>
            <a:pPr lvl="2">
              <a:defRPr/>
            </a:pPr>
            <a:r>
              <a:rPr lang="fr-FR" dirty="0"/>
              <a:t>Levez-vous, n'ayez pas peur! Mat 17:7</a:t>
            </a:r>
          </a:p>
          <a:p>
            <a:pPr>
              <a:defRPr/>
            </a:pPr>
            <a:r>
              <a:rPr lang="fr-FR" dirty="0"/>
              <a:t>Ils lèvent les yeux et ne </a:t>
            </a:r>
            <a:r>
              <a:rPr lang="fr-FR" dirty="0" smtClean="0"/>
              <a:t>voient </a:t>
            </a:r>
            <a:r>
              <a:rPr lang="fr-FR" dirty="0"/>
              <a:t>plus que Jésus seul</a:t>
            </a:r>
            <a:r>
              <a:rPr lang="fr-FR" dirty="0" smtClean="0"/>
              <a:t>.</a:t>
            </a:r>
            <a:endParaRPr lang="fr-FR"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Redescendant </a:t>
            </a:r>
            <a:r>
              <a:rPr lang="fr-FR" dirty="0"/>
              <a:t>de la montagne, Jésus se </a:t>
            </a:r>
            <a:r>
              <a:rPr lang="fr-FR" dirty="0" smtClean="0"/>
              <a:t>trouve </a:t>
            </a:r>
            <a:r>
              <a:rPr lang="fr-FR" dirty="0"/>
              <a:t>entouré par la foule.</a:t>
            </a:r>
          </a:p>
          <a:p>
            <a:pPr>
              <a:defRPr/>
            </a:pPr>
            <a:r>
              <a:rPr lang="fr-FR" dirty="0"/>
              <a:t>Un homme se jette à genoux devant lui et lui dit:</a:t>
            </a:r>
          </a:p>
          <a:p>
            <a:pPr lvl="2">
              <a:defRPr/>
            </a:pPr>
            <a:r>
              <a:rPr lang="fr-FR" dirty="0"/>
              <a:t>Seigneur, aie pitié de mon fils qui est épileptique et qui souffre cruellement; il tombe souvent dans le feu ou dans l'eau. Je l'ai amené à tes disciples et ils n'ont pas pu le guérir. Mat 17:15-16</a:t>
            </a:r>
          </a:p>
          <a:p>
            <a:pPr>
              <a:defRPr/>
            </a:pPr>
            <a:r>
              <a:rPr lang="fr-FR" dirty="0"/>
              <a:t>Jésus ordonne au démon de sortir de l’enfant qui est guéri à l’instant même.</a:t>
            </a:r>
          </a:p>
          <a:p>
            <a:pPr>
              <a:defRPr/>
            </a:pPr>
            <a:r>
              <a:rPr lang="fr-FR" dirty="0"/>
              <a:t>Les disciples questionnent leur maître pourquoi ils n’ont pas pu chasser le démon</a:t>
            </a:r>
            <a:r>
              <a:rPr lang="fr-FR" dirty="0" smtClean="0"/>
              <a:t>.</a:t>
            </a:r>
            <a:endParaRPr lang="fr-FR" dirty="0"/>
          </a:p>
        </p:txBody>
      </p:sp>
      <p:sp>
        <p:nvSpPr>
          <p:cNvPr id="155650" name="Titre 4"/>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dirty="0" smtClean="0">
                <a:latin typeface="Cambria" charset="0"/>
              </a:rPr>
              <a:t>Guérison </a:t>
            </a:r>
            <a:r>
              <a:rPr lang="fr-FR" dirty="0">
                <a:latin typeface="Cambria" charset="0"/>
              </a:rPr>
              <a:t>d’un enfant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Jésus leur répond:</a:t>
            </a:r>
          </a:p>
          <a:p>
            <a:pPr lvl="2">
              <a:defRPr/>
            </a:pPr>
            <a:r>
              <a:rPr lang="fr-FR" dirty="0" smtClean="0"/>
              <a:t>C'est </a:t>
            </a:r>
            <a:r>
              <a:rPr lang="fr-FR" dirty="0"/>
              <a:t>parce que vous manquez de foi, leur dit Jésus. Je vous le dis en vérité, si vous aviez de la foi comme un grain de moutarde, vous diriez à cette montagne: ‘Déplace-toi d'ici jusque-là’, et elle se déplacerait; rien ne vous serait impossible. Cependant, cette sorte de démon ne sort que par la prière et par le jeûne. Mat 17:20-21</a:t>
            </a:r>
          </a:p>
          <a:p>
            <a:pPr>
              <a:defRPr/>
            </a:pPr>
            <a:r>
              <a:rPr lang="fr-FR" dirty="0"/>
              <a:t>Tout en parcourant la Galilée, Jésus parle à nouveau de sa mort à ses disciples:</a:t>
            </a:r>
          </a:p>
          <a:p>
            <a:pPr lvl="2">
              <a:defRPr/>
            </a:pPr>
            <a:r>
              <a:rPr lang="fr-FR" dirty="0"/>
              <a:t>Le Fils de l'homme doit être livré entre les mains des hommes; ils le feront mourir et le troisième jour il ressuscitera. Mat 17:22-</a:t>
            </a:r>
            <a:r>
              <a:rPr lang="fr-FR" dirty="0" smtClean="0"/>
              <a:t>23</a:t>
            </a:r>
            <a:endParaRPr lang="fr-FR"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Jésus </a:t>
            </a:r>
            <a:r>
              <a:rPr lang="fr-FR" dirty="0"/>
              <a:t>arrive à </a:t>
            </a:r>
            <a:r>
              <a:rPr lang="fr-FR" dirty="0" err="1" smtClean="0"/>
              <a:t>Capernaüm</a:t>
            </a:r>
            <a:r>
              <a:rPr lang="fr-FR" dirty="0" smtClean="0"/>
              <a:t>. </a:t>
            </a:r>
          </a:p>
          <a:p>
            <a:pPr>
              <a:defRPr/>
            </a:pPr>
            <a:r>
              <a:rPr lang="fr-FR" dirty="0" smtClean="0"/>
              <a:t>Les </a:t>
            </a:r>
            <a:r>
              <a:rPr lang="fr-FR" dirty="0"/>
              <a:t>agents chargés de l’encaissement de </a:t>
            </a:r>
            <a:r>
              <a:rPr lang="fr-FR" dirty="0" smtClean="0"/>
              <a:t>l’impôt du temple </a:t>
            </a:r>
            <a:r>
              <a:rPr lang="fr-FR" dirty="0"/>
              <a:t>interrogent Pierre:</a:t>
            </a:r>
          </a:p>
          <a:p>
            <a:pPr lvl="2">
              <a:defRPr/>
            </a:pPr>
            <a:r>
              <a:rPr lang="fr-FR" dirty="0"/>
              <a:t>Votre maître ne paie-t-il pas l’impôt annuel? Mat 17:24</a:t>
            </a:r>
          </a:p>
          <a:p>
            <a:pPr>
              <a:defRPr/>
            </a:pPr>
            <a:r>
              <a:rPr lang="fr-FR" dirty="0"/>
              <a:t>Pierre répond qu’il le paie.</a:t>
            </a:r>
          </a:p>
          <a:p>
            <a:pPr>
              <a:defRPr/>
            </a:pPr>
            <a:r>
              <a:rPr lang="fr-FR" dirty="0"/>
              <a:t>Rentré à la maison, Jésus dit à Pierre </a:t>
            </a:r>
          </a:p>
          <a:p>
            <a:pPr lvl="1">
              <a:defRPr/>
            </a:pPr>
            <a:r>
              <a:rPr lang="fr-FR" dirty="0"/>
              <a:t>d’aller pêcher le premier poisson qui mordra à l’hameçon,</a:t>
            </a:r>
          </a:p>
          <a:p>
            <a:pPr lvl="1">
              <a:defRPr/>
            </a:pPr>
            <a:r>
              <a:rPr lang="fr-FR" dirty="0"/>
              <a:t>d</a:t>
            </a:r>
            <a:r>
              <a:rPr lang="fr-FR" dirty="0" smtClean="0"/>
              <a:t>e </a:t>
            </a:r>
            <a:r>
              <a:rPr lang="fr-FR" dirty="0"/>
              <a:t>lui ouvrir la bouche,</a:t>
            </a:r>
          </a:p>
          <a:p>
            <a:pPr lvl="1">
              <a:defRPr/>
            </a:pPr>
            <a:r>
              <a:rPr lang="fr-FR" dirty="0"/>
              <a:t>d</a:t>
            </a:r>
            <a:r>
              <a:rPr lang="fr-FR" dirty="0" smtClean="0"/>
              <a:t>e </a:t>
            </a:r>
            <a:r>
              <a:rPr lang="fr-FR" dirty="0"/>
              <a:t>prendre la pièce d’argent qui s’y trouve</a:t>
            </a:r>
          </a:p>
          <a:p>
            <a:pPr lvl="1">
              <a:defRPr/>
            </a:pPr>
            <a:r>
              <a:rPr lang="fr-FR" dirty="0"/>
              <a:t>d</a:t>
            </a:r>
            <a:r>
              <a:rPr lang="fr-FR" dirty="0" smtClean="0"/>
              <a:t>’aller </a:t>
            </a:r>
            <a:r>
              <a:rPr lang="fr-FR" dirty="0"/>
              <a:t>payer l’impôt</a:t>
            </a:r>
            <a:r>
              <a:rPr lang="fr-FR" dirty="0" smtClean="0"/>
              <a:t>.</a:t>
            </a:r>
            <a:endParaRPr lang="fr-FR" dirty="0"/>
          </a:p>
        </p:txBody>
      </p:sp>
      <p:sp>
        <p:nvSpPr>
          <p:cNvPr id="157698" name="Titre 4"/>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L’impôt du temple</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DSC08216.JPG"/>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p:pic>
      <p:sp>
        <p:nvSpPr>
          <p:cNvPr id="7" name="Text Box 13"/>
          <p:cNvSpPr txBox="1">
            <a:spLocks noChangeArrowheads="1"/>
          </p:cNvSpPr>
          <p:nvPr/>
        </p:nvSpPr>
        <p:spPr bwMode="auto">
          <a:xfrm>
            <a:off x="8396288" y="6431489"/>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solidFill>
                  <a:schemeClr val="bg1"/>
                </a:solidFill>
                <a:latin typeface="Cambria"/>
                <a:cs typeface="Cambria"/>
              </a:rPr>
              <a:t>GN</a:t>
            </a:r>
            <a:endParaRPr lang="fr-FR" sz="1200" dirty="0">
              <a:solidFill>
                <a:schemeClr val="bg1"/>
              </a:solidFill>
              <a:latin typeface="Cambria"/>
              <a:cs typeface="Cambria"/>
            </a:endParaRPr>
          </a:p>
        </p:txBody>
      </p:sp>
      <p:sp>
        <p:nvSpPr>
          <p:cNvPr id="8" name="Text Box 13"/>
          <p:cNvSpPr txBox="1">
            <a:spLocks noChangeArrowheads="1"/>
          </p:cNvSpPr>
          <p:nvPr/>
        </p:nvSpPr>
        <p:spPr bwMode="auto">
          <a:xfrm>
            <a:off x="2069452" y="6388292"/>
            <a:ext cx="41535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600" dirty="0" smtClean="0">
                <a:solidFill>
                  <a:schemeClr val="bg1"/>
                </a:solidFill>
                <a:latin typeface="Cambria"/>
                <a:cs typeface="Cambria"/>
              </a:rPr>
              <a:t>Bord du lac de Galilée près de Capernaüm</a:t>
            </a:r>
            <a:endParaRPr lang="fr-FR" sz="1600" dirty="0">
              <a:solidFill>
                <a:schemeClr val="bg1"/>
              </a:solidFill>
              <a:latin typeface="Cambria"/>
              <a:cs typeface="Cambria"/>
            </a:endParaRPr>
          </a:p>
        </p:txBody>
      </p:sp>
    </p:spTree>
    <p:extLst>
      <p:ext uri="{BB962C8B-B14F-4D97-AF65-F5344CB8AC3E}">
        <p14:creationId xmlns:p14="http://schemas.microsoft.com/office/powerpoint/2010/main" val="182480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Jésus </a:t>
            </a:r>
            <a:r>
              <a:rPr lang="fr-FR" dirty="0"/>
              <a:t>avertit ses disciples des dangers qu’il vont rencontrer dans la vie quotidienne.</a:t>
            </a:r>
          </a:p>
          <a:p>
            <a:pPr>
              <a:defRPr/>
            </a:pPr>
            <a:r>
              <a:rPr lang="fr-FR" dirty="0"/>
              <a:t>Ces instructions sont aussi applicables pour nous.</a:t>
            </a:r>
          </a:p>
          <a:p>
            <a:pPr lvl="2">
              <a:defRPr/>
            </a:pPr>
            <a:r>
              <a:rPr lang="fr-FR" dirty="0"/>
              <a:t>Si ta main ou ton pied te poussent à mal agir, </a:t>
            </a:r>
            <a:r>
              <a:rPr lang="fr-FR" dirty="0" err="1"/>
              <a:t>coupe-les</a:t>
            </a:r>
            <a:r>
              <a:rPr lang="fr-FR" dirty="0"/>
              <a:t> et jette-les loin de toi. Mieux vaut pour toi entrer dans la vie boiteux ou manchot que d'avoir deux pieds ou deux mains et d'être jeté dans le feu éternel. Et si ton œil te pousse à mal agir, arrache-le et jette-le loin de toi. Mieux vaut pour toi entrer dans la vie avec un seul œil que d'avoir deux yeux et d'être jeté dans l’enfer de feu. Mat 18</a:t>
            </a:r>
            <a:r>
              <a:rPr lang="fr-FR" dirty="0" smtClean="0"/>
              <a:t>:8-9</a:t>
            </a:r>
            <a:endParaRPr lang="fr-FR" dirty="0"/>
          </a:p>
          <a:p>
            <a:pPr>
              <a:defRPr/>
            </a:pPr>
            <a:endParaRPr lang="fr-FR" dirty="0"/>
          </a:p>
        </p:txBody>
      </p:sp>
      <p:sp>
        <p:nvSpPr>
          <p:cNvPr id="158722" name="Titre 4"/>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Comportement sur terre</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FR" dirty="0" smtClean="0"/>
              <a:t>Par ces paroles, Jésus nous enjoint à analyser</a:t>
            </a:r>
          </a:p>
          <a:p>
            <a:pPr lvl="1"/>
            <a:r>
              <a:rPr lang="fr-FR" dirty="0" smtClean="0"/>
              <a:t>Ce que nous faisons (nos mains)</a:t>
            </a:r>
          </a:p>
          <a:p>
            <a:pPr lvl="1"/>
            <a:r>
              <a:rPr lang="fr-FR" dirty="0" smtClean="0"/>
              <a:t>Où nous allons (les pieds)</a:t>
            </a:r>
          </a:p>
          <a:p>
            <a:pPr lvl="1"/>
            <a:r>
              <a:rPr lang="fr-FR" dirty="0" smtClean="0"/>
              <a:t>Ce que nous yeux voient.</a:t>
            </a:r>
          </a:p>
          <a:p>
            <a:r>
              <a:rPr lang="fr-FR" dirty="0" smtClean="0"/>
              <a:t>Il nous dit ensuite d’être radical et de supprimer tout ce qui nous pousse à mal agir.</a:t>
            </a:r>
          </a:p>
        </p:txBody>
      </p:sp>
      <p:sp>
        <p:nvSpPr>
          <p:cNvPr id="5" name="Titre 4"/>
          <p:cNvSpPr>
            <a:spLocks noGrp="1"/>
          </p:cNvSpPr>
          <p:nvPr>
            <p:ph type="title"/>
          </p:nvPr>
        </p:nvSpPr>
        <p:spPr/>
        <p:txBody>
          <a:bodyPr/>
          <a:lstStyle/>
          <a:p>
            <a:endParaRPr lang="fr-FR"/>
          </a:p>
        </p:txBody>
      </p:sp>
    </p:spTree>
    <p:extLst>
      <p:ext uri="{BB962C8B-B14F-4D97-AF65-F5344CB8AC3E}">
        <p14:creationId xmlns:p14="http://schemas.microsoft.com/office/powerpoint/2010/main" val="36275614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Jésus montre ensuite l’importance que revêtent les enfants pour Dieu:</a:t>
            </a:r>
          </a:p>
          <a:p>
            <a:pPr lvl="2"/>
            <a:r>
              <a:rPr lang="fr-FR" dirty="0"/>
              <a:t>Faites bien attention de ne pas mépriser un seul de ces petits, car je vous dis que leurs anges dans le ciel sont continuellement en présence de mon Père céleste. </a:t>
            </a:r>
            <a:r>
              <a:rPr lang="fr-FR" dirty="0" smtClean="0"/>
              <a:t>Mat 18:10-11</a:t>
            </a:r>
          </a:p>
        </p:txBody>
      </p:sp>
      <p:pic>
        <p:nvPicPr>
          <p:cNvPr id="12" name="Espace réservé pour une image  11" descr="Fotolia_13880778_Subscription_XL.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l="-442"/>
          <a:stretch/>
        </p:blipFill>
        <p:spPr/>
      </p:pic>
      <p:sp>
        <p:nvSpPr>
          <p:cNvPr id="14" name="Text Box 13"/>
          <p:cNvSpPr txBox="1">
            <a:spLocks noChangeArrowheads="1"/>
          </p:cNvSpPr>
          <p:nvPr/>
        </p:nvSpPr>
        <p:spPr bwMode="auto">
          <a:xfrm flipH="1">
            <a:off x="4686658" y="6619419"/>
            <a:ext cx="5683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Tahoma" charset="0"/>
              </a:rPr>
              <a:t>FO</a:t>
            </a:r>
            <a:endParaRPr lang="fr-FR" sz="1000" dirty="0">
              <a:latin typeface="Tahoma" charset="0"/>
            </a:endParaRPr>
          </a:p>
        </p:txBody>
      </p:sp>
    </p:spTree>
    <p:extLst>
      <p:ext uri="{BB962C8B-B14F-4D97-AF65-F5344CB8AC3E}">
        <p14:creationId xmlns:p14="http://schemas.microsoft.com/office/powerpoint/2010/main" val="1431377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b="-451"/>
          <a:stretch/>
        </p:blipFill>
        <p:spPr/>
      </p:pic>
      <p:sp>
        <p:nvSpPr>
          <p:cNvPr id="5" name="Espace réservé du texte 4"/>
          <p:cNvSpPr>
            <a:spLocks noGrp="1"/>
          </p:cNvSpPr>
          <p:nvPr>
            <p:ph type="body" sz="quarter" idx="12"/>
          </p:nvPr>
        </p:nvSpPr>
        <p:spPr/>
        <p:txBody>
          <a:bodyPr/>
          <a:lstStyle/>
          <a:p>
            <a:r>
              <a:rPr lang="fr-FR" dirty="0" smtClean="0"/>
              <a:t>Ces anges ont leur regard tourné vers Dieu;</a:t>
            </a:r>
          </a:p>
          <a:p>
            <a:r>
              <a:rPr lang="fr-FR" dirty="0" smtClean="0"/>
              <a:t>Ne sont-ils pas ainsi toujours prêts à obéir à Dieu et aller soutenir tel ou tel enfant dans le besoin?</a:t>
            </a:r>
          </a:p>
          <a:p>
            <a:r>
              <a:rPr lang="fr-FR" dirty="0" smtClean="0"/>
              <a:t>Ne sous-estimons pas la relation de Dieu avec eux;</a:t>
            </a:r>
          </a:p>
          <a:p>
            <a:pPr lvl="1"/>
            <a:r>
              <a:rPr lang="fr-FR" dirty="0" smtClean="0"/>
              <a:t>Il les aime tout particulièrement;</a:t>
            </a:r>
          </a:p>
          <a:p>
            <a:pPr lvl="1"/>
            <a:r>
              <a:rPr lang="fr-FR" dirty="0" smtClean="0"/>
              <a:t>Dès leur plus jeune âge, il s’en occupe, il en prend soin, il les aime et veut en faire des êtres qui l’aiment en retour.</a:t>
            </a:r>
            <a:endParaRPr lang="fr-FR" dirty="0"/>
          </a:p>
        </p:txBody>
      </p:sp>
    </p:spTree>
    <p:extLst>
      <p:ext uri="{BB962C8B-B14F-4D97-AF65-F5344CB8AC3E}">
        <p14:creationId xmlns:p14="http://schemas.microsoft.com/office/powerpoint/2010/main" val="191291820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a:t>Il donne </a:t>
            </a:r>
            <a:r>
              <a:rPr lang="fr-FR" dirty="0" smtClean="0"/>
              <a:t>une ensuite  </a:t>
            </a:r>
            <a:r>
              <a:rPr lang="fr-FR" dirty="0"/>
              <a:t>image qui nous parle:</a:t>
            </a:r>
          </a:p>
          <a:p>
            <a:pPr lvl="1">
              <a:defRPr/>
            </a:pPr>
            <a:r>
              <a:rPr lang="fr-FR" dirty="0"/>
              <a:t>Un homme a 100 brebis et l’une se perd.</a:t>
            </a:r>
          </a:p>
          <a:p>
            <a:pPr lvl="1">
              <a:defRPr/>
            </a:pPr>
            <a:r>
              <a:rPr lang="fr-FR" dirty="0" smtClean="0"/>
              <a:t>Il </a:t>
            </a:r>
            <a:r>
              <a:rPr lang="fr-FR" dirty="0"/>
              <a:t>laisse les 99 et part à la recherche de la brebis </a:t>
            </a:r>
            <a:r>
              <a:rPr lang="fr-FR" dirty="0" smtClean="0"/>
              <a:t>perdue.</a:t>
            </a:r>
            <a:endParaRPr lang="fr-FR" dirty="0"/>
          </a:p>
          <a:p>
            <a:pPr lvl="1">
              <a:defRPr/>
            </a:pPr>
            <a:r>
              <a:rPr lang="fr-FR" dirty="0"/>
              <a:t>S’il la retrouve, il en a plus de joie que des 99 qui ne se sont pas perdues.</a:t>
            </a:r>
          </a:p>
          <a:p>
            <a:pPr>
              <a:defRPr/>
            </a:pPr>
            <a:r>
              <a:rPr lang="fr-FR" dirty="0"/>
              <a:t>Jésus </a:t>
            </a:r>
            <a:r>
              <a:rPr lang="fr-FR" dirty="0" smtClean="0"/>
              <a:t>conclut </a:t>
            </a:r>
            <a:r>
              <a:rPr lang="fr-FR" dirty="0"/>
              <a:t>par une phrase magnifique:</a:t>
            </a:r>
          </a:p>
          <a:p>
            <a:pPr lvl="2">
              <a:defRPr/>
            </a:pPr>
            <a:r>
              <a:rPr lang="fr-FR" dirty="0"/>
              <a:t>ce n'est pas la volonté de votre Père céleste qu'il se perde un seul de ces petits. Mat 18:</a:t>
            </a:r>
            <a:r>
              <a:rPr lang="fr-FR" dirty="0" smtClean="0"/>
              <a:t>14</a:t>
            </a:r>
            <a:endParaRPr lang="fr-FR" dirty="0"/>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Box 13"/>
          <p:cNvSpPr txBox="1">
            <a:spLocks noChangeArrowheads="1"/>
          </p:cNvSpPr>
          <p:nvPr/>
        </p:nvSpPr>
        <p:spPr bwMode="auto">
          <a:xfrm>
            <a:off x="2965849" y="6437490"/>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TP</a:t>
            </a:r>
            <a:endParaRPr lang="fr-FR" sz="1000" dirty="0" smtClean="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eaLnBrk="1" hangingPunct="1">
              <a:defRPr/>
            </a:pPr>
            <a:r>
              <a:rPr lang="fr-FR" dirty="0" smtClean="0"/>
              <a:t>Jean-Baptiste </a:t>
            </a:r>
            <a:r>
              <a:rPr lang="fr-FR" dirty="0"/>
              <a:t>est un cousin de Jésus, né peu avant lui.</a:t>
            </a:r>
          </a:p>
          <a:p>
            <a:pPr eaLnBrk="1" hangingPunct="1">
              <a:defRPr/>
            </a:pPr>
            <a:r>
              <a:rPr lang="fr-FR" dirty="0"/>
              <a:t>Il prêche dans le désert et dit:</a:t>
            </a:r>
          </a:p>
          <a:p>
            <a:pPr lvl="2" eaLnBrk="1" hangingPunct="1">
              <a:defRPr/>
            </a:pPr>
            <a:r>
              <a:rPr lang="fr-FR" dirty="0"/>
              <a:t>Changez d’attitude, car le royaume des cieux est proche. Jean est celui que le prophète Esaïe avait annoncé lorsqu'il a dit: C'est la voix de celui qui crie dans le désert: ‘Préparez le chemin du Seigneur, rendez ses sentiers droits.’ Mat 3:2</a:t>
            </a:r>
          </a:p>
          <a:p>
            <a:pPr eaLnBrk="1" hangingPunct="1">
              <a:defRPr/>
            </a:pPr>
            <a:r>
              <a:rPr lang="fr-FR" dirty="0"/>
              <a:t>Il porte un vêtement en poil de chameau.</a:t>
            </a:r>
          </a:p>
          <a:p>
            <a:pPr eaLnBrk="1" hangingPunct="1">
              <a:defRPr/>
            </a:pPr>
            <a:r>
              <a:rPr lang="fr-FR" dirty="0"/>
              <a:t>Il se nourrit de sauterelles et de miel sauvage</a:t>
            </a:r>
            <a:r>
              <a:rPr lang="fr-FR" dirty="0" smtClean="0"/>
              <a:t>.</a:t>
            </a:r>
          </a:p>
          <a:p>
            <a:pPr eaLnBrk="1" hangingPunct="1">
              <a:defRPr/>
            </a:pPr>
            <a:r>
              <a:rPr lang="fr-FR" dirty="0"/>
              <a:t>Les habitants de Jérusalem et de toute la Judée vont vers lui.</a:t>
            </a:r>
          </a:p>
          <a:p>
            <a:pPr eaLnBrk="1" hangingPunct="1">
              <a:defRPr/>
            </a:pPr>
            <a:r>
              <a:rPr lang="fr-FR" dirty="0"/>
              <a:t>En entendant les paroles de Jean, Ils reconnaissent leurs </a:t>
            </a:r>
            <a:r>
              <a:rPr lang="fr-FR" dirty="0" smtClean="0"/>
              <a:t>péchés</a:t>
            </a:r>
            <a:r>
              <a:rPr lang="fr-FR" dirty="0"/>
              <a:t> </a:t>
            </a:r>
            <a:r>
              <a:rPr lang="fr-FR" dirty="0" smtClean="0"/>
              <a:t>et </a:t>
            </a:r>
            <a:r>
              <a:rPr lang="fr-FR" dirty="0"/>
              <a:t>se font baptiser dans le Jourdain.</a:t>
            </a:r>
          </a:p>
          <a:p>
            <a:pPr eaLnBrk="1" hangingPunct="1">
              <a:defRPr/>
            </a:pPr>
            <a:endParaRPr lang="fr-FR" dirty="0"/>
          </a:p>
        </p:txBody>
      </p:sp>
      <p:sp>
        <p:nvSpPr>
          <p:cNvPr id="34818" name="Titr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fr-FR" dirty="0">
                <a:latin typeface="Cambria" charset="0"/>
              </a:rPr>
              <a:t>Jean-Baptiste</a:t>
            </a:r>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8901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atin typeface="Cambria" charset="0"/>
                <a:cs typeface="Cambria" charset="0"/>
              </a:rPr>
              <a:t>Il peut arriver qu’on se fasse offenser, critiquer fortement.</a:t>
            </a:r>
          </a:p>
          <a:p>
            <a:r>
              <a:rPr lang="fr-FR">
                <a:latin typeface="Cambria" charset="0"/>
                <a:cs typeface="Cambria" charset="0"/>
              </a:rPr>
              <a:t>Jésus nous donne la conduite à avoir dans ce cas:</a:t>
            </a:r>
          </a:p>
          <a:p>
            <a:pPr lvl="2"/>
            <a:r>
              <a:rPr lang="fr-FR">
                <a:latin typeface="Cambria" charset="0"/>
                <a:cs typeface="Cambria" charset="0"/>
              </a:rPr>
              <a:t>Si ton frère a péché [contre toi], va et reprends-le seul à seul. S'il t'écoute, tu as gagné ton frère. Mais s'il ne t'écoute pas, prends avec toi une ou deux personnes, afin que toute l'affaire se règle sur la déclaration de deux ou de trois témoins. S'il refuse de les écouter, dis-le à l'Eglise; et s'il refuse aussi d'écouter l'Eglise, qu'il soit à tes yeux comme le membre d’un autre peuple et le collecteur d’impôts. Mat 18:15-17</a:t>
            </a:r>
          </a:p>
        </p:txBody>
      </p:sp>
      <p:sp>
        <p:nvSpPr>
          <p:cNvPr id="160770" name="Titre 2"/>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Il </a:t>
            </a:r>
            <a:r>
              <a:rPr lang="fr-FR" dirty="0"/>
              <a:t>montre ensuite l’efficacité de la prière de groupe.</a:t>
            </a:r>
          </a:p>
          <a:p>
            <a:pPr lvl="2">
              <a:defRPr/>
            </a:pPr>
            <a:r>
              <a:rPr lang="fr-FR" dirty="0"/>
              <a:t>Je vous le dis en vérité, tout ce que vous lierez sur la terre aura été lié au ciel et tout ce que vous délierez sur la terre aura été délié au ciel. Je vous dis encore que si deux d'entre vous s'accordent sur la terre pour demander quoi que ce soit, cela leur sera accordé par mon Père céleste. Mat 18:18-19</a:t>
            </a:r>
          </a:p>
          <a:p>
            <a:pPr>
              <a:defRPr/>
            </a:pPr>
            <a:r>
              <a:rPr lang="fr-FR" dirty="0"/>
              <a:t>Ce chapitre est rempli de merveilleuses vérités encourageantes pour notre </a:t>
            </a:r>
            <a:r>
              <a:rPr lang="fr-FR" dirty="0" smtClean="0"/>
              <a:t>vie. Jésus </a:t>
            </a:r>
            <a:r>
              <a:rPr lang="fr-FR" dirty="0"/>
              <a:t>nous dit encore:</a:t>
            </a:r>
          </a:p>
          <a:p>
            <a:pPr lvl="2">
              <a:defRPr/>
            </a:pPr>
            <a:r>
              <a:rPr lang="fr-FR" dirty="0"/>
              <a:t>là où deux ou trois sont rassemblés en mon nom, je suis au milieu d'eux. Mat 18:</a:t>
            </a:r>
            <a:r>
              <a:rPr lang="fr-FR" dirty="0" smtClean="0"/>
              <a:t>20</a:t>
            </a:r>
            <a:endParaRPr lang="fr-FR"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Espace réservé du texte 1"/>
          <p:cNvSpPr>
            <a:spLocks noGrp="1"/>
          </p:cNvSpPr>
          <p:nvPr>
            <p:ph type="body" sz="quarter" idx="12"/>
          </p:nvPr>
        </p:nvSpPr>
        <p:spPr bwMode="auto">
          <a:xfrm>
            <a:off x="161925" y="1058863"/>
            <a:ext cx="8786813" cy="517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solidFill>
                  <a:srgbClr val="404040"/>
                </a:solidFill>
                <a:latin typeface="Cambria" charset="0"/>
                <a:cs typeface="Cambria" charset="0"/>
              </a:rPr>
              <a:t>Pierre interroge Jésus sur le nombre de fois qu’il doit pardonner à son frère, jusqu’à 7 fois?</a:t>
            </a:r>
          </a:p>
          <a:p>
            <a:r>
              <a:rPr lang="fr-FR" dirty="0">
                <a:solidFill>
                  <a:srgbClr val="404040"/>
                </a:solidFill>
                <a:latin typeface="Cambria" charset="0"/>
                <a:cs typeface="Cambria" charset="0"/>
              </a:rPr>
              <a:t>Le Seigneur lui répond:</a:t>
            </a:r>
          </a:p>
          <a:p>
            <a:pPr lvl="2"/>
            <a:r>
              <a:rPr lang="fr-FR" dirty="0">
                <a:latin typeface="Cambria" charset="0"/>
                <a:cs typeface="Cambria" charset="0"/>
              </a:rPr>
              <a:t>Je ne te dis pas jusqu'à 7 fois, mais jusqu'à 70 fois 7 fois. Mat 18:22</a:t>
            </a:r>
          </a:p>
          <a:p>
            <a:r>
              <a:rPr lang="fr-FR" dirty="0">
                <a:solidFill>
                  <a:srgbClr val="404040"/>
                </a:solidFill>
                <a:latin typeface="Cambria" charset="0"/>
                <a:cs typeface="Cambria" charset="0"/>
              </a:rPr>
              <a:t>Il expose alors une </a:t>
            </a:r>
            <a:r>
              <a:rPr lang="fr-FR" dirty="0" smtClean="0">
                <a:solidFill>
                  <a:srgbClr val="404040"/>
                </a:solidFill>
                <a:latin typeface="Cambria" charset="0"/>
                <a:cs typeface="Cambria" charset="0"/>
              </a:rPr>
              <a:t>parabole.</a:t>
            </a:r>
          </a:p>
          <a:p>
            <a:pPr lvl="1"/>
            <a:r>
              <a:rPr lang="fr-FR" dirty="0" smtClean="0">
                <a:solidFill>
                  <a:srgbClr val="404040"/>
                </a:solidFill>
                <a:latin typeface="Cambria" charset="0"/>
                <a:cs typeface="Cambria" charset="0"/>
              </a:rPr>
              <a:t>Un </a:t>
            </a:r>
            <a:r>
              <a:rPr lang="fr-FR" dirty="0">
                <a:solidFill>
                  <a:srgbClr val="404040"/>
                </a:solidFill>
                <a:latin typeface="Cambria" charset="0"/>
                <a:cs typeface="Cambria" charset="0"/>
              </a:rPr>
              <a:t>maître veut régler les comptes dans sa </a:t>
            </a:r>
            <a:r>
              <a:rPr lang="fr-FR" dirty="0" smtClean="0">
                <a:solidFill>
                  <a:srgbClr val="404040"/>
                </a:solidFill>
                <a:latin typeface="Cambria" charset="0"/>
                <a:cs typeface="Cambria" charset="0"/>
              </a:rPr>
              <a:t>maison.</a:t>
            </a:r>
          </a:p>
          <a:p>
            <a:pPr lvl="1"/>
            <a:r>
              <a:rPr lang="fr-FR" dirty="0" smtClean="0">
                <a:solidFill>
                  <a:srgbClr val="404040"/>
                </a:solidFill>
                <a:latin typeface="Cambria" charset="0"/>
                <a:cs typeface="Cambria" charset="0"/>
              </a:rPr>
              <a:t>Un </a:t>
            </a:r>
            <a:r>
              <a:rPr lang="fr-FR" dirty="0">
                <a:solidFill>
                  <a:srgbClr val="404040"/>
                </a:solidFill>
                <a:latin typeface="Cambria" charset="0"/>
                <a:cs typeface="Cambria" charset="0"/>
              </a:rPr>
              <a:t>de ses serviteurs lui doit 10’000 sacs </a:t>
            </a:r>
            <a:r>
              <a:rPr lang="fr-FR" dirty="0" smtClean="0">
                <a:solidFill>
                  <a:srgbClr val="404040"/>
                </a:solidFill>
                <a:latin typeface="Cambria" charset="0"/>
                <a:cs typeface="Cambria" charset="0"/>
              </a:rPr>
              <a:t>d’argent.</a:t>
            </a:r>
          </a:p>
          <a:p>
            <a:pPr lvl="1"/>
            <a:r>
              <a:rPr lang="fr-FR" dirty="0" smtClean="0">
                <a:solidFill>
                  <a:srgbClr val="404040"/>
                </a:solidFill>
                <a:latin typeface="Cambria" charset="0"/>
                <a:cs typeface="Cambria" charset="0"/>
              </a:rPr>
              <a:t>Le </a:t>
            </a:r>
            <a:r>
              <a:rPr lang="fr-FR" dirty="0">
                <a:solidFill>
                  <a:srgbClr val="404040"/>
                </a:solidFill>
                <a:latin typeface="Cambria" charset="0"/>
                <a:cs typeface="Cambria" charset="0"/>
              </a:rPr>
              <a:t>maître décide de le vendre, lui et toute sa famille, afin de rembourser la </a:t>
            </a:r>
            <a:r>
              <a:rPr lang="fr-FR" dirty="0" smtClean="0">
                <a:solidFill>
                  <a:srgbClr val="404040"/>
                </a:solidFill>
                <a:latin typeface="Cambria" charset="0"/>
                <a:cs typeface="Cambria" charset="0"/>
              </a:rPr>
              <a:t>dette.</a:t>
            </a:r>
          </a:p>
          <a:p>
            <a:pPr lvl="1"/>
            <a:r>
              <a:rPr lang="fr-FR" dirty="0" smtClean="0">
                <a:solidFill>
                  <a:srgbClr val="404040"/>
                </a:solidFill>
                <a:latin typeface="Cambria" charset="0"/>
                <a:cs typeface="Cambria" charset="0"/>
              </a:rPr>
              <a:t>Le </a:t>
            </a:r>
            <a:r>
              <a:rPr lang="fr-FR" dirty="0">
                <a:solidFill>
                  <a:srgbClr val="404040"/>
                </a:solidFill>
                <a:latin typeface="Cambria" charset="0"/>
                <a:cs typeface="Cambria" charset="0"/>
              </a:rPr>
              <a:t>serviteur se prosterne et implore son maître:</a:t>
            </a:r>
          </a:p>
          <a:p>
            <a:pPr lvl="2"/>
            <a:r>
              <a:rPr lang="fr-FR" dirty="0">
                <a:latin typeface="Cambria" charset="0"/>
                <a:cs typeface="Cambria" charset="0"/>
              </a:rPr>
              <a:t>Seigneur, prends patience envers moi et je te paierai tout. Mat 18:26</a:t>
            </a:r>
          </a:p>
          <a:p>
            <a:pPr lvl="1" indent="-284163">
              <a:buSzTx/>
              <a:buFont typeface="Lucida Grande" charset="0"/>
              <a:buChar char="■"/>
            </a:pPr>
            <a:endParaRPr lang="fr-FR" dirty="0">
              <a:solidFill>
                <a:srgbClr val="404040"/>
              </a:solidFill>
              <a:latin typeface="Cambria" charset="0"/>
              <a:cs typeface="Cambria" charset="0"/>
            </a:endParaRPr>
          </a:p>
        </p:txBody>
      </p:sp>
      <p:sp>
        <p:nvSpPr>
          <p:cNvPr id="162818" name="Titre 2"/>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le serviteur débiteur</a:t>
            </a:r>
          </a:p>
        </p:txBody>
      </p:sp>
    </p:spTree>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lvl="1"/>
            <a:r>
              <a:rPr lang="fr-FR" dirty="0">
                <a:solidFill>
                  <a:srgbClr val="404040"/>
                </a:solidFill>
                <a:latin typeface="Cambria" charset="0"/>
                <a:cs typeface="Cambria" charset="0"/>
              </a:rPr>
              <a:t>Le maître est ému de compassion et annule la dette.</a:t>
            </a:r>
          </a:p>
          <a:p>
            <a:pPr lvl="1"/>
            <a:r>
              <a:rPr lang="fr-FR" dirty="0">
                <a:solidFill>
                  <a:srgbClr val="404040"/>
                </a:solidFill>
                <a:latin typeface="Cambria" charset="0"/>
                <a:cs typeface="Cambria" charset="0"/>
              </a:rPr>
              <a:t>Ce serviteur rencontre une autre personne qui lui doit 100 pièces </a:t>
            </a:r>
            <a:r>
              <a:rPr lang="fr-FR" dirty="0" smtClean="0">
                <a:solidFill>
                  <a:srgbClr val="404040"/>
                </a:solidFill>
                <a:latin typeface="Cambria" charset="0"/>
                <a:cs typeface="Cambria" charset="0"/>
              </a:rPr>
              <a:t>d’argent</a:t>
            </a:r>
          </a:p>
          <a:p>
            <a:pPr lvl="3"/>
            <a:r>
              <a:rPr lang="fr-FR" dirty="0" smtClean="0">
                <a:solidFill>
                  <a:srgbClr val="404040"/>
                </a:solidFill>
                <a:latin typeface="Cambria" charset="0"/>
                <a:cs typeface="Cambria" charset="0"/>
              </a:rPr>
              <a:t>Une </a:t>
            </a:r>
            <a:r>
              <a:rPr lang="fr-FR" dirty="0">
                <a:solidFill>
                  <a:srgbClr val="404040"/>
                </a:solidFill>
                <a:latin typeface="Cambria" charset="0"/>
                <a:cs typeface="Cambria" charset="0"/>
              </a:rPr>
              <a:t>note de la bible « Vie nouvelle » indique que cette somme est 600’000 fois moins grande que la première.</a:t>
            </a:r>
          </a:p>
          <a:p>
            <a:pPr lvl="1"/>
            <a:r>
              <a:rPr lang="fr-FR" dirty="0">
                <a:solidFill>
                  <a:srgbClr val="404040"/>
                </a:solidFill>
                <a:latin typeface="Cambria" charset="0"/>
                <a:cs typeface="Cambria" charset="0"/>
              </a:rPr>
              <a:t>Il attrape la personne à la gorge, se met à l’étrangler et exige le remboursement.</a:t>
            </a:r>
          </a:p>
          <a:p>
            <a:pPr lvl="1"/>
            <a:r>
              <a:rPr lang="fr-FR" dirty="0">
                <a:solidFill>
                  <a:srgbClr val="404040"/>
                </a:solidFill>
                <a:latin typeface="Cambria" charset="0"/>
                <a:cs typeface="Cambria" charset="0"/>
              </a:rPr>
              <a:t>Il n’écoute pas les supplications du débiteur et le fait jeter en prison</a:t>
            </a:r>
            <a:r>
              <a:rPr lang="fr-FR" dirty="0" smtClean="0">
                <a:solidFill>
                  <a:srgbClr val="404040"/>
                </a:solidFill>
                <a:latin typeface="Cambria" charset="0"/>
                <a:cs typeface="Cambria" charset="0"/>
              </a:rPr>
              <a:t>.</a:t>
            </a:r>
            <a:endParaRPr lang="fr-FR" dirty="0">
              <a:solidFill>
                <a:srgbClr val="404040"/>
              </a:solidFill>
              <a:latin typeface="Cambria" charset="0"/>
              <a:cs typeface="Cambria" charset="0"/>
            </a:endParaRPr>
          </a:p>
        </p:txBody>
      </p:sp>
      <p:pic>
        <p:nvPicPr>
          <p:cNvPr id="3"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Text Box 13"/>
          <p:cNvSpPr txBox="1">
            <a:spLocks noChangeArrowheads="1"/>
          </p:cNvSpPr>
          <p:nvPr/>
        </p:nvSpPr>
        <p:spPr bwMode="auto">
          <a:xfrm>
            <a:off x="2965849" y="6581775"/>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200" dirty="0" smtClean="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Espace réservé du texte 1"/>
          <p:cNvSpPr>
            <a:spLocks noGrp="1"/>
          </p:cNvSpPr>
          <p:nvPr>
            <p:ph type="body" sz="quarter" idx="12"/>
          </p:nvPr>
        </p:nvSpPr>
        <p:spPr bwMode="auto">
          <a:xfrm>
            <a:off x="161925" y="1058863"/>
            <a:ext cx="8786813" cy="517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lvl="1"/>
            <a:r>
              <a:rPr lang="fr-FR" dirty="0">
                <a:solidFill>
                  <a:srgbClr val="404040"/>
                </a:solidFill>
                <a:latin typeface="Cambria" charset="0"/>
                <a:cs typeface="Cambria" charset="0"/>
              </a:rPr>
              <a:t>Ayant entendu cela, le maître convoque  </a:t>
            </a:r>
            <a:r>
              <a:rPr lang="fr-FR" dirty="0" smtClean="0">
                <a:solidFill>
                  <a:srgbClr val="404040"/>
                </a:solidFill>
                <a:latin typeface="Cambria" charset="0"/>
                <a:cs typeface="Cambria" charset="0"/>
              </a:rPr>
              <a:t>son serviteur </a:t>
            </a:r>
            <a:r>
              <a:rPr lang="fr-FR" dirty="0">
                <a:solidFill>
                  <a:srgbClr val="404040"/>
                </a:solidFill>
                <a:latin typeface="Cambria" charset="0"/>
                <a:cs typeface="Cambria" charset="0"/>
              </a:rPr>
              <a:t>et lui dit:</a:t>
            </a:r>
          </a:p>
          <a:p>
            <a:pPr lvl="2"/>
            <a:r>
              <a:rPr lang="fr-FR" dirty="0">
                <a:latin typeface="Cambria" charset="0"/>
                <a:cs typeface="Cambria" charset="0"/>
              </a:rPr>
              <a:t>Méchant serviteur, je t'avais remis en entier ta dette parce que tu m'en avais supplié. Ne devais-tu pas, toi aussi, avoir pitié de ton compagnon comme j'ai eu pitié de toi?  Mat 18:32.33</a:t>
            </a:r>
          </a:p>
          <a:p>
            <a:pPr lvl="1"/>
            <a:r>
              <a:rPr lang="fr-FR" dirty="0" smtClean="0">
                <a:solidFill>
                  <a:srgbClr val="404040"/>
                </a:solidFill>
                <a:latin typeface="Cambria" charset="0"/>
                <a:cs typeface="Cambria" charset="0"/>
              </a:rPr>
              <a:t>Le </a:t>
            </a:r>
            <a:r>
              <a:rPr lang="fr-FR" dirty="0">
                <a:solidFill>
                  <a:srgbClr val="404040"/>
                </a:solidFill>
                <a:latin typeface="Cambria" charset="0"/>
                <a:cs typeface="Cambria" charset="0"/>
              </a:rPr>
              <a:t>maître, fâché, le livre aux bourreaux jusqu’à ce qu’il ait payé l’entier de la dette.</a:t>
            </a:r>
          </a:p>
          <a:p>
            <a:r>
              <a:rPr lang="fr-FR" dirty="0">
                <a:solidFill>
                  <a:srgbClr val="404040"/>
                </a:solidFill>
                <a:latin typeface="Cambria" charset="0"/>
                <a:cs typeface="Cambria" charset="0"/>
              </a:rPr>
              <a:t>Jésus conclut la parabole avec un avertissement:</a:t>
            </a:r>
          </a:p>
          <a:p>
            <a:pPr lvl="2"/>
            <a:r>
              <a:rPr lang="fr-FR" dirty="0">
                <a:latin typeface="Cambria" charset="0"/>
                <a:cs typeface="Cambria" charset="0"/>
              </a:rPr>
              <a:t>C'est ainsi que mon Père céleste vous traitera, si chacun de vous ne pardonne pas à son frère de tout son cœur.</a:t>
            </a:r>
          </a:p>
        </p:txBody>
      </p:sp>
    </p:spTree>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Espace réservé du texte 4"/>
          <p:cNvSpPr>
            <a:spLocks noGrp="1"/>
          </p:cNvSpPr>
          <p:nvPr>
            <p:ph type="body" sz="quarter" idx="12"/>
          </p:nvPr>
        </p:nvSpPr>
        <p:spPr/>
        <p:txBody>
          <a:bodyPr/>
          <a:lstStyle/>
          <a:p>
            <a:r>
              <a:rPr lang="fr-FR" dirty="0" smtClean="0"/>
              <a:t>Notre Père céleste nous a pardonné tous nos péchés.</a:t>
            </a:r>
          </a:p>
          <a:p>
            <a:r>
              <a:rPr lang="fr-FR" dirty="0" smtClean="0"/>
              <a:t>Il met ainsi la barre du pardon à un niveau extrêmement élevé.</a:t>
            </a:r>
          </a:p>
        </p:txBody>
      </p:sp>
      <p:sp>
        <p:nvSpPr>
          <p:cNvPr id="4" name="Titre 3"/>
          <p:cNvSpPr>
            <a:spLocks noGrp="1"/>
          </p:cNvSpPr>
          <p:nvPr>
            <p:ph type="title"/>
          </p:nvPr>
        </p:nvSpPr>
        <p:spPr/>
        <p:txBody>
          <a:bodyPr/>
          <a:lstStyle/>
          <a:p>
            <a:endParaRPr lang="fr-FR"/>
          </a:p>
        </p:txBody>
      </p:sp>
      <p:sp>
        <p:nvSpPr>
          <p:cNvPr id="11" name="Text Box 13"/>
          <p:cNvSpPr txBox="1">
            <a:spLocks noChangeArrowheads="1"/>
          </p:cNvSpPr>
          <p:nvPr/>
        </p:nvSpPr>
        <p:spPr bwMode="auto">
          <a:xfrm>
            <a:off x="8770144" y="6083322"/>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200" dirty="0" smtClean="0">
              <a:latin typeface="+mj-lt"/>
            </a:endParaRPr>
          </a:p>
        </p:txBody>
      </p:sp>
    </p:spTree>
    <p:extLst>
      <p:ext uri="{BB962C8B-B14F-4D97-AF65-F5344CB8AC3E}">
        <p14:creationId xmlns:p14="http://schemas.microsoft.com/office/powerpoint/2010/main" val="3580965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Avez-vous des personnes à qui vous n’avez pas pardonné?</a:t>
            </a:r>
          </a:p>
          <a:p>
            <a:r>
              <a:rPr lang="fr-FR" dirty="0" smtClean="0"/>
              <a:t>Arrêtez-vous un instant, fermez les yeux;</a:t>
            </a:r>
          </a:p>
          <a:p>
            <a:r>
              <a:rPr lang="fr-FR" dirty="0" smtClean="0"/>
              <a:t>Le nom d’une personne vous vient à l’esprit?</a:t>
            </a:r>
          </a:p>
          <a:p>
            <a:pPr lvl="1"/>
            <a:r>
              <a:rPr lang="fr-FR" dirty="0" smtClean="0"/>
              <a:t>Elle vous a peut-être critiqué, licencié, volé, rabaissé.</a:t>
            </a:r>
          </a:p>
          <a:p>
            <a:r>
              <a:rPr lang="fr-FR" dirty="0" smtClean="0"/>
              <a:t>Dieu désire que vous lui pardonniez.</a:t>
            </a:r>
          </a:p>
          <a:p>
            <a:r>
              <a:rPr lang="fr-FR" dirty="0" smtClean="0"/>
              <a:t>Demandez pardon à Dieu d’avoir eu des pensées négatives envers la personne qui vous a fait du mal.</a:t>
            </a:r>
          </a:p>
          <a:p>
            <a:r>
              <a:rPr lang="fr-FR" dirty="0" smtClean="0"/>
              <a:t>Après l’avoir fait, occupez la place libérée en vous-même par des pensées positives, dictées par Dieu.</a:t>
            </a:r>
          </a:p>
        </p:txBody>
      </p:sp>
      <p:sp>
        <p:nvSpPr>
          <p:cNvPr id="2" name="Titre 1"/>
          <p:cNvSpPr>
            <a:spLocks noGrp="1"/>
          </p:cNvSpPr>
          <p:nvPr>
            <p:ph type="title"/>
          </p:nvPr>
        </p:nvSpPr>
        <p:spPr/>
        <p:txBody>
          <a:bodyPr/>
          <a:lstStyle/>
          <a:p>
            <a:endParaRPr lang="fr-FR"/>
          </a:p>
        </p:txBody>
      </p:sp>
    </p:spTree>
    <p:extLst>
      <p:ext uri="{BB962C8B-B14F-4D97-AF65-F5344CB8AC3E}">
        <p14:creationId xmlns:p14="http://schemas.microsoft.com/office/powerpoint/2010/main" val="243304149"/>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Il peut arriver que ce soit vous qui ayez fait du mal à d’autres personnes.</a:t>
            </a:r>
          </a:p>
          <a:p>
            <a:r>
              <a:rPr lang="fr-FR" dirty="0" smtClean="0"/>
              <a:t>Pensez-vous à quelqu’un en particulier?</a:t>
            </a:r>
          </a:p>
          <a:p>
            <a:r>
              <a:rPr lang="fr-FR" dirty="0" smtClean="0"/>
              <a:t>Passez à l’action, contactez la personne, demandez-lui pardon.</a:t>
            </a:r>
            <a:endParaRPr lang="fr-FR" dirty="0"/>
          </a:p>
        </p:txBody>
      </p:sp>
      <p:sp>
        <p:nvSpPr>
          <p:cNvPr id="5" name="Titre 4"/>
          <p:cNvSpPr>
            <a:spLocks noGrp="1"/>
          </p:cNvSpPr>
          <p:nvPr>
            <p:ph type="title"/>
          </p:nvPr>
        </p:nvSpPr>
        <p:spPr/>
        <p:txBody>
          <a:bodyPr/>
          <a:lstStyle/>
          <a:p>
            <a:endParaRPr lang="fr-FR"/>
          </a:p>
        </p:txBody>
      </p:sp>
      <p:sp>
        <p:nvSpPr>
          <p:cNvPr id="7" name="Text Box 13"/>
          <p:cNvSpPr txBox="1">
            <a:spLocks noChangeArrowheads="1"/>
          </p:cNvSpPr>
          <p:nvPr/>
        </p:nvSpPr>
        <p:spPr bwMode="auto">
          <a:xfrm>
            <a:off x="4191516" y="6313309"/>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latin typeface="+mj-lt"/>
              </a:rPr>
              <a:t>FO</a:t>
            </a:r>
            <a:endParaRPr lang="fr-FR" sz="1200" dirty="0" smtClean="0">
              <a:latin typeface="+mj-lt"/>
            </a:endParaRPr>
          </a:p>
        </p:txBody>
      </p:sp>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89470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Jésus </a:t>
            </a:r>
            <a:r>
              <a:rPr lang="fr-FR" dirty="0"/>
              <a:t>quitte la Galilée et parcourt la Judée.</a:t>
            </a:r>
          </a:p>
          <a:p>
            <a:pPr>
              <a:defRPr/>
            </a:pPr>
            <a:r>
              <a:rPr lang="fr-FR" dirty="0"/>
              <a:t>Une grande foule le suit, de nombreux malades sont guéris.</a:t>
            </a:r>
          </a:p>
          <a:p>
            <a:pPr>
              <a:defRPr/>
            </a:pPr>
            <a:r>
              <a:rPr lang="fr-FR" dirty="0"/>
              <a:t>Les pharisiens </a:t>
            </a:r>
            <a:r>
              <a:rPr lang="fr-FR" dirty="0" smtClean="0"/>
              <a:t>l’apostrophent </a:t>
            </a:r>
            <a:r>
              <a:rPr lang="fr-FR" dirty="0"/>
              <a:t>et lui demandent si un homme peut divorcer de sa </a:t>
            </a:r>
            <a:r>
              <a:rPr lang="fr-FR" dirty="0" smtClean="0"/>
              <a:t>femme.</a:t>
            </a:r>
            <a:endParaRPr lang="fr-FR" dirty="0"/>
          </a:p>
          <a:p>
            <a:pPr>
              <a:defRPr/>
            </a:pPr>
            <a:r>
              <a:rPr lang="fr-FR" dirty="0"/>
              <a:t>Jésus leur répond:</a:t>
            </a:r>
          </a:p>
          <a:p>
            <a:pPr lvl="2">
              <a:defRPr/>
            </a:pPr>
            <a:r>
              <a:rPr lang="fr-FR" dirty="0"/>
              <a:t>N'avez-vous pas lu que le Créateur, au commencement, a fait l'homme et la femme et qu'il a dit: C'est pourquoi l'homme quittera son père et sa mère et s'attachera à sa femme, et les deux ne feront qu’un?</a:t>
            </a:r>
            <a:r>
              <a:rPr lang="fr-FR" dirty="0" smtClean="0"/>
              <a:t> </a:t>
            </a:r>
            <a:r>
              <a:rPr lang="fr-FR" dirty="0"/>
              <a:t>Ainsi, ils ne sont plus deux mais ne font qu’un. Que l'homme ne sépare donc pas ce que Dieu a uni. Mat 19:4-</a:t>
            </a:r>
            <a:r>
              <a:rPr lang="fr-FR" dirty="0" smtClean="0"/>
              <a:t>6</a:t>
            </a:r>
            <a:endParaRPr lang="fr-FR" dirty="0"/>
          </a:p>
        </p:txBody>
      </p:sp>
      <p:sp>
        <p:nvSpPr>
          <p:cNvPr id="165890" name="Titre 2"/>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Le mariage et le divorce</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eaLnBrk="1" hangingPunct="1">
              <a:defRPr/>
            </a:pPr>
            <a:r>
              <a:rPr lang="fr-FR" dirty="0" smtClean="0"/>
              <a:t>Il </a:t>
            </a:r>
            <a:r>
              <a:rPr lang="fr-FR" dirty="0"/>
              <a:t>leur annonce l’arrivée d’un plus grand que lui:</a:t>
            </a:r>
          </a:p>
          <a:p>
            <a:pPr lvl="2" eaLnBrk="1" hangingPunct="1">
              <a:defRPr/>
            </a:pPr>
            <a:r>
              <a:rPr lang="fr-FR" dirty="0"/>
              <a:t>Moi, je vous baptise d'eau en vue de la repentance, mais celui qui vient après moi est plus puissant que moi et je ne suis pas digne de porter ses sandales. Lui, il vous baptisera du Saint-Esprit et de feu. Mat 3:11</a:t>
            </a:r>
          </a:p>
          <a:p>
            <a:pPr eaLnBrk="1" hangingPunct="1">
              <a:defRPr/>
            </a:pPr>
            <a:endParaRPr lang="fr-FR" dirty="0"/>
          </a:p>
        </p:txBody>
      </p:sp>
      <p:pic>
        <p:nvPicPr>
          <p:cNvPr id="35842" name="Image 4" descr="DSC00361.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l="-243"/>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p:cNvSpPr txBox="1">
            <a:spLocks noChangeArrowheads="1"/>
          </p:cNvSpPr>
          <p:nvPr/>
        </p:nvSpPr>
        <p:spPr bwMode="auto">
          <a:xfrm>
            <a:off x="8673836" y="6092825"/>
            <a:ext cx="5508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a:latin typeface="Tahoma" charset="0"/>
              </a:rPr>
              <a:t>GN</a:t>
            </a:r>
            <a:endParaRPr lang="fr-FR" sz="10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pPr>
              <a:defRPr/>
            </a:pPr>
            <a:r>
              <a:rPr lang="fr-FR" dirty="0" smtClean="0"/>
              <a:t>Des </a:t>
            </a:r>
            <a:r>
              <a:rPr lang="fr-FR" dirty="0"/>
              <a:t>gens amènent à Jésus des enfants afin qu’il leur impose les mains et prie pour eux.</a:t>
            </a:r>
          </a:p>
          <a:p>
            <a:pPr>
              <a:defRPr/>
            </a:pPr>
            <a:r>
              <a:rPr lang="fr-FR" dirty="0"/>
              <a:t>Les disciples leur font des </a:t>
            </a:r>
            <a:r>
              <a:rPr lang="fr-FR" dirty="0" smtClean="0"/>
              <a:t>reproches. Mais </a:t>
            </a:r>
            <a:r>
              <a:rPr lang="fr-FR" dirty="0"/>
              <a:t>Jésus leur dit:</a:t>
            </a:r>
          </a:p>
          <a:p>
            <a:pPr lvl="2">
              <a:defRPr/>
            </a:pPr>
            <a:r>
              <a:rPr lang="fr-FR" dirty="0"/>
              <a:t>Laissez les petits enfants, ne les empêchez pas de venir à moi, car le royaume des cieux est pour ceux qui leur ressemblent. Mat 19:14</a:t>
            </a:r>
          </a:p>
          <a:p>
            <a:pPr>
              <a:defRPr/>
            </a:pPr>
            <a:endParaRPr lang="fr-FR" dirty="0"/>
          </a:p>
          <a:p>
            <a:pPr>
              <a:defRPr/>
            </a:pPr>
            <a:endParaRPr lang="fr-FR" dirty="0"/>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166914" name="Titr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Jésus bénit les enfants</a:t>
            </a:r>
          </a:p>
        </p:txBody>
      </p:sp>
      <p:sp>
        <p:nvSpPr>
          <p:cNvPr id="6" name="Text Box 13"/>
          <p:cNvSpPr txBox="1">
            <a:spLocks noChangeArrowheads="1"/>
          </p:cNvSpPr>
          <p:nvPr/>
        </p:nvSpPr>
        <p:spPr bwMode="auto">
          <a:xfrm>
            <a:off x="5018088" y="6581775"/>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FR" dirty="0" smtClean="0"/>
              <a:t>Avez-vous déjà observé un rassemblement de personnes autour d’un point d’attraction, un lieu touristique ou une fête foraine?</a:t>
            </a:r>
          </a:p>
          <a:p>
            <a:pPr lvl="1"/>
            <a:r>
              <a:rPr lang="fr-FR" dirty="0" smtClean="0"/>
              <a:t>Les enfants se glissent devant les adultes pour mieux voir.</a:t>
            </a:r>
          </a:p>
          <a:p>
            <a:pPr lvl="1"/>
            <a:r>
              <a:rPr lang="fr-FR" dirty="0" smtClean="0"/>
              <a:t>Ils se mettent près de la personne qui donne le spectacle, les yeux rivés sur ce qu’ils voient, les oreilles attentives.</a:t>
            </a:r>
          </a:p>
          <a:p>
            <a:pPr lvl="1"/>
            <a:r>
              <a:rPr lang="fr-FR" dirty="0" smtClean="0"/>
              <a:t>Ils répondent aux questions, oublient le temps qui passe et les autres activités.</a:t>
            </a:r>
          </a:p>
          <a:p>
            <a:r>
              <a:rPr lang="fr-FR" dirty="0" smtClean="0"/>
              <a:t>Voilà certainement une description des enfants qui devaient, à chaque exposé ou miracle, se trouver aux pieds de Jésus.</a:t>
            </a:r>
          </a:p>
        </p:txBody>
      </p:sp>
      <p:sp>
        <p:nvSpPr>
          <p:cNvPr id="5" name="Titre 4"/>
          <p:cNvSpPr>
            <a:spLocks noGrp="1"/>
          </p:cNvSpPr>
          <p:nvPr>
            <p:ph type="title"/>
          </p:nvPr>
        </p:nvSpPr>
        <p:spPr/>
        <p:txBody>
          <a:bodyPr/>
          <a:lstStyle/>
          <a:p>
            <a:endParaRPr lang="fr-FR"/>
          </a:p>
        </p:txBody>
      </p:sp>
    </p:spTree>
    <p:extLst>
      <p:ext uri="{BB962C8B-B14F-4D97-AF65-F5344CB8AC3E}">
        <p14:creationId xmlns:p14="http://schemas.microsoft.com/office/powerpoint/2010/main" val="224185009"/>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FR" dirty="0" smtClean="0"/>
              <a:t>J’ai cette image qui me revient très souvent lors des moments de louange: une foule d’enfants aux pieds de Jésus.</a:t>
            </a:r>
          </a:p>
          <a:p>
            <a:r>
              <a:rPr lang="fr-FR" dirty="0" smtClean="0"/>
              <a:t>Je désire tellement leur ressembler, me tenir à la même place qu’eux, devant Jésus. Et vous?</a:t>
            </a:r>
          </a:p>
          <a:p>
            <a:endParaRPr lang="fr-FR" dirty="0"/>
          </a:p>
        </p:txBody>
      </p:sp>
      <p:sp>
        <p:nvSpPr>
          <p:cNvPr id="2" name="Titre 1"/>
          <p:cNvSpPr>
            <a:spLocks noGrp="1"/>
          </p:cNvSpPr>
          <p:nvPr>
            <p:ph type="title"/>
          </p:nvPr>
        </p:nvSpPr>
        <p:spPr/>
        <p:txBody>
          <a:bodyPr/>
          <a:lstStyle/>
          <a:p>
            <a:endParaRPr lang="fr-FR"/>
          </a:p>
        </p:txBody>
      </p:sp>
      <p:pic>
        <p:nvPicPr>
          <p:cNvPr id="8" name="Espace réservé pour une image  7"/>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9" name="Text Box 13"/>
          <p:cNvSpPr txBox="1">
            <a:spLocks noChangeArrowheads="1"/>
          </p:cNvSpPr>
          <p:nvPr/>
        </p:nvSpPr>
        <p:spPr bwMode="auto">
          <a:xfrm>
            <a:off x="4374464" y="6292040"/>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TP</a:t>
            </a:r>
            <a:endParaRPr lang="fr-FR" sz="1000" dirty="0" smtClean="0">
              <a:latin typeface="+mj-lt"/>
            </a:endParaRPr>
          </a:p>
        </p:txBody>
      </p:sp>
    </p:spTree>
    <p:extLst>
      <p:ext uri="{BB962C8B-B14F-4D97-AF65-F5344CB8AC3E}">
        <p14:creationId xmlns:p14="http://schemas.microsoft.com/office/powerpoint/2010/main" val="94847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Un </a:t>
            </a:r>
            <a:r>
              <a:rPr lang="fr-FR" dirty="0"/>
              <a:t>jeune homme riche s’approche de Jésus et lui demande:</a:t>
            </a:r>
          </a:p>
          <a:p>
            <a:pPr lvl="2">
              <a:defRPr/>
            </a:pPr>
            <a:r>
              <a:rPr lang="fr-FR" dirty="0"/>
              <a:t>Maître, que dois-je faire de bon pour avoir la vie éternelle? Mat 19:16</a:t>
            </a:r>
          </a:p>
          <a:p>
            <a:pPr>
              <a:defRPr/>
            </a:pPr>
            <a:r>
              <a:rPr lang="fr-FR" dirty="0"/>
              <a:t>Jésus lui dit de respecter les commandements.</a:t>
            </a:r>
          </a:p>
          <a:p>
            <a:pPr lvl="2"/>
            <a:r>
              <a:rPr lang="fr-FR" dirty="0"/>
              <a:t>Tu ne commettras pas de meurtre; tu ne commettras pas d'adultère; tu ne commettras pas de vol; tu ne porteras pas de faux </a:t>
            </a:r>
            <a:r>
              <a:rPr lang="fr-FR" dirty="0" smtClean="0"/>
              <a:t>témoignage; honore </a:t>
            </a:r>
            <a:r>
              <a:rPr lang="fr-FR" dirty="0"/>
              <a:t>ton père et ta mère et tu aimeras ton prochain comme toi-</a:t>
            </a:r>
            <a:r>
              <a:rPr lang="fr-FR" dirty="0" smtClean="0"/>
              <a:t>même. </a:t>
            </a:r>
            <a:r>
              <a:rPr lang="fr-FR" dirty="0"/>
              <a:t>Mat 19:18-</a:t>
            </a:r>
            <a:r>
              <a:rPr lang="fr-FR" dirty="0" smtClean="0"/>
              <a:t>19</a:t>
            </a:r>
            <a:endParaRPr lang="fr-FR" dirty="0"/>
          </a:p>
        </p:txBody>
      </p:sp>
      <p:sp>
        <p:nvSpPr>
          <p:cNvPr id="167938" name="Titre 5"/>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Les riches et le royaume de Dieu</a:t>
            </a:r>
          </a:p>
        </p:txBody>
      </p:sp>
      <p:sp>
        <p:nvSpPr>
          <p:cNvPr id="6" name="Text Box 13"/>
          <p:cNvSpPr txBox="1">
            <a:spLocks noChangeArrowheads="1"/>
          </p:cNvSpPr>
          <p:nvPr/>
        </p:nvSpPr>
        <p:spPr bwMode="auto">
          <a:xfrm>
            <a:off x="2654297" y="6230938"/>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latin typeface="+mj-lt"/>
              </a:rPr>
              <a:t>FO</a:t>
            </a:r>
            <a:endParaRPr lang="fr-FR" sz="1200" dirty="0" smtClean="0">
              <a:latin typeface="+mj-lt"/>
            </a:endParaRPr>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a:t>L’homme lui dit qu’il respecte tous ces commandements.</a:t>
            </a:r>
          </a:p>
          <a:p>
            <a:pPr>
              <a:defRPr/>
            </a:pPr>
            <a:r>
              <a:rPr lang="fr-FR" dirty="0"/>
              <a:t>Jésus lui dit alors:</a:t>
            </a:r>
          </a:p>
          <a:p>
            <a:pPr lvl="2">
              <a:defRPr/>
            </a:pPr>
            <a:r>
              <a:rPr lang="fr-FR" dirty="0"/>
              <a:t>Si tu veux être parfait, va vendre ce que tu possèdes, donne-le aux pauvres et tu auras un trésor dans le ciel. Puis viens et suis-moi. Mat 19:21</a:t>
            </a:r>
          </a:p>
          <a:p>
            <a:pPr>
              <a:defRPr/>
            </a:pPr>
            <a:r>
              <a:rPr lang="fr-FR" dirty="0" smtClean="0"/>
              <a:t>Après </a:t>
            </a:r>
            <a:r>
              <a:rPr lang="fr-FR" dirty="0"/>
              <a:t>avoir entendu cela, le jeune homme part, tout triste, car il a de grands biens.</a:t>
            </a:r>
          </a:p>
          <a:p>
            <a:pPr>
              <a:defRPr/>
            </a:pPr>
            <a:r>
              <a:rPr lang="fr-FR" dirty="0"/>
              <a:t>Jésus dit à ses disciples:</a:t>
            </a:r>
          </a:p>
          <a:p>
            <a:pPr lvl="2">
              <a:defRPr/>
            </a:pPr>
            <a:r>
              <a:rPr lang="fr-FR" dirty="0"/>
              <a:t>Je vous le dis encore, il est plus facile à un chameau de passer par un trou d'aiguille qu'à un riche d'entrer dans le royaume de Dieu. Mat 19:</a:t>
            </a:r>
            <a:r>
              <a:rPr lang="fr-FR" dirty="0" smtClean="0"/>
              <a:t>24</a:t>
            </a:r>
          </a:p>
          <a:p>
            <a:pPr lvl="2">
              <a:defRPr/>
            </a:pP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Le salut et la vie éternelle que nous propose Dieu est basée sur la mort et la résurrection de Jésus-Christ.</a:t>
            </a:r>
          </a:p>
          <a:p>
            <a:r>
              <a:rPr lang="fr-FR" dirty="0" smtClean="0"/>
              <a:t>Si nous reconnaissons notre état de pécheur et acceptons Jésus comme notre Sauveur personnel, nous sommes sauvés.</a:t>
            </a:r>
          </a:p>
          <a:p>
            <a:r>
              <a:rPr lang="fr-FR" dirty="0" smtClean="0"/>
              <a:t>Nous pouvons alors avoir Dieu comme </a:t>
            </a:r>
          </a:p>
          <a:p>
            <a:pPr lvl="1"/>
            <a:r>
              <a:rPr lang="fr-FR" dirty="0" smtClean="0"/>
              <a:t>notre Seigneur, </a:t>
            </a:r>
          </a:p>
          <a:p>
            <a:pPr lvl="1"/>
            <a:r>
              <a:rPr lang="fr-FR" dirty="0" smtClean="0"/>
              <a:t>notre maître, </a:t>
            </a:r>
          </a:p>
          <a:p>
            <a:pPr lvl="1"/>
            <a:r>
              <a:rPr lang="fr-FR" dirty="0" smtClean="0"/>
              <a:t>notre guide.</a:t>
            </a:r>
          </a:p>
          <a:p>
            <a:r>
              <a:rPr lang="fr-FR" dirty="0" smtClean="0"/>
              <a:t>Jésus nous dit ici que rien ne doit être placé entre nous et Dieu. Est-ce le cas?</a:t>
            </a:r>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1322406153"/>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Quelle place dans nos pensées et dans notre temps prennent</a:t>
            </a:r>
          </a:p>
          <a:p>
            <a:pPr lvl="1"/>
            <a:r>
              <a:rPr lang="fr-FR" dirty="0" smtClean="0"/>
              <a:t>nos biens matériels?</a:t>
            </a:r>
          </a:p>
          <a:p>
            <a:pPr lvl="1"/>
            <a:r>
              <a:rPr lang="fr-FR" dirty="0" smtClean="0"/>
              <a:t>le sport?</a:t>
            </a:r>
          </a:p>
          <a:p>
            <a:pPr lvl="1"/>
            <a:r>
              <a:rPr lang="fr-FR" dirty="0" smtClean="0"/>
              <a:t>la musique, la télévision, etc…</a:t>
            </a:r>
          </a:p>
          <a:p>
            <a:r>
              <a:rPr lang="fr-FR" dirty="0" smtClean="0"/>
              <a:t>Toutes ces choses </a:t>
            </a:r>
            <a:r>
              <a:rPr lang="fr-FR" smtClean="0"/>
              <a:t>sont bonnes </a:t>
            </a:r>
            <a:r>
              <a:rPr lang="fr-FR" dirty="0" smtClean="0"/>
              <a:t>mais ne doivent jamais occuper la première place en nous.</a:t>
            </a:r>
          </a:p>
          <a:p>
            <a:r>
              <a:rPr lang="fr-FR" dirty="0" smtClean="0"/>
              <a:t>Exprimons devant notre Seigneur les paroles de Paul:</a:t>
            </a:r>
          </a:p>
          <a:p>
            <a:pPr lvl="2"/>
            <a:r>
              <a:rPr lang="fr-FR" dirty="0"/>
              <a:t>Christ est ma vie et mourir représente un gain</a:t>
            </a:r>
            <a:r>
              <a:rPr lang="fr-FR" dirty="0" smtClean="0"/>
              <a:t>. Phil 1:21</a:t>
            </a:r>
          </a:p>
          <a:p>
            <a:r>
              <a:rPr lang="fr-FR" dirty="0" smtClean="0"/>
              <a:t>N’oublions pas: Dieu ne veut pas se servir dans notre vie.</a:t>
            </a:r>
          </a:p>
          <a:p>
            <a:r>
              <a:rPr lang="fr-FR" dirty="0" smtClean="0"/>
              <a:t>Il veut que nous la Lui offrions pour qu’il s’en serve ensuite.</a:t>
            </a:r>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254367892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Le </a:t>
            </a:r>
            <a:r>
              <a:rPr lang="fr-FR" dirty="0"/>
              <a:t>royaume des cieux est semblable à un propriétaire qui, tôt le matin, embauche des ouvriers.</a:t>
            </a:r>
          </a:p>
          <a:p>
            <a:pPr lvl="1">
              <a:defRPr/>
            </a:pPr>
            <a:r>
              <a:rPr lang="fr-FR" dirty="0"/>
              <a:t>Les personnes partent travailler très tôt pour </a:t>
            </a:r>
            <a:r>
              <a:rPr lang="fr-FR" dirty="0" smtClean="0"/>
              <a:t>un </a:t>
            </a:r>
            <a:r>
              <a:rPr lang="fr-FR" dirty="0"/>
              <a:t>salaire d’une pièce d’argent</a:t>
            </a:r>
            <a:r>
              <a:rPr lang="fr-FR" dirty="0" smtClean="0"/>
              <a:t>.</a:t>
            </a:r>
          </a:p>
          <a:p>
            <a:pPr lvl="1">
              <a:defRPr/>
            </a:pPr>
            <a:r>
              <a:rPr lang="fr-FR" dirty="0"/>
              <a:t>Vers 8 heures, il en engage </a:t>
            </a:r>
            <a:r>
              <a:rPr lang="fr-FR" dirty="0" smtClean="0"/>
              <a:t>à nouveau.</a:t>
            </a:r>
            <a:endParaRPr lang="fr-FR" dirty="0"/>
          </a:p>
          <a:p>
            <a:pPr lvl="1">
              <a:defRPr/>
            </a:pPr>
            <a:endParaRPr lang="fr-FR" dirty="0"/>
          </a:p>
          <a:p>
            <a:pPr>
              <a:defRPr/>
            </a:pPr>
            <a:endParaRPr lang="fr-FR" dirty="0"/>
          </a:p>
        </p:txBody>
      </p:sp>
      <p:sp>
        <p:nvSpPr>
          <p:cNvPr id="169987" name="Titre 3"/>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dirty="0">
                <a:latin typeface="Cambria" charset="0"/>
              </a:rPr>
              <a:t>Parabole du </a:t>
            </a:r>
            <a:r>
              <a:rPr lang="fr-FR" dirty="0" smtClean="0">
                <a:latin typeface="Cambria" charset="0"/>
              </a:rPr>
              <a:t>vigneron</a:t>
            </a:r>
            <a:endParaRPr lang="fr-FR" dirty="0">
              <a:latin typeface="Cambria" charset="0"/>
            </a:endParaRPr>
          </a:p>
        </p:txBody>
      </p:sp>
      <p:sp>
        <p:nvSpPr>
          <p:cNvPr id="8" name="Text Box 13"/>
          <p:cNvSpPr txBox="1">
            <a:spLocks noChangeArrowheads="1"/>
          </p:cNvSpPr>
          <p:nvPr/>
        </p:nvSpPr>
        <p:spPr bwMode="auto">
          <a:xfrm>
            <a:off x="4947295" y="6453671"/>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pic>
        <p:nvPicPr>
          <p:cNvPr id="5" name="Espace réservé pour une image  4"/>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lvl="1">
              <a:defRPr/>
            </a:pPr>
            <a:r>
              <a:rPr lang="fr-FR" dirty="0" smtClean="0"/>
              <a:t>Vers </a:t>
            </a:r>
            <a:r>
              <a:rPr lang="fr-FR" dirty="0"/>
              <a:t>midi et vers 3 heures de l’après-midi, il en engage </a:t>
            </a:r>
            <a:r>
              <a:rPr lang="fr-FR" dirty="0" smtClean="0"/>
              <a:t>à nouveau.</a:t>
            </a:r>
            <a:endParaRPr lang="fr-FR" dirty="0"/>
          </a:p>
          <a:p>
            <a:pPr lvl="1">
              <a:defRPr/>
            </a:pPr>
            <a:r>
              <a:rPr lang="fr-FR" dirty="0"/>
              <a:t>Le soir, le propriétaire distribue à tous une pièce d’argent.</a:t>
            </a:r>
          </a:p>
          <a:p>
            <a:pPr lvl="1">
              <a:defRPr/>
            </a:pPr>
            <a:r>
              <a:rPr lang="fr-FR" dirty="0"/>
              <a:t>Les premiers ouvriers constatent que le salaire est identique pour tous.</a:t>
            </a:r>
          </a:p>
          <a:p>
            <a:pPr lvl="1">
              <a:defRPr/>
            </a:pPr>
            <a:r>
              <a:rPr lang="fr-FR" dirty="0"/>
              <a:t>Ils </a:t>
            </a:r>
            <a:r>
              <a:rPr lang="fr-FR" dirty="0" smtClean="0"/>
              <a:t>critiquent </a:t>
            </a:r>
            <a:r>
              <a:rPr lang="fr-FR" dirty="0"/>
              <a:t>alors leur maître.</a:t>
            </a:r>
          </a:p>
          <a:p>
            <a:pPr lvl="1">
              <a:defRPr/>
            </a:pPr>
            <a:r>
              <a:rPr lang="fr-FR" dirty="0"/>
              <a:t>Celui-ci </a:t>
            </a:r>
            <a:r>
              <a:rPr lang="fr-FR" dirty="0" smtClean="0"/>
              <a:t>répond à l’un d’eux:</a:t>
            </a:r>
            <a:endParaRPr lang="fr-FR" dirty="0"/>
          </a:p>
          <a:p>
            <a:pPr lvl="2">
              <a:defRPr/>
            </a:pPr>
            <a:r>
              <a:rPr lang="fr-FR" dirty="0"/>
              <a:t>Mon ami, je ne te fais pas de tort. N'as-tu pas été d'accord avec moi pour un salaire d’une pièce d’argent? Prends ce qui te revient et va-t'en. Je veux donner à ce dernier arrivé autant qu'à toi. Ne m'est-il pas permis de faire ce que je veux de mes biens? Ou vois-tu d'un mauvais œil que je sois bon?’  Mat 20:13-</a:t>
            </a:r>
            <a:r>
              <a:rPr lang="fr-FR" dirty="0" smtClean="0"/>
              <a:t>16</a:t>
            </a:r>
            <a:endParaRPr lang="fr-FR"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C’est le propriétaire des vignes qui décide du salaire.</a:t>
            </a:r>
          </a:p>
          <a:p>
            <a:r>
              <a:rPr lang="fr-FR" dirty="0" smtClean="0"/>
              <a:t>Ce n’est pas à nous d’estimer la valeur de notre travail pour Dieu, ne nous en occupons pas. </a:t>
            </a:r>
          </a:p>
          <a:p>
            <a:r>
              <a:rPr lang="fr-FR" dirty="0" smtClean="0"/>
              <a:t>Soyons heureux des dons et des bienfaits qu’il nous accorde.</a:t>
            </a:r>
          </a:p>
          <a:p>
            <a:endParaRPr lang="fr-FR" dirty="0"/>
          </a:p>
        </p:txBody>
      </p:sp>
      <p:sp>
        <p:nvSpPr>
          <p:cNvPr id="2" name="Titre 1"/>
          <p:cNvSpPr>
            <a:spLocks noGrp="1"/>
          </p:cNvSpPr>
          <p:nvPr>
            <p:ph type="title"/>
          </p:nvPr>
        </p:nvSpPr>
        <p:spPr/>
        <p:txBody>
          <a:bodyPr/>
          <a:lstStyle/>
          <a:p>
            <a:endParaRPr lang="fr-FR"/>
          </a:p>
        </p:txBody>
      </p:sp>
      <p:sp>
        <p:nvSpPr>
          <p:cNvPr id="6" name="Text Box 13"/>
          <p:cNvSpPr txBox="1">
            <a:spLocks noChangeArrowheads="1"/>
          </p:cNvSpPr>
          <p:nvPr/>
        </p:nvSpPr>
        <p:spPr bwMode="auto">
          <a:xfrm>
            <a:off x="4418146" y="6255863"/>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pic>
        <p:nvPicPr>
          <p:cNvPr id="7"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85006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eaLnBrk="1" hangingPunct="1">
              <a:defRPr/>
            </a:pPr>
            <a:r>
              <a:rPr lang="fr-FR" dirty="0" smtClean="0"/>
              <a:t>Jésus </a:t>
            </a:r>
            <a:r>
              <a:rPr lang="fr-FR" dirty="0"/>
              <a:t>a environ 30 ans.</a:t>
            </a:r>
          </a:p>
          <a:p>
            <a:pPr eaLnBrk="1" hangingPunct="1">
              <a:defRPr/>
            </a:pPr>
            <a:r>
              <a:rPr lang="fr-FR" dirty="0"/>
              <a:t>Il arrive vers Jean pour se faire baptiser.</a:t>
            </a:r>
          </a:p>
          <a:p>
            <a:pPr eaLnBrk="1" hangingPunct="1">
              <a:defRPr/>
            </a:pPr>
            <a:r>
              <a:rPr lang="fr-FR" dirty="0"/>
              <a:t>Celui-ci </a:t>
            </a:r>
            <a:r>
              <a:rPr lang="fr-FR" dirty="0" smtClean="0"/>
              <a:t>s’y oppose en lui disant:</a:t>
            </a:r>
          </a:p>
          <a:p>
            <a:pPr lvl="2" eaLnBrk="1" hangingPunct="1">
              <a:defRPr/>
            </a:pPr>
            <a:r>
              <a:rPr lang="fr-FR" dirty="0"/>
              <a:t>C'est moi qui ai besoin d'être baptisé par toi, et c'est toi qui viens vers moi</a:t>
            </a:r>
            <a:r>
              <a:rPr lang="fr-FR" dirty="0" smtClean="0"/>
              <a:t>? Mat 3:14</a:t>
            </a:r>
            <a:endParaRPr lang="fr-FR" dirty="0"/>
          </a:p>
          <a:p>
            <a:pPr eaLnBrk="1" hangingPunct="1">
              <a:defRPr/>
            </a:pPr>
            <a:r>
              <a:rPr lang="fr-FR" dirty="0"/>
              <a:t>Sur l’insistance de Jésus, Jean le baptise.</a:t>
            </a:r>
          </a:p>
          <a:p>
            <a:pPr lvl="2" eaLnBrk="1" hangingPunct="1">
              <a:defRPr/>
            </a:pPr>
            <a:r>
              <a:rPr lang="fr-FR" dirty="0"/>
              <a:t>Dès qu’il fut baptisé, Jésus sortit de l'eau. Alors le ciel s’ouvrit [pour lui] et il vit l'Esprit de Dieu descendre comme une colombe et venir sur lui. Mat </a:t>
            </a:r>
            <a:r>
              <a:rPr lang="fr-FR" dirty="0" smtClean="0"/>
              <a:t>3:16</a:t>
            </a:r>
          </a:p>
          <a:p>
            <a:pPr eaLnBrk="1" hangingPunct="1">
              <a:defRPr/>
            </a:pPr>
            <a:r>
              <a:rPr lang="fr-FR" dirty="0"/>
              <a:t>Au même instant, une voix du ciel se fait entendre:</a:t>
            </a:r>
          </a:p>
          <a:p>
            <a:pPr lvl="2" eaLnBrk="1" hangingPunct="1">
              <a:defRPr/>
            </a:pPr>
            <a:r>
              <a:rPr lang="fr-FR" dirty="0"/>
              <a:t>Celui-ci est mon Fils bien-aimé, qui a toute mon approbation. Mat 3:16-17</a:t>
            </a:r>
          </a:p>
          <a:p>
            <a:pPr lvl="2" eaLnBrk="1" hangingPunct="1">
              <a:defRPr/>
            </a:pPr>
            <a:endParaRPr lang="fr-FR" dirty="0"/>
          </a:p>
        </p:txBody>
      </p:sp>
      <p:sp>
        <p:nvSpPr>
          <p:cNvPr id="36866" name="Titre 4"/>
          <p:cNvSpPr>
            <a:spLocks noGrp="1"/>
          </p:cNvSpPr>
          <p:nvPr>
            <p:ph type="title" idx="4294967295"/>
          </p:nvPr>
        </p:nvSpPr>
        <p:spPr bwMode="auto">
          <a:xfrm>
            <a:off x="0" y="217488"/>
            <a:ext cx="3871913" cy="5635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dirty="0">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Alors qu’ils montent à Jérusalem, Jésus prend à part ses disciples et leur dit:</a:t>
            </a:r>
          </a:p>
          <a:p>
            <a:pPr lvl="2"/>
            <a:r>
              <a:rPr lang="fr-FR" dirty="0"/>
              <a:t>Nous montons à Jérusalem et le Fils de l'homme sera livré aux chefs des prêtres et aux spécialistes de la loi. Ils le condamneront à </a:t>
            </a:r>
            <a:r>
              <a:rPr lang="fr-FR" dirty="0" smtClean="0"/>
              <a:t>mort </a:t>
            </a:r>
            <a:r>
              <a:rPr lang="fr-FR" dirty="0"/>
              <a:t>et le livreront aux non-Juifs pour qu'ils se moquent de lui, le fouettent et le crucifient; le troisième jour il ressuscitera</a:t>
            </a:r>
            <a:r>
              <a:rPr lang="fr-FR" dirty="0" smtClean="0"/>
              <a:t>. Mat 20:18-19</a:t>
            </a:r>
          </a:p>
          <a:p>
            <a:r>
              <a:rPr lang="fr-FR" dirty="0" smtClean="0"/>
              <a:t>C’est la 3</a:t>
            </a:r>
            <a:r>
              <a:rPr lang="fr-FR" baseline="30000" dirty="0" smtClean="0"/>
              <a:t>ème</a:t>
            </a:r>
            <a:r>
              <a:rPr lang="fr-FR" dirty="0" smtClean="0"/>
              <a:t> fois mentionnée dans la bible que Jésus parle de sa mort à ses disciples.</a:t>
            </a:r>
          </a:p>
          <a:p>
            <a:r>
              <a:rPr lang="fr-FR" dirty="0" smtClean="0"/>
              <a:t>Ils ne semblent pas comprendre la portée de cette annonce.</a:t>
            </a:r>
          </a:p>
        </p:txBody>
      </p:sp>
      <p:sp>
        <p:nvSpPr>
          <p:cNvPr id="4" name="Titre 3"/>
          <p:cNvSpPr>
            <a:spLocks noGrp="1"/>
          </p:cNvSpPr>
          <p:nvPr>
            <p:ph type="title"/>
          </p:nvPr>
        </p:nvSpPr>
        <p:spPr/>
        <p:txBody>
          <a:bodyPr/>
          <a:lstStyle/>
          <a:p>
            <a:r>
              <a:rPr lang="fr-FR" dirty="0" smtClean="0"/>
              <a:t>Jésus annonce sa mort</a:t>
            </a:r>
            <a:endParaRPr lang="fr-FR" dirty="0"/>
          </a:p>
        </p:txBody>
      </p:sp>
    </p:spTree>
    <p:extLst>
      <p:ext uri="{BB962C8B-B14F-4D97-AF65-F5344CB8AC3E}">
        <p14:creationId xmlns:p14="http://schemas.microsoft.com/office/powerpoint/2010/main" val="175353021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a:t>Juste après ces paroles saisissantes, le texte parle des disputes au sujet de leur statut dans le royaume de Dieu.</a:t>
            </a:r>
          </a:p>
          <a:p>
            <a:pPr>
              <a:defRPr/>
            </a:pPr>
            <a:r>
              <a:rPr lang="fr-FR" dirty="0" smtClean="0"/>
              <a:t>La </a:t>
            </a:r>
            <a:r>
              <a:rPr lang="fr-FR" dirty="0"/>
              <a:t>mère de Jacques et de Jean s’approche de Jésus et lui dit:</a:t>
            </a:r>
          </a:p>
          <a:p>
            <a:pPr lvl="2">
              <a:defRPr/>
            </a:pPr>
            <a:r>
              <a:rPr lang="fr-FR" dirty="0"/>
              <a:t>Ordonne … que dans ton royaume mes deux fils que voici soient assis l'un à ta droite et l'autre à ta gauche. Mat 20:21</a:t>
            </a:r>
          </a:p>
          <a:p>
            <a:pPr>
              <a:defRPr/>
            </a:pPr>
            <a:r>
              <a:rPr lang="fr-FR" dirty="0" smtClean="0"/>
              <a:t>Jésus répond:</a:t>
            </a:r>
            <a:endParaRPr lang="fr-FR" dirty="0"/>
          </a:p>
          <a:p>
            <a:pPr lvl="2">
              <a:defRPr/>
            </a:pPr>
            <a:r>
              <a:rPr lang="fr-FR" dirty="0"/>
              <a:t>… si quelqu'un veut être grand parmi vous, il sera votre serviteur; et si quelqu'un veut être le premier parmi vous, qu'il soit votre esclave. C'est ainsi que le Fils de l'homme est venu, non pour être servi, mais pour servir et donner sa vie en rançon pour beaucoup. Mat 20:26-</a:t>
            </a:r>
            <a:r>
              <a:rPr lang="fr-FR" dirty="0" smtClean="0"/>
              <a:t>28</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p:cNvSpPr>
            <a:spLocks noGrp="1"/>
          </p:cNvSpPr>
          <p:nvPr>
            <p:ph type="body" sz="quarter" idx="12"/>
          </p:nvPr>
        </p:nvSpPr>
        <p:spPr/>
        <p:txBody>
          <a:bodyPr/>
          <a:lstStyle/>
          <a:p>
            <a:r>
              <a:rPr lang="fr-FR" dirty="0" smtClean="0"/>
              <a:t>C’est naturel que vous désiriez</a:t>
            </a:r>
          </a:p>
          <a:p>
            <a:pPr lvl="1"/>
            <a:r>
              <a:rPr lang="fr-FR" dirty="0"/>
              <a:t>q</a:t>
            </a:r>
            <a:r>
              <a:rPr lang="fr-FR" dirty="0" smtClean="0"/>
              <a:t>u’ils fassent des études,</a:t>
            </a:r>
          </a:p>
          <a:p>
            <a:pPr lvl="1"/>
            <a:r>
              <a:rPr lang="fr-FR" dirty="0" smtClean="0"/>
              <a:t>qu’ils aient une place en vue</a:t>
            </a:r>
          </a:p>
          <a:p>
            <a:pPr lvl="1"/>
            <a:r>
              <a:rPr lang="fr-FR" dirty="0"/>
              <a:t>q</a:t>
            </a:r>
            <a:r>
              <a:rPr lang="fr-FR" dirty="0" smtClean="0"/>
              <a:t>u’ils gagnent bien leur vie.</a:t>
            </a:r>
          </a:p>
          <a:p>
            <a:r>
              <a:rPr lang="fr-FR" dirty="0" smtClean="0"/>
              <a:t>Mais est-ce que c’est la volonté de Votre Père céleste?</a:t>
            </a:r>
          </a:p>
          <a:p>
            <a:r>
              <a:rPr lang="fr-FR" dirty="0"/>
              <a:t>Il a un plan pour chacun d’eux, il connaît leur avenir.</a:t>
            </a:r>
          </a:p>
          <a:p>
            <a:endParaRPr lang="fr-FR" dirty="0" smtClean="0"/>
          </a:p>
        </p:txBody>
      </p:sp>
      <p:sp>
        <p:nvSpPr>
          <p:cNvPr id="8" name="Titre 7"/>
          <p:cNvSpPr>
            <a:spLocks noGrp="1"/>
          </p:cNvSpPr>
          <p:nvPr>
            <p:ph type="title"/>
          </p:nvPr>
        </p:nvSpPr>
        <p:spPr>
          <a:prstGeom prst="rect">
            <a:avLst/>
          </a:prstGeom>
        </p:spPr>
        <p:txBody>
          <a:bodyPr/>
          <a:lstStyle/>
          <a:p>
            <a:r>
              <a:rPr lang="fr-FR" dirty="0" smtClean="0"/>
              <a:t>Vous avez des enfants?</a:t>
            </a:r>
            <a:endParaRPr lang="fr-FR" dirty="0"/>
          </a:p>
        </p:txBody>
      </p:sp>
      <p:sp>
        <p:nvSpPr>
          <p:cNvPr id="10" name="Text Box 13"/>
          <p:cNvSpPr txBox="1">
            <a:spLocks noChangeArrowheads="1"/>
          </p:cNvSpPr>
          <p:nvPr/>
        </p:nvSpPr>
        <p:spPr bwMode="auto">
          <a:xfrm>
            <a:off x="3101173" y="5856287"/>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solidFill>
                  <a:schemeClr val="bg1"/>
                </a:solidFill>
                <a:latin typeface="+mj-lt"/>
              </a:rPr>
              <a:t>FO</a:t>
            </a:r>
            <a:endParaRPr lang="fr-FR" sz="1000" dirty="0" smtClean="0">
              <a:solidFill>
                <a:schemeClr val="bg1"/>
              </a:solidFill>
              <a:latin typeface="+mj-lt"/>
            </a:endParaRPr>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56469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p:cNvSpPr>
            <a:spLocks noGrp="1"/>
          </p:cNvSpPr>
          <p:nvPr>
            <p:ph type="body" sz="quarter" idx="12"/>
          </p:nvPr>
        </p:nvSpPr>
        <p:spPr>
          <a:xfrm>
            <a:off x="579120" y="963763"/>
            <a:ext cx="8324991" cy="1862667"/>
          </a:xfrm>
        </p:spPr>
        <p:txBody>
          <a:bodyPr/>
          <a:lstStyle/>
          <a:p>
            <a:r>
              <a:rPr lang="fr-FR" dirty="0" smtClean="0"/>
              <a:t>Par la prière, </a:t>
            </a:r>
          </a:p>
          <a:p>
            <a:pPr lvl="1"/>
            <a:r>
              <a:rPr lang="fr-FR" dirty="0" smtClean="0"/>
              <a:t>remettez-Lui vos enfants, demandez-Lui de les guider et de leur faire prendre les bonnes décisions.</a:t>
            </a:r>
          </a:p>
          <a:p>
            <a:r>
              <a:rPr lang="fr-FR" dirty="0" smtClean="0"/>
              <a:t>C’est votre rôle de conseiller, de motiver vos enfants mais c’est Dieu qui doit, en toutes choses, avoir le dernier mot.</a:t>
            </a:r>
          </a:p>
          <a:p>
            <a:endParaRPr lang="fr-FR" dirty="0"/>
          </a:p>
        </p:txBody>
      </p:sp>
      <p:sp>
        <p:nvSpPr>
          <p:cNvPr id="8" name="Titre 7"/>
          <p:cNvSpPr>
            <a:spLocks noGrp="1"/>
          </p:cNvSpPr>
          <p:nvPr>
            <p:ph type="title"/>
          </p:nvPr>
        </p:nvSpPr>
        <p:spPr/>
        <p:txBody>
          <a:bodyPr/>
          <a:lstStyle/>
          <a:p>
            <a:endParaRPr lang="fr-FR" dirty="0"/>
          </a:p>
        </p:txBody>
      </p:sp>
      <p:sp>
        <p:nvSpPr>
          <p:cNvPr id="6" name="Text Box 13"/>
          <p:cNvSpPr txBox="1">
            <a:spLocks noChangeArrowheads="1"/>
          </p:cNvSpPr>
          <p:nvPr/>
        </p:nvSpPr>
        <p:spPr bwMode="auto">
          <a:xfrm>
            <a:off x="3919538" y="6314653"/>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01041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Jésus </a:t>
            </a:r>
            <a:r>
              <a:rPr lang="fr-FR" dirty="0"/>
              <a:t>et ses disciples sortent de la ville de Jéricho.</a:t>
            </a:r>
          </a:p>
          <a:p>
            <a:pPr>
              <a:defRPr/>
            </a:pPr>
            <a:r>
              <a:rPr lang="fr-FR" dirty="0"/>
              <a:t>Les entendant arriver, 2 aveugles assis au bord du chemin </a:t>
            </a:r>
            <a:r>
              <a:rPr lang="fr-FR" dirty="0" smtClean="0"/>
              <a:t>crient </a:t>
            </a:r>
            <a:r>
              <a:rPr lang="fr-FR" dirty="0"/>
              <a:t>à Jésus:</a:t>
            </a:r>
          </a:p>
          <a:p>
            <a:pPr lvl="2">
              <a:defRPr/>
            </a:pPr>
            <a:r>
              <a:rPr lang="fr-FR" dirty="0"/>
              <a:t>Aie pitié de nous, Seigneur, Fils de David! Mat 20:30</a:t>
            </a:r>
          </a:p>
          <a:p>
            <a:pPr>
              <a:defRPr/>
            </a:pPr>
            <a:endParaRPr lang="fr-FR" dirty="0"/>
          </a:p>
        </p:txBody>
      </p:sp>
      <p:pic>
        <p:nvPicPr>
          <p:cNvPr id="7" name="Image 1"/>
          <p:cNvPicPr>
            <a:picLocks noGrp="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Titr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dirty="0">
                <a:latin typeface="Cambria" charset="0"/>
              </a:rPr>
              <a:t>Jésus guérit 2 aveugles</a:t>
            </a:r>
          </a:p>
        </p:txBody>
      </p:sp>
      <p:sp>
        <p:nvSpPr>
          <p:cNvPr id="8" name="Text Box 13"/>
          <p:cNvSpPr txBox="1">
            <a:spLocks noChangeArrowheads="1"/>
          </p:cNvSpPr>
          <p:nvPr/>
        </p:nvSpPr>
        <p:spPr bwMode="auto">
          <a:xfrm>
            <a:off x="8396288" y="6092825"/>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latin typeface="+mj-lt"/>
              </a:rPr>
              <a:t>FO</a:t>
            </a:r>
            <a:endParaRPr lang="fr-FR" sz="1200" dirty="0" smtClean="0">
              <a:latin typeface="+mj-lt"/>
            </a:endParaRPr>
          </a:p>
        </p:txBody>
      </p:sp>
      <p:sp>
        <p:nvSpPr>
          <p:cNvPr id="9" name="Text Box 13"/>
          <p:cNvSpPr txBox="1">
            <a:spLocks noChangeArrowheads="1"/>
          </p:cNvSpPr>
          <p:nvPr/>
        </p:nvSpPr>
        <p:spPr bwMode="auto">
          <a:xfrm>
            <a:off x="4764090" y="6567664"/>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latin typeface="+mj-lt"/>
              </a:rPr>
              <a:t>PL</a:t>
            </a:r>
            <a:endParaRPr lang="fr-FR" sz="1200" dirty="0" smtClean="0">
              <a:latin typeface="+mj-lt"/>
            </a:endParaRPr>
          </a:p>
        </p:txBody>
      </p:sp>
      <p:sp>
        <p:nvSpPr>
          <p:cNvPr id="10" name="Text Box 13"/>
          <p:cNvSpPr txBox="1">
            <a:spLocks noChangeArrowheads="1"/>
          </p:cNvSpPr>
          <p:nvPr/>
        </p:nvSpPr>
        <p:spPr bwMode="auto">
          <a:xfrm>
            <a:off x="1826154" y="6534735"/>
            <a:ext cx="13093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600" dirty="0" smtClean="0">
                <a:latin typeface="+mj-lt"/>
              </a:rPr>
              <a:t>Jéricho</a:t>
            </a:r>
            <a:endParaRPr lang="fr-FR" sz="1800" dirty="0" smtClean="0">
              <a:latin typeface="+mj-lt"/>
            </a:endParaRPr>
          </a:p>
        </p:txBody>
      </p:sp>
    </p:spTree>
    <p:extLst>
      <p:ext uri="{BB962C8B-B14F-4D97-AF65-F5344CB8AC3E}">
        <p14:creationId xmlns:p14="http://schemas.microsoft.com/office/powerpoint/2010/main" val="4099884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Jésus </a:t>
            </a:r>
            <a:r>
              <a:rPr lang="fr-FR" dirty="0"/>
              <a:t>s’arrête, les appelle et leur dit:</a:t>
            </a:r>
          </a:p>
          <a:p>
            <a:pPr lvl="2">
              <a:defRPr/>
            </a:pPr>
            <a:r>
              <a:rPr lang="fr-FR" dirty="0"/>
              <a:t>Que voulez-vous que je fasse pour vous? Mat 20:32</a:t>
            </a:r>
          </a:p>
          <a:p>
            <a:pPr>
              <a:defRPr/>
            </a:pPr>
            <a:r>
              <a:rPr lang="fr-FR" dirty="0"/>
              <a:t>Ils lui répondent:</a:t>
            </a:r>
          </a:p>
          <a:p>
            <a:pPr lvl="2">
              <a:defRPr/>
            </a:pPr>
            <a:r>
              <a:rPr lang="fr-FR" dirty="0"/>
              <a:t>Seigneur, que nos yeux s'ouvrent. Mat 20:33</a:t>
            </a:r>
          </a:p>
          <a:p>
            <a:pPr>
              <a:defRPr/>
            </a:pPr>
            <a:r>
              <a:rPr lang="fr-FR" dirty="0"/>
              <a:t>Jésus est rempli de </a:t>
            </a:r>
            <a:r>
              <a:rPr lang="fr-FR" dirty="0" smtClean="0"/>
              <a:t>compassion. Il </a:t>
            </a:r>
            <a:r>
              <a:rPr lang="fr-FR" dirty="0"/>
              <a:t>touche leurs yeux et </a:t>
            </a:r>
            <a:r>
              <a:rPr lang="fr-FR" dirty="0" smtClean="0"/>
              <a:t>ils recouvrent </a:t>
            </a:r>
            <a:r>
              <a:rPr lang="fr-FR" dirty="0"/>
              <a:t>immédiatement la vue</a:t>
            </a:r>
            <a:r>
              <a:rPr lang="fr-FR" dirty="0" smtClean="0"/>
              <a:t>.</a:t>
            </a:r>
            <a:endParaRPr lang="fr-FR" dirty="0"/>
          </a:p>
        </p:txBody>
      </p:sp>
      <p:pic>
        <p:nvPicPr>
          <p:cNvPr id="6" name="Espace réservé pour une image  5" descr="Weizenfeld,Hintergrund,Landschaft..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598487529"/>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solidFill>
                  <a:srgbClr val="404040"/>
                </a:solidFill>
                <a:latin typeface="Cambria" charset="0"/>
                <a:cs typeface="Cambria" charset="0"/>
              </a:rPr>
              <a:t>En arrivant près de Jérusalem, Jésus dit à ses disciples:</a:t>
            </a:r>
          </a:p>
          <a:p>
            <a:pPr lvl="2"/>
            <a:r>
              <a:rPr lang="fr-FR" dirty="0">
                <a:latin typeface="Cambria" charset="0"/>
                <a:cs typeface="Cambria" charset="0"/>
              </a:rPr>
              <a:t>Allez au village qui est devant vous; vous y trouverez tout de suite une ânesse attachée et un ânon avec elle; détachez-les et amenez-les-moi. Si quelqu'un vous dit quelque chose, vous répondrez: ‘Le Seigneur en a besoin.’ Et à l'instant il les laissera aller. Mat 21:2-3</a:t>
            </a:r>
          </a:p>
          <a:p>
            <a:r>
              <a:rPr lang="fr-FR" dirty="0">
                <a:solidFill>
                  <a:srgbClr val="404040"/>
                </a:solidFill>
                <a:latin typeface="Cambria" charset="0"/>
                <a:cs typeface="Cambria" charset="0"/>
              </a:rPr>
              <a:t>Les disciples v</a:t>
            </a:r>
            <a:r>
              <a:rPr lang="fr-FR" dirty="0" smtClean="0">
                <a:solidFill>
                  <a:srgbClr val="404040"/>
                </a:solidFill>
                <a:latin typeface="Cambria" charset="0"/>
                <a:cs typeface="Cambria" charset="0"/>
              </a:rPr>
              <a:t>ont </a:t>
            </a:r>
            <a:r>
              <a:rPr lang="fr-FR" dirty="0">
                <a:solidFill>
                  <a:srgbClr val="404040"/>
                </a:solidFill>
                <a:latin typeface="Cambria" charset="0"/>
                <a:cs typeface="Cambria" charset="0"/>
              </a:rPr>
              <a:t>chercher l’ânesse et l’ânon</a:t>
            </a:r>
            <a:r>
              <a:rPr lang="fr-FR" dirty="0" smtClean="0">
                <a:solidFill>
                  <a:srgbClr val="404040"/>
                </a:solidFill>
                <a:latin typeface="Cambria" charset="0"/>
                <a:cs typeface="Cambria" charset="0"/>
              </a:rPr>
              <a:t>.</a:t>
            </a:r>
            <a:endParaRPr lang="fr-FR" dirty="0">
              <a:solidFill>
                <a:srgbClr val="404040"/>
              </a:solidFill>
              <a:latin typeface="Cambria" charset="0"/>
              <a:cs typeface="Cambria" charset="0"/>
            </a:endParaRPr>
          </a:p>
        </p:txBody>
      </p:sp>
      <p:sp>
        <p:nvSpPr>
          <p:cNvPr id="174082" name="Titr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Jésus entre à Jérusalem</a:t>
            </a:r>
          </a:p>
        </p:txBody>
      </p:sp>
      <p:sp>
        <p:nvSpPr>
          <p:cNvPr id="6" name="Text Box 13"/>
          <p:cNvSpPr txBox="1">
            <a:spLocks noChangeArrowheads="1"/>
          </p:cNvSpPr>
          <p:nvPr/>
        </p:nvSpPr>
        <p:spPr bwMode="auto">
          <a:xfrm>
            <a:off x="2515611" y="6155546"/>
            <a:ext cx="74771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50" dirty="0" smtClean="0">
                <a:latin typeface="+mj-lt"/>
              </a:rPr>
              <a:t>FO</a:t>
            </a:r>
            <a:endParaRPr lang="fr-FR" sz="1200" dirty="0" smtClean="0">
              <a:latin typeface="+mj-lt"/>
            </a:endParaRPr>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a:solidFill>
                  <a:srgbClr val="404040"/>
                </a:solidFill>
                <a:latin typeface="Cambria" charset="0"/>
                <a:cs typeface="Cambria" charset="0"/>
              </a:rPr>
              <a:t>Jésus s’assied dessus et entre dans la ville. </a:t>
            </a:r>
          </a:p>
          <a:p>
            <a:r>
              <a:rPr lang="fr-FR" dirty="0">
                <a:solidFill>
                  <a:srgbClr val="404040"/>
                </a:solidFill>
                <a:latin typeface="Cambria" charset="0"/>
                <a:cs typeface="Cambria" charset="0"/>
              </a:rPr>
              <a:t>A son passage, la foule étend des vêtements et des branches sur le chemin.</a:t>
            </a:r>
          </a:p>
          <a:p>
            <a:r>
              <a:rPr lang="fr-FR" dirty="0" smtClean="0"/>
              <a:t>Peu de personnes ont compris qui était Jésus-Christ lorsqu’il se trouvait sur la terre.</a:t>
            </a:r>
          </a:p>
          <a:p>
            <a:r>
              <a:rPr lang="fr-FR" dirty="0" smtClean="0"/>
              <a:t>Ses disciples l’ont reconnu et Pierre a pu dire:</a:t>
            </a:r>
          </a:p>
          <a:p>
            <a:pPr lvl="2"/>
            <a:r>
              <a:rPr lang="fr-FR" dirty="0"/>
              <a:t>Tu es le Messie, le Fils du Dieu </a:t>
            </a:r>
            <a:r>
              <a:rPr lang="fr-FR" dirty="0" smtClean="0"/>
              <a:t>vivant Mat 16:16</a:t>
            </a:r>
          </a:p>
          <a:p>
            <a:r>
              <a:rPr lang="fr-FR" dirty="0" smtClean="0"/>
              <a:t>Ici une grande foule reconnaît en Lui le Fils de Dieu, le Messie.</a:t>
            </a:r>
          </a:p>
          <a:p>
            <a:pPr lvl="1"/>
            <a:r>
              <a:rPr lang="fr-FR" dirty="0" smtClean="0"/>
              <a:t>C’est la même foule qui va crier peu de temps après: « crucifie-le ».</a:t>
            </a:r>
          </a:p>
          <a:p>
            <a:endParaRPr lang="fr-FR" dirty="0"/>
          </a:p>
        </p:txBody>
      </p:sp>
    </p:spTree>
    <p:extLst>
      <p:ext uri="{BB962C8B-B14F-4D97-AF65-F5344CB8AC3E}">
        <p14:creationId xmlns:p14="http://schemas.microsoft.com/office/powerpoint/2010/main" val="1425980857"/>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Un </a:t>
            </a:r>
            <a:r>
              <a:rPr lang="fr-FR" dirty="0"/>
              <a:t>cortège se forme; les personnes crient:</a:t>
            </a:r>
          </a:p>
          <a:p>
            <a:pPr lvl="2">
              <a:defRPr/>
            </a:pPr>
            <a:r>
              <a:rPr lang="fr-FR" dirty="0"/>
              <a:t>Hosanna au Fils de David! Béni soit celui qui vient au nom du Seigneur! Hosanna dans les lieux très hauts. Mat 21:9</a:t>
            </a:r>
          </a:p>
          <a:p>
            <a:pPr>
              <a:defRPr/>
            </a:pPr>
            <a:r>
              <a:rPr lang="fr-FR" dirty="0"/>
              <a:t>Bien des personnes se demandent </a:t>
            </a:r>
            <a:r>
              <a:rPr lang="fr-FR" dirty="0" smtClean="0"/>
              <a:t>qui il est. La </a:t>
            </a:r>
            <a:r>
              <a:rPr lang="fr-FR" dirty="0"/>
              <a:t>foule répond:</a:t>
            </a:r>
          </a:p>
          <a:p>
            <a:pPr lvl="2">
              <a:defRPr/>
            </a:pPr>
            <a:r>
              <a:rPr lang="fr-FR" dirty="0"/>
              <a:t>C'est Jésus, le prophète de Nazareth en Galilée. Mat 21:</a:t>
            </a:r>
            <a:r>
              <a:rPr lang="fr-FR" dirty="0" smtClean="0"/>
              <a:t>11</a:t>
            </a:r>
          </a:p>
          <a:p>
            <a:pPr>
              <a:defRPr/>
            </a:pPr>
            <a:r>
              <a:rPr lang="fr-FR" dirty="0"/>
              <a:t>Jésus entre dans le temple et</a:t>
            </a:r>
          </a:p>
          <a:p>
            <a:pPr lvl="1">
              <a:defRPr/>
            </a:pPr>
            <a:r>
              <a:rPr lang="fr-FR" dirty="0"/>
              <a:t>chasse tous les vendeurs</a:t>
            </a:r>
          </a:p>
          <a:p>
            <a:pPr lvl="1">
              <a:defRPr/>
            </a:pPr>
            <a:r>
              <a:rPr lang="fr-FR" dirty="0"/>
              <a:t>retourne les tables des changeurs d’argent,</a:t>
            </a:r>
          </a:p>
          <a:p>
            <a:pPr lvl="1">
              <a:defRPr/>
            </a:pPr>
            <a:r>
              <a:rPr lang="fr-FR" dirty="0"/>
              <a:t>renverse les tables des vendeurs de pigeons</a:t>
            </a:r>
          </a:p>
          <a:p>
            <a:pPr lvl="2">
              <a:defRPr/>
            </a:pP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pPr>
              <a:defRPr/>
            </a:pPr>
            <a:r>
              <a:rPr lang="fr-FR" dirty="0" smtClean="0"/>
              <a:t>Il </a:t>
            </a:r>
            <a:r>
              <a:rPr lang="fr-FR" dirty="0"/>
              <a:t>leur dit:</a:t>
            </a:r>
          </a:p>
          <a:p>
            <a:pPr lvl="2">
              <a:defRPr/>
            </a:pPr>
            <a:r>
              <a:rPr lang="fr-FR" dirty="0"/>
              <a:t>Mon temple sera appelé une maison de prière, mais vous, vous en avez fait une caverne de voleurs. Mat 21:13</a:t>
            </a:r>
          </a:p>
          <a:p>
            <a:pPr>
              <a:defRPr/>
            </a:pPr>
            <a:r>
              <a:rPr lang="fr-FR" dirty="0"/>
              <a:t>Des aveugles et des paralysés s’approchent de lui et sont guéris</a:t>
            </a:r>
            <a:r>
              <a:rPr lang="fr-FR" dirty="0" smtClean="0"/>
              <a:t>.</a:t>
            </a:r>
            <a:endParaRPr lang="fr-FR" dirty="0"/>
          </a:p>
        </p:txBody>
      </p:sp>
      <p:pic>
        <p:nvPicPr>
          <p:cNvPr id="3"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eaLnBrk="1" hangingPunct="1">
              <a:defRPr/>
            </a:pPr>
            <a:r>
              <a:rPr lang="fr-FR" dirty="0" smtClean="0"/>
              <a:t>Les </a:t>
            </a:r>
            <a:r>
              <a:rPr lang="fr-FR" dirty="0"/>
              <a:t>3 personnes de la trinité sont présentes:</a:t>
            </a:r>
          </a:p>
          <a:p>
            <a:pPr lvl="1" eaLnBrk="1" hangingPunct="1">
              <a:defRPr/>
            </a:pPr>
            <a:r>
              <a:rPr lang="fr-FR" dirty="0"/>
              <a:t>Dieu le Père,</a:t>
            </a:r>
          </a:p>
          <a:p>
            <a:pPr lvl="1" eaLnBrk="1" hangingPunct="1">
              <a:defRPr/>
            </a:pPr>
            <a:r>
              <a:rPr lang="fr-FR" dirty="0"/>
              <a:t>Dieu le Fils, Jésus,</a:t>
            </a:r>
          </a:p>
          <a:p>
            <a:pPr lvl="1" eaLnBrk="1" hangingPunct="1">
              <a:defRPr/>
            </a:pPr>
            <a:r>
              <a:rPr lang="fr-FR" dirty="0"/>
              <a:t>Dieu le St-Esprit qui descend sur Jésus sous la forme d’une colombe</a:t>
            </a:r>
            <a:r>
              <a:rPr lang="fr-FR" dirty="0" smtClean="0"/>
              <a:t>.</a:t>
            </a:r>
            <a:endParaRPr lang="fr-FR" dirty="0"/>
          </a:p>
        </p:txBody>
      </p:sp>
      <p:pic>
        <p:nvPicPr>
          <p:cNvPr id="6"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p:cNvSpPr txBox="1">
            <a:spLocks noChangeArrowheads="1"/>
          </p:cNvSpPr>
          <p:nvPr/>
        </p:nvSpPr>
        <p:spPr bwMode="auto">
          <a:xfrm>
            <a:off x="8704055" y="6100090"/>
            <a:ext cx="5508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Tahoma" charset="0"/>
              </a:rPr>
              <a:t>FO</a:t>
            </a:r>
            <a:endParaRPr lang="fr-FR" sz="1000" dirty="0">
              <a:latin typeface="Tahoma" charset="0"/>
            </a:endParaRPr>
          </a:p>
        </p:txBody>
      </p:sp>
    </p:spTree>
    <p:extLst>
      <p:ext uri="{BB962C8B-B14F-4D97-AF65-F5344CB8AC3E}">
        <p14:creationId xmlns:p14="http://schemas.microsoft.com/office/powerpoint/2010/main" val="879121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a:xfrm>
            <a:off x="161925" y="1058863"/>
            <a:ext cx="8786813" cy="5172075"/>
          </a:xfrm>
        </p:spPr>
        <p:txBody>
          <a:bodyPr/>
          <a:lstStyle/>
          <a:p>
            <a:pPr>
              <a:defRPr/>
            </a:pPr>
            <a:r>
              <a:rPr lang="fr-FR" dirty="0" smtClean="0"/>
              <a:t>Les </a:t>
            </a:r>
            <a:r>
              <a:rPr lang="fr-FR" dirty="0"/>
              <a:t>chefs des prêtres et les spécialistes de la </a:t>
            </a:r>
            <a:r>
              <a:rPr lang="fr-FR" dirty="0" smtClean="0"/>
              <a:t>loi voient </a:t>
            </a:r>
            <a:r>
              <a:rPr lang="fr-FR" dirty="0"/>
              <a:t>toutes ces actions </a:t>
            </a:r>
            <a:r>
              <a:rPr lang="fr-FR" dirty="0" smtClean="0"/>
              <a:t>merveilleuses et entendent </a:t>
            </a:r>
            <a:r>
              <a:rPr lang="fr-FR" dirty="0"/>
              <a:t>les enfants crier « Hosanna au Fils de David ».</a:t>
            </a:r>
          </a:p>
          <a:p>
            <a:pPr>
              <a:defRPr/>
            </a:pPr>
            <a:r>
              <a:rPr lang="fr-FR" dirty="0" smtClean="0"/>
              <a:t>Ils </a:t>
            </a:r>
            <a:r>
              <a:rPr lang="fr-FR" dirty="0"/>
              <a:t>disent à Jésus:</a:t>
            </a:r>
          </a:p>
          <a:p>
            <a:pPr lvl="2">
              <a:defRPr/>
            </a:pPr>
            <a:r>
              <a:rPr lang="fr-FR" dirty="0"/>
              <a:t>Entends-tu ce qu'ils disent? Mat 21:16</a:t>
            </a:r>
          </a:p>
          <a:p>
            <a:pPr>
              <a:defRPr/>
            </a:pPr>
            <a:r>
              <a:rPr lang="fr-FR" dirty="0"/>
              <a:t>Jésus répond:</a:t>
            </a:r>
          </a:p>
          <a:p>
            <a:pPr lvl="2">
              <a:defRPr/>
            </a:pPr>
            <a:r>
              <a:rPr lang="fr-FR" dirty="0"/>
              <a:t>Oui … N'avez-vous jamais lu ces paroles: Tu as tiré des louanges de la bouche des enfants et des nourrissons ? Mat 21:</a:t>
            </a:r>
            <a:r>
              <a:rPr lang="fr-FR" dirty="0" smtClean="0"/>
              <a:t>16</a:t>
            </a:r>
            <a:endParaRPr lang="fr-FR"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Il y a 2000 ans, les enfants entendent que Jésus est le Fils de Dieu, le Messie, le Sauveur.</a:t>
            </a:r>
          </a:p>
          <a:p>
            <a:r>
              <a:rPr lang="fr-FR" dirty="0" smtClean="0"/>
              <a:t>Ils ont une attitude magnifique: en contact avec Jésus, ils croient qu’il est </a:t>
            </a:r>
          </a:p>
          <a:p>
            <a:pPr lvl="1"/>
            <a:r>
              <a:rPr lang="fr-FR" dirty="0" smtClean="0"/>
              <a:t>le Messie, </a:t>
            </a:r>
          </a:p>
          <a:p>
            <a:pPr lvl="1"/>
            <a:r>
              <a:rPr lang="fr-FR" dirty="0" smtClean="0"/>
              <a:t>la personne tant attendue qui va les sauver.</a:t>
            </a:r>
          </a:p>
          <a:p>
            <a:r>
              <a:rPr lang="fr-FR" dirty="0" smtClean="0"/>
              <a:t>Ils expriment alors toute leur joie, sont heureux autour de Jésus. </a:t>
            </a:r>
          </a:p>
          <a:p>
            <a:r>
              <a:rPr lang="fr-FR" dirty="0" smtClean="0"/>
              <a:t>Ils n’ont pas peur des réprimandes des chefs religieux.</a:t>
            </a:r>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145742885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Dans l’église dans laquelle je vais actuellement, nous avons un moment durant le culte où plusieurs personnes peuvent exprimer leur adoration par la prière.</a:t>
            </a:r>
          </a:p>
          <a:p>
            <a:r>
              <a:rPr lang="fr-FR" dirty="0" smtClean="0"/>
              <a:t>Un enfant d’une dizaine d’années, de sa voix souvent presque inaudible, se met à louer Dieu, à lui dire merci pour le don de son fils.</a:t>
            </a:r>
          </a:p>
          <a:p>
            <a:r>
              <a:rPr lang="fr-FR" dirty="0" smtClean="0"/>
              <a:t>Cela vient du fond de son cœur, rien ne le dérange dans ce moment de relation avec Dieu.</a:t>
            </a:r>
          </a:p>
          <a:p>
            <a:r>
              <a:rPr lang="fr-FR" dirty="0" smtClean="0"/>
              <a:t>Favorisons ces élans du cœur, imitons ces enfants dans notre relation avec Notre Seigneur, ôtons tout formalisme, tout  principe humain qui empêcheraient ces élans du cœur vers Dieu.</a:t>
            </a:r>
          </a:p>
          <a:p>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960089176"/>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pPr>
              <a:defRPr/>
            </a:pPr>
            <a:r>
              <a:rPr lang="fr-FR" dirty="0" smtClean="0"/>
              <a:t>Le lendemain, en route vers Jérusalem, Jésus a faim.</a:t>
            </a:r>
          </a:p>
          <a:p>
            <a:pPr>
              <a:defRPr/>
            </a:pPr>
            <a:r>
              <a:rPr lang="fr-FR" dirty="0" smtClean="0"/>
              <a:t>Il s’approche d’un figuier qui porte des feuilles mais pas de fruits. Il </a:t>
            </a:r>
            <a:r>
              <a:rPr lang="fr-FR" dirty="0"/>
              <a:t>dit à l’arbre:</a:t>
            </a:r>
          </a:p>
          <a:p>
            <a:pPr lvl="2">
              <a:defRPr/>
            </a:pPr>
            <a:r>
              <a:rPr lang="fr-FR" dirty="0" smtClean="0"/>
              <a:t>« Que </a:t>
            </a:r>
            <a:r>
              <a:rPr lang="fr-FR" dirty="0"/>
              <a:t>jamais plus tu ne portes de fruit!» </a:t>
            </a:r>
            <a:r>
              <a:rPr lang="fr-FR" dirty="0" smtClean="0"/>
              <a:t>Mat </a:t>
            </a:r>
            <a:r>
              <a:rPr lang="fr-FR" dirty="0"/>
              <a:t>21:19</a:t>
            </a:r>
          </a:p>
          <a:p>
            <a:pPr>
              <a:defRPr/>
            </a:pPr>
            <a:r>
              <a:rPr lang="fr-FR" dirty="0"/>
              <a:t>Le figuier sèche immédiatement.</a:t>
            </a:r>
          </a:p>
          <a:p>
            <a:pPr>
              <a:defRPr/>
            </a:pPr>
            <a:endParaRPr lang="fr-FR" dirty="0" smtClean="0"/>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178178" name="Titr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Jésus enseigne à prier</a:t>
            </a:r>
          </a:p>
        </p:txBody>
      </p:sp>
      <p:sp>
        <p:nvSpPr>
          <p:cNvPr id="6" name="Text Box 13"/>
          <p:cNvSpPr txBox="1">
            <a:spLocks noChangeArrowheads="1"/>
          </p:cNvSpPr>
          <p:nvPr/>
        </p:nvSpPr>
        <p:spPr bwMode="auto">
          <a:xfrm>
            <a:off x="4643993" y="6619898"/>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solidFill>
                  <a:srgbClr val="000000"/>
                </a:solidFill>
                <a:latin typeface="Cambria"/>
                <a:cs typeface="Cambria"/>
              </a:rPr>
              <a:t>FO</a:t>
            </a:r>
            <a:endParaRPr lang="fr-FR" sz="1200" dirty="0">
              <a:solidFill>
                <a:srgbClr val="000000"/>
              </a:solidFill>
              <a:latin typeface="Cambria"/>
              <a:cs typeface="Cambria"/>
            </a:endParaRPr>
          </a:p>
        </p:txBody>
      </p:sp>
      <p:sp>
        <p:nvSpPr>
          <p:cNvPr id="7" name="Text Box 13"/>
          <p:cNvSpPr txBox="1">
            <a:spLocks noChangeArrowheads="1"/>
          </p:cNvSpPr>
          <p:nvPr/>
        </p:nvSpPr>
        <p:spPr bwMode="auto">
          <a:xfrm>
            <a:off x="2022068" y="6557569"/>
            <a:ext cx="27957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600" dirty="0" smtClean="0">
                <a:latin typeface="Cambria"/>
                <a:cs typeface="Cambria"/>
              </a:rPr>
              <a:t>Figuier</a:t>
            </a:r>
            <a:endParaRPr lang="fr-FR" sz="1600" dirty="0">
              <a:latin typeface="Cambria"/>
              <a:cs typeface="Cambri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pPr>
              <a:defRPr/>
            </a:pPr>
            <a:r>
              <a:rPr lang="fr-FR" dirty="0" smtClean="0"/>
              <a:t>Voyant cela, les disciples demandent à Jésus comment il a fait.</a:t>
            </a:r>
          </a:p>
          <a:p>
            <a:pPr>
              <a:defRPr/>
            </a:pPr>
            <a:r>
              <a:rPr lang="fr-FR" dirty="0"/>
              <a:t>Il leur répond:</a:t>
            </a:r>
          </a:p>
          <a:p>
            <a:pPr lvl="2">
              <a:defRPr/>
            </a:pPr>
            <a:r>
              <a:rPr lang="fr-FR" dirty="0"/>
              <a:t>Je vous le dis en vérité, si vous avez de la foi et que vous ne doutez pas, non seulement vous ferez ce qui a été fait à ce figuier, mais même si vous dites à cette montagne: ‘Retire-toi de là et jette-toi dans la mer’, cela arrivera. Tout ce que vous demanderez avec foi par la prière, vous le recevrez. Mat 21:21-22</a:t>
            </a:r>
          </a:p>
          <a:p>
            <a:pPr>
              <a:defRPr/>
            </a:pPr>
            <a:endParaRPr lang="fr-FR" dirty="0" smtClean="0"/>
          </a:p>
        </p:txBody>
      </p:sp>
    </p:spTree>
    <p:extLst>
      <p:ext uri="{BB962C8B-B14F-4D97-AF65-F5344CB8AC3E}">
        <p14:creationId xmlns:p14="http://schemas.microsoft.com/office/powerpoint/2010/main" val="4040040715"/>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Quelles sont les montagnes qui sont devant nous?</a:t>
            </a:r>
          </a:p>
          <a:p>
            <a:r>
              <a:rPr lang="fr-FR" dirty="0" smtClean="0"/>
              <a:t>Chacun peut identifier des obstacles dans sa vie, des problèmes qui semblent insurmontables.</a:t>
            </a:r>
          </a:p>
          <a:p>
            <a:r>
              <a:rPr lang="fr-FR" dirty="0" smtClean="0"/>
              <a:t>Votre proximité de Dieu va vous donner la foi en Lui.</a:t>
            </a:r>
          </a:p>
          <a:p>
            <a:r>
              <a:rPr lang="fr-FR" dirty="0" smtClean="0"/>
              <a:t>Par la prière, parlez </a:t>
            </a:r>
            <a:r>
              <a:rPr lang="fr-FR" dirty="0"/>
              <a:t>avec </a:t>
            </a:r>
            <a:r>
              <a:rPr lang="fr-FR" dirty="0" smtClean="0"/>
              <a:t>foi à Votre Papa du ciel.</a:t>
            </a:r>
          </a:p>
          <a:p>
            <a:r>
              <a:rPr lang="fr-FR" dirty="0" smtClean="0"/>
              <a:t>Attendez-vous à recevoir de Sa part en retour les manifestations de puissance et d’amour.</a:t>
            </a:r>
            <a:endParaRPr lang="fr-FR" dirty="0"/>
          </a:p>
        </p:txBody>
      </p:sp>
      <p:sp>
        <p:nvSpPr>
          <p:cNvPr id="10" name="Text Box 13"/>
          <p:cNvSpPr txBox="1">
            <a:spLocks noChangeArrowheads="1"/>
          </p:cNvSpPr>
          <p:nvPr/>
        </p:nvSpPr>
        <p:spPr bwMode="auto">
          <a:xfrm>
            <a:off x="8610115" y="6058430"/>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TP</a:t>
            </a:r>
            <a:endParaRPr lang="fr-FR" sz="1000" dirty="0" smtClean="0">
              <a:latin typeface="+mj-lt"/>
            </a:endParaRPr>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88245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a:xfrm>
            <a:off x="161925" y="1058863"/>
            <a:ext cx="8786813" cy="5172075"/>
          </a:xfrm>
        </p:spPr>
        <p:txBody>
          <a:bodyPr/>
          <a:lstStyle/>
          <a:p>
            <a:pPr>
              <a:defRPr/>
            </a:pPr>
            <a:r>
              <a:rPr lang="fr-FR" dirty="0" smtClean="0"/>
              <a:t>Jésus enseigne dans le temple.</a:t>
            </a:r>
          </a:p>
          <a:p>
            <a:pPr>
              <a:defRPr/>
            </a:pPr>
            <a:r>
              <a:rPr lang="fr-FR" dirty="0" smtClean="0"/>
              <a:t>Les chefs et les anciens du peuple lui demandent</a:t>
            </a:r>
          </a:p>
          <a:p>
            <a:pPr lvl="1">
              <a:defRPr/>
            </a:pPr>
            <a:r>
              <a:rPr lang="fr-FR" dirty="0"/>
              <a:t>p</a:t>
            </a:r>
            <a:r>
              <a:rPr lang="fr-FR" dirty="0" smtClean="0"/>
              <a:t>ar quelle autorité il fait ces choses,</a:t>
            </a:r>
          </a:p>
          <a:p>
            <a:pPr lvl="1">
              <a:defRPr/>
            </a:pPr>
            <a:r>
              <a:rPr lang="fr-FR" dirty="0"/>
              <a:t>q</a:t>
            </a:r>
            <a:r>
              <a:rPr lang="fr-FR" dirty="0" smtClean="0"/>
              <a:t>ui lui a donné cette autorité.</a:t>
            </a:r>
          </a:p>
          <a:p>
            <a:pPr>
              <a:defRPr/>
            </a:pPr>
            <a:r>
              <a:rPr lang="fr-FR" dirty="0" smtClean="0"/>
              <a:t>Il leur répond sous forme de question:</a:t>
            </a:r>
          </a:p>
          <a:p>
            <a:pPr lvl="2">
              <a:defRPr/>
            </a:pPr>
            <a:r>
              <a:rPr lang="fr-FR" dirty="0" smtClean="0"/>
              <a:t>Le baptême de Jean, d'où venait-il? Du ciel ou des hommes? Mat 21:25</a:t>
            </a:r>
          </a:p>
          <a:p>
            <a:pPr>
              <a:defRPr/>
            </a:pPr>
            <a:r>
              <a:rPr lang="fr-FR" dirty="0" smtClean="0"/>
              <a:t>Ils sont embarrassés, ils ne savent que dire.</a:t>
            </a:r>
          </a:p>
          <a:p>
            <a:pPr lvl="2">
              <a:defRPr/>
            </a:pPr>
            <a:r>
              <a:rPr lang="fr-FR" dirty="0" smtClean="0"/>
              <a:t>Si nous répondons: ‘Du ciel’, il nous dira: ‘Pourquoi donc n'avez-vous pas cru en lui’? Et si nous répondons: ‘Des hommes’, nous avons à redouter les réactions de la foule, car tous considèrent Jean comme un prophète.</a:t>
            </a:r>
          </a:p>
        </p:txBody>
      </p:sp>
      <p:sp>
        <p:nvSpPr>
          <p:cNvPr id="180226" name="Titre 1"/>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L’autorité de Jésus contestée</a:t>
            </a:r>
          </a:p>
        </p:txBody>
      </p:sp>
    </p:spTree>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a:prstGeom prst="rect">
            <a:avLst/>
          </a:prstGeom>
        </p:spPr>
        <p:txBody>
          <a:bodyPr/>
          <a:lstStyle/>
          <a:p>
            <a:pPr>
              <a:defRPr/>
            </a:pPr>
            <a:r>
              <a:rPr lang="fr-FR" dirty="0"/>
              <a:t>Ils lui répondent qu’ils ne savent pas.</a:t>
            </a:r>
          </a:p>
          <a:p>
            <a:pPr>
              <a:defRPr/>
            </a:pPr>
            <a:r>
              <a:rPr lang="fr-FR" dirty="0"/>
              <a:t>Alors Jésus leur dit:</a:t>
            </a:r>
          </a:p>
          <a:p>
            <a:pPr lvl="2">
              <a:defRPr/>
            </a:pPr>
            <a:r>
              <a:rPr lang="fr-FR" dirty="0"/>
              <a:t>Moi non plus, je ne vous dirai pas par quelle autorité je fais ces choses. Mat 21:27</a:t>
            </a:r>
          </a:p>
          <a:p>
            <a:pPr>
              <a:defRPr/>
            </a:pPr>
            <a:r>
              <a:rPr lang="fr-FR" dirty="0"/>
              <a:t>Jésus va ensuite leur présenter 3 paraboles:</a:t>
            </a:r>
          </a:p>
          <a:p>
            <a:pPr lvl="1">
              <a:defRPr/>
            </a:pPr>
            <a:r>
              <a:rPr lang="fr-FR" dirty="0"/>
              <a:t>La parabole des 2 fils,</a:t>
            </a:r>
          </a:p>
          <a:p>
            <a:pPr lvl="1">
              <a:defRPr/>
            </a:pPr>
            <a:r>
              <a:rPr lang="fr-FR" dirty="0"/>
              <a:t>La parabole des vignerons</a:t>
            </a:r>
          </a:p>
          <a:p>
            <a:pPr lvl="1">
              <a:defRPr/>
            </a:pPr>
            <a:r>
              <a:rPr lang="fr-FR" dirty="0"/>
              <a:t>La parabole des invités.</a:t>
            </a:r>
          </a:p>
          <a:p>
            <a:pPr>
              <a:defRPr/>
            </a:pPr>
            <a:endParaRPr lang="fr-FR" dirty="0"/>
          </a:p>
        </p:txBody>
      </p:sp>
      <p:sp>
        <p:nvSpPr>
          <p:cNvPr id="5" name="Text Box 13"/>
          <p:cNvSpPr txBox="1">
            <a:spLocks noChangeArrowheads="1"/>
          </p:cNvSpPr>
          <p:nvPr/>
        </p:nvSpPr>
        <p:spPr bwMode="auto">
          <a:xfrm>
            <a:off x="8516047" y="5948670"/>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200" dirty="0" smtClean="0">
              <a:latin typeface="+mj-lt"/>
            </a:endParaRPr>
          </a:p>
        </p:txBody>
      </p:sp>
      <p:pic>
        <p:nvPicPr>
          <p:cNvPr id="3"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Espace réservé du texte 3"/>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solidFill>
                  <a:srgbClr val="404040"/>
                </a:solidFill>
                <a:latin typeface="Cambria" charset="0"/>
                <a:cs typeface="Cambria" charset="0"/>
              </a:rPr>
              <a:t>Jésus raconte </a:t>
            </a:r>
            <a:r>
              <a:rPr lang="fr-FR" dirty="0" smtClean="0">
                <a:solidFill>
                  <a:srgbClr val="404040"/>
                </a:solidFill>
                <a:latin typeface="Cambria" charset="0"/>
                <a:cs typeface="Cambria" charset="0"/>
              </a:rPr>
              <a:t>la parabole suivante aux personnes </a:t>
            </a:r>
            <a:r>
              <a:rPr lang="fr-FR" dirty="0">
                <a:solidFill>
                  <a:srgbClr val="404040"/>
                </a:solidFill>
                <a:latin typeface="Cambria" charset="0"/>
                <a:cs typeface="Cambria" charset="0"/>
              </a:rPr>
              <a:t>assemblées autour de lui.</a:t>
            </a:r>
          </a:p>
          <a:p>
            <a:pPr lvl="1" indent="-284163">
              <a:buSzTx/>
              <a:buFont typeface="Lucida Grande" charset="0"/>
              <a:buChar char="■"/>
            </a:pPr>
            <a:r>
              <a:rPr lang="fr-FR" dirty="0">
                <a:solidFill>
                  <a:srgbClr val="404040"/>
                </a:solidFill>
                <a:latin typeface="Cambria" charset="0"/>
                <a:cs typeface="Cambria" charset="0"/>
              </a:rPr>
              <a:t>Un homme a 2 fils.</a:t>
            </a:r>
          </a:p>
          <a:p>
            <a:pPr lvl="1" indent="-284163">
              <a:buSzTx/>
              <a:buFont typeface="Lucida Grande" charset="0"/>
              <a:buChar char="■"/>
            </a:pPr>
            <a:r>
              <a:rPr lang="fr-FR" dirty="0">
                <a:solidFill>
                  <a:srgbClr val="404040"/>
                </a:solidFill>
                <a:latin typeface="Cambria" charset="0"/>
                <a:cs typeface="Cambria" charset="0"/>
              </a:rPr>
              <a:t>Il demande au premier d’aller travailler dans la vigne.</a:t>
            </a:r>
          </a:p>
          <a:p>
            <a:pPr lvl="1" indent="-284163">
              <a:buSzTx/>
              <a:buFont typeface="Lucida Grande" charset="0"/>
              <a:buChar char="■"/>
            </a:pPr>
            <a:r>
              <a:rPr lang="fr-FR" dirty="0">
                <a:solidFill>
                  <a:srgbClr val="404040"/>
                </a:solidFill>
                <a:latin typeface="Cambria" charset="0"/>
                <a:cs typeface="Cambria" charset="0"/>
              </a:rPr>
              <a:t>Son fils répond qu’il </a:t>
            </a:r>
            <a:r>
              <a:rPr lang="fr-FR" dirty="0" smtClean="0">
                <a:solidFill>
                  <a:srgbClr val="404040"/>
                </a:solidFill>
                <a:latin typeface="Cambria" charset="0"/>
                <a:cs typeface="Cambria" charset="0"/>
              </a:rPr>
              <a:t>n’a </a:t>
            </a:r>
            <a:r>
              <a:rPr lang="fr-FR" dirty="0">
                <a:solidFill>
                  <a:srgbClr val="404040"/>
                </a:solidFill>
                <a:latin typeface="Cambria" charset="0"/>
                <a:cs typeface="Cambria" charset="0"/>
              </a:rPr>
              <a:t>pas envie</a:t>
            </a:r>
            <a:r>
              <a:rPr lang="fr-FR" dirty="0" smtClean="0">
                <a:solidFill>
                  <a:srgbClr val="404040"/>
                </a:solidFill>
                <a:latin typeface="Cambria" charset="0"/>
                <a:cs typeface="Cambria" charset="0"/>
              </a:rPr>
              <a:t>.</a:t>
            </a:r>
          </a:p>
          <a:p>
            <a:pPr lvl="1" indent="-284163">
              <a:buSzTx/>
              <a:buFont typeface="Lucida Grande" charset="0"/>
              <a:buChar char="■"/>
            </a:pPr>
            <a:r>
              <a:rPr lang="fr-FR" dirty="0">
                <a:solidFill>
                  <a:srgbClr val="404040"/>
                </a:solidFill>
                <a:latin typeface="Cambria" charset="0"/>
                <a:cs typeface="Cambria" charset="0"/>
              </a:rPr>
              <a:t>Plus tard, il regrette de s’être comporté ainsi et se rend à la vigne.</a:t>
            </a:r>
          </a:p>
          <a:p>
            <a:pPr lvl="1" indent="-284163">
              <a:buSzTx/>
              <a:buFont typeface="Lucida Grande" charset="0"/>
              <a:buChar char="■"/>
            </a:pPr>
            <a:r>
              <a:rPr lang="fr-FR" dirty="0">
                <a:solidFill>
                  <a:srgbClr val="404040"/>
                </a:solidFill>
                <a:latin typeface="Cambria" charset="0"/>
                <a:cs typeface="Cambria" charset="0"/>
              </a:rPr>
              <a:t>Le père fait la même demande à son 2</a:t>
            </a:r>
            <a:r>
              <a:rPr lang="fr-FR" baseline="30000" dirty="0">
                <a:solidFill>
                  <a:srgbClr val="404040"/>
                </a:solidFill>
                <a:latin typeface="Cambria" charset="0"/>
                <a:cs typeface="Cambria" charset="0"/>
              </a:rPr>
              <a:t>ème</a:t>
            </a:r>
            <a:r>
              <a:rPr lang="fr-FR" dirty="0">
                <a:solidFill>
                  <a:srgbClr val="404040"/>
                </a:solidFill>
                <a:latin typeface="Cambria" charset="0"/>
                <a:cs typeface="Cambria" charset="0"/>
              </a:rPr>
              <a:t> fils. </a:t>
            </a:r>
            <a:r>
              <a:rPr lang="fr-FR" dirty="0" smtClean="0">
                <a:solidFill>
                  <a:srgbClr val="404040"/>
                </a:solidFill>
                <a:latin typeface="Cambria" charset="0"/>
                <a:cs typeface="Cambria" charset="0"/>
              </a:rPr>
              <a:t>Il </a:t>
            </a:r>
            <a:r>
              <a:rPr lang="fr-FR" dirty="0">
                <a:solidFill>
                  <a:srgbClr val="404040"/>
                </a:solidFill>
                <a:latin typeface="Cambria" charset="0"/>
                <a:cs typeface="Cambria" charset="0"/>
              </a:rPr>
              <a:t>lui répond qu’il est d’accord d’y aller mais, finalement, il n’y va pas.</a:t>
            </a:r>
          </a:p>
          <a:p>
            <a:pPr lvl="1" indent="-284163">
              <a:buSzTx/>
              <a:buFont typeface="Lucida Grande" charset="0"/>
              <a:buChar char="■"/>
            </a:pPr>
            <a:endParaRPr lang="fr-FR" dirty="0">
              <a:solidFill>
                <a:srgbClr val="404040"/>
              </a:solidFill>
              <a:latin typeface="Cambria" charset="0"/>
              <a:cs typeface="Cambria" charset="0"/>
            </a:endParaRPr>
          </a:p>
        </p:txBody>
      </p:sp>
      <p:sp>
        <p:nvSpPr>
          <p:cNvPr id="182274" name="Titr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La parabole des 2 fils</a:t>
            </a:r>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Box 13"/>
          <p:cNvSpPr txBox="1">
            <a:spLocks noChangeArrowheads="1"/>
          </p:cNvSpPr>
          <p:nvPr/>
        </p:nvSpPr>
        <p:spPr bwMode="auto">
          <a:xfrm>
            <a:off x="2526516" y="6166376"/>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Espace réservé du texte 3"/>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smtClean="0">
                <a:solidFill>
                  <a:srgbClr val="404040"/>
                </a:solidFill>
                <a:latin typeface="Cambria" charset="0"/>
                <a:cs typeface="Cambria" charset="0"/>
              </a:rPr>
              <a:t>Jésus </a:t>
            </a:r>
            <a:r>
              <a:rPr lang="fr-FR" dirty="0">
                <a:solidFill>
                  <a:srgbClr val="404040"/>
                </a:solidFill>
                <a:latin typeface="Cambria" charset="0"/>
                <a:cs typeface="Cambria" charset="0"/>
              </a:rPr>
              <a:t>demande lequel des 2 a fait la volonté de son père.</a:t>
            </a:r>
          </a:p>
          <a:p>
            <a:r>
              <a:rPr lang="fr-FR" dirty="0">
                <a:solidFill>
                  <a:srgbClr val="404040"/>
                </a:solidFill>
                <a:latin typeface="Cambria" charset="0"/>
                <a:cs typeface="Cambria" charset="0"/>
              </a:rPr>
              <a:t>Tous lui répondent que c’est le premier</a:t>
            </a:r>
            <a:r>
              <a:rPr lang="fr-FR" dirty="0" smtClean="0">
                <a:solidFill>
                  <a:srgbClr val="404040"/>
                </a:solidFill>
                <a:latin typeface="Cambria" charset="0"/>
                <a:cs typeface="Cambria" charset="0"/>
              </a:rPr>
              <a:t>.</a:t>
            </a:r>
          </a:p>
          <a:p>
            <a:pPr>
              <a:defRPr/>
            </a:pPr>
            <a:r>
              <a:rPr lang="fr-FR" dirty="0"/>
              <a:t>Jésus ajoute:</a:t>
            </a:r>
          </a:p>
          <a:p>
            <a:pPr lvl="2">
              <a:defRPr/>
            </a:pPr>
            <a:r>
              <a:rPr lang="fr-FR" dirty="0"/>
              <a:t>Je vous le dis en vérité, les collecteurs d’impôts et les prostituées vous précéderont dans le royaume de Dieu, Lequel des deux a fait la volonté du père? car Jean est venu à vous dans la voie de la justice et vous n'avez pas cru en lui. En revanche, les collecteurs d’impôts et les prostituées ont cru en lui et vous, qui avez vu cela, vous n’avez pas ensuite montré de regret pour croire en lui. Mat 21:31-32</a:t>
            </a:r>
          </a:p>
          <a:p>
            <a:endParaRPr lang="fr-FR" dirty="0" smtClean="0">
              <a:solidFill>
                <a:srgbClr val="404040"/>
              </a:solidFill>
              <a:latin typeface="Cambria" charset="0"/>
              <a:cs typeface="Cambria" charset="0"/>
            </a:endParaRPr>
          </a:p>
          <a:p>
            <a:endParaRPr lang="fr-FR" dirty="0">
              <a:solidFill>
                <a:srgbClr val="404040"/>
              </a:solidFill>
              <a:latin typeface="Cambria" charset="0"/>
              <a:cs typeface="Cambria" charset="0"/>
            </a:endParaRPr>
          </a:p>
        </p:txBody>
      </p:sp>
    </p:spTree>
    <p:extLst>
      <p:ext uri="{BB962C8B-B14F-4D97-AF65-F5344CB8AC3E}">
        <p14:creationId xmlns:p14="http://schemas.microsoft.com/office/powerpoint/2010/main" val="11616018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u texte 1"/>
          <p:cNvSpPr>
            <a:spLocks noGrp="1"/>
          </p:cNvSpPr>
          <p:nvPr>
            <p:ph type="body" sz="quarter" idx="12"/>
          </p:nvPr>
        </p:nvSpPr>
        <p:spPr bwMode="auto">
          <a:xfrm>
            <a:off x="161925" y="1058863"/>
            <a:ext cx="8786813" cy="517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fr-CH">
                <a:solidFill>
                  <a:srgbClr val="404040"/>
                </a:solidFill>
                <a:latin typeface="Cambria" charset="0"/>
                <a:cs typeface="Cambria" charset="0"/>
              </a:rPr>
              <a:t>L’évangile de Matthieu débute par la généalogie de Jésus.</a:t>
            </a:r>
            <a:endParaRPr lang="fr-FR">
              <a:solidFill>
                <a:srgbClr val="404040"/>
              </a:solidFill>
              <a:latin typeface="Cambria" charset="0"/>
              <a:cs typeface="Cambria" charset="0"/>
            </a:endParaRPr>
          </a:p>
          <a:p>
            <a:pPr eaLnBrk="1" hangingPunct="1"/>
            <a:r>
              <a:rPr lang="fr-CH">
                <a:solidFill>
                  <a:srgbClr val="404040"/>
                </a:solidFill>
                <a:latin typeface="Cambria" charset="0"/>
                <a:cs typeface="Cambria" charset="0"/>
              </a:rPr>
              <a:t>En commençant  par Abraham, elle énumère</a:t>
            </a:r>
            <a:endParaRPr lang="fr-FR">
              <a:solidFill>
                <a:srgbClr val="404040"/>
              </a:solidFill>
              <a:latin typeface="Cambria" charset="0"/>
              <a:cs typeface="Cambria" charset="0"/>
            </a:endParaRPr>
          </a:p>
          <a:p>
            <a:pPr lvl="1" indent="-284163" eaLnBrk="1" hangingPunct="1">
              <a:buSzTx/>
              <a:buFont typeface="Lucida Grande" charset="0"/>
              <a:buChar char="■"/>
            </a:pPr>
            <a:r>
              <a:rPr lang="fr-CH">
                <a:solidFill>
                  <a:srgbClr val="404040"/>
                </a:solidFill>
                <a:latin typeface="Cambria" charset="0"/>
                <a:cs typeface="Cambria" charset="0"/>
              </a:rPr>
              <a:t>Isaac , Jacob</a:t>
            </a:r>
            <a:endParaRPr lang="fr-FR">
              <a:solidFill>
                <a:srgbClr val="404040"/>
              </a:solidFill>
              <a:latin typeface="Cambria" charset="0"/>
              <a:cs typeface="Cambria" charset="0"/>
            </a:endParaRPr>
          </a:p>
          <a:p>
            <a:pPr lvl="1" indent="-284163" eaLnBrk="1" hangingPunct="1">
              <a:buSzTx/>
              <a:buFont typeface="Lucida Grande" charset="0"/>
              <a:buChar char="■"/>
            </a:pPr>
            <a:r>
              <a:rPr lang="fr-CH">
                <a:solidFill>
                  <a:srgbClr val="404040"/>
                </a:solidFill>
                <a:latin typeface="Cambria" charset="0"/>
                <a:cs typeface="Cambria" charset="0"/>
              </a:rPr>
              <a:t>….</a:t>
            </a:r>
            <a:endParaRPr lang="fr-FR">
              <a:solidFill>
                <a:srgbClr val="404040"/>
              </a:solidFill>
              <a:latin typeface="Cambria" charset="0"/>
              <a:cs typeface="Cambria" charset="0"/>
            </a:endParaRPr>
          </a:p>
          <a:p>
            <a:pPr lvl="1" indent="-284163" eaLnBrk="1" hangingPunct="1">
              <a:buSzTx/>
              <a:buFont typeface="Lucida Grande" charset="0"/>
              <a:buChar char="■"/>
            </a:pPr>
            <a:r>
              <a:rPr lang="fr-CH">
                <a:solidFill>
                  <a:srgbClr val="404040"/>
                </a:solidFill>
                <a:latin typeface="Cambria" charset="0"/>
                <a:cs typeface="Cambria" charset="0"/>
              </a:rPr>
              <a:t>Rahab, Boaz, Ruth, Obed, Isaï, David, Salomon</a:t>
            </a:r>
            <a:endParaRPr lang="fr-FR">
              <a:solidFill>
                <a:srgbClr val="404040"/>
              </a:solidFill>
              <a:latin typeface="Cambria" charset="0"/>
              <a:cs typeface="Cambria" charset="0"/>
            </a:endParaRPr>
          </a:p>
          <a:p>
            <a:pPr lvl="1" indent="-284163" eaLnBrk="1" hangingPunct="1">
              <a:buSzTx/>
              <a:buFont typeface="Lucida Grande" charset="0"/>
              <a:buChar char="■"/>
            </a:pPr>
            <a:r>
              <a:rPr lang="fr-CH">
                <a:solidFill>
                  <a:srgbClr val="404040"/>
                </a:solidFill>
                <a:latin typeface="Cambria" charset="0"/>
                <a:cs typeface="Cambria" charset="0"/>
              </a:rPr>
              <a:t>…</a:t>
            </a:r>
            <a:endParaRPr lang="fr-FR">
              <a:solidFill>
                <a:srgbClr val="404040"/>
              </a:solidFill>
              <a:latin typeface="Cambria" charset="0"/>
              <a:cs typeface="Cambria" charset="0"/>
            </a:endParaRPr>
          </a:p>
          <a:p>
            <a:pPr lvl="1" indent="-284163" eaLnBrk="1" hangingPunct="1">
              <a:buSzTx/>
              <a:buFont typeface="Lucida Grande" charset="0"/>
              <a:buChar char="■"/>
            </a:pPr>
            <a:r>
              <a:rPr lang="fr-CH">
                <a:solidFill>
                  <a:srgbClr val="404040"/>
                </a:solidFill>
                <a:latin typeface="Cambria" charset="0"/>
                <a:cs typeface="Cambria" charset="0"/>
              </a:rPr>
              <a:t>Joseph, Jésus.</a:t>
            </a:r>
            <a:endParaRPr lang="fr-FR">
              <a:solidFill>
                <a:srgbClr val="404040"/>
              </a:solidFill>
              <a:latin typeface="Cambria" charset="0"/>
              <a:cs typeface="Cambria" charset="0"/>
            </a:endParaRPr>
          </a:p>
          <a:p>
            <a:pPr eaLnBrk="1" hangingPunct="1"/>
            <a:r>
              <a:rPr lang="fr-CH">
                <a:solidFill>
                  <a:srgbClr val="404040"/>
                </a:solidFill>
                <a:latin typeface="Cambria" charset="0"/>
                <a:cs typeface="Cambria" charset="0"/>
              </a:rPr>
              <a:t>La bible recense </a:t>
            </a:r>
            <a:endParaRPr lang="fr-FR">
              <a:solidFill>
                <a:srgbClr val="404040"/>
              </a:solidFill>
              <a:latin typeface="Cambria" charset="0"/>
              <a:cs typeface="Cambria" charset="0"/>
            </a:endParaRPr>
          </a:p>
          <a:p>
            <a:pPr lvl="1" indent="-284163" eaLnBrk="1" hangingPunct="1">
              <a:buSzTx/>
              <a:buFont typeface="Lucida Grande" charset="0"/>
              <a:buChar char="■"/>
            </a:pPr>
            <a:r>
              <a:rPr lang="fr-CH">
                <a:solidFill>
                  <a:srgbClr val="404040"/>
                </a:solidFill>
                <a:latin typeface="Cambria" charset="0"/>
                <a:cs typeface="Cambria" charset="0"/>
              </a:rPr>
              <a:t>14 générations d’Abraham à David,</a:t>
            </a:r>
            <a:endParaRPr lang="fr-FR">
              <a:solidFill>
                <a:srgbClr val="404040"/>
              </a:solidFill>
              <a:latin typeface="Cambria" charset="0"/>
              <a:cs typeface="Cambria" charset="0"/>
            </a:endParaRPr>
          </a:p>
          <a:p>
            <a:pPr lvl="1" indent="-284163" eaLnBrk="1" hangingPunct="1">
              <a:buSzTx/>
              <a:buFont typeface="Lucida Grande" charset="0"/>
              <a:buChar char="■"/>
            </a:pPr>
            <a:r>
              <a:rPr lang="fr-CH">
                <a:solidFill>
                  <a:srgbClr val="404040"/>
                </a:solidFill>
                <a:latin typeface="Cambria" charset="0"/>
                <a:cs typeface="Cambria" charset="0"/>
              </a:rPr>
              <a:t>14 générations de David à la déportation à Babylone,</a:t>
            </a:r>
            <a:endParaRPr lang="fr-FR">
              <a:solidFill>
                <a:srgbClr val="404040"/>
              </a:solidFill>
              <a:latin typeface="Cambria" charset="0"/>
              <a:cs typeface="Cambria" charset="0"/>
            </a:endParaRPr>
          </a:p>
          <a:p>
            <a:pPr lvl="1" indent="-284163" eaLnBrk="1" hangingPunct="1">
              <a:buSzTx/>
              <a:buFont typeface="Lucida Grande" charset="0"/>
              <a:buChar char="■"/>
            </a:pPr>
            <a:r>
              <a:rPr lang="fr-CH">
                <a:solidFill>
                  <a:srgbClr val="404040"/>
                </a:solidFill>
                <a:latin typeface="Cambria" charset="0"/>
                <a:cs typeface="Cambria" charset="0"/>
              </a:rPr>
              <a:t>14 générations de la déportation à Jésus-Christ.</a:t>
            </a:r>
            <a:endParaRPr lang="fr-FR">
              <a:solidFill>
                <a:srgbClr val="404040"/>
              </a:solidFill>
              <a:latin typeface="Cambria" charset="0"/>
              <a:cs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eaLnBrk="1" hangingPunct="1">
              <a:defRPr/>
            </a:pPr>
            <a:r>
              <a:rPr lang="fr-FR" dirty="0" smtClean="0"/>
              <a:t>Jésus </a:t>
            </a:r>
            <a:r>
              <a:rPr lang="fr-FR" dirty="0"/>
              <a:t>est emmené par l’Esprit dans le désert.</a:t>
            </a:r>
          </a:p>
          <a:p>
            <a:pPr eaLnBrk="1" hangingPunct="1">
              <a:defRPr/>
            </a:pPr>
            <a:r>
              <a:rPr lang="fr-FR" dirty="0"/>
              <a:t>Il y est tenté par le diable.</a:t>
            </a:r>
          </a:p>
          <a:p>
            <a:pPr eaLnBrk="1" hangingPunct="1">
              <a:defRPr/>
            </a:pPr>
            <a:r>
              <a:rPr lang="fr-FR" dirty="0"/>
              <a:t>Après avoir jeuné 40 jours, il a faim.</a:t>
            </a:r>
          </a:p>
          <a:p>
            <a:pPr eaLnBrk="1" hangingPunct="1">
              <a:defRPr/>
            </a:pPr>
            <a:r>
              <a:rPr lang="fr-FR" dirty="0"/>
              <a:t>Satan s’approche de lui et lui souffle:</a:t>
            </a:r>
          </a:p>
          <a:p>
            <a:pPr lvl="2" eaLnBrk="1" hangingPunct="1">
              <a:defRPr/>
            </a:pPr>
            <a:r>
              <a:rPr lang="fr-FR" dirty="0"/>
              <a:t>Si tu es le Fils de Dieu, ordonne que ces pierres deviennent des pains. Mat 4:3</a:t>
            </a:r>
          </a:p>
          <a:p>
            <a:pPr eaLnBrk="1" hangingPunct="1">
              <a:defRPr/>
            </a:pPr>
            <a:r>
              <a:rPr lang="fr-FR" dirty="0"/>
              <a:t>Jésus lui répond:</a:t>
            </a:r>
          </a:p>
          <a:p>
            <a:pPr lvl="2" eaLnBrk="1" hangingPunct="1">
              <a:defRPr/>
            </a:pPr>
            <a:r>
              <a:rPr lang="fr-FR" dirty="0"/>
              <a:t>Il est écrit: L'homme ne vivra pas de pain seulement, mais de toute parole qui sort de la bouche de Dieu. Mat 4:</a:t>
            </a:r>
            <a:r>
              <a:rPr lang="fr-FR" dirty="0" smtClean="0"/>
              <a:t>4</a:t>
            </a:r>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b="-2702"/>
          <a:stretch/>
        </p:blipFill>
        <p:spPr/>
      </p:pic>
      <p:sp>
        <p:nvSpPr>
          <p:cNvPr id="39938" name="Titr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fr-FR">
                <a:latin typeface="Cambria" charset="0"/>
              </a:rPr>
              <a:t>Jésus tenté dans le désert</a:t>
            </a:r>
          </a:p>
        </p:txBody>
      </p:sp>
      <p:sp>
        <p:nvSpPr>
          <p:cNvPr id="6" name="Text Box 13"/>
          <p:cNvSpPr txBox="1">
            <a:spLocks noChangeArrowheads="1"/>
          </p:cNvSpPr>
          <p:nvPr/>
        </p:nvSpPr>
        <p:spPr bwMode="auto">
          <a:xfrm>
            <a:off x="2522650" y="6040468"/>
            <a:ext cx="5508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Tahoma" charset="0"/>
              </a:rPr>
              <a:t>TP</a:t>
            </a:r>
            <a:endParaRPr lang="fr-FR" sz="10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pPr>
              <a:defRPr/>
            </a:pPr>
            <a:r>
              <a:rPr lang="fr-FR" dirty="0" smtClean="0"/>
              <a:t>Cette parabole montre que le Seigneur n’agrée pas la propre justice, le « décorum » religieux.</a:t>
            </a:r>
          </a:p>
          <a:p>
            <a:pPr>
              <a:defRPr/>
            </a:pPr>
            <a:r>
              <a:rPr lang="fr-FR" dirty="0" smtClean="0"/>
              <a:t>Jésus-Christ veut des cœurs </a:t>
            </a:r>
          </a:p>
          <a:p>
            <a:pPr lvl="1">
              <a:defRPr/>
            </a:pPr>
            <a:r>
              <a:rPr lang="fr-FR" dirty="0" smtClean="0"/>
              <a:t>qui l’acceptent comme leur Sauveur et Seigneur </a:t>
            </a:r>
          </a:p>
          <a:p>
            <a:pPr lvl="1">
              <a:defRPr/>
            </a:pPr>
            <a:r>
              <a:rPr lang="fr-FR" dirty="0" smtClean="0"/>
              <a:t>et qui, par amour pour Lui, se mettent à son service.</a:t>
            </a:r>
            <a:endParaRPr lang="fr-FR" dirty="0"/>
          </a:p>
        </p:txBody>
      </p:sp>
      <p:pic>
        <p:nvPicPr>
          <p:cNvPr id="2" name="Espace réservé pour une image  1"/>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230481478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pPr lvl="1">
              <a:defRPr/>
            </a:pPr>
            <a:r>
              <a:rPr lang="fr-FR" dirty="0" smtClean="0"/>
              <a:t>Un </a:t>
            </a:r>
            <a:r>
              <a:rPr lang="fr-FR" dirty="0"/>
              <a:t>homme plante une vigne et la loue à des vignerons.</a:t>
            </a:r>
          </a:p>
          <a:p>
            <a:pPr lvl="1">
              <a:defRPr/>
            </a:pPr>
            <a:r>
              <a:rPr lang="fr-FR" dirty="0"/>
              <a:t>A l’approche des vendanges, il envoie ses serviteurs dans la vigne pour recevoir sa part de récolte.</a:t>
            </a:r>
          </a:p>
          <a:p>
            <a:pPr lvl="1">
              <a:defRPr/>
            </a:pPr>
            <a:r>
              <a:rPr lang="fr-FR" dirty="0"/>
              <a:t>Les voyant arriver, les vignerons sautent sur les serviteurs</a:t>
            </a:r>
            <a:r>
              <a:rPr lang="fr-FR" dirty="0" smtClean="0"/>
              <a:t>.</a:t>
            </a:r>
          </a:p>
          <a:p>
            <a:pPr lvl="1">
              <a:defRPr/>
            </a:pPr>
            <a:r>
              <a:rPr lang="fr-FR" dirty="0"/>
              <a:t>Le 1</a:t>
            </a:r>
            <a:r>
              <a:rPr lang="fr-FR" baseline="30000" dirty="0"/>
              <a:t>er</a:t>
            </a:r>
            <a:r>
              <a:rPr lang="fr-FR" dirty="0"/>
              <a:t> est roué de coups, le 2</a:t>
            </a:r>
            <a:r>
              <a:rPr lang="fr-FR" baseline="30000" dirty="0"/>
              <a:t>ème</a:t>
            </a:r>
            <a:r>
              <a:rPr lang="fr-FR" dirty="0"/>
              <a:t> est tué et le 3</a:t>
            </a:r>
            <a:r>
              <a:rPr lang="fr-FR" baseline="30000" dirty="0"/>
              <a:t>ème</a:t>
            </a:r>
            <a:r>
              <a:rPr lang="fr-FR" dirty="0"/>
              <a:t> assommé à coups de pierres.</a:t>
            </a:r>
          </a:p>
          <a:p>
            <a:pPr lvl="1">
              <a:defRPr/>
            </a:pPr>
            <a:endParaRPr lang="fr-FR" dirty="0"/>
          </a:p>
        </p:txBody>
      </p:sp>
      <p:sp>
        <p:nvSpPr>
          <p:cNvPr id="184322" name="Titr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dirty="0">
                <a:latin typeface="Cambria" charset="0"/>
              </a:rPr>
              <a:t>La parabole des vignerons</a:t>
            </a:r>
          </a:p>
        </p:txBody>
      </p:sp>
      <p:sp>
        <p:nvSpPr>
          <p:cNvPr id="7" name="Text Box 13"/>
          <p:cNvSpPr txBox="1">
            <a:spLocks noChangeArrowheads="1"/>
          </p:cNvSpPr>
          <p:nvPr/>
        </p:nvSpPr>
        <p:spPr bwMode="auto">
          <a:xfrm>
            <a:off x="4599520" y="6581775"/>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200" dirty="0" smtClean="0">
              <a:latin typeface="+mj-lt"/>
            </a:endParaRPr>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a:prstGeom prst="rect">
            <a:avLst/>
          </a:prstGeom>
        </p:spPr>
        <p:txBody>
          <a:bodyPr/>
          <a:lstStyle/>
          <a:p>
            <a:pPr lvl="1">
              <a:defRPr/>
            </a:pPr>
            <a:r>
              <a:rPr lang="fr-FR" dirty="0" smtClean="0"/>
              <a:t>Le </a:t>
            </a:r>
            <a:r>
              <a:rPr lang="fr-FR" dirty="0"/>
              <a:t>propriétaire envoie de nouveaux serviteurs qui sont reçus comme les premiers.</a:t>
            </a:r>
          </a:p>
          <a:p>
            <a:pPr lvl="1">
              <a:defRPr/>
            </a:pPr>
            <a:r>
              <a:rPr lang="fr-FR" dirty="0"/>
              <a:t>Il envoie finalement son fils en se disant qu’ils auront du respect.</a:t>
            </a:r>
          </a:p>
          <a:p>
            <a:pPr lvl="1">
              <a:defRPr/>
            </a:pPr>
            <a:r>
              <a:rPr lang="fr-FR" dirty="0"/>
              <a:t>Ils se disent l’un à l’autre:</a:t>
            </a:r>
          </a:p>
          <a:p>
            <a:pPr lvl="2">
              <a:defRPr/>
            </a:pPr>
            <a:r>
              <a:rPr lang="fr-FR" dirty="0"/>
              <a:t>Voilà l'héritier. Venez, tuons-le et emparons-nous de son héritage! Mat 21:</a:t>
            </a:r>
            <a:r>
              <a:rPr lang="fr-FR" dirty="0" smtClean="0"/>
              <a:t>38</a:t>
            </a:r>
          </a:p>
          <a:p>
            <a:pPr lvl="1" indent="-284163">
              <a:buSzTx/>
              <a:buFont typeface="Lucida Grande" charset="0"/>
              <a:buChar char="■"/>
            </a:pPr>
            <a:r>
              <a:rPr lang="fr-FR" dirty="0">
                <a:solidFill>
                  <a:srgbClr val="404040"/>
                </a:solidFill>
                <a:latin typeface="Cambria" charset="0"/>
                <a:cs typeface="Cambria" charset="0"/>
              </a:rPr>
              <a:t>Ils se jettent sur lui et le tuent</a:t>
            </a:r>
            <a:r>
              <a:rPr lang="fr-FR" dirty="0" smtClean="0">
                <a:solidFill>
                  <a:srgbClr val="404040"/>
                </a:solidFill>
                <a:latin typeface="Cambria" charset="0"/>
                <a:cs typeface="Cambria" charset="0"/>
              </a:rPr>
              <a:t>.</a:t>
            </a:r>
            <a:endParaRPr lang="fr-FR" dirty="0">
              <a:solidFill>
                <a:srgbClr val="404040"/>
              </a:solidFill>
              <a:latin typeface="Cambria" charset="0"/>
              <a:cs typeface="Cambria" charset="0"/>
            </a:endParaRPr>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2965849" y="6598967"/>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spTree>
    <p:extLst>
      <p:ext uri="{BB962C8B-B14F-4D97-AF65-F5344CB8AC3E}">
        <p14:creationId xmlns:p14="http://schemas.microsoft.com/office/powerpoint/2010/main" val="56029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Espace réservé du texte 3"/>
          <p:cNvSpPr>
            <a:spLocks noGrp="1"/>
          </p:cNvSpPr>
          <p:nvPr>
            <p:ph type="body" sz="quarter" idx="12"/>
          </p:nvPr>
        </p:nvSpPr>
        <p:spPr bwMode="auto">
          <a:xfrm>
            <a:off x="161925" y="1058863"/>
            <a:ext cx="8786813" cy="517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solidFill>
                  <a:srgbClr val="404040"/>
                </a:solidFill>
                <a:latin typeface="Cambria" charset="0"/>
                <a:cs typeface="Cambria" charset="0"/>
              </a:rPr>
              <a:t>Jésus les interroge sur le comportement que doit avoir le propriétaire à leur égard lorsqu’il viendra dans la vigne.</a:t>
            </a:r>
          </a:p>
          <a:p>
            <a:r>
              <a:rPr lang="fr-FR" dirty="0" smtClean="0">
                <a:solidFill>
                  <a:srgbClr val="404040"/>
                </a:solidFill>
                <a:latin typeface="Cambria" charset="0"/>
                <a:cs typeface="Cambria" charset="0"/>
              </a:rPr>
              <a:t>Ils </a:t>
            </a:r>
            <a:r>
              <a:rPr lang="fr-FR" dirty="0">
                <a:solidFill>
                  <a:srgbClr val="404040"/>
                </a:solidFill>
                <a:latin typeface="Cambria" charset="0"/>
                <a:cs typeface="Cambria" charset="0"/>
              </a:rPr>
              <a:t>lui répondent qu’il devrait exécuter tous ces hommes et confier sa vigne à d’autres vignerons</a:t>
            </a:r>
            <a:r>
              <a:rPr lang="fr-FR" dirty="0" smtClean="0">
                <a:solidFill>
                  <a:srgbClr val="404040"/>
                </a:solidFill>
                <a:latin typeface="Cambria" charset="0"/>
                <a:cs typeface="Cambria" charset="0"/>
              </a:rPr>
              <a:t>.</a:t>
            </a:r>
          </a:p>
          <a:p>
            <a:r>
              <a:rPr lang="fr-FR" dirty="0" smtClean="0">
                <a:solidFill>
                  <a:srgbClr val="404040"/>
                </a:solidFill>
                <a:latin typeface="Cambria" charset="0"/>
                <a:cs typeface="Cambria" charset="0"/>
              </a:rPr>
              <a:t>Jésus </a:t>
            </a:r>
            <a:r>
              <a:rPr lang="fr-FR" dirty="0">
                <a:solidFill>
                  <a:srgbClr val="404040"/>
                </a:solidFill>
                <a:latin typeface="Cambria" charset="0"/>
                <a:cs typeface="Cambria" charset="0"/>
              </a:rPr>
              <a:t>leur dit:</a:t>
            </a:r>
          </a:p>
          <a:p>
            <a:pPr lvl="2"/>
            <a:r>
              <a:rPr lang="fr-FR" dirty="0">
                <a:latin typeface="Cambria" charset="0"/>
                <a:cs typeface="Cambria" charset="0"/>
              </a:rPr>
              <a:t>N'avez-vous jamais lu dans les Ecritures: La pierre qu'ont rejetée ceux qui construisaient est devenue la pierre angulaire; c'est l’œuvre du Seigneur, et c'est un prodige à nos yeux ? C'est pourquoi, je vous le dis, le royaume de Dieu vous sera enlevé et sera donné à un peuple qui en produira les fruits. Celui qui tombera sur cette pierre s'y brisera et celui sur qui elle tombera sera écrasé. Mat 21:42-44</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pPr>
              <a:defRPr/>
            </a:pPr>
            <a:r>
              <a:rPr lang="fr-FR" dirty="0" smtClean="0"/>
              <a:t>Les </a:t>
            </a:r>
            <a:r>
              <a:rPr lang="fr-FR" dirty="0"/>
              <a:t>chefs des prêtres et les pharisiens comprennent que c’est d’eux que Jésus parle ici.</a:t>
            </a:r>
          </a:p>
          <a:p>
            <a:pPr>
              <a:defRPr/>
            </a:pPr>
            <a:r>
              <a:rPr lang="fr-FR" dirty="0"/>
              <a:t>Ils cherchent à l’arrêter mais ont peur des réactions de la foule qui considère Jésus comme un prophète</a:t>
            </a:r>
            <a:r>
              <a:rPr lang="fr-FR" dirty="0" smtClean="0"/>
              <a:t>.</a:t>
            </a:r>
            <a:endParaRPr lang="fr-FR" dirty="0"/>
          </a:p>
        </p:txBody>
      </p:sp>
      <p:pic>
        <p:nvPicPr>
          <p:cNvPr id="9" name="Espace réservé pour une image  8"/>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t="-2603"/>
          <a:stretch/>
        </p:blipFill>
        <p:spPr>
          <a:xfrm>
            <a:off x="4667250" y="1066800"/>
            <a:ext cx="4159250" cy="4945063"/>
          </a:xfrm>
        </p:spPr>
      </p:pic>
      <p:sp>
        <p:nvSpPr>
          <p:cNvPr id="10" name="Text Box 13"/>
          <p:cNvSpPr txBox="1">
            <a:spLocks noChangeArrowheads="1"/>
          </p:cNvSpPr>
          <p:nvPr/>
        </p:nvSpPr>
        <p:spPr bwMode="auto">
          <a:xfrm>
            <a:off x="8443296" y="5948614"/>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DG</a:t>
            </a:r>
            <a:endParaRPr lang="fr-FR" sz="1000" dirty="0" smtClean="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Espace réservé du texte 4"/>
          <p:cNvSpPr>
            <a:spLocks noGrp="1"/>
          </p:cNvSpPr>
          <p:nvPr>
            <p:ph type="body" sz="quarter" idx="12"/>
          </p:nvPr>
        </p:nvSpPr>
        <p:spPr/>
        <p:txBody>
          <a:bodyPr/>
          <a:lstStyle/>
          <a:p>
            <a:r>
              <a:rPr lang="fr-FR" dirty="0" smtClean="0"/>
              <a:t>Après avoir envoyé de nombreux prophètes, Dieu a envoyé son propre fils sur terre.</a:t>
            </a:r>
          </a:p>
          <a:p>
            <a:r>
              <a:rPr lang="fr-FR" dirty="0" smtClean="0"/>
              <a:t>Les hommes l’ont également rejeté et mis à mort.</a:t>
            </a:r>
          </a:p>
          <a:p>
            <a:r>
              <a:rPr lang="fr-FR" dirty="0" smtClean="0"/>
              <a:t>Par sa victoire sur la mort, il est devenu la pierre angulaire de l’Eglise.</a:t>
            </a:r>
          </a:p>
          <a:p>
            <a:r>
              <a:rPr lang="fr-FR" dirty="0" smtClean="0"/>
              <a:t>Dans une construction, c’est cette pierre</a:t>
            </a:r>
          </a:p>
          <a:p>
            <a:pPr lvl="1"/>
            <a:r>
              <a:rPr lang="fr-FR" dirty="0"/>
              <a:t>q</a:t>
            </a:r>
            <a:r>
              <a:rPr lang="fr-FR" dirty="0" smtClean="0"/>
              <a:t>ui est la première à être posée,</a:t>
            </a:r>
          </a:p>
          <a:p>
            <a:pPr lvl="1"/>
            <a:r>
              <a:rPr lang="fr-FR" dirty="0"/>
              <a:t>q</a:t>
            </a:r>
            <a:r>
              <a:rPr lang="fr-FR" dirty="0" smtClean="0"/>
              <a:t>ui donne l’emplacement et l’orientation du bâtiment.</a:t>
            </a:r>
          </a:p>
          <a:p>
            <a:endParaRPr lang="fr-FR" dirty="0" smtClean="0"/>
          </a:p>
        </p:txBody>
      </p:sp>
      <p:sp>
        <p:nvSpPr>
          <p:cNvPr id="6" name="Text Box 13"/>
          <p:cNvSpPr txBox="1">
            <a:spLocks noChangeArrowheads="1"/>
          </p:cNvSpPr>
          <p:nvPr/>
        </p:nvSpPr>
        <p:spPr bwMode="auto">
          <a:xfrm>
            <a:off x="8770144" y="6058257"/>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TP</a:t>
            </a:r>
            <a:endParaRPr lang="fr-FR" sz="1000" dirty="0" smtClean="0">
              <a:latin typeface="+mj-lt"/>
            </a:endParaRPr>
          </a:p>
        </p:txBody>
      </p:sp>
    </p:spTree>
    <p:extLst>
      <p:ext uri="{BB962C8B-B14F-4D97-AF65-F5344CB8AC3E}">
        <p14:creationId xmlns:p14="http://schemas.microsoft.com/office/powerpoint/2010/main" val="61963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Lorsqu’on pose cette pierre, on est dans la joie parce qu’on sait qu’une nouvelle maison va être construite dessus.</a:t>
            </a:r>
          </a:p>
          <a:p>
            <a:r>
              <a:rPr lang="fr-FR" dirty="0"/>
              <a:t>Jésus est la pierre principale, unique, indispensable dans le plan rédempteur de Dieu.</a:t>
            </a:r>
          </a:p>
          <a:p>
            <a:r>
              <a:rPr lang="fr-FR" dirty="0" smtClean="0"/>
              <a:t>Toutes les pierres vont être posées en fonction de cette pierre d’angle.</a:t>
            </a:r>
          </a:p>
          <a:p>
            <a:r>
              <a:rPr lang="fr-FR" dirty="0" smtClean="0"/>
              <a:t>Restons tout près de Jésus, nous serons en sécurité.</a:t>
            </a:r>
          </a:p>
          <a:p>
            <a:r>
              <a:rPr lang="fr-FR" dirty="0" smtClean="0"/>
              <a:t>Jésus est la base de notre foi, il est aussi le but et le moteur de notre vie.</a:t>
            </a:r>
          </a:p>
          <a:p>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35928278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a:xfrm>
            <a:off x="161925" y="1058863"/>
            <a:ext cx="8786813" cy="5172075"/>
          </a:xfrm>
        </p:spPr>
        <p:txBody>
          <a:bodyPr/>
          <a:lstStyle/>
          <a:p>
            <a:pPr>
              <a:defRPr/>
            </a:pPr>
            <a:r>
              <a:rPr lang="fr-FR" dirty="0" smtClean="0"/>
              <a:t>Jésus </a:t>
            </a:r>
            <a:r>
              <a:rPr lang="fr-FR" dirty="0"/>
              <a:t>montre que le royaume des cieux est semblable à un roi qui célèbre les noces de son fils.</a:t>
            </a:r>
          </a:p>
          <a:p>
            <a:pPr lvl="1">
              <a:defRPr/>
            </a:pPr>
            <a:r>
              <a:rPr lang="fr-FR" dirty="0"/>
              <a:t>Le roi envoie ses serviteurs convier les </a:t>
            </a:r>
            <a:r>
              <a:rPr lang="fr-FR" dirty="0" smtClean="0"/>
              <a:t>invités.</a:t>
            </a:r>
            <a:endParaRPr lang="fr-FR" dirty="0"/>
          </a:p>
          <a:p>
            <a:pPr lvl="1">
              <a:defRPr/>
            </a:pPr>
            <a:r>
              <a:rPr lang="fr-FR" dirty="0"/>
              <a:t>Ceux-ci refusent de </a:t>
            </a:r>
            <a:r>
              <a:rPr lang="fr-FR" dirty="0" smtClean="0"/>
              <a:t>venir</a:t>
            </a:r>
            <a:r>
              <a:rPr lang="fr-FR" dirty="0"/>
              <a:t>.</a:t>
            </a:r>
          </a:p>
          <a:p>
            <a:pPr lvl="1">
              <a:defRPr/>
            </a:pPr>
            <a:r>
              <a:rPr lang="fr-FR" dirty="0"/>
              <a:t>Il </a:t>
            </a:r>
            <a:r>
              <a:rPr lang="fr-FR" dirty="0" smtClean="0"/>
              <a:t>charge </a:t>
            </a:r>
            <a:r>
              <a:rPr lang="fr-FR" dirty="0"/>
              <a:t>d’autres serviteurs de les inviter à nouveau en les motivant ainsi:</a:t>
            </a:r>
          </a:p>
          <a:p>
            <a:pPr lvl="2">
              <a:defRPr/>
            </a:pPr>
            <a:r>
              <a:rPr lang="fr-FR" dirty="0"/>
              <a:t>J'ai préparé mon festin; mes bœufs et mes bêtes grasses sont tués, tout est prêt, venez aux noces. Mat 22:5</a:t>
            </a:r>
          </a:p>
          <a:p>
            <a:pPr lvl="1">
              <a:defRPr/>
            </a:pPr>
            <a:r>
              <a:rPr lang="fr-FR" dirty="0"/>
              <a:t>Les invités sont à nouveau indifférents à l’invitation.</a:t>
            </a:r>
          </a:p>
          <a:p>
            <a:pPr lvl="1">
              <a:defRPr/>
            </a:pPr>
            <a:r>
              <a:rPr lang="fr-FR" dirty="0"/>
              <a:t>Certains d’entre eux s’emparent des </a:t>
            </a:r>
            <a:r>
              <a:rPr lang="fr-FR" dirty="0" smtClean="0"/>
              <a:t>serviteurs, </a:t>
            </a:r>
            <a:r>
              <a:rPr lang="fr-FR" dirty="0"/>
              <a:t>les maltraitent et les tuent.</a:t>
            </a:r>
          </a:p>
          <a:p>
            <a:pPr lvl="1">
              <a:defRPr/>
            </a:pPr>
            <a:r>
              <a:rPr lang="fr-FR" dirty="0"/>
              <a:t>Le roi fait </a:t>
            </a:r>
            <a:r>
              <a:rPr lang="fr-FR" dirty="0" smtClean="0"/>
              <a:t>alors tuer </a:t>
            </a:r>
            <a:r>
              <a:rPr lang="fr-FR" dirty="0"/>
              <a:t>ces assassins et met le feu à </a:t>
            </a:r>
            <a:r>
              <a:rPr lang="fr-FR" dirty="0" smtClean="0"/>
              <a:t>leur </a:t>
            </a:r>
            <a:r>
              <a:rPr lang="fr-FR" dirty="0"/>
              <a:t>ville</a:t>
            </a:r>
            <a:r>
              <a:rPr lang="fr-FR" dirty="0" smtClean="0"/>
              <a:t>.</a:t>
            </a:r>
            <a:endParaRPr lang="fr-FR" dirty="0"/>
          </a:p>
        </p:txBody>
      </p:sp>
      <p:sp>
        <p:nvSpPr>
          <p:cNvPr id="187394" name="Titre 1"/>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La parabole des invités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a:xfrm>
            <a:off x="2965849" y="1058333"/>
            <a:ext cx="6083279" cy="5172605"/>
          </a:xfrm>
        </p:spPr>
        <p:txBody>
          <a:bodyPr/>
          <a:lstStyle/>
          <a:p>
            <a:pPr lvl="1">
              <a:defRPr/>
            </a:pPr>
            <a:r>
              <a:rPr lang="fr-FR" dirty="0" smtClean="0"/>
              <a:t>Il </a:t>
            </a:r>
            <a:r>
              <a:rPr lang="fr-FR" dirty="0"/>
              <a:t>donne ensuite des ordres à ses serviteurs:</a:t>
            </a:r>
          </a:p>
          <a:p>
            <a:pPr lvl="2">
              <a:defRPr/>
            </a:pPr>
            <a:r>
              <a:rPr lang="fr-FR" dirty="0"/>
              <a:t>Les noces sont prêtes, mais les invités n'en étaient pas dignes. Allez donc dans les carrefours et invitez aux noces tous ceux que vous trouverez</a:t>
            </a:r>
            <a:r>
              <a:rPr lang="fr-FR" dirty="0" smtClean="0"/>
              <a:t>. </a:t>
            </a:r>
            <a:r>
              <a:rPr lang="fr-FR" sz="1600" dirty="0"/>
              <a:t>Mat 22:8-9</a:t>
            </a:r>
          </a:p>
          <a:p>
            <a:pPr lvl="1">
              <a:defRPr/>
            </a:pPr>
            <a:r>
              <a:rPr lang="fr-FR" dirty="0"/>
              <a:t>De nombreuses personnes sont invitées et remplissent la salle</a:t>
            </a:r>
            <a:r>
              <a:rPr lang="fr-FR" dirty="0" smtClean="0"/>
              <a:t>.</a:t>
            </a:r>
          </a:p>
          <a:p>
            <a:pPr lvl="1">
              <a:defRPr/>
            </a:pPr>
            <a:r>
              <a:rPr lang="fr-FR" dirty="0" smtClean="0"/>
              <a:t>Le roi entre et aperçoit un homme qui n’a pas revêtu d’habits de noces. Il lui dit:</a:t>
            </a:r>
          </a:p>
          <a:p>
            <a:pPr lvl="2">
              <a:defRPr/>
            </a:pPr>
            <a:r>
              <a:rPr lang="fr-FR" dirty="0" smtClean="0"/>
              <a:t>Mon ami, comment as-tu pu entrer ici sans avoir d'habit de noces? Mat 22:12</a:t>
            </a:r>
            <a:endParaRPr lang="fr-FR" dirty="0"/>
          </a:p>
        </p:txBody>
      </p:sp>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pPr lvl="1">
              <a:defRPr/>
            </a:pPr>
            <a:r>
              <a:rPr lang="fr-FR" dirty="0" smtClean="0"/>
              <a:t>L’homme ne peut fournir de réponse.</a:t>
            </a:r>
          </a:p>
          <a:p>
            <a:pPr lvl="1">
              <a:defRPr/>
            </a:pPr>
            <a:r>
              <a:rPr lang="fr-FR" dirty="0" smtClean="0"/>
              <a:t>Alors </a:t>
            </a:r>
            <a:r>
              <a:rPr lang="fr-FR" dirty="0"/>
              <a:t>le roi dit aux serviteurs:</a:t>
            </a:r>
          </a:p>
          <a:p>
            <a:pPr lvl="2">
              <a:defRPr/>
            </a:pPr>
            <a:r>
              <a:rPr lang="fr-FR" dirty="0"/>
              <a:t>Attachez-lui les pieds et les mains, [emmenez-le et] jetez-le dans les ténèbres extérieures, où il y aura des pleurs et des grincements de dents. En effet, beaucoup sont invités, mais peu sont choisis. Mat 22:13-</a:t>
            </a:r>
            <a:r>
              <a:rPr lang="fr-FR" dirty="0" smtClean="0"/>
              <a:t>14</a:t>
            </a:r>
            <a:endParaRPr lang="fr-FR" dirty="0"/>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4643993" y="6615731"/>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TP</a:t>
            </a:r>
            <a:endParaRPr lang="fr-FR" sz="1000" dirty="0" smtClean="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912225" cy="5172075"/>
          </a:xfrm>
        </p:spPr>
        <p:txBody>
          <a:bodyPr/>
          <a:lstStyle/>
          <a:p>
            <a:pPr eaLnBrk="1" hangingPunct="1">
              <a:defRPr/>
            </a:pPr>
            <a:r>
              <a:rPr lang="fr-FR" dirty="0" smtClean="0"/>
              <a:t>Satan </a:t>
            </a:r>
            <a:r>
              <a:rPr lang="fr-FR" dirty="0"/>
              <a:t>le transporte au sommet du temple de Jérusalem et lui dit:</a:t>
            </a:r>
          </a:p>
          <a:p>
            <a:pPr lvl="2" eaLnBrk="1" hangingPunct="1">
              <a:defRPr/>
            </a:pPr>
            <a:r>
              <a:rPr lang="fr-FR" dirty="0"/>
              <a:t>Si tu es le Fils de Dieu, jette-toi en bas! En effet, il est écrit: Il donnera des ordres à ses anges à ton sujet et ils te porteront sur les mains, de peur que ton pied ne heurte une pierre. </a:t>
            </a:r>
            <a:r>
              <a:rPr lang="fr-FR" sz="1600" dirty="0"/>
              <a:t>Mat 4:</a:t>
            </a:r>
            <a:r>
              <a:rPr lang="fr-FR" sz="1600" dirty="0" smtClean="0"/>
              <a:t>6</a:t>
            </a:r>
            <a:endParaRPr lang="fr-FR" sz="1600" dirty="0"/>
          </a:p>
        </p:txBody>
      </p:sp>
      <p:pic>
        <p:nvPicPr>
          <p:cNvPr id="40962" name="Espace réservé pour une image  3" descr="DSC08832.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22225" y="3319463"/>
            <a:ext cx="9166225" cy="285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re 4"/>
          <p:cNvSpPr>
            <a:spLocks noGrp="1"/>
          </p:cNvSpPr>
          <p:nvPr>
            <p:ph type="title" idx="4294967295"/>
          </p:nvPr>
        </p:nvSpPr>
        <p:spPr bwMode="auto">
          <a:xfrm>
            <a:off x="0" y="217488"/>
            <a:ext cx="6154738" cy="5635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atin typeface="Cambria" charset="0"/>
              </a:rPr>
              <a:t>Jésus tenté dans le désert</a:t>
            </a:r>
          </a:p>
        </p:txBody>
      </p:sp>
      <p:sp>
        <p:nvSpPr>
          <p:cNvPr id="6" name="Text Box 13"/>
          <p:cNvSpPr txBox="1">
            <a:spLocks noChangeArrowheads="1"/>
          </p:cNvSpPr>
          <p:nvPr/>
        </p:nvSpPr>
        <p:spPr bwMode="auto">
          <a:xfrm>
            <a:off x="8593138" y="6092825"/>
            <a:ext cx="550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a:latin typeface="Tahoma" charset="0"/>
              </a:rPr>
              <a:t>GN</a:t>
            </a:r>
            <a:endParaRPr lang="fr-FR" sz="120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Au temps de Jésus, les invités à un mariage recevaient de la part du maître une robe qu’ils devaient revêtir.</a:t>
            </a:r>
          </a:p>
          <a:p>
            <a:r>
              <a:rPr lang="fr-FR" dirty="0" smtClean="0"/>
              <a:t>Le Seigneur revêt également les croyants d’une robe de justice.</a:t>
            </a:r>
          </a:p>
          <a:p>
            <a:pPr lvl="2"/>
            <a:r>
              <a:rPr lang="fr-FR" dirty="0"/>
              <a:t>Je me réjouirai en l'Eternel, tout mon être tressaillira d'allégresse à cause de mon Dieu, car il m'a habillé avec les vêtements du salut, il m'a couvert du manteau de la justice. Je suis pareil au jeune marié qui, tel un prêtre, se coiffe d'un turban splendide, à la jeune mariée qui se pare de ses bijoux</a:t>
            </a:r>
            <a:r>
              <a:rPr lang="fr-FR" dirty="0" smtClean="0"/>
              <a:t>. Es 61,10</a:t>
            </a:r>
          </a:p>
          <a:p>
            <a:r>
              <a:rPr lang="fr-FR" dirty="0" smtClean="0"/>
              <a:t>Dans notre texte, un homme est entré dans la maison mais a refusé de porter la robe de noces.</a:t>
            </a:r>
            <a:endParaRPr lang="fr-FR" dirty="0"/>
          </a:p>
        </p:txBody>
      </p:sp>
      <p:sp>
        <p:nvSpPr>
          <p:cNvPr id="4" name="Titre 3"/>
          <p:cNvSpPr>
            <a:spLocks noGrp="1"/>
          </p:cNvSpPr>
          <p:nvPr>
            <p:ph type="title"/>
          </p:nvPr>
        </p:nvSpPr>
        <p:spPr/>
        <p:txBody>
          <a:bodyPr/>
          <a:lstStyle/>
          <a:p>
            <a:r>
              <a:rPr lang="fr-FR" dirty="0" smtClean="0"/>
              <a:t>La robe des noces</a:t>
            </a:r>
            <a:endParaRPr lang="fr-FR" dirty="0"/>
          </a:p>
        </p:txBody>
      </p:sp>
    </p:spTree>
    <p:extLst>
      <p:ext uri="{BB962C8B-B14F-4D97-AF65-F5344CB8AC3E}">
        <p14:creationId xmlns:p14="http://schemas.microsoft.com/office/powerpoint/2010/main" val="148222154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En figure, cette personne professe qu’elle connaît Christ </a:t>
            </a:r>
          </a:p>
          <a:p>
            <a:pPr lvl="1"/>
            <a:r>
              <a:rPr lang="fr-FR" dirty="0" smtClean="0"/>
              <a:t>mais ne l’a pas accepté dans son cœur comme son Sauveur et Seigneur, elle n’a pas revêtu Christ.</a:t>
            </a:r>
          </a:p>
          <a:p>
            <a:pPr lvl="2"/>
            <a:r>
              <a:rPr lang="fr-FR" dirty="0"/>
              <a:t>Vous êtes tous fils de Dieu par la foi en Jésus-Christ</a:t>
            </a:r>
            <a:r>
              <a:rPr lang="fr-FR" dirty="0" smtClean="0"/>
              <a:t>; </a:t>
            </a:r>
            <a:r>
              <a:rPr lang="fr-FR" dirty="0"/>
              <a:t>en effet, vous tous qui avez été baptisés en Christ, vous vous êtes revêtus de </a:t>
            </a:r>
            <a:r>
              <a:rPr lang="fr-FR" dirty="0" smtClean="0"/>
              <a:t>Christ. Gal 3,26-27</a:t>
            </a:r>
          </a:p>
          <a:p>
            <a:r>
              <a:rPr lang="fr-FR" dirty="0" smtClean="0"/>
              <a:t>Dieu vous offre la grâce, l’accès au ciel, la vie éternelle.</a:t>
            </a:r>
          </a:p>
          <a:p>
            <a:r>
              <a:rPr lang="fr-FR" dirty="0" smtClean="0"/>
              <a:t>Cette offre est valable jusqu’à ce que Jésus revienne.</a:t>
            </a:r>
          </a:p>
          <a:p>
            <a:r>
              <a:rPr lang="fr-FR" dirty="0" smtClean="0"/>
              <a:t>Réjouissez</a:t>
            </a:r>
            <a:r>
              <a:rPr lang="fr-FR" dirty="0"/>
              <a:t>-vous, chaque croyant devient enfant de Dieu et se voit attribuer une place nominative au </a:t>
            </a:r>
            <a:r>
              <a:rPr lang="fr-FR" dirty="0" smtClean="0"/>
              <a:t>ciel.</a:t>
            </a:r>
            <a:endParaRPr lang="fr-FR" dirty="0"/>
          </a:p>
          <a:p>
            <a:pPr lvl="2"/>
            <a:r>
              <a:rPr lang="fr-FR" dirty="0"/>
              <a:t>… réjouissez-vous de ce que vos noms sont inscrits dans le ciel. Luc 10,20</a:t>
            </a:r>
          </a:p>
          <a:p>
            <a:endParaRPr lang="fr-FR" dirty="0" smtClean="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33607761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a:xfrm>
            <a:off x="161925" y="1058863"/>
            <a:ext cx="8786813" cy="5172075"/>
          </a:xfrm>
        </p:spPr>
        <p:txBody>
          <a:bodyPr/>
          <a:lstStyle/>
          <a:p>
            <a:pPr>
              <a:defRPr/>
            </a:pPr>
            <a:r>
              <a:rPr lang="fr-FR" dirty="0" smtClean="0"/>
              <a:t>Les </a:t>
            </a:r>
            <a:r>
              <a:rPr lang="fr-FR" dirty="0"/>
              <a:t>pharisiens et les Hérodiens tiennent conseil ensemble afin de trouver une question qui prenne Jésus au piège par ses propres paroles.</a:t>
            </a:r>
          </a:p>
          <a:p>
            <a:pPr>
              <a:defRPr/>
            </a:pPr>
            <a:r>
              <a:rPr lang="fr-FR" dirty="0"/>
              <a:t>Ils s’approchent de Jésus.</a:t>
            </a:r>
          </a:p>
          <a:p>
            <a:pPr>
              <a:defRPr/>
            </a:pPr>
            <a:r>
              <a:rPr lang="fr-FR" dirty="0"/>
              <a:t>Ils lui demandent s’il est permis de payer l’impôt à César.</a:t>
            </a:r>
          </a:p>
          <a:p>
            <a:pPr>
              <a:defRPr/>
            </a:pPr>
            <a:r>
              <a:rPr lang="fr-FR" dirty="0"/>
              <a:t>Jésus connaît leurs mauvaises intentions; il leur dit:</a:t>
            </a:r>
          </a:p>
          <a:p>
            <a:pPr lvl="2">
              <a:defRPr/>
            </a:pPr>
            <a:r>
              <a:rPr lang="fr-FR" dirty="0"/>
              <a:t>Pourquoi me </a:t>
            </a:r>
            <a:r>
              <a:rPr lang="fr-FR" dirty="0" err="1"/>
              <a:t>tendez-vous</a:t>
            </a:r>
            <a:r>
              <a:rPr lang="fr-FR" dirty="0"/>
              <a:t> un piège, hypocrites? Montrez-moi la monnaie avec laquelle on paie l'impôt.» Ils lui présentèrent une pièce de monnaie. Mat 22:18-19</a:t>
            </a:r>
          </a:p>
          <a:p>
            <a:pPr>
              <a:defRPr/>
            </a:pPr>
            <a:r>
              <a:rPr lang="fr-FR" dirty="0"/>
              <a:t>Il leur demande de qui est l’effigie</a:t>
            </a:r>
            <a:r>
              <a:rPr lang="fr-FR" dirty="0" smtClean="0"/>
              <a:t>.</a:t>
            </a:r>
            <a:endParaRPr lang="fr-FR" dirty="0"/>
          </a:p>
        </p:txBody>
      </p:sp>
      <p:sp>
        <p:nvSpPr>
          <p:cNvPr id="190466" name="Titre 1"/>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L’impôt dû à César</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4" name="Espace réservé du texte 3"/>
          <p:cNvSpPr>
            <a:spLocks noGrp="1"/>
          </p:cNvSpPr>
          <p:nvPr>
            <p:ph type="body" sz="quarter" idx="12"/>
          </p:nvPr>
        </p:nvSpPr>
        <p:spPr/>
        <p:txBody>
          <a:bodyPr/>
          <a:lstStyle/>
          <a:p>
            <a:pPr>
              <a:defRPr/>
            </a:pPr>
            <a:r>
              <a:rPr lang="fr-FR" dirty="0" smtClean="0"/>
              <a:t>Ils </a:t>
            </a:r>
            <a:r>
              <a:rPr lang="fr-FR" dirty="0"/>
              <a:t>lui répondent que c’est de César.</a:t>
            </a:r>
          </a:p>
          <a:p>
            <a:pPr>
              <a:defRPr/>
            </a:pPr>
            <a:r>
              <a:rPr lang="fr-FR" dirty="0"/>
              <a:t>Il leur </a:t>
            </a:r>
            <a:r>
              <a:rPr lang="fr-FR" dirty="0" smtClean="0"/>
              <a:t>dit alors:</a:t>
            </a:r>
            <a:endParaRPr lang="fr-FR" dirty="0"/>
          </a:p>
          <a:p>
            <a:pPr lvl="2">
              <a:defRPr/>
            </a:pPr>
            <a:r>
              <a:rPr lang="fr-FR" dirty="0"/>
              <a:t>Rendez donc à l'empereur ce qui est à l'empereur et à Dieu ce qui est à Dieu</a:t>
            </a:r>
            <a:r>
              <a:rPr lang="fr-FR" dirty="0" smtClean="0"/>
              <a:t>. Mat 22:21</a:t>
            </a:r>
            <a:endParaRPr lang="fr-FR" dirty="0"/>
          </a:p>
          <a:p>
            <a:pPr lvl="2">
              <a:defRPr/>
            </a:pPr>
            <a:endParaRPr lang="fr-FR" dirty="0" smtClean="0"/>
          </a:p>
          <a:p>
            <a:pPr>
              <a:defRPr/>
            </a:pPr>
            <a:endParaRPr lang="fr-FR" dirty="0" smtClean="0"/>
          </a:p>
          <a:p>
            <a:pPr>
              <a:defRPr/>
            </a:pPr>
            <a:endParaRPr lang="fr-FR" dirty="0" smtClean="0"/>
          </a:p>
          <a:p>
            <a:pPr>
              <a:defRPr/>
            </a:pPr>
            <a:endParaRPr lang="fr-FR" dirty="0" smtClean="0"/>
          </a:p>
          <a:p>
            <a:pPr>
              <a:defRPr/>
            </a:pPr>
            <a:endParaRPr lang="fr-FR" dirty="0" smtClean="0"/>
          </a:p>
          <a:p>
            <a:pPr>
              <a:defRPr/>
            </a:pPr>
            <a:endParaRPr lang="fr-FR" dirty="0"/>
          </a:p>
        </p:txBody>
      </p:sp>
      <p:sp>
        <p:nvSpPr>
          <p:cNvPr id="5" name="Text Box 13"/>
          <p:cNvSpPr txBox="1">
            <a:spLocks noChangeArrowheads="1"/>
          </p:cNvSpPr>
          <p:nvPr/>
        </p:nvSpPr>
        <p:spPr bwMode="auto">
          <a:xfrm>
            <a:off x="8408026" y="6011334"/>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2"/>
          </p:nvPr>
        </p:nvSpPr>
        <p:spPr/>
        <p:txBody>
          <a:bodyPr/>
          <a:lstStyle/>
          <a:p>
            <a:r>
              <a:rPr lang="fr-FR" dirty="0" smtClean="0"/>
              <a:t>En tant que chrétiens, nous avons 2 types d’autorités auxquelles nous devons obéir.</a:t>
            </a:r>
          </a:p>
          <a:p>
            <a:r>
              <a:rPr lang="fr-FR" dirty="0" smtClean="0"/>
              <a:t>Nous devons respect et soumission aux autorités politiques, à nos supérieurs hiérarchiques, à toute autorité humaine.</a:t>
            </a:r>
          </a:p>
          <a:p>
            <a:pPr lvl="2"/>
            <a:r>
              <a:rPr lang="fr-FR" dirty="0"/>
              <a:t>Rendez à chacun ce qui lui est dû: l'impôt à qui vous devez l'impôt, la taxe à qui vous devez la taxe, le respect à qui vous devez le respect, l'honneur à qui vous devez l'honneur</a:t>
            </a:r>
            <a:r>
              <a:rPr lang="fr-FR" dirty="0" smtClean="0"/>
              <a:t>. </a:t>
            </a:r>
            <a:r>
              <a:rPr lang="fr-FR" dirty="0" err="1" smtClean="0"/>
              <a:t>Ro</a:t>
            </a:r>
            <a:r>
              <a:rPr lang="fr-FR" dirty="0" smtClean="0"/>
              <a:t> 13,7</a:t>
            </a:r>
          </a:p>
          <a:p>
            <a:pPr lvl="2"/>
            <a:r>
              <a:rPr lang="fr-FR" dirty="0"/>
              <a:t>A cause du Seigneur, soumettez-vous à toutes les institutions établies parmi les hommes: soit au roi parce qu’il est au-dessus de tous</a:t>
            </a:r>
            <a:r>
              <a:rPr lang="fr-FR" dirty="0" smtClean="0"/>
              <a:t>, </a:t>
            </a:r>
            <a:r>
              <a:rPr lang="fr-FR" dirty="0"/>
              <a:t>soit aux gouverneurs parce qu’ils sont envoyés par lui pour punir ceux qui font le mal et approuver ceux qui font le bien</a:t>
            </a:r>
            <a:r>
              <a:rPr lang="fr-FR" dirty="0" smtClean="0"/>
              <a:t>. 1 Pi 2:13-14</a:t>
            </a:r>
            <a:endParaRPr lang="fr-FR" dirty="0"/>
          </a:p>
        </p:txBody>
      </p:sp>
      <p:sp>
        <p:nvSpPr>
          <p:cNvPr id="7" name="Titre 6"/>
          <p:cNvSpPr>
            <a:spLocks noGrp="1"/>
          </p:cNvSpPr>
          <p:nvPr>
            <p:ph type="title"/>
          </p:nvPr>
        </p:nvSpPr>
        <p:spPr/>
        <p:txBody>
          <a:bodyPr/>
          <a:lstStyle/>
          <a:p>
            <a:endParaRPr lang="fr-FR"/>
          </a:p>
        </p:txBody>
      </p:sp>
    </p:spTree>
    <p:extLst>
      <p:ext uri="{BB962C8B-B14F-4D97-AF65-F5344CB8AC3E}">
        <p14:creationId xmlns:p14="http://schemas.microsoft.com/office/powerpoint/2010/main" val="172388574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Dieu a payé un prix énorme pour nous racheter, nous lui appartenons.</a:t>
            </a:r>
          </a:p>
          <a:p>
            <a:pPr lvl="2"/>
            <a:r>
              <a:rPr lang="fr-FR" dirty="0"/>
              <a:t>Ne le savez-vous pas? Votre corps est le temple du Saint-Esprit qui est en vous et que vous avez reçu de Dieu. Vous ne vous appartenez pas à vous-mêmes</a:t>
            </a:r>
            <a:r>
              <a:rPr lang="fr-FR" dirty="0" smtClean="0"/>
              <a:t>, </a:t>
            </a:r>
            <a:r>
              <a:rPr lang="fr-FR" dirty="0"/>
              <a:t>car vous avez été rachetés à un grand prix. Rendez donc gloire à Dieu dans votre corps [et dans votre esprit qui appartiennent à </a:t>
            </a:r>
            <a:r>
              <a:rPr lang="fr-FR" dirty="0" smtClean="0"/>
              <a:t>Dieu. 1 Co 6,19-20</a:t>
            </a:r>
          </a:p>
          <a:p>
            <a:r>
              <a:rPr lang="fr-FR" dirty="0" smtClean="0"/>
              <a:t>Il est notre Seigneur, notre guide, notre maître, notre Père, tous des titres qui entraînent une soumission de notre part.</a:t>
            </a:r>
          </a:p>
          <a:p>
            <a:r>
              <a:rPr lang="fr-FR" dirty="0" smtClean="0"/>
              <a:t>Celle-ci n’est toutefois pas pénible car c’est par amour pour Dieu que nous acceptons de nous soumettre.</a:t>
            </a:r>
          </a:p>
          <a:p>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338692532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a:xfrm>
            <a:off x="161925" y="1058863"/>
            <a:ext cx="8786813" cy="5172075"/>
          </a:xfrm>
        </p:spPr>
        <p:txBody>
          <a:bodyPr/>
          <a:lstStyle/>
          <a:p>
            <a:pPr>
              <a:defRPr/>
            </a:pPr>
            <a:r>
              <a:rPr lang="fr-FR" dirty="0"/>
              <a:t>Après avoir été tenté par les Sadducéens au </a:t>
            </a:r>
            <a:r>
              <a:rPr lang="fr-FR" dirty="0" smtClean="0"/>
              <a:t>sujet de </a:t>
            </a:r>
            <a:r>
              <a:rPr lang="fr-FR" dirty="0"/>
              <a:t>la résurrection, Jésus voit se présenter devant lui un professeur de la loi.</a:t>
            </a:r>
          </a:p>
          <a:p>
            <a:pPr>
              <a:defRPr/>
            </a:pPr>
            <a:r>
              <a:rPr lang="fr-FR" dirty="0"/>
              <a:t>Il lui demande quel est le plus grand commandement.</a:t>
            </a:r>
          </a:p>
          <a:p>
            <a:pPr>
              <a:defRPr/>
            </a:pPr>
            <a:r>
              <a:rPr lang="fr-FR" dirty="0"/>
              <a:t>Jésus lui répond:</a:t>
            </a:r>
          </a:p>
          <a:p>
            <a:pPr lvl="2">
              <a:defRPr/>
            </a:pPr>
            <a:r>
              <a:rPr lang="fr-FR" dirty="0"/>
              <a:t>Tu aimeras le Seigneur, ton Dieu, de tout ton cœur, de toute ton âme et de toute ta pensée. C'est le premier commandement et le plus grand. Et voici le deuxième, qui lui est semblable: Tu aimeras ton prochain comme toi-même. De ces deux commandements dépendent toute la loi et les prophètes. Mat 22: 37-</a:t>
            </a:r>
            <a:r>
              <a:rPr lang="fr-FR" dirty="0" smtClean="0"/>
              <a:t>40</a:t>
            </a:r>
            <a:endParaRPr lang="fr-FR" dirty="0"/>
          </a:p>
        </p:txBody>
      </p:sp>
      <p:sp>
        <p:nvSpPr>
          <p:cNvPr id="192514" name="Titre 3"/>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Le plus grand commandement</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Espace réservé du texte 6"/>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L’amour est le premier fruit de l’esprit </a:t>
            </a:r>
            <a:r>
              <a:rPr lang="fr-FR" dirty="0" smtClean="0">
                <a:latin typeface="Cambria" charset="0"/>
                <a:cs typeface="Cambria" charset="0"/>
              </a:rPr>
              <a:t>cité </a:t>
            </a:r>
            <a:r>
              <a:rPr lang="fr-FR" dirty="0">
                <a:latin typeface="Cambria" charset="0"/>
                <a:cs typeface="Cambria" charset="0"/>
              </a:rPr>
              <a:t>en Galates 5.</a:t>
            </a:r>
          </a:p>
          <a:p>
            <a:pPr lvl="2"/>
            <a:r>
              <a:rPr lang="fr-FR" dirty="0">
                <a:latin typeface="Cambria" charset="0"/>
                <a:cs typeface="Cambria" charset="0"/>
              </a:rPr>
              <a:t>Mais le fruit de l'Esprit, c'est l'amour, la joie, la paix, la patience, la bonté, la bienveillance, la foi, la douceur, la maîtrise de soi. Gal 5:22</a:t>
            </a:r>
          </a:p>
          <a:p>
            <a:r>
              <a:rPr lang="fr-FR" dirty="0">
                <a:latin typeface="Cambria" charset="0"/>
                <a:cs typeface="Cambria" charset="0"/>
              </a:rPr>
              <a:t>Les autres fruits ne peuvent se manifester dans nos vies si nous n’avons pas d’amour.</a:t>
            </a:r>
          </a:p>
          <a:p>
            <a:r>
              <a:rPr lang="fr-FR" dirty="0">
                <a:latin typeface="Cambria" charset="0"/>
                <a:cs typeface="Cambria" charset="0"/>
              </a:rPr>
              <a:t>Le fait </a:t>
            </a:r>
            <a:r>
              <a:rPr lang="fr-FR" dirty="0" smtClean="0">
                <a:latin typeface="Cambria" charset="0"/>
                <a:cs typeface="Cambria" charset="0"/>
              </a:rPr>
              <a:t>d’en avoir envers </a:t>
            </a:r>
            <a:r>
              <a:rPr lang="fr-FR" dirty="0">
                <a:latin typeface="Cambria" charset="0"/>
                <a:cs typeface="Cambria" charset="0"/>
              </a:rPr>
              <a:t>ses prochains n’est pas une option, c’est un ordre qui nous est donné par notre Seigneur et Sauveur:</a:t>
            </a:r>
          </a:p>
          <a:p>
            <a:pPr lvl="2"/>
            <a:r>
              <a:rPr lang="fr-FR" dirty="0">
                <a:latin typeface="Cambria" charset="0"/>
                <a:cs typeface="Cambria" charset="0"/>
              </a:rPr>
              <a:t>Ce que je vous commande, c'est de vous aimer les uns les autres. Jean 15:17</a:t>
            </a:r>
          </a:p>
        </p:txBody>
      </p:sp>
      <p:sp>
        <p:nvSpPr>
          <p:cNvPr id="193538" name="Titre 3"/>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a:xfrm>
            <a:off x="161925" y="1058863"/>
            <a:ext cx="8786813" cy="5172075"/>
          </a:xfrm>
        </p:spPr>
        <p:txBody>
          <a:bodyPr/>
          <a:lstStyle/>
          <a:p>
            <a:pPr>
              <a:defRPr/>
            </a:pPr>
            <a:r>
              <a:rPr lang="fr-FR" dirty="0" smtClean="0"/>
              <a:t>Jésus </a:t>
            </a:r>
            <a:r>
              <a:rPr lang="fr-FR" dirty="0"/>
              <a:t>demande ensuite aux pharisiens de qui le Messie est le fils.</a:t>
            </a:r>
          </a:p>
          <a:p>
            <a:pPr>
              <a:defRPr/>
            </a:pPr>
            <a:r>
              <a:rPr lang="fr-FR" dirty="0"/>
              <a:t>Ils lui répondent qu’il est fils de David.</a:t>
            </a:r>
          </a:p>
          <a:p>
            <a:pPr>
              <a:defRPr/>
            </a:pPr>
            <a:r>
              <a:rPr lang="fr-FR" dirty="0"/>
              <a:t>Jésus les interroge:</a:t>
            </a:r>
          </a:p>
          <a:p>
            <a:pPr lvl="2">
              <a:defRPr/>
            </a:pPr>
            <a:r>
              <a:rPr lang="fr-FR" dirty="0"/>
              <a:t>Comment donc David, animé par l'Esprit, peut-il l'appeler Seigneur lorsqu'il dit: Le Seigneur a dit à mon Seigneur: ‘Assieds-toi à ma droite jusqu'à ce que j'aie fait de tes ennemis ton marchepied’ ? Si donc David l'appelle Seigneur, comment peut-il être son fils? Mat 22:43-45</a:t>
            </a:r>
          </a:p>
          <a:p>
            <a:pPr>
              <a:defRPr/>
            </a:pPr>
            <a:r>
              <a:rPr lang="fr-FR" dirty="0"/>
              <a:t>Personne n’est capable de lui donner une réponse.</a:t>
            </a:r>
          </a:p>
          <a:p>
            <a:pPr>
              <a:defRPr/>
            </a:pPr>
            <a:r>
              <a:rPr lang="fr-FR" dirty="0"/>
              <a:t>A partir de ce jour-là, personne n’ose plus lui poser une question</a:t>
            </a:r>
            <a:r>
              <a:rPr lang="fr-FR" dirty="0" smtClean="0"/>
              <a:t>.</a:t>
            </a:r>
            <a:endParaRPr lang="fr-FR"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a:xfrm>
            <a:off x="161925" y="1058863"/>
            <a:ext cx="8786813" cy="5172075"/>
          </a:xfrm>
        </p:spPr>
        <p:txBody>
          <a:bodyPr/>
          <a:lstStyle/>
          <a:p>
            <a:pPr>
              <a:defRPr/>
            </a:pPr>
            <a:r>
              <a:rPr lang="fr-FR" dirty="0" smtClean="0"/>
              <a:t>Jésus </a:t>
            </a:r>
            <a:r>
              <a:rPr lang="fr-FR" dirty="0"/>
              <a:t>s’adresse ensuite à la </a:t>
            </a:r>
            <a:r>
              <a:rPr lang="fr-FR" dirty="0" smtClean="0"/>
              <a:t>foule.</a:t>
            </a:r>
          </a:p>
          <a:p>
            <a:pPr>
              <a:defRPr/>
            </a:pPr>
            <a:r>
              <a:rPr lang="fr-FR" dirty="0" smtClean="0"/>
              <a:t>Il la met en </a:t>
            </a:r>
            <a:r>
              <a:rPr lang="fr-FR" dirty="0"/>
              <a:t>garde contre les spécialistes de la loi et les pharisiens.</a:t>
            </a:r>
          </a:p>
          <a:p>
            <a:pPr>
              <a:defRPr/>
            </a:pPr>
            <a:r>
              <a:rPr lang="fr-FR" dirty="0"/>
              <a:t>Ces personnes connaissent les Ecritures mais n’appliquent pas dans leur vie ce qui y est écrit</a:t>
            </a:r>
            <a:r>
              <a:rPr lang="fr-FR" dirty="0" smtClean="0"/>
              <a:t>.</a:t>
            </a:r>
          </a:p>
          <a:p>
            <a:pPr lvl="2">
              <a:defRPr/>
            </a:pPr>
            <a:r>
              <a:rPr lang="fr-FR" dirty="0"/>
              <a:t>Malheur à vous, spécialistes de la loi et pharisiens hypocrites, parce que vous nettoyez l'extérieur de la coupe et du plat, alors qu'à l'intérieur ils sont pleins du produit de vos vols et de vos excès</a:t>
            </a:r>
            <a:r>
              <a:rPr lang="fr-FR" dirty="0" smtClean="0"/>
              <a:t>. Mat 23:25</a:t>
            </a:r>
            <a:endParaRPr lang="fr-F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eaLnBrk="1" hangingPunct="1">
              <a:defRPr/>
            </a:pPr>
            <a:r>
              <a:rPr lang="fr-FR" dirty="0" smtClean="0"/>
              <a:t>Jésus répond:</a:t>
            </a:r>
            <a:endParaRPr lang="fr-FR" dirty="0"/>
          </a:p>
          <a:p>
            <a:pPr lvl="2" eaLnBrk="1" hangingPunct="1">
              <a:defRPr/>
            </a:pPr>
            <a:r>
              <a:rPr lang="fr-FR" dirty="0"/>
              <a:t>Il est aussi écrit: Tu ne provoqueras pas le Seigneur, ton Dieu. Mat 4:7</a:t>
            </a:r>
          </a:p>
          <a:p>
            <a:pPr eaLnBrk="1" hangingPunct="1">
              <a:defRPr/>
            </a:pPr>
            <a:r>
              <a:rPr lang="fr-FR" dirty="0"/>
              <a:t>Satan le </a:t>
            </a:r>
            <a:r>
              <a:rPr lang="fr-FR" dirty="0" smtClean="0"/>
              <a:t>transporte </a:t>
            </a:r>
            <a:r>
              <a:rPr lang="fr-FR" dirty="0"/>
              <a:t>sur une haute montagne et lui propose de lui donner tous les royaumes s’il se prosterne devant lui.</a:t>
            </a:r>
          </a:p>
          <a:p>
            <a:pPr eaLnBrk="1" hangingPunct="1">
              <a:defRPr/>
            </a:pPr>
            <a:r>
              <a:rPr lang="fr-FR" dirty="0"/>
              <a:t>Jésus </a:t>
            </a:r>
            <a:r>
              <a:rPr lang="fr-FR" dirty="0" smtClean="0"/>
              <a:t>rétorque</a:t>
            </a:r>
            <a:r>
              <a:rPr lang="fr-FR" dirty="0"/>
              <a:t>:</a:t>
            </a:r>
          </a:p>
          <a:p>
            <a:pPr lvl="2" eaLnBrk="1" hangingPunct="1">
              <a:defRPr/>
            </a:pPr>
            <a:r>
              <a:rPr lang="fr-FR" dirty="0"/>
              <a:t>Retire-toi, Satan! En effet, il est écrit: C’est le Seigneur, ton Dieu, que tu adoreras et c’est lui seul que tu serviras. Mat 4:10</a:t>
            </a:r>
          </a:p>
          <a:p>
            <a:pPr eaLnBrk="1" hangingPunct="1">
              <a:defRPr/>
            </a:pPr>
            <a:endParaRPr lang="fr-FR" dirty="0"/>
          </a:p>
        </p:txBody>
      </p:sp>
      <p:sp>
        <p:nvSpPr>
          <p:cNvPr id="41986" name="Titre 4"/>
          <p:cNvSpPr>
            <a:spLocks noGrp="1"/>
          </p:cNvSpPr>
          <p:nvPr>
            <p:ph type="title" idx="4294967295"/>
          </p:nvPr>
        </p:nvSpPr>
        <p:spPr bwMode="auto">
          <a:xfrm>
            <a:off x="0" y="217488"/>
            <a:ext cx="6154738" cy="5635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atin typeface="Cambria" charset="0"/>
              </a:rPr>
              <a:t>Jésus tenté dans le désert</a:t>
            </a:r>
          </a:p>
        </p:txBody>
      </p:sp>
    </p:spTree>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Satan met tout en œuvre pour nous empêcher d’avoir une relation intime avec </a:t>
            </a:r>
            <a:r>
              <a:rPr lang="fr-FR" dirty="0"/>
              <a:t>n</a:t>
            </a:r>
            <a:r>
              <a:rPr lang="fr-FR" dirty="0" smtClean="0"/>
              <a:t>otre Seigneur.</a:t>
            </a:r>
          </a:p>
          <a:p>
            <a:r>
              <a:rPr lang="fr-FR" dirty="0" smtClean="0"/>
              <a:t>Une de ses ruses est de concentrer nos pensées sur un élément secondaire qui vient se glisser entre nous et Dieu.</a:t>
            </a:r>
          </a:p>
          <a:p>
            <a:r>
              <a:rPr lang="fr-FR" dirty="0" smtClean="0"/>
              <a:t>Dans une église, cela peut être une chose sans importance </a:t>
            </a:r>
          </a:p>
          <a:p>
            <a:pPr lvl="1"/>
            <a:r>
              <a:rPr lang="fr-FR" dirty="0" smtClean="0"/>
              <a:t>qui focalise l’attention de toutes les personnes,</a:t>
            </a:r>
          </a:p>
          <a:p>
            <a:pPr lvl="1"/>
            <a:r>
              <a:rPr lang="fr-FR" dirty="0"/>
              <a:t>à</a:t>
            </a:r>
            <a:r>
              <a:rPr lang="fr-FR" dirty="0" smtClean="0"/>
              <a:t> laquelle elles pensent durant les moments de louange,</a:t>
            </a:r>
          </a:p>
          <a:p>
            <a:pPr lvl="1"/>
            <a:r>
              <a:rPr lang="fr-FR" dirty="0"/>
              <a:t>q</a:t>
            </a:r>
            <a:r>
              <a:rPr lang="fr-FR" dirty="0" smtClean="0"/>
              <a:t>ui affectent les relations fraternelles.</a:t>
            </a:r>
          </a:p>
          <a:p>
            <a:r>
              <a:rPr lang="fr-FR" dirty="0" smtClean="0"/>
              <a:t>Veillons, Satan utilise des choses apparemment bonnes pour nous détourner de Dieu.</a:t>
            </a:r>
          </a:p>
          <a:p>
            <a:pPr lvl="2"/>
            <a:r>
              <a:rPr lang="fr-FR" dirty="0" smtClean="0"/>
              <a:t>… Satan </a:t>
            </a:r>
            <a:r>
              <a:rPr lang="fr-FR" dirty="0"/>
              <a:t>lui-même se déguise en ange de lumière</a:t>
            </a:r>
            <a:r>
              <a:rPr lang="fr-FR" dirty="0" smtClean="0"/>
              <a:t>. 2 Cor 11:14</a:t>
            </a:r>
          </a:p>
        </p:txBody>
      </p:sp>
      <p:sp>
        <p:nvSpPr>
          <p:cNvPr id="2" name="Titre 1"/>
          <p:cNvSpPr>
            <a:spLocks noGrp="1"/>
          </p:cNvSpPr>
          <p:nvPr>
            <p:ph type="title"/>
          </p:nvPr>
        </p:nvSpPr>
        <p:spPr/>
        <p:txBody>
          <a:bodyPr/>
          <a:lstStyle/>
          <a:p>
            <a:r>
              <a:rPr lang="fr-FR" dirty="0" smtClean="0"/>
              <a:t>Satan à l’</a:t>
            </a:r>
            <a:r>
              <a:rPr lang="fr-FR" dirty="0" err="1" smtClean="0"/>
              <a:t>oeuvre</a:t>
            </a:r>
            <a:endParaRPr lang="fr-FR" dirty="0"/>
          </a:p>
        </p:txBody>
      </p:sp>
    </p:spTree>
    <p:extLst>
      <p:ext uri="{BB962C8B-B14F-4D97-AF65-F5344CB8AC3E}">
        <p14:creationId xmlns:p14="http://schemas.microsoft.com/office/powerpoint/2010/main" val="274753514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p:txBody>
          <a:bodyPr/>
          <a:lstStyle/>
          <a:p>
            <a:pPr>
              <a:defRPr/>
            </a:pPr>
            <a:r>
              <a:rPr lang="fr-FR" dirty="0" smtClean="0"/>
              <a:t>Jésus </a:t>
            </a:r>
            <a:r>
              <a:rPr lang="fr-FR" dirty="0"/>
              <a:t>s’assied sur le mont des Oliviers.</a:t>
            </a:r>
          </a:p>
          <a:p>
            <a:pPr>
              <a:defRPr/>
            </a:pPr>
            <a:r>
              <a:rPr lang="fr-FR" dirty="0"/>
              <a:t>Les disciples l’interrogent sur l’avenir.</a:t>
            </a:r>
          </a:p>
          <a:p>
            <a:pPr lvl="2">
              <a:defRPr/>
            </a:pPr>
            <a:r>
              <a:rPr lang="fr-FR" dirty="0"/>
              <a:t>Dis-nous, quand cela arrivera-t-il et quel sera le signe de ton retour et de la fin du monde? Mat 24:</a:t>
            </a:r>
            <a:r>
              <a:rPr lang="fr-FR" dirty="0" smtClean="0"/>
              <a:t>3</a:t>
            </a:r>
            <a:endParaRPr lang="fr-FR"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196610" name="Titr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Jésus parle de l’avenir</a:t>
            </a:r>
          </a:p>
        </p:txBody>
      </p:sp>
      <p:sp>
        <p:nvSpPr>
          <p:cNvPr id="8" name="Text Box 13"/>
          <p:cNvSpPr txBox="1">
            <a:spLocks noChangeArrowheads="1"/>
          </p:cNvSpPr>
          <p:nvPr/>
        </p:nvSpPr>
        <p:spPr bwMode="auto">
          <a:xfrm>
            <a:off x="8396288" y="6092825"/>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TP</a:t>
            </a:r>
            <a:endParaRPr lang="fr-FR" sz="1000" dirty="0" smtClean="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p:txBody>
          <a:bodyPr/>
          <a:lstStyle/>
          <a:p>
            <a:pPr>
              <a:defRPr/>
            </a:pPr>
            <a:r>
              <a:rPr lang="fr-FR" dirty="0"/>
              <a:t>Jésus les avertit </a:t>
            </a:r>
            <a:r>
              <a:rPr lang="fr-FR" dirty="0" smtClean="0"/>
              <a:t>tout d’abord de </a:t>
            </a:r>
            <a:r>
              <a:rPr lang="fr-FR" dirty="0"/>
              <a:t>ne pas se laisser égarer par de prétendus prophètes.</a:t>
            </a:r>
          </a:p>
          <a:p>
            <a:pPr>
              <a:defRPr/>
            </a:pPr>
            <a:r>
              <a:rPr lang="fr-FR" dirty="0"/>
              <a:t>Il montre que ceux qui lui seront fidèles</a:t>
            </a:r>
          </a:p>
          <a:p>
            <a:pPr lvl="1">
              <a:defRPr/>
            </a:pPr>
            <a:r>
              <a:rPr lang="fr-FR" dirty="0"/>
              <a:t>seront persécutés (24:9)</a:t>
            </a:r>
          </a:p>
          <a:p>
            <a:pPr lvl="1">
              <a:defRPr/>
            </a:pPr>
            <a:r>
              <a:rPr lang="fr-FR" dirty="0"/>
              <a:t>seront détestés.</a:t>
            </a:r>
          </a:p>
          <a:p>
            <a:pPr>
              <a:defRPr/>
            </a:pPr>
            <a:r>
              <a:rPr lang="fr-FR" dirty="0" smtClean="0"/>
              <a:t>Il </a:t>
            </a:r>
            <a:r>
              <a:rPr lang="fr-FR" dirty="0"/>
              <a:t>parle </a:t>
            </a:r>
            <a:r>
              <a:rPr lang="fr-FR" dirty="0" smtClean="0"/>
              <a:t>alors de </a:t>
            </a:r>
            <a:r>
              <a:rPr lang="fr-FR" dirty="0"/>
              <a:t>son retour:</a:t>
            </a:r>
          </a:p>
          <a:p>
            <a:pPr lvl="2">
              <a:defRPr/>
            </a:pPr>
            <a:r>
              <a:rPr lang="fr-FR" dirty="0"/>
              <a:t>Alors le signe du Fils de l'homme apparaîtra dans le ciel; tous les peuples de la terre se lamenteront et ils verront le Fils de l'homme venir sur les nuées du ciel avec beaucoup de puissance et de gloire. Mat 24:30</a:t>
            </a:r>
          </a:p>
          <a:p>
            <a:pPr lvl="2">
              <a:defRPr/>
            </a:pPr>
            <a:r>
              <a:rPr lang="fr-FR" dirty="0"/>
              <a:t>De même, quand vous verrez toutes ces choses, sachez que le Fils de l'homme est proche, qu’il est à la porte. Mat 24:</a:t>
            </a:r>
            <a:r>
              <a:rPr lang="fr-FR" dirty="0" smtClean="0"/>
              <a:t>33</a:t>
            </a:r>
            <a:endParaRPr lang="fr-FR"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197633" name="Espace réservé du texte 6"/>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atin typeface="Cambria" charset="0"/>
                <a:cs typeface="Cambria" charset="0"/>
              </a:rPr>
              <a:t>Quelle sera la date de ce retour?</a:t>
            </a:r>
          </a:p>
          <a:p>
            <a:pPr lvl="1" indent="-284163">
              <a:buSzTx/>
              <a:buFont typeface="Lucida Grande" charset="0"/>
              <a:buChar char="■"/>
            </a:pPr>
            <a:r>
              <a:rPr lang="fr-FR">
                <a:latin typeface="Cambria" charset="0"/>
                <a:cs typeface="Cambria" charset="0"/>
              </a:rPr>
              <a:t>Nous ne pouvons pas la connaître,</a:t>
            </a:r>
          </a:p>
          <a:p>
            <a:pPr lvl="1" indent="-284163">
              <a:buSzTx/>
              <a:buFont typeface="Lucida Grande" charset="0"/>
              <a:buChar char="■"/>
            </a:pPr>
            <a:r>
              <a:rPr lang="fr-FR">
                <a:latin typeface="Cambria" charset="0"/>
                <a:cs typeface="Cambria" charset="0"/>
              </a:rPr>
              <a:t>Les Anges ne la connaissent pas,</a:t>
            </a:r>
          </a:p>
          <a:p>
            <a:pPr lvl="1" indent="-284163">
              <a:buSzTx/>
              <a:buFont typeface="Lucida Grande" charset="0"/>
              <a:buChar char="■"/>
            </a:pPr>
            <a:r>
              <a:rPr lang="fr-FR">
                <a:latin typeface="Cambria" charset="0"/>
                <a:cs typeface="Cambria" charset="0"/>
              </a:rPr>
              <a:t>Jésus ne la sait pas non plus.</a:t>
            </a:r>
          </a:p>
          <a:p>
            <a:r>
              <a:rPr lang="fr-FR">
                <a:latin typeface="Cambria" charset="0"/>
                <a:cs typeface="Cambria" charset="0"/>
              </a:rPr>
              <a:t>Seul Dieu le Père connaît la date et l’heure.</a:t>
            </a:r>
          </a:p>
          <a:p>
            <a:pPr lvl="2"/>
            <a:r>
              <a:rPr lang="fr-FR">
                <a:latin typeface="Cambria" charset="0"/>
                <a:cs typeface="Cambria" charset="0"/>
              </a:rPr>
              <a:t>Quant au jour et à l'heure, personne ne les connaît, pas même les anges du ciel, [ni même le Fils]: mon Père seul les connaît. Mat 24:36</a:t>
            </a:r>
          </a:p>
        </p:txBody>
      </p:sp>
      <p:sp>
        <p:nvSpPr>
          <p:cNvPr id="6" name="Text Box 13"/>
          <p:cNvSpPr txBox="1">
            <a:spLocks noChangeArrowheads="1"/>
          </p:cNvSpPr>
          <p:nvPr/>
        </p:nvSpPr>
        <p:spPr bwMode="auto">
          <a:xfrm>
            <a:off x="8801648" y="6011765"/>
            <a:ext cx="4132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TP</a:t>
            </a:r>
            <a:endParaRPr lang="fr-FR" sz="1000" dirty="0" smtClean="0">
              <a:latin typeface="+mj-lt"/>
            </a:endParaRPr>
          </a:p>
        </p:txBody>
      </p:sp>
    </p:spTree>
    <p:extLst>
      <p:ext uri="{BB962C8B-B14F-4D97-AF65-F5344CB8AC3E}">
        <p14:creationId xmlns:p14="http://schemas.microsoft.com/office/powerpoint/2010/main" val="3394570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pPr lvl="1" indent="-284163">
              <a:buSzTx/>
              <a:buFont typeface="Lucida Grande" charset="0"/>
              <a:buChar char="■"/>
            </a:pPr>
            <a:r>
              <a:rPr lang="fr-FR" dirty="0">
                <a:solidFill>
                  <a:srgbClr val="404040"/>
                </a:solidFill>
                <a:latin typeface="Cambria" charset="0"/>
                <a:cs typeface="Cambria" charset="0"/>
              </a:rPr>
              <a:t>Le royaume des cieux ressemble à 10 vierges.</a:t>
            </a:r>
          </a:p>
          <a:p>
            <a:pPr lvl="1" indent="-284163">
              <a:buSzTx/>
              <a:buFont typeface="Lucida Grande" charset="0"/>
              <a:buChar char="■"/>
            </a:pPr>
            <a:r>
              <a:rPr lang="fr-FR" dirty="0">
                <a:solidFill>
                  <a:srgbClr val="404040"/>
                </a:solidFill>
                <a:latin typeface="Cambria" charset="0"/>
                <a:cs typeface="Cambria" charset="0"/>
              </a:rPr>
              <a:t>Elles ont pris leurs lampes pour aller à la rencontre de l’époux.</a:t>
            </a:r>
          </a:p>
          <a:p>
            <a:pPr lvl="1" indent="-284163">
              <a:buSzTx/>
              <a:buFont typeface="Lucida Grande" charset="0"/>
              <a:buChar char="■"/>
            </a:pPr>
            <a:r>
              <a:rPr lang="fr-FR" dirty="0">
                <a:solidFill>
                  <a:srgbClr val="404040"/>
                </a:solidFill>
                <a:latin typeface="Cambria" charset="0"/>
                <a:cs typeface="Cambria" charset="0"/>
              </a:rPr>
              <a:t>5 d’entre elles sont sages, elles prennent de l’huile avec elles.</a:t>
            </a:r>
          </a:p>
          <a:p>
            <a:pPr lvl="1" indent="-284163">
              <a:buSzTx/>
              <a:buFont typeface="Lucida Grande" charset="0"/>
              <a:buChar char="■"/>
            </a:pPr>
            <a:r>
              <a:rPr lang="fr-FR" dirty="0">
                <a:solidFill>
                  <a:srgbClr val="404040"/>
                </a:solidFill>
                <a:latin typeface="Cambria" charset="0"/>
                <a:cs typeface="Cambria" charset="0"/>
              </a:rPr>
              <a:t>Le marié a du retard et toutes s’endorment</a:t>
            </a:r>
            <a:r>
              <a:rPr lang="fr-FR" dirty="0" smtClean="0">
                <a:solidFill>
                  <a:srgbClr val="404040"/>
                </a:solidFill>
                <a:latin typeface="Cambria" charset="0"/>
                <a:cs typeface="Cambria" charset="0"/>
              </a:rPr>
              <a:t>.</a:t>
            </a:r>
          </a:p>
          <a:p>
            <a:pPr lvl="1" indent="-284163">
              <a:buSzTx/>
              <a:buFont typeface="Lucida Grande" charset="0"/>
              <a:buChar char="■"/>
            </a:pPr>
            <a:r>
              <a:rPr lang="fr-FR" dirty="0">
                <a:solidFill>
                  <a:srgbClr val="404040"/>
                </a:solidFill>
                <a:latin typeface="Cambria" charset="0"/>
                <a:cs typeface="Cambria" charset="0"/>
              </a:rPr>
              <a:t>Au milieu de la nuit, il arrive.</a:t>
            </a:r>
          </a:p>
          <a:p>
            <a:pPr lvl="1" indent="-284163">
              <a:buSzTx/>
              <a:buFont typeface="Lucida Grande" charset="0"/>
              <a:buChar char="■"/>
            </a:pPr>
            <a:r>
              <a:rPr lang="fr-FR" dirty="0">
                <a:solidFill>
                  <a:srgbClr val="404040"/>
                </a:solidFill>
                <a:latin typeface="Cambria" charset="0"/>
                <a:cs typeface="Cambria" charset="0"/>
              </a:rPr>
              <a:t>Les 10 vierges préparent leurs lampes.</a:t>
            </a:r>
          </a:p>
          <a:p>
            <a:pPr lvl="1" indent="-284163">
              <a:buSzTx/>
              <a:buFont typeface="Lucida Grande" charset="0"/>
              <a:buChar char="■"/>
            </a:pPr>
            <a:r>
              <a:rPr lang="fr-FR" dirty="0">
                <a:solidFill>
                  <a:srgbClr val="404040"/>
                </a:solidFill>
                <a:latin typeface="Cambria" charset="0"/>
                <a:cs typeface="Cambria" charset="0"/>
              </a:rPr>
              <a:t>Les 5 premières n’ont pas d’huile.</a:t>
            </a:r>
          </a:p>
          <a:p>
            <a:pPr lvl="1" indent="-284163">
              <a:buSzTx/>
              <a:buFont typeface="Lucida Grande" charset="0"/>
              <a:buChar char="■"/>
            </a:pPr>
            <a:endParaRPr lang="fr-FR" dirty="0"/>
          </a:p>
        </p:txBody>
      </p:sp>
      <p:sp>
        <p:nvSpPr>
          <p:cNvPr id="4" name="Titre 3"/>
          <p:cNvSpPr>
            <a:spLocks noGrp="1"/>
          </p:cNvSpPr>
          <p:nvPr>
            <p:ph type="title"/>
          </p:nvPr>
        </p:nvSpPr>
        <p:spPr/>
        <p:txBody>
          <a:bodyPr/>
          <a:lstStyle/>
          <a:p>
            <a:r>
              <a:rPr lang="fr-FR" dirty="0">
                <a:latin typeface="Cambria" charset="0"/>
              </a:rPr>
              <a:t>Parabole des 10 vierges</a:t>
            </a:r>
            <a:endParaRPr lang="fr-FR" dirty="0"/>
          </a:p>
        </p:txBody>
      </p:sp>
      <p:sp>
        <p:nvSpPr>
          <p:cNvPr id="7" name="Text Box 13"/>
          <p:cNvSpPr txBox="1">
            <a:spLocks noChangeArrowheads="1"/>
          </p:cNvSpPr>
          <p:nvPr/>
        </p:nvSpPr>
        <p:spPr bwMode="auto">
          <a:xfrm>
            <a:off x="2479480" y="6235527"/>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pic>
        <p:nvPicPr>
          <p:cNvPr id="11"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9812538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pPr lvl="1" indent="-284163">
              <a:buSzTx/>
              <a:buFont typeface="Lucida Grande" charset="0"/>
              <a:buChar char="■"/>
            </a:pPr>
            <a:r>
              <a:rPr lang="fr-FR" dirty="0" smtClean="0">
                <a:solidFill>
                  <a:srgbClr val="404040"/>
                </a:solidFill>
                <a:latin typeface="Cambria" charset="0"/>
                <a:cs typeface="Cambria" charset="0"/>
              </a:rPr>
              <a:t>Elles </a:t>
            </a:r>
            <a:r>
              <a:rPr lang="fr-FR" dirty="0">
                <a:solidFill>
                  <a:srgbClr val="404040"/>
                </a:solidFill>
                <a:latin typeface="Cambria" charset="0"/>
                <a:cs typeface="Cambria" charset="0"/>
              </a:rPr>
              <a:t>en demandent aux 5 autres qui leur répondent:</a:t>
            </a:r>
          </a:p>
          <a:p>
            <a:pPr lvl="2"/>
            <a:r>
              <a:rPr lang="fr-FR" dirty="0"/>
              <a:t>Non, il n'y en aurait pas assez pour nous et pour vous. Allez plutôt chez ceux qui en vendent et achetez-en pour vous</a:t>
            </a:r>
            <a:r>
              <a:rPr lang="fr-FR" dirty="0" smtClean="0"/>
              <a:t>. Mat 25,9</a:t>
            </a:r>
          </a:p>
          <a:p>
            <a:pPr lvl="1">
              <a:defRPr/>
            </a:pPr>
            <a:r>
              <a:rPr lang="fr-FR" dirty="0"/>
              <a:t>Le marié arrive pendant qu’elles vont acheter l’huile</a:t>
            </a:r>
            <a:r>
              <a:rPr lang="fr-FR" dirty="0" smtClean="0"/>
              <a:t>.</a:t>
            </a:r>
          </a:p>
          <a:p>
            <a:pPr lvl="1">
              <a:defRPr/>
            </a:pPr>
            <a:r>
              <a:rPr lang="fr-FR" dirty="0"/>
              <a:t>Les 5 filles sages entrent avec le marié dans la salle.</a:t>
            </a:r>
          </a:p>
          <a:p>
            <a:pPr lvl="1">
              <a:defRPr/>
            </a:pPr>
            <a:r>
              <a:rPr lang="fr-FR" dirty="0"/>
              <a:t>La porte est fermée.</a:t>
            </a:r>
          </a:p>
          <a:p>
            <a:pPr lvl="1">
              <a:defRPr/>
            </a:pPr>
            <a:endParaRPr lang="fr-FR" dirty="0"/>
          </a:p>
        </p:txBody>
      </p:sp>
      <p:pic>
        <p:nvPicPr>
          <p:cNvPr id="6" name="Espace réservé pour une image  8"/>
          <p:cNvPicPr>
            <a:picLocks noGrp="1" noChangeAspect="1"/>
          </p:cNvPicPr>
          <p:nvPr>
            <p:ph type="pic" sz="quarter" idx="13"/>
          </p:nvPr>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676255870"/>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a:prstGeom prst="rect">
            <a:avLst/>
          </a:prstGeom>
        </p:spPr>
        <p:txBody>
          <a:bodyPr/>
          <a:lstStyle/>
          <a:p>
            <a:pPr lvl="1">
              <a:defRPr/>
            </a:pPr>
            <a:r>
              <a:rPr lang="fr-FR" dirty="0" smtClean="0"/>
              <a:t>Les </a:t>
            </a:r>
            <a:r>
              <a:rPr lang="fr-FR" dirty="0"/>
              <a:t>5 autres filles arrivent enfin et demandent qu’on leur ouvre.</a:t>
            </a:r>
          </a:p>
          <a:p>
            <a:pPr lvl="1">
              <a:defRPr/>
            </a:pPr>
            <a:r>
              <a:rPr lang="fr-FR" dirty="0"/>
              <a:t> le marié leur répond:</a:t>
            </a:r>
          </a:p>
          <a:p>
            <a:pPr lvl="2">
              <a:defRPr/>
            </a:pPr>
            <a:r>
              <a:rPr lang="fr-FR" dirty="0"/>
              <a:t>Je vous le dis en vérité, je ne vous connais pas. Mat 25,12</a:t>
            </a:r>
          </a:p>
          <a:p>
            <a:pPr>
              <a:defRPr/>
            </a:pPr>
            <a:r>
              <a:rPr lang="fr-FR" dirty="0" smtClean="0"/>
              <a:t>Jésus </a:t>
            </a:r>
            <a:r>
              <a:rPr lang="fr-FR" dirty="0"/>
              <a:t>conclu cette parabole avec ces paroles:</a:t>
            </a:r>
          </a:p>
          <a:p>
            <a:pPr lvl="2">
              <a:defRPr/>
            </a:pPr>
            <a:r>
              <a:rPr lang="fr-FR" dirty="0"/>
              <a:t>Restez donc vigilants, puisque vous ne savez ni le jour ni l'heure [où le Fils de l'homme viendra]</a:t>
            </a:r>
            <a:r>
              <a:rPr lang="fr-FR" dirty="0" smtClean="0"/>
              <a:t>. Mat 25,13</a:t>
            </a:r>
          </a:p>
          <a:p>
            <a:pPr lvl="2">
              <a:defRPr/>
            </a:pPr>
            <a:endParaRPr lang="fr-FR" dirty="0"/>
          </a:p>
          <a:p>
            <a:pPr>
              <a:defRPr/>
            </a:pPr>
            <a:endParaRPr lang="fr-FR" dirty="0"/>
          </a:p>
        </p:txBody>
      </p:sp>
      <p:pic>
        <p:nvPicPr>
          <p:cNvPr id="4" name="Espace réservé pour une image  7"/>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a:off x="2898289" y="6611779"/>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TP</a:t>
            </a:r>
            <a:endParaRPr lang="fr-FR" sz="1000" dirty="0" smtClean="0">
              <a:latin typeface="+mj-lt"/>
            </a:endParaRPr>
          </a:p>
        </p:txBody>
      </p:sp>
    </p:spTree>
    <p:extLst>
      <p:ext uri="{BB962C8B-B14F-4D97-AF65-F5344CB8AC3E}">
        <p14:creationId xmlns:p14="http://schemas.microsoft.com/office/powerpoint/2010/main" val="3911441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lvl="1">
              <a:defRPr/>
            </a:pPr>
            <a:r>
              <a:rPr lang="fr-FR" dirty="0" smtClean="0"/>
              <a:t>Un </a:t>
            </a:r>
            <a:r>
              <a:rPr lang="fr-FR" dirty="0"/>
              <a:t>homme part en voyage.</a:t>
            </a:r>
          </a:p>
          <a:p>
            <a:pPr lvl="1">
              <a:defRPr/>
            </a:pPr>
            <a:r>
              <a:rPr lang="fr-FR" dirty="0"/>
              <a:t>Il appelle ses serviteurs et leur confie ses biens.</a:t>
            </a:r>
          </a:p>
          <a:p>
            <a:pPr lvl="1">
              <a:defRPr/>
            </a:pPr>
            <a:r>
              <a:rPr lang="fr-FR" dirty="0"/>
              <a:t>Au premier, il donne 5 talents.</a:t>
            </a:r>
          </a:p>
          <a:p>
            <a:pPr lvl="1">
              <a:defRPr/>
            </a:pPr>
            <a:r>
              <a:rPr lang="fr-FR" dirty="0"/>
              <a:t>Au 2</a:t>
            </a:r>
            <a:r>
              <a:rPr lang="fr-FR" baseline="30000" dirty="0"/>
              <a:t>ème</a:t>
            </a:r>
            <a:r>
              <a:rPr lang="fr-FR" dirty="0"/>
              <a:t> il en donne 2.</a:t>
            </a:r>
          </a:p>
          <a:p>
            <a:pPr lvl="1">
              <a:defRPr/>
            </a:pPr>
            <a:r>
              <a:rPr lang="fr-FR" dirty="0"/>
              <a:t>Le 3</a:t>
            </a:r>
            <a:r>
              <a:rPr lang="fr-FR" baseline="30000" dirty="0"/>
              <a:t>ème</a:t>
            </a:r>
            <a:r>
              <a:rPr lang="fr-FR" dirty="0"/>
              <a:t> serviteur reçoit 1 talent</a:t>
            </a:r>
            <a:r>
              <a:rPr lang="fr-FR" dirty="0" smtClean="0"/>
              <a:t>.</a:t>
            </a:r>
          </a:p>
          <a:p>
            <a:pPr lvl="1">
              <a:defRPr/>
            </a:pPr>
            <a:r>
              <a:rPr lang="fr-FR" dirty="0"/>
              <a:t>Ces montants sont distribués en fonction de la capacité de chacun.</a:t>
            </a:r>
          </a:p>
          <a:p>
            <a:pPr lvl="1">
              <a:defRPr/>
            </a:pPr>
            <a:r>
              <a:rPr lang="fr-FR" dirty="0"/>
              <a:t>Longtemps après, le maître revient et fait les comptes</a:t>
            </a:r>
            <a:r>
              <a:rPr lang="fr-FR" dirty="0" smtClean="0"/>
              <a:t>.</a:t>
            </a:r>
            <a:endParaRPr lang="fr-FR" dirty="0"/>
          </a:p>
        </p:txBody>
      </p:sp>
      <p:sp>
        <p:nvSpPr>
          <p:cNvPr id="201730" name="Titr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La parabole des serviteurs</a:t>
            </a:r>
          </a:p>
        </p:txBody>
      </p:sp>
      <p:sp>
        <p:nvSpPr>
          <p:cNvPr id="7" name="Text Box 13"/>
          <p:cNvSpPr txBox="1">
            <a:spLocks noChangeArrowheads="1"/>
          </p:cNvSpPr>
          <p:nvPr/>
        </p:nvSpPr>
        <p:spPr bwMode="auto">
          <a:xfrm>
            <a:off x="8576619" y="6011334"/>
            <a:ext cx="3738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TP</a:t>
            </a:r>
            <a:endParaRPr lang="fr-FR" sz="1200" dirty="0" smtClean="0">
              <a:latin typeface="+mj-lt"/>
            </a:endParaRPr>
          </a:p>
        </p:txBody>
      </p:sp>
      <p:pic>
        <p:nvPicPr>
          <p:cNvPr id="8" name="Espace réservé pour une image  7"/>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51865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lvl="1">
              <a:defRPr/>
            </a:pPr>
            <a:r>
              <a:rPr lang="fr-FR" dirty="0"/>
              <a:t>Celui qui a reçu les 5 talents en apporte 5 autres et dit à son maître:</a:t>
            </a:r>
          </a:p>
          <a:p>
            <a:pPr lvl="2">
              <a:defRPr/>
            </a:pPr>
            <a:r>
              <a:rPr lang="fr-FR" dirty="0"/>
              <a:t>Seigneur, tu m'as remis cinq sacs d’argent. En voici cinq autres que j'ai gagnés. Mat 25:</a:t>
            </a:r>
            <a:r>
              <a:rPr lang="fr-FR" dirty="0" smtClean="0"/>
              <a:t>20</a:t>
            </a:r>
            <a:endParaRPr lang="fr-FR" dirty="0"/>
          </a:p>
          <a:p>
            <a:pPr lvl="1">
              <a:defRPr/>
            </a:pPr>
            <a:r>
              <a:rPr lang="fr-FR" dirty="0" smtClean="0"/>
              <a:t>Son maître lui dit:</a:t>
            </a:r>
          </a:p>
          <a:p>
            <a:pPr lvl="2">
              <a:defRPr/>
            </a:pPr>
            <a:r>
              <a:rPr lang="fr-FR" dirty="0" smtClean="0"/>
              <a:t>C'est </a:t>
            </a:r>
            <a:r>
              <a:rPr lang="fr-FR" dirty="0"/>
              <a:t>bien, bon et fidèle serviteur; tu as été fidèle en peu de chose, je te confierai beaucoup. Viens partager la joie de ton maître. Mat 25:</a:t>
            </a:r>
            <a:r>
              <a:rPr lang="fr-FR" dirty="0" smtClean="0"/>
              <a:t>21</a:t>
            </a:r>
          </a:p>
          <a:p>
            <a:pPr lvl="1">
              <a:defRPr/>
            </a:pPr>
            <a:r>
              <a:rPr lang="fr-FR" dirty="0"/>
              <a:t>Au 2</a:t>
            </a:r>
            <a:r>
              <a:rPr lang="fr-FR" baseline="30000" dirty="0"/>
              <a:t>ème</a:t>
            </a:r>
            <a:r>
              <a:rPr lang="fr-FR" dirty="0"/>
              <a:t> serviteur qui ramène les 2 talents du départ ainsi que 2 talents supplémentaires, le maître dit:</a:t>
            </a:r>
          </a:p>
          <a:p>
            <a:pPr lvl="2">
              <a:defRPr/>
            </a:pPr>
            <a:r>
              <a:rPr lang="fr-FR" dirty="0"/>
              <a:t>C'est bien, bon et fidèle serviteur; tu as été fidèle en peu de chose, je te confierai beaucoup. Viens partager la joie de ton maître. Mat 25:23</a:t>
            </a:r>
          </a:p>
          <a:p>
            <a:pPr lvl="2">
              <a:defRPr/>
            </a:pPr>
            <a:endParaRPr lang="fr-FR" dirty="0"/>
          </a:p>
        </p:txBody>
      </p:sp>
    </p:spTree>
    <p:extLst>
      <p:ext uri="{BB962C8B-B14F-4D97-AF65-F5344CB8AC3E}">
        <p14:creationId xmlns:p14="http://schemas.microsoft.com/office/powerpoint/2010/main" val="3673301987"/>
      </p:ext>
    </p:extLst>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lvl="1">
              <a:defRPr/>
            </a:pPr>
            <a:r>
              <a:rPr lang="fr-FR" dirty="0"/>
              <a:t>Le 3</a:t>
            </a:r>
            <a:r>
              <a:rPr lang="fr-FR" baseline="30000" dirty="0"/>
              <a:t>ème</a:t>
            </a:r>
            <a:r>
              <a:rPr lang="fr-FR" dirty="0"/>
              <a:t> serviteur rend compte de la gestion de son argent:</a:t>
            </a:r>
          </a:p>
          <a:p>
            <a:pPr lvl="2">
              <a:defRPr/>
            </a:pPr>
            <a:r>
              <a:rPr lang="fr-FR" dirty="0"/>
              <a:t>Seigneur, je savais que tu es un homme dur: tu moissonnes où tu n'as pas semé et tu récoltes où tu n'as pas planté. J'ai eu peur et je suis allé cacher ton sac d’argent dans la terre. Le voici, prends ce qui est à toi. Mat 25:24-25</a:t>
            </a:r>
          </a:p>
          <a:p>
            <a:pPr lvl="1">
              <a:defRPr/>
            </a:pPr>
            <a:r>
              <a:rPr lang="fr-FR" dirty="0" smtClean="0"/>
              <a:t>Son  </a:t>
            </a:r>
            <a:r>
              <a:rPr lang="fr-FR" dirty="0"/>
              <a:t>maître lui dit:</a:t>
            </a:r>
          </a:p>
          <a:p>
            <a:pPr lvl="2">
              <a:defRPr/>
            </a:pPr>
            <a:r>
              <a:rPr lang="fr-FR" dirty="0"/>
              <a:t>Serviteur mauvais et paresseux, tu savais que je moissonne où je n'ai pas semé et que je récolte où je n'ai pas planté. Il te fallait donc remettre mon argent aux banquiers et à mon retour j'aurais retiré ce qui est à moi avec un intérêt. Mat 25:26-27</a:t>
            </a:r>
          </a:p>
          <a:p>
            <a:pPr lvl="1">
              <a:defRPr/>
            </a:pPr>
            <a:r>
              <a:rPr lang="fr-FR" dirty="0"/>
              <a:t>Le maître ordonne de donner le talent à celui qui a les 10 talents</a:t>
            </a:r>
            <a:r>
              <a:rPr lang="fr-FR" dirty="0" smtClean="0"/>
              <a:t>.</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eaLnBrk="1" hangingPunct="1">
              <a:defRPr/>
            </a:pPr>
            <a:r>
              <a:rPr lang="fr-FR" dirty="0"/>
              <a:t>Jésus s’installe à </a:t>
            </a:r>
            <a:r>
              <a:rPr lang="fr-FR" dirty="0" err="1"/>
              <a:t>Capernaüm</a:t>
            </a:r>
            <a:r>
              <a:rPr lang="fr-FR" dirty="0"/>
              <a:t>, </a:t>
            </a:r>
            <a:r>
              <a:rPr lang="fr-FR" dirty="0" smtClean="0"/>
              <a:t>près </a:t>
            </a:r>
            <a:r>
              <a:rPr lang="fr-FR" dirty="0"/>
              <a:t>du lac de Galilée.</a:t>
            </a:r>
          </a:p>
          <a:p>
            <a:pPr eaLnBrk="1" hangingPunct="1">
              <a:defRPr/>
            </a:pPr>
            <a:r>
              <a:rPr lang="fr-FR" dirty="0"/>
              <a:t>En marchant au bord du </a:t>
            </a:r>
            <a:r>
              <a:rPr lang="fr-FR" dirty="0" smtClean="0"/>
              <a:t>lac, </a:t>
            </a:r>
            <a:r>
              <a:rPr lang="fr-FR" dirty="0"/>
              <a:t>il voit Simon et son frère André, tous deux pêcheurs</a:t>
            </a:r>
            <a:r>
              <a:rPr lang="fr-FR" dirty="0" smtClean="0"/>
              <a:t>.</a:t>
            </a:r>
            <a:endParaRPr lang="fr-FR" dirty="0"/>
          </a:p>
        </p:txBody>
      </p:sp>
      <p:pic>
        <p:nvPicPr>
          <p:cNvPr id="43010" name="Espace réservé pour une image  5" descr="DSC08201.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22225" y="3319463"/>
            <a:ext cx="9166225" cy="285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re 3"/>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fr-FR">
                <a:latin typeface="Cambria" charset="0"/>
              </a:rPr>
              <a:t>Jésus en Galilée</a:t>
            </a:r>
          </a:p>
        </p:txBody>
      </p:sp>
      <p:sp>
        <p:nvSpPr>
          <p:cNvPr id="7" name="Text Box 13"/>
          <p:cNvSpPr txBox="1">
            <a:spLocks noChangeArrowheads="1"/>
          </p:cNvSpPr>
          <p:nvPr/>
        </p:nvSpPr>
        <p:spPr bwMode="auto">
          <a:xfrm>
            <a:off x="8593138" y="6092825"/>
            <a:ext cx="5508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a:latin typeface="Tahoma" charset="0"/>
              </a:rPr>
              <a:t>GN</a:t>
            </a:r>
            <a:endParaRPr lang="fr-FR" sz="1200" dirty="0">
              <a:latin typeface="Tahoma" charset="0"/>
            </a:endParaRPr>
          </a:p>
        </p:txBody>
      </p:sp>
      <p:sp>
        <p:nvSpPr>
          <p:cNvPr id="6" name="Text Box 13"/>
          <p:cNvSpPr txBox="1">
            <a:spLocks noChangeArrowheads="1"/>
          </p:cNvSpPr>
          <p:nvPr/>
        </p:nvSpPr>
        <p:spPr bwMode="auto">
          <a:xfrm>
            <a:off x="2976160" y="6173620"/>
            <a:ext cx="22445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600" dirty="0" smtClean="0">
                <a:latin typeface="+mj-lt"/>
              </a:rPr>
              <a:t>Lac de Galilée</a:t>
            </a:r>
            <a:endParaRPr lang="fr-FR" sz="1600" dirty="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Comme à ces serviteurs, notre Seigneur, notre maître, nous confie des « talents ».</a:t>
            </a:r>
          </a:p>
          <a:p>
            <a:r>
              <a:rPr lang="fr-FR" dirty="0" smtClean="0"/>
              <a:t>Il nous les donne en fonction de nos capacités.</a:t>
            </a:r>
          </a:p>
          <a:p>
            <a:r>
              <a:rPr lang="fr-FR" dirty="0" smtClean="0"/>
              <a:t>Ces ressources peuvent être</a:t>
            </a:r>
          </a:p>
          <a:p>
            <a:pPr lvl="1"/>
            <a:r>
              <a:rPr lang="fr-FR" dirty="0" smtClean="0"/>
              <a:t>De l’intelligence,</a:t>
            </a:r>
          </a:p>
          <a:p>
            <a:pPr lvl="1"/>
            <a:r>
              <a:rPr lang="fr-FR" dirty="0" smtClean="0"/>
              <a:t>Du temps,</a:t>
            </a:r>
          </a:p>
          <a:p>
            <a:pPr lvl="1"/>
            <a:r>
              <a:rPr lang="fr-FR" dirty="0" smtClean="0"/>
              <a:t>De l’amour pour son prochain,</a:t>
            </a:r>
          </a:p>
          <a:p>
            <a:pPr lvl="1"/>
            <a:r>
              <a:rPr lang="fr-FR" dirty="0" smtClean="0"/>
              <a:t>Un don musical, </a:t>
            </a:r>
          </a:p>
          <a:p>
            <a:pPr lvl="1"/>
            <a:r>
              <a:rPr lang="fr-FR" dirty="0" smtClean="0"/>
              <a:t>Une grande sagesse, …</a:t>
            </a:r>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1930912867"/>
      </p:ext>
    </p:extLst>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On pourrait continuer cette liste sur plusieurs pages.</a:t>
            </a:r>
          </a:p>
          <a:p>
            <a:r>
              <a:rPr lang="fr-FR" dirty="0" smtClean="0"/>
              <a:t>Le Seigneur ne nous demande pas de comparer avec les autres ce que nous avons reçu.</a:t>
            </a:r>
          </a:p>
          <a:p>
            <a:r>
              <a:rPr lang="fr-FR" dirty="0" smtClean="0"/>
              <a:t>Il attend de nous  que nous les utilisions et les fassions fructifier pour Lui.</a:t>
            </a:r>
          </a:p>
          <a:p>
            <a:r>
              <a:rPr lang="fr-FR" dirty="0" smtClean="0"/>
              <a:t>Quels sont nos « talents »?</a:t>
            </a:r>
          </a:p>
          <a:p>
            <a:r>
              <a:rPr lang="fr-FR" dirty="0" smtClean="0"/>
              <a:t>Demandons à notre maître lesquels utiliser avec profit pour Lui.</a:t>
            </a:r>
          </a:p>
          <a:p>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1797845553"/>
      </p:ext>
    </p:extLst>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Jésus </a:t>
            </a:r>
            <a:r>
              <a:rPr lang="fr-FR" dirty="0"/>
              <a:t>annonce à ses disciples que dans 2 jours il va être arrêté et crucifié.</a:t>
            </a:r>
          </a:p>
          <a:p>
            <a:pPr>
              <a:defRPr/>
            </a:pPr>
            <a:r>
              <a:rPr lang="fr-FR" dirty="0"/>
              <a:t>Durant ce temps, les dirigeants du peuple </a:t>
            </a:r>
            <a:r>
              <a:rPr lang="fr-FR" dirty="0" smtClean="0"/>
              <a:t>décident d’arrêter Jésus</a:t>
            </a:r>
            <a:r>
              <a:rPr lang="fr-FR" dirty="0"/>
              <a:t> </a:t>
            </a:r>
            <a:r>
              <a:rPr lang="fr-FR" dirty="0" smtClean="0"/>
              <a:t>et de </a:t>
            </a:r>
            <a:r>
              <a:rPr lang="fr-FR" dirty="0"/>
              <a:t>le faire mourir</a:t>
            </a:r>
            <a:r>
              <a:rPr lang="fr-FR" dirty="0" smtClean="0"/>
              <a:t>.</a:t>
            </a:r>
            <a:endParaRPr lang="fr-FR" dirty="0"/>
          </a:p>
        </p:txBody>
      </p:sp>
      <p:sp>
        <p:nvSpPr>
          <p:cNvPr id="204802" name="Titr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Complot contre Jésus</a:t>
            </a:r>
          </a:p>
        </p:txBody>
      </p:sp>
      <p:sp>
        <p:nvSpPr>
          <p:cNvPr id="6" name="Text Box 13"/>
          <p:cNvSpPr txBox="1">
            <a:spLocks noChangeArrowheads="1"/>
          </p:cNvSpPr>
          <p:nvPr/>
        </p:nvSpPr>
        <p:spPr bwMode="auto">
          <a:xfrm>
            <a:off x="5017849" y="6529350"/>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Jésus </a:t>
            </a:r>
            <a:r>
              <a:rPr lang="fr-FR" dirty="0"/>
              <a:t>se trouve à Béthanie, dans la maison de Simon le lépreux.</a:t>
            </a:r>
          </a:p>
          <a:p>
            <a:pPr>
              <a:defRPr/>
            </a:pPr>
            <a:r>
              <a:rPr lang="fr-FR" dirty="0"/>
              <a:t>Une femme s’approche de Jésus et verse sur sa tête du parfum de grand prix.</a:t>
            </a:r>
          </a:p>
          <a:p>
            <a:pPr>
              <a:defRPr/>
            </a:pPr>
            <a:r>
              <a:rPr lang="fr-FR" dirty="0"/>
              <a:t>Les disciples s’indignent et disent:</a:t>
            </a:r>
          </a:p>
          <a:p>
            <a:pPr lvl="2">
              <a:defRPr/>
            </a:pPr>
            <a:r>
              <a:rPr lang="fr-FR" dirty="0" smtClean="0"/>
              <a:t>A quoi bon un tel gaspillage? On aurait pu vendre ce parfum très cher et donner l'argent aux pauvres. Mat 26:8-9</a:t>
            </a:r>
            <a:endParaRPr lang="fr-FR" dirty="0"/>
          </a:p>
        </p:txBody>
      </p:sp>
      <p:sp>
        <p:nvSpPr>
          <p:cNvPr id="205826" name="Titr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Le parfum de Marie</a:t>
            </a:r>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2965849" y="1058333"/>
            <a:ext cx="6083279" cy="5172605"/>
          </a:xfrm>
        </p:spPr>
        <p:txBody>
          <a:bodyPr/>
          <a:lstStyle/>
          <a:p>
            <a:pPr>
              <a:defRPr/>
            </a:pPr>
            <a:r>
              <a:rPr lang="fr-FR" dirty="0" smtClean="0"/>
              <a:t>Jésus </a:t>
            </a:r>
            <a:r>
              <a:rPr lang="fr-FR" dirty="0"/>
              <a:t>lit dans leurs pensées et leur dit:</a:t>
            </a:r>
          </a:p>
          <a:p>
            <a:pPr lvl="2">
              <a:defRPr/>
            </a:pPr>
            <a:r>
              <a:rPr lang="fr-FR" dirty="0"/>
              <a:t>Pourquoi faites-vous de la peine à cette femme? Elle a accompli une bonne action envers moi. En effet, vous avez toujours des pauvres avec vous, mais vous ne m'aurez pas toujours. En versant ce parfum sur mon corps, elle l'a fait pour mon ensevelissement. Je vous le dis en vérité, partout où cette bonne nouvelle sera proclamée, dans le monde entier, on racontera aussi en souvenir de cette femme ce qu'elle a fait. Mat 26:10-</a:t>
            </a:r>
            <a:r>
              <a:rPr lang="fr-FR" dirty="0" smtClean="0"/>
              <a:t>13</a:t>
            </a:r>
            <a:endParaRPr lang="fr-FR" dirty="0"/>
          </a:p>
        </p:txBody>
      </p:sp>
      <p:pic>
        <p:nvPicPr>
          <p:cNvPr id="4" name="Espace réservé pour une image  3" descr="DSC08341.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a:off x="3001129" y="6581775"/>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GN</a:t>
            </a:r>
            <a:endParaRPr lang="fr-FR" sz="1000" dirty="0" smtClean="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Les chefs du peuple sont en train de planifier la mise à mort de Jésus.</a:t>
            </a:r>
          </a:p>
          <a:p>
            <a:r>
              <a:rPr lang="fr-FR" dirty="0" smtClean="0"/>
              <a:t>Pendant ce temps, Marie de Béthanie (Jean 12) sent qu’elle va bientôt être séparée de son maître.</a:t>
            </a:r>
          </a:p>
          <a:p>
            <a:r>
              <a:rPr lang="fr-FR" dirty="0" smtClean="0"/>
              <a:t>Dans un acte d’amour immense, elle va répandre ce parfum sur Jésus.</a:t>
            </a:r>
          </a:p>
          <a:p>
            <a:pPr lvl="1"/>
            <a:r>
              <a:rPr lang="fr-FR" dirty="0"/>
              <a:t>Ce parfum avait une valeur de 300 deniers, ce qui correspond, selon des commentateurs, au salaire d’une année de </a:t>
            </a:r>
            <a:r>
              <a:rPr lang="fr-FR" dirty="0" smtClean="0"/>
              <a:t>travail.</a:t>
            </a:r>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254223536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Le Seigneur apprécie qu’on s’implique </a:t>
            </a:r>
          </a:p>
          <a:p>
            <a:pPr lvl="1"/>
            <a:r>
              <a:rPr lang="fr-FR" dirty="0"/>
              <a:t>dans des œuvres sociales, qu’on utilise une partie de notre argent pour aider les plus défavorisés.</a:t>
            </a:r>
          </a:p>
          <a:p>
            <a:r>
              <a:rPr lang="fr-FR" dirty="0" smtClean="0"/>
              <a:t>Continuez à le faire, Jésus y prend plaisir si vous le faites par amour pour Lui.</a:t>
            </a:r>
          </a:p>
          <a:p>
            <a:r>
              <a:rPr lang="fr-FR" dirty="0" smtClean="0"/>
              <a:t>Jésus nous montre par ce passage qu’il aime par dessus tout </a:t>
            </a:r>
          </a:p>
          <a:p>
            <a:pPr lvl="1"/>
            <a:r>
              <a:rPr lang="fr-FR" dirty="0" smtClean="0"/>
              <a:t>qu’on s’approche de lui, </a:t>
            </a:r>
          </a:p>
          <a:p>
            <a:pPr lvl="1"/>
            <a:r>
              <a:rPr lang="fr-FR" dirty="0" smtClean="0"/>
              <a:t>qu’on le loue, </a:t>
            </a:r>
          </a:p>
          <a:p>
            <a:pPr lvl="1"/>
            <a:r>
              <a:rPr lang="fr-FR" dirty="0" smtClean="0"/>
              <a:t>qu’on entre dan une relation intime avec lui.</a:t>
            </a:r>
          </a:p>
          <a:p>
            <a:pPr lvl="1"/>
            <a:endParaRPr lang="fr-FR" dirty="0" smtClean="0"/>
          </a:p>
        </p:txBody>
      </p:sp>
      <p:sp>
        <p:nvSpPr>
          <p:cNvPr id="6" name="Text Box 13"/>
          <p:cNvSpPr txBox="1">
            <a:spLocks noChangeArrowheads="1"/>
          </p:cNvSpPr>
          <p:nvPr/>
        </p:nvSpPr>
        <p:spPr bwMode="auto">
          <a:xfrm>
            <a:off x="8658283" y="6033578"/>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81920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579120" y="995613"/>
            <a:ext cx="8220393" cy="4936067"/>
          </a:xfrm>
        </p:spPr>
        <p:txBody>
          <a:bodyPr/>
          <a:lstStyle/>
          <a:p>
            <a:r>
              <a:rPr lang="fr-FR" dirty="0" smtClean="0"/>
              <a:t>Il </a:t>
            </a:r>
            <a:r>
              <a:rPr lang="fr-FR" dirty="0"/>
              <a:t>va alors nous remplir de sa présence, nous soutenir, nous guider.</a:t>
            </a:r>
          </a:p>
          <a:p>
            <a:r>
              <a:rPr lang="fr-FR" dirty="0"/>
              <a:t>L’adoration devrait occuper une position centrale dans notre vie chrétienne.</a:t>
            </a:r>
          </a:p>
          <a:p>
            <a:pPr lvl="1"/>
            <a:r>
              <a:rPr lang="fr-FR" dirty="0"/>
              <a:t>Satan cherche à nous empêcher d’entrer en relation avec notre Seigneur et Sauveur, il minimise l’importance de cette proximité divine.</a:t>
            </a:r>
          </a:p>
          <a:p>
            <a:r>
              <a:rPr lang="fr-FR" dirty="0" smtClean="0"/>
              <a:t>Le </a:t>
            </a:r>
            <a:r>
              <a:rPr lang="fr-FR" dirty="0" err="1" smtClean="0"/>
              <a:t>Saddhu</a:t>
            </a:r>
            <a:r>
              <a:rPr lang="fr-FR" dirty="0" smtClean="0"/>
              <a:t> Sundar Singh a dit un jour:</a:t>
            </a:r>
          </a:p>
          <a:p>
            <a:pPr lvl="2"/>
            <a:r>
              <a:rPr lang="fr-FR" dirty="0" smtClean="0"/>
              <a:t>«Pour percevoir la voix de notre Père céleste, il est de toute nécessité que nous gardions le silence devant Lui et fermions nos oreilles aux voix du monde. Notre esprit et notre cœur doivent rester fixés sur lui car il ne se révèle qu’à ceux qui le cherchent vraiment »</a:t>
            </a:r>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87809106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Les </a:t>
            </a:r>
            <a:r>
              <a:rPr lang="fr-FR" dirty="0"/>
              <a:t>disciples demandent à Jésus où préparer la Pâques.</a:t>
            </a:r>
          </a:p>
          <a:p>
            <a:pPr>
              <a:defRPr/>
            </a:pPr>
            <a:r>
              <a:rPr lang="fr-FR" dirty="0"/>
              <a:t>Jésus leur dit d’aller chez un tel et lui dire:</a:t>
            </a:r>
          </a:p>
          <a:p>
            <a:pPr lvl="2">
              <a:defRPr/>
            </a:pPr>
            <a:r>
              <a:rPr lang="fr-FR" dirty="0"/>
              <a:t>Le maître dit: Mon heure est proche. Je célébrerai la Pâque chez toi avec mes disciples</a:t>
            </a:r>
            <a:r>
              <a:rPr lang="fr-FR" dirty="0" smtClean="0"/>
              <a:t>. Mat 26,18</a:t>
            </a:r>
            <a:endParaRPr lang="fr-FR" dirty="0"/>
          </a:p>
          <a:p>
            <a:pPr>
              <a:defRPr/>
            </a:pPr>
            <a:r>
              <a:rPr lang="fr-FR" dirty="0"/>
              <a:t>Les disciples obéissent et préparent </a:t>
            </a:r>
            <a:r>
              <a:rPr lang="fr-FR" dirty="0" smtClean="0"/>
              <a:t>le repas.</a:t>
            </a:r>
            <a:endParaRPr lang="fr-FR" dirty="0"/>
          </a:p>
          <a:p>
            <a:pPr>
              <a:defRPr/>
            </a:pPr>
            <a:r>
              <a:rPr lang="fr-FR" dirty="0"/>
              <a:t>Le soir, Jésus se met à table avec </a:t>
            </a:r>
            <a:r>
              <a:rPr lang="fr-FR" dirty="0" smtClean="0"/>
              <a:t>eux.</a:t>
            </a:r>
            <a:endParaRPr lang="fr-FR" dirty="0"/>
          </a:p>
          <a:p>
            <a:pPr>
              <a:defRPr/>
            </a:pPr>
            <a:r>
              <a:rPr lang="fr-FR" dirty="0"/>
              <a:t>Pendant </a:t>
            </a:r>
            <a:r>
              <a:rPr lang="fr-FR" dirty="0" smtClean="0"/>
              <a:t>qu’ils mangent, </a:t>
            </a:r>
            <a:r>
              <a:rPr lang="fr-FR" dirty="0"/>
              <a:t>il leur annonce que l’un d’entre eux le trahira.</a:t>
            </a:r>
          </a:p>
          <a:p>
            <a:pPr>
              <a:defRPr/>
            </a:pPr>
            <a:r>
              <a:rPr lang="fr-FR" dirty="0"/>
              <a:t>Chaque disciple le questionne:</a:t>
            </a:r>
          </a:p>
          <a:p>
            <a:pPr lvl="2">
              <a:defRPr/>
            </a:pPr>
            <a:r>
              <a:rPr lang="fr-FR" dirty="0"/>
              <a:t>Est-ce moi, Seigneur</a:t>
            </a:r>
            <a:r>
              <a:rPr lang="fr-FR" dirty="0" smtClean="0"/>
              <a:t>?</a:t>
            </a:r>
            <a:endParaRPr lang="fr-FR" dirty="0"/>
          </a:p>
        </p:txBody>
      </p:sp>
      <p:sp>
        <p:nvSpPr>
          <p:cNvPr id="207874" name="Titre 2"/>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Trahison de Judas</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Jésus </a:t>
            </a:r>
            <a:r>
              <a:rPr lang="fr-FR" dirty="0"/>
              <a:t>répond:</a:t>
            </a:r>
          </a:p>
          <a:p>
            <a:pPr lvl="2">
              <a:defRPr/>
            </a:pPr>
            <a:r>
              <a:rPr lang="fr-FR" dirty="0"/>
              <a:t>Celui qui a mis la main dans le plat avec moi, c'est celui qui me trahira</a:t>
            </a:r>
            <a:r>
              <a:rPr lang="fr-FR" dirty="0" smtClean="0"/>
              <a:t>. Mat 26,23</a:t>
            </a:r>
            <a:endParaRPr lang="fr-FR" dirty="0"/>
          </a:p>
          <a:p>
            <a:pPr>
              <a:defRPr/>
            </a:pPr>
            <a:r>
              <a:rPr lang="fr-FR" dirty="0"/>
              <a:t>Judas lui demande si c’est de lui qu’il parle.</a:t>
            </a:r>
          </a:p>
          <a:p>
            <a:pPr>
              <a:defRPr/>
            </a:pPr>
            <a:r>
              <a:rPr lang="fr-FR" dirty="0"/>
              <a:t>Jésus répond affirmativement.</a:t>
            </a:r>
          </a:p>
          <a:p>
            <a:pPr>
              <a:defRPr/>
            </a:pPr>
            <a:r>
              <a:rPr lang="fr-FR" dirty="0" smtClean="0"/>
              <a:t>Il </a:t>
            </a:r>
            <a:r>
              <a:rPr lang="fr-FR" dirty="0"/>
              <a:t>prend du pain, le bénit et le distribue à ses </a:t>
            </a:r>
            <a:r>
              <a:rPr lang="fr-FR" dirty="0" smtClean="0"/>
              <a:t>disciples. Il leur dit:</a:t>
            </a:r>
            <a:endParaRPr lang="fr-FR" dirty="0"/>
          </a:p>
          <a:p>
            <a:pPr lvl="2">
              <a:defRPr/>
            </a:pPr>
            <a:r>
              <a:rPr lang="fr-FR" dirty="0"/>
              <a:t>Prenez, mangez, ceci est mon corps. Mat 26:</a:t>
            </a:r>
            <a:r>
              <a:rPr lang="fr-FR" dirty="0" smtClean="0"/>
              <a:t>26</a:t>
            </a:r>
            <a:endParaRPr lang="fr-FR" dirty="0"/>
          </a:p>
        </p:txBody>
      </p:sp>
      <p:sp>
        <p:nvSpPr>
          <p:cNvPr id="5" name="Text Box 13"/>
          <p:cNvSpPr txBox="1">
            <a:spLocks noChangeArrowheads="1"/>
          </p:cNvSpPr>
          <p:nvPr/>
        </p:nvSpPr>
        <p:spPr bwMode="auto">
          <a:xfrm>
            <a:off x="2965849" y="6581602"/>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eaLnBrk="1" hangingPunct="1">
              <a:defRPr/>
            </a:pPr>
            <a:r>
              <a:rPr lang="fr-FR" dirty="0" smtClean="0"/>
              <a:t>Il </a:t>
            </a:r>
            <a:r>
              <a:rPr lang="fr-FR" dirty="0"/>
              <a:t>leur propose de le suivre.</a:t>
            </a:r>
          </a:p>
          <a:p>
            <a:pPr lvl="2" eaLnBrk="1" hangingPunct="1">
              <a:defRPr/>
            </a:pPr>
            <a:r>
              <a:rPr lang="fr-FR" dirty="0"/>
              <a:t>Suivez-moi et je ferai de vous des pêcheurs d'hommes. Mat 4:19</a:t>
            </a:r>
          </a:p>
          <a:p>
            <a:pPr eaLnBrk="1" hangingPunct="1">
              <a:defRPr/>
            </a:pPr>
            <a:r>
              <a:rPr lang="fr-FR" dirty="0"/>
              <a:t>Ils obéissent aussitôt et le suivent.</a:t>
            </a:r>
          </a:p>
          <a:p>
            <a:pPr eaLnBrk="1" hangingPunct="1">
              <a:defRPr/>
            </a:pPr>
            <a:r>
              <a:rPr lang="fr-FR" dirty="0"/>
              <a:t>Un peu plus loin, ils voient Jacques et son frère Jean.</a:t>
            </a:r>
          </a:p>
          <a:p>
            <a:pPr eaLnBrk="1" hangingPunct="1">
              <a:defRPr/>
            </a:pPr>
            <a:r>
              <a:rPr lang="fr-FR" dirty="0"/>
              <a:t>Ils sont en train de réparer leurs filets.</a:t>
            </a:r>
          </a:p>
          <a:p>
            <a:pPr eaLnBrk="1" hangingPunct="1">
              <a:defRPr/>
            </a:pPr>
            <a:r>
              <a:rPr lang="fr-FR" dirty="0"/>
              <a:t>Il les appelle et ils le suivent immédiatement</a:t>
            </a:r>
            <a:r>
              <a:rPr lang="fr-FR" dirty="0" smtClean="0"/>
              <a:t>.</a:t>
            </a:r>
            <a:endParaRPr lang="fr-FR" dirty="0"/>
          </a:p>
        </p:txBody>
      </p:sp>
      <p:sp>
        <p:nvSpPr>
          <p:cNvPr id="44034" name="Titre 3"/>
          <p:cNvSpPr>
            <a:spLocks noGrp="1"/>
          </p:cNvSpPr>
          <p:nvPr>
            <p:ph type="title" idx="4294967295"/>
          </p:nvPr>
        </p:nvSpPr>
        <p:spPr bwMode="auto">
          <a:xfrm>
            <a:off x="0" y="217488"/>
            <a:ext cx="3871913" cy="5635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atin typeface="Cambria" charset="0"/>
              </a:rPr>
              <a:t>Jésus en Galilée</a:t>
            </a:r>
          </a:p>
        </p:txBody>
      </p:sp>
    </p:spTree>
  </p:cSld>
  <p:clrMapOvr>
    <a:masterClrMapping/>
  </p:clrMapOvr>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Il </a:t>
            </a:r>
            <a:r>
              <a:rPr lang="fr-FR" dirty="0"/>
              <a:t>prend ensuite une coupe, la bénit et la leur passe en disant:</a:t>
            </a:r>
          </a:p>
          <a:p>
            <a:pPr lvl="2">
              <a:defRPr/>
            </a:pPr>
            <a:r>
              <a:rPr lang="fr-FR" dirty="0"/>
              <a:t>Buvez-en tous, car ceci est mon sang, le sang de la [nouvelle] alliance, qui est versé pour beaucoup, pour le pardon des péchés. Je vous le dis, je ne boirai plus désormais de ce fruit de la vigne, jusqu'au jour où je le boirai nouveau avec vous dans le royaume de mon Père. Mat 26:27-</a:t>
            </a:r>
            <a:r>
              <a:rPr lang="fr-FR" dirty="0" smtClean="0"/>
              <a:t>29</a:t>
            </a:r>
            <a:endParaRPr lang="fr-FR"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Jésus désire qu’on se souvienne de sa mort à la croix.</a:t>
            </a:r>
          </a:p>
          <a:p>
            <a:r>
              <a:rPr lang="fr-FR" dirty="0" smtClean="0"/>
              <a:t>En mangeant le pain, on se rappelle du corps de Christ, ce corps</a:t>
            </a:r>
          </a:p>
          <a:p>
            <a:pPr lvl="1"/>
            <a:r>
              <a:rPr lang="fr-FR" dirty="0" smtClean="0"/>
              <a:t>qui a été maltraité par les hommes,</a:t>
            </a:r>
          </a:p>
          <a:p>
            <a:pPr lvl="1"/>
            <a:r>
              <a:rPr lang="fr-FR" dirty="0"/>
              <a:t>q</a:t>
            </a:r>
            <a:r>
              <a:rPr lang="fr-FR" dirty="0" smtClean="0"/>
              <a:t>ui a terriblement souffert,</a:t>
            </a:r>
          </a:p>
          <a:p>
            <a:pPr lvl="1"/>
            <a:r>
              <a:rPr lang="fr-FR" dirty="0"/>
              <a:t>d</a:t>
            </a:r>
            <a:r>
              <a:rPr lang="fr-FR" dirty="0" smtClean="0"/>
              <a:t>ont les passants se sont moqués,</a:t>
            </a:r>
          </a:p>
          <a:p>
            <a:pPr lvl="1"/>
            <a:r>
              <a:rPr lang="fr-FR" dirty="0"/>
              <a:t>q</a:t>
            </a:r>
            <a:r>
              <a:rPr lang="fr-FR" dirty="0" smtClean="0"/>
              <a:t>ui est mort pour nous.</a:t>
            </a:r>
          </a:p>
          <a:p>
            <a:r>
              <a:rPr lang="fr-FR" dirty="0" smtClean="0"/>
              <a:t>En buvant le vin, on pense à son sang qui nous lave, nous purifie de nos péchés.</a:t>
            </a:r>
          </a:p>
          <a:p>
            <a:r>
              <a:rPr lang="fr-FR" dirty="0" smtClean="0"/>
              <a:t>Nos pensées se dirigeant sur l’œuvre de la croix, nous  pouvons alors exprimer à notre Sauveur, Jésus, toute notre reconnaissance et notre adoration.</a:t>
            </a:r>
          </a:p>
        </p:txBody>
      </p:sp>
      <p:sp>
        <p:nvSpPr>
          <p:cNvPr id="4" name="Titre 3"/>
          <p:cNvSpPr>
            <a:spLocks noGrp="1"/>
          </p:cNvSpPr>
          <p:nvPr>
            <p:ph type="title"/>
          </p:nvPr>
        </p:nvSpPr>
        <p:spPr/>
        <p:txBody>
          <a:bodyPr/>
          <a:lstStyle/>
          <a:p>
            <a:r>
              <a:rPr lang="fr-FR" dirty="0" smtClean="0"/>
              <a:t>La cène</a:t>
            </a:r>
            <a:endParaRPr lang="fr-FR" dirty="0"/>
          </a:p>
        </p:txBody>
      </p:sp>
    </p:spTree>
    <p:extLst>
      <p:ext uri="{BB962C8B-B14F-4D97-AF65-F5344CB8AC3E}">
        <p14:creationId xmlns:p14="http://schemas.microsoft.com/office/powerpoint/2010/main" val="1125376412"/>
      </p:ext>
    </p:extLst>
  </p:cSld>
  <p:clrMapOvr>
    <a:masterClrMapping/>
  </p:clrMapOvr>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Espace réservé du texte 4"/>
          <p:cNvSpPr>
            <a:spLocks noGrp="1"/>
          </p:cNvSpPr>
          <p:nvPr>
            <p:ph type="body" sz="quarter" idx="12"/>
          </p:nvPr>
        </p:nvSpPr>
        <p:spPr/>
        <p:txBody>
          <a:bodyPr/>
          <a:lstStyle/>
          <a:p>
            <a:r>
              <a:rPr lang="fr-FR" dirty="0" smtClean="0"/>
              <a:t>Ne soyons pas uniquement « cérébral » lorsque nous pensons à l’</a:t>
            </a:r>
            <a:r>
              <a:rPr lang="fr-FR" dirty="0" err="1" smtClean="0"/>
              <a:t>oeuvre</a:t>
            </a:r>
            <a:r>
              <a:rPr lang="fr-FR" dirty="0" smtClean="0"/>
              <a:t> de Jésus-Christ à la croix.</a:t>
            </a:r>
          </a:p>
          <a:p>
            <a:r>
              <a:rPr lang="fr-FR" dirty="0" smtClean="0"/>
              <a:t>Laissons libre cours à nos émotions!</a:t>
            </a:r>
          </a:p>
          <a:p>
            <a:endParaRPr lang="fr-FR" dirty="0"/>
          </a:p>
        </p:txBody>
      </p:sp>
      <p:sp>
        <p:nvSpPr>
          <p:cNvPr id="2" name="Titre 1"/>
          <p:cNvSpPr>
            <a:spLocks noGrp="1"/>
          </p:cNvSpPr>
          <p:nvPr>
            <p:ph type="title"/>
          </p:nvPr>
        </p:nvSpPr>
        <p:spPr/>
        <p:txBody>
          <a:bodyPr/>
          <a:lstStyle/>
          <a:p>
            <a:endParaRPr lang="fr-FR"/>
          </a:p>
        </p:txBody>
      </p:sp>
      <p:sp>
        <p:nvSpPr>
          <p:cNvPr id="7" name="Text Box 13"/>
          <p:cNvSpPr txBox="1">
            <a:spLocks noChangeArrowheads="1"/>
          </p:cNvSpPr>
          <p:nvPr/>
        </p:nvSpPr>
        <p:spPr bwMode="auto">
          <a:xfrm>
            <a:off x="4186064" y="6304232"/>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200" dirty="0" smtClean="0">
              <a:latin typeface="+mj-lt"/>
            </a:endParaRPr>
          </a:p>
        </p:txBody>
      </p:sp>
    </p:spTree>
    <p:extLst>
      <p:ext uri="{BB962C8B-B14F-4D97-AF65-F5344CB8AC3E}">
        <p14:creationId xmlns:p14="http://schemas.microsoft.com/office/powerpoint/2010/main" val="1451565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Après </a:t>
            </a:r>
            <a:r>
              <a:rPr lang="fr-FR" dirty="0"/>
              <a:t>avoir chanté des psaumes, ils se rendent au Mont des Oliviers.</a:t>
            </a:r>
          </a:p>
          <a:p>
            <a:pPr>
              <a:defRPr/>
            </a:pPr>
            <a:r>
              <a:rPr lang="fr-FR" dirty="0"/>
              <a:t>Jésus leur annonce ce qui va se passer.</a:t>
            </a:r>
          </a:p>
          <a:p>
            <a:pPr lvl="2">
              <a:defRPr/>
            </a:pPr>
            <a:r>
              <a:rPr lang="fr-FR" dirty="0"/>
              <a:t>Vous trébucherez tous, cette nuit, à cause de moi, car il est écrit: Je frapperai le berger et les brebis du troupeau seront dispersées. Mat 26:</a:t>
            </a:r>
            <a:r>
              <a:rPr lang="fr-FR" dirty="0" smtClean="0"/>
              <a:t>31</a:t>
            </a:r>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a:off x="8521363" y="5994984"/>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DG</a:t>
            </a:r>
            <a:endParaRPr lang="fr-FR" sz="1000" dirty="0" smtClean="0">
              <a:latin typeface="+mj-lt"/>
            </a:endParaRPr>
          </a:p>
        </p:txBody>
      </p:sp>
    </p:spTree>
    <p:extLst>
      <p:ext uri="{BB962C8B-B14F-4D97-AF65-F5344CB8AC3E}">
        <p14:creationId xmlns:p14="http://schemas.microsoft.com/office/powerpoint/2010/main" val="2567241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a:t>Sûr de lui, Pierre réplique:</a:t>
            </a:r>
          </a:p>
          <a:p>
            <a:pPr lvl="2">
              <a:defRPr/>
            </a:pPr>
            <a:r>
              <a:rPr lang="fr-FR" dirty="0"/>
              <a:t>Même si tous trébuchent à cause de toi, ce ne sera jamais mon cas. Mat 26:33</a:t>
            </a:r>
          </a:p>
          <a:p>
            <a:pPr>
              <a:defRPr/>
            </a:pPr>
            <a:r>
              <a:rPr lang="fr-FR" dirty="0"/>
              <a:t>Jésus l’avertit:</a:t>
            </a:r>
          </a:p>
          <a:p>
            <a:pPr lvl="2">
              <a:defRPr/>
            </a:pPr>
            <a:r>
              <a:rPr lang="fr-FR" dirty="0"/>
              <a:t>Je te le dis en vérité, cette nuit même, avant que le coq chante, trois fois tu me renieras. Mat 26:</a:t>
            </a:r>
            <a:r>
              <a:rPr lang="fr-FR" dirty="0" smtClean="0"/>
              <a:t>34</a:t>
            </a:r>
            <a:endParaRPr lang="fr-FR" dirty="0"/>
          </a:p>
          <a:p>
            <a:pPr>
              <a:defRPr/>
            </a:pPr>
            <a:r>
              <a:rPr lang="fr-FR" dirty="0" smtClean="0"/>
              <a:t>Pierre </a:t>
            </a:r>
            <a:r>
              <a:rPr lang="fr-FR" dirty="0"/>
              <a:t>et tous les autres disciples lui assurent qu’ils ne le renieront pas</a:t>
            </a:r>
            <a:r>
              <a:rPr lang="fr-FR" dirty="0" smtClean="0"/>
              <a:t>.</a:t>
            </a:r>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solidFill>
                  <a:srgbClr val="404040"/>
                </a:solidFill>
                <a:latin typeface="Cambria" charset="0"/>
                <a:cs typeface="Cambria" charset="0"/>
              </a:rPr>
              <a:t>Jésus et les disciples se rendent à Gethsémané.</a:t>
            </a:r>
          </a:p>
          <a:p>
            <a:r>
              <a:rPr lang="fr-FR" dirty="0" smtClean="0">
                <a:solidFill>
                  <a:srgbClr val="404040"/>
                </a:solidFill>
                <a:latin typeface="Cambria" charset="0"/>
                <a:cs typeface="Cambria" charset="0"/>
              </a:rPr>
              <a:t>A l’entrée du jardin, Jésus dit à huit d’entre eux:</a:t>
            </a:r>
            <a:endParaRPr lang="fr-FR" dirty="0">
              <a:solidFill>
                <a:srgbClr val="404040"/>
              </a:solidFill>
              <a:latin typeface="Cambria" charset="0"/>
              <a:cs typeface="Cambria" charset="0"/>
            </a:endParaRPr>
          </a:p>
          <a:p>
            <a:pPr lvl="2"/>
            <a:r>
              <a:rPr lang="fr-FR" dirty="0">
                <a:latin typeface="Cambria" charset="0"/>
                <a:cs typeface="Cambria" charset="0"/>
              </a:rPr>
              <a:t>Asseyez-vous [ici] pendant que je m'éloignerai pour prier. Mat 26:</a:t>
            </a:r>
            <a:r>
              <a:rPr lang="fr-FR" dirty="0" smtClean="0">
                <a:latin typeface="Cambria" charset="0"/>
                <a:cs typeface="Cambria" charset="0"/>
              </a:rPr>
              <a:t>36</a:t>
            </a:r>
            <a:endParaRPr lang="fr-FR" dirty="0">
              <a:latin typeface="Cambria" charset="0"/>
              <a:cs typeface="Cambria" charset="0"/>
            </a:endParaRPr>
          </a:p>
        </p:txBody>
      </p:sp>
      <p:pic>
        <p:nvPicPr>
          <p:cNvPr id="3"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12994" name="Titr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Dans le jardin de Gethsémané</a:t>
            </a:r>
          </a:p>
        </p:txBody>
      </p:sp>
      <p:sp>
        <p:nvSpPr>
          <p:cNvPr id="6" name="Text Box 13"/>
          <p:cNvSpPr txBox="1">
            <a:spLocks noChangeArrowheads="1"/>
          </p:cNvSpPr>
          <p:nvPr/>
        </p:nvSpPr>
        <p:spPr bwMode="auto">
          <a:xfrm>
            <a:off x="8575411" y="6103064"/>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DG</a:t>
            </a:r>
            <a:endParaRPr lang="fr-FR" sz="1200" dirty="0" smtClean="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solidFill>
                  <a:srgbClr val="404040"/>
                </a:solidFill>
                <a:latin typeface="Cambria" charset="0"/>
                <a:cs typeface="Cambria" charset="0"/>
              </a:rPr>
              <a:t>Il prend avec lui Pierre, Jacques et Jean et entre dans le jardin.</a:t>
            </a:r>
          </a:p>
          <a:p>
            <a:pPr lvl="1"/>
            <a:r>
              <a:rPr lang="fr-FR" dirty="0">
                <a:solidFill>
                  <a:srgbClr val="404040"/>
                </a:solidFill>
                <a:latin typeface="Cambria" charset="0"/>
                <a:cs typeface="Cambria" charset="0"/>
              </a:rPr>
              <a:t>Ces 3 disciples ont vu sa gloire lors de la scène de la transfiguration (Mat 17).</a:t>
            </a:r>
          </a:p>
          <a:p>
            <a:pPr lvl="1"/>
            <a:r>
              <a:rPr lang="fr-FR" dirty="0">
                <a:solidFill>
                  <a:srgbClr val="404040"/>
                </a:solidFill>
                <a:latin typeface="Cambria" charset="0"/>
                <a:cs typeface="Cambria" charset="0"/>
              </a:rPr>
              <a:t>Il vont assister maintenant à son angoisse profonde face à sa mort prochaine.</a:t>
            </a:r>
          </a:p>
          <a:p>
            <a:r>
              <a:rPr lang="fr-FR" dirty="0">
                <a:solidFill>
                  <a:srgbClr val="404040"/>
                </a:solidFill>
                <a:latin typeface="Cambria" charset="0"/>
                <a:cs typeface="Cambria" charset="0"/>
              </a:rPr>
              <a:t>Il dit à ses 3 disciples:</a:t>
            </a:r>
          </a:p>
          <a:p>
            <a:pPr lvl="2"/>
            <a:r>
              <a:rPr lang="fr-FR" dirty="0">
                <a:latin typeface="Cambria" charset="0"/>
                <a:cs typeface="Cambria" charset="0"/>
              </a:rPr>
              <a:t>Mon âme est triste à en mourir. Restez ici, éveillés avec moi. Mat 26:</a:t>
            </a:r>
            <a:r>
              <a:rPr lang="fr-FR" dirty="0" smtClean="0">
                <a:latin typeface="Cambria" charset="0"/>
                <a:cs typeface="Cambria" charset="0"/>
              </a:rPr>
              <a:t>38</a:t>
            </a:r>
            <a:endParaRPr lang="fr-FR" dirty="0">
              <a:solidFill>
                <a:srgbClr val="404040"/>
              </a:solidFill>
              <a:latin typeface="Cambria" charset="0"/>
              <a:cs typeface="Cambria" charset="0"/>
            </a:endParaRPr>
          </a:p>
          <a:p>
            <a:r>
              <a:rPr lang="fr-FR" dirty="0" smtClean="0">
                <a:solidFill>
                  <a:srgbClr val="404040"/>
                </a:solidFill>
                <a:latin typeface="Cambria" charset="0"/>
                <a:cs typeface="Cambria" charset="0"/>
              </a:rPr>
              <a:t>Il </a:t>
            </a:r>
            <a:r>
              <a:rPr lang="fr-FR" dirty="0">
                <a:solidFill>
                  <a:srgbClr val="404040"/>
                </a:solidFill>
                <a:latin typeface="Cambria" charset="0"/>
                <a:cs typeface="Cambria" charset="0"/>
              </a:rPr>
              <a:t>s’éloigne un peu, se jette le visage contre terre et </a:t>
            </a:r>
            <a:r>
              <a:rPr lang="fr-FR" dirty="0" smtClean="0">
                <a:solidFill>
                  <a:srgbClr val="404040"/>
                </a:solidFill>
                <a:latin typeface="Cambria" charset="0"/>
                <a:cs typeface="Cambria" charset="0"/>
              </a:rPr>
              <a:t>prie:</a:t>
            </a:r>
            <a:endParaRPr lang="fr-FR" dirty="0">
              <a:solidFill>
                <a:srgbClr val="404040"/>
              </a:solidFill>
              <a:latin typeface="Cambria" charset="0"/>
              <a:cs typeface="Cambria" charset="0"/>
            </a:endParaRPr>
          </a:p>
          <a:p>
            <a:pPr lvl="2"/>
            <a:r>
              <a:rPr lang="fr-FR" dirty="0">
                <a:latin typeface="Cambria" charset="0"/>
                <a:cs typeface="Cambria" charset="0"/>
              </a:rPr>
              <a:t>Mon Père, si cela est possible, que cette coupe s'éloigne de moi! Toutefois, non pas ce que je veux, mais ce que tu veux. Mat 26:</a:t>
            </a:r>
            <a:r>
              <a:rPr lang="fr-FR" dirty="0" smtClean="0">
                <a:latin typeface="Cambria" charset="0"/>
                <a:cs typeface="Cambria" charset="0"/>
              </a:rPr>
              <a:t>39</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Il </a:t>
            </a:r>
            <a:r>
              <a:rPr lang="fr-FR" dirty="0"/>
              <a:t>revient vers les 3 disciples qui se sont </a:t>
            </a:r>
            <a:r>
              <a:rPr lang="fr-FR" dirty="0" smtClean="0"/>
              <a:t>endormis. Il </a:t>
            </a:r>
            <a:r>
              <a:rPr lang="fr-FR" dirty="0"/>
              <a:t>dit à Pierre:</a:t>
            </a:r>
          </a:p>
          <a:p>
            <a:pPr lvl="2">
              <a:defRPr/>
            </a:pPr>
            <a:r>
              <a:rPr lang="fr-FR" dirty="0"/>
              <a:t>Restez vigilants et priez pour ne pas céder à la tentation. L'esprit est bien disposé, mais par nature l’homme est faible. Vous n'avez donc pas pu rester éveillés une seule heure avec moi! Mat 26:40-41</a:t>
            </a:r>
          </a:p>
          <a:p>
            <a:pPr>
              <a:defRPr/>
            </a:pPr>
            <a:r>
              <a:rPr lang="fr-FR" dirty="0" smtClean="0"/>
              <a:t>Il </a:t>
            </a:r>
            <a:r>
              <a:rPr lang="fr-FR" dirty="0"/>
              <a:t>va à nouveau prier son père.</a:t>
            </a:r>
          </a:p>
          <a:p>
            <a:pPr lvl="2">
              <a:defRPr/>
            </a:pPr>
            <a:r>
              <a:rPr lang="fr-FR" dirty="0"/>
              <a:t>Mon Père, s'il n'est pas possible que cette coupe s'éloigne [de moi] sans que je la boive, que ta volonté soit faite! Mat 26:</a:t>
            </a:r>
            <a:r>
              <a:rPr lang="fr-FR" dirty="0" smtClean="0"/>
              <a:t>42</a:t>
            </a:r>
            <a:endParaRPr lang="fr-FR" dirty="0"/>
          </a:p>
        </p:txBody>
      </p:sp>
      <p:pic>
        <p:nvPicPr>
          <p:cNvPr id="4" name="Espace réservé pour une image  3"/>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162000" y="1066799"/>
            <a:ext cx="5510667" cy="4944535"/>
          </a:xfrm>
          <a:prstGeom prst="rect">
            <a:avLst/>
          </a:prstGeom>
        </p:spPr>
        <p:txBody>
          <a:bodyPr/>
          <a:lstStyle/>
          <a:p>
            <a:pPr>
              <a:defRPr/>
            </a:pPr>
            <a:r>
              <a:rPr lang="fr-FR" dirty="0"/>
              <a:t>Il revient vers les disciples qui se sont à nouveau endormis.</a:t>
            </a:r>
          </a:p>
          <a:p>
            <a:pPr>
              <a:defRPr/>
            </a:pPr>
            <a:r>
              <a:rPr lang="fr-FR" dirty="0"/>
              <a:t>Il prie une 3</a:t>
            </a:r>
            <a:r>
              <a:rPr lang="fr-FR" baseline="30000" dirty="0"/>
              <a:t>ème</a:t>
            </a:r>
            <a:r>
              <a:rPr lang="fr-FR" dirty="0"/>
              <a:t> fois son Père. </a:t>
            </a:r>
          </a:p>
          <a:p>
            <a:pPr>
              <a:defRPr/>
            </a:pPr>
            <a:r>
              <a:rPr lang="fr-FR" dirty="0" smtClean="0"/>
              <a:t>Il </a:t>
            </a:r>
            <a:r>
              <a:rPr lang="fr-FR" dirty="0"/>
              <a:t>dit ensuite à ses disciples:</a:t>
            </a:r>
          </a:p>
          <a:p>
            <a:pPr lvl="2">
              <a:defRPr/>
            </a:pPr>
            <a:r>
              <a:rPr lang="fr-FR" dirty="0"/>
              <a:t>Vous dormez maintenant et vous vous reposez! Voici, l'heure est proche et le Fils de l'homme est livré entre les mains des pécheurs. Levez-vous, allons-y! Celui qui me trahit s'approche. Mat 26:45-46</a:t>
            </a:r>
          </a:p>
          <a:p>
            <a:endParaRPr lang="fr-FR" dirty="0"/>
          </a:p>
        </p:txBody>
      </p:sp>
      <p:pic>
        <p:nvPicPr>
          <p:cNvPr id="4" name="Espace réservé pour une image  3" descr="160_F_65419953_59PhE4pw3nxE3d24LNJp1c2m9FeB9fQ4.jpg"/>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31932497"/>
      </p:ext>
    </p:extLst>
  </p:cSld>
  <p:clrMapOvr>
    <a:masterClrMapping/>
  </p:clrMapOvr>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Espace réservé du texte 1"/>
          <p:cNvSpPr>
            <a:spLocks noGrp="1"/>
          </p:cNvSpPr>
          <p:nvPr>
            <p:ph type="body" sz="quarter" idx="12"/>
          </p:nvPr>
        </p:nvSpPr>
        <p:spPr bwMode="auto">
          <a:xfrm>
            <a:off x="161925" y="1058863"/>
            <a:ext cx="8786813" cy="517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solidFill>
                  <a:srgbClr val="404040"/>
                </a:solidFill>
                <a:latin typeface="Cambria" charset="0"/>
                <a:cs typeface="Cambria" charset="0"/>
              </a:rPr>
              <a:t>A cet instant, Judas arrive avec une grande foule.</a:t>
            </a:r>
          </a:p>
          <a:p>
            <a:r>
              <a:rPr lang="fr-FR" dirty="0">
                <a:solidFill>
                  <a:srgbClr val="404040"/>
                </a:solidFill>
                <a:latin typeface="Cambria" charset="0"/>
                <a:cs typeface="Cambria" charset="0"/>
              </a:rPr>
              <a:t>Tous sont armés d’épées et de bâtons.</a:t>
            </a:r>
          </a:p>
          <a:p>
            <a:r>
              <a:rPr lang="fr-FR" dirty="0" smtClean="0">
                <a:solidFill>
                  <a:srgbClr val="404040"/>
                </a:solidFill>
                <a:latin typeface="Cambria" charset="0"/>
                <a:cs typeface="Cambria" charset="0"/>
              </a:rPr>
              <a:t>Ils ont attendu la nuit, par peur de provoquer une émeute. Ils </a:t>
            </a:r>
            <a:r>
              <a:rPr lang="fr-FR" dirty="0">
                <a:solidFill>
                  <a:srgbClr val="404040"/>
                </a:solidFill>
                <a:latin typeface="Cambria" charset="0"/>
                <a:cs typeface="Cambria" charset="0"/>
              </a:rPr>
              <a:t>prennent Jésus et l’arrêtent.</a:t>
            </a:r>
          </a:p>
          <a:p>
            <a:r>
              <a:rPr lang="fr-FR" dirty="0">
                <a:solidFill>
                  <a:srgbClr val="404040"/>
                </a:solidFill>
                <a:latin typeface="Cambria" charset="0"/>
                <a:cs typeface="Cambria" charset="0"/>
              </a:rPr>
              <a:t>Pierre sort son épée et emporte l’oreille du serviteur du grand prêtre.</a:t>
            </a:r>
          </a:p>
          <a:p>
            <a:r>
              <a:rPr lang="fr-FR" dirty="0">
                <a:solidFill>
                  <a:srgbClr val="404040"/>
                </a:solidFill>
                <a:latin typeface="Cambria" charset="0"/>
                <a:cs typeface="Cambria" charset="0"/>
              </a:rPr>
              <a:t>Jésus lui dit:</a:t>
            </a:r>
          </a:p>
          <a:p>
            <a:pPr lvl="2"/>
            <a:r>
              <a:rPr lang="fr-FR" dirty="0">
                <a:latin typeface="Cambria" charset="0"/>
                <a:cs typeface="Cambria" charset="0"/>
              </a:rPr>
              <a:t>Remets ton épée à sa place, car tous ceux qui prendront l'épée mourront par l'épée. Penses-tu que je ne puisse pas faire appel à mon Père, qui me donnerait à l'instant plus de douze légions d'anges? Comment donc s'accompliraient les Ecritures, d'après lesquelles cela doit se passer ainsi? Mat 26:52-54</a:t>
            </a:r>
            <a:endParaRPr lang="fr-FR" dirty="0">
              <a:solidFill>
                <a:srgbClr val="404040"/>
              </a:solidFill>
              <a:latin typeface="Cambria" charset="0"/>
              <a:cs typeface="Cambria" charset="0"/>
            </a:endParaRPr>
          </a:p>
        </p:txBody>
      </p:sp>
      <p:sp>
        <p:nvSpPr>
          <p:cNvPr id="216066" name="Titre 2"/>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Arrestation de Jésus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Espace réservé pour une image  4" descr="99811884.jpg"/>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p:cNvSpPr txBox="1">
            <a:spLocks noChangeArrowheads="1"/>
          </p:cNvSpPr>
          <p:nvPr/>
        </p:nvSpPr>
        <p:spPr bwMode="auto">
          <a:xfrm>
            <a:off x="8717874" y="6383515"/>
            <a:ext cx="5508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a:latin typeface="Tahoma" charset="0"/>
              </a:rPr>
              <a:t>TP</a:t>
            </a:r>
            <a:endParaRPr lang="fr-FR" sz="10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smtClean="0">
                <a:solidFill>
                  <a:srgbClr val="404040"/>
                </a:solidFill>
                <a:latin typeface="Cambria" charset="0"/>
                <a:cs typeface="Cambria" charset="0"/>
              </a:rPr>
              <a:t>Il s’adresse ensuite à </a:t>
            </a:r>
            <a:r>
              <a:rPr lang="fr-FR" dirty="0">
                <a:solidFill>
                  <a:srgbClr val="404040"/>
                </a:solidFill>
                <a:latin typeface="Cambria" charset="0"/>
                <a:cs typeface="Cambria" charset="0"/>
              </a:rPr>
              <a:t>la foule:</a:t>
            </a:r>
          </a:p>
          <a:p>
            <a:pPr lvl="2"/>
            <a:r>
              <a:rPr lang="fr-FR" dirty="0">
                <a:latin typeface="Cambria" charset="0"/>
                <a:cs typeface="Cambria" charset="0"/>
              </a:rPr>
              <a:t>Vous êtes venus vous emparer de moi avec des épées et des bâtons, comme pour un brigand. J'étais tous les jours assis [parmi vous], enseignant dans le temple, et vous ne m'avez pas arrêté. Mais tout cela est arrivé afin que les écrits des prophètes soient accomplis. Mat 26:55-56</a:t>
            </a:r>
          </a:p>
          <a:p>
            <a:r>
              <a:rPr lang="fr-FR" dirty="0">
                <a:solidFill>
                  <a:srgbClr val="404040"/>
                </a:solidFill>
                <a:latin typeface="Cambria" charset="0"/>
                <a:cs typeface="Cambria" charset="0"/>
              </a:rPr>
              <a:t>Tous les disciples l’abandonnent et prennent la fuite</a:t>
            </a:r>
            <a:r>
              <a:rPr lang="fr-FR" dirty="0" smtClean="0">
                <a:solidFill>
                  <a:srgbClr val="404040"/>
                </a:solidFill>
                <a:latin typeface="Cambria" charset="0"/>
                <a:cs typeface="Cambria" charset="0"/>
              </a:rPr>
              <a:t>.</a:t>
            </a:r>
          </a:p>
          <a:p>
            <a:r>
              <a:rPr lang="fr-FR" dirty="0" smtClean="0">
                <a:solidFill>
                  <a:srgbClr val="404040"/>
                </a:solidFill>
                <a:latin typeface="Cambria" charset="0"/>
                <a:cs typeface="Cambria" charset="0"/>
              </a:rPr>
              <a:t>Ces mêmes disciples avaient dit quelques heures avant:</a:t>
            </a:r>
          </a:p>
          <a:p>
            <a:pPr lvl="2"/>
            <a:r>
              <a:rPr lang="fr-FR" dirty="0"/>
              <a:t>Pierre lui répondit: «Même s'il me faut mourir avec toi, je ne te renierai pas.» Et tous les disciples dirent la même chose</a:t>
            </a:r>
            <a:r>
              <a:rPr lang="fr-FR" dirty="0" smtClean="0"/>
              <a:t>. Mat 26:35</a:t>
            </a:r>
            <a:endParaRPr lang="fr-FR" dirty="0">
              <a:solidFill>
                <a:srgbClr val="404040"/>
              </a:solidFill>
              <a:latin typeface="Cambria" charset="0"/>
              <a:cs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a:off x="8636349" y="6581775"/>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solidFill>
                  <a:srgbClr val="FFFFFF"/>
                </a:solidFill>
                <a:latin typeface="+mj-lt"/>
              </a:rPr>
              <a:t>FO</a:t>
            </a:r>
            <a:endParaRPr lang="fr-FR" sz="1200" dirty="0" smtClean="0">
              <a:solidFill>
                <a:srgbClr val="FFFFFF"/>
              </a:solidFill>
              <a:latin typeface="+mj-lt"/>
            </a:endParaRPr>
          </a:p>
        </p:txBody>
      </p:sp>
    </p:spTree>
    <p:extLst>
      <p:ext uri="{BB962C8B-B14F-4D97-AF65-F5344CB8AC3E}">
        <p14:creationId xmlns:p14="http://schemas.microsoft.com/office/powerpoint/2010/main" val="45438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FR" dirty="0" smtClean="0"/>
              <a:t>Comment réagissons-</a:t>
            </a:r>
            <a:r>
              <a:rPr lang="fr-FR" dirty="0"/>
              <a:t>n</a:t>
            </a:r>
            <a:r>
              <a:rPr lang="fr-FR" dirty="0" smtClean="0"/>
              <a:t>ous lorsque  nos amis ou collègues se moquent de Jésus ou de telle action effectuée pour Lui?</a:t>
            </a:r>
          </a:p>
          <a:p>
            <a:r>
              <a:rPr lang="fr-FR" dirty="0" smtClean="0"/>
              <a:t>Quelle est notre résistance face aux attaques personnelles?</a:t>
            </a:r>
          </a:p>
          <a:p>
            <a:r>
              <a:rPr lang="fr-FR" dirty="0" smtClean="0"/>
              <a:t>Le St Esprit qui se trouve en nous nous rend fort</a:t>
            </a:r>
          </a:p>
          <a:p>
            <a:pPr lvl="2"/>
            <a:r>
              <a:rPr lang="fr-FR" dirty="0"/>
              <a:t>ce n’est pas un esprit de timidité que Dieu nous a donné, mais un esprit de force, d'amour et de sagesse</a:t>
            </a:r>
            <a:r>
              <a:rPr lang="fr-FR" dirty="0" smtClean="0"/>
              <a:t>. 2 Tim 1:7</a:t>
            </a:r>
          </a:p>
          <a:p>
            <a:r>
              <a:rPr lang="fr-FR" dirty="0" smtClean="0"/>
              <a:t>Le même Esprit nous apporte la douceur, la maîtrise de soi.</a:t>
            </a:r>
          </a:p>
          <a:p>
            <a:pPr lvl="2"/>
            <a:r>
              <a:rPr lang="fr-FR" dirty="0"/>
              <a:t>le fruit de l'Esprit, c'est l'amour, la joie, la paix, la patience, la bonté, la bienveillance, la foi, la douceur, la maîtrise de soi</a:t>
            </a:r>
            <a:r>
              <a:rPr lang="fr-FR" dirty="0" smtClean="0"/>
              <a:t>. Gal 5:22</a:t>
            </a:r>
          </a:p>
          <a:p>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422539234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Pierre en aurait eu bien besoin dans cette scène.</a:t>
            </a:r>
          </a:p>
          <a:p>
            <a:r>
              <a:rPr lang="fr-FR" dirty="0" smtClean="0"/>
              <a:t>Rapprochons-nous de Christ, occupons-nous de Lui.</a:t>
            </a:r>
          </a:p>
          <a:p>
            <a:r>
              <a:rPr lang="fr-FR" dirty="0" smtClean="0"/>
              <a:t>Les fruits de l’Esprit pourront alors être visibles en nous.</a:t>
            </a:r>
          </a:p>
          <a:p>
            <a:r>
              <a:rPr lang="fr-FR" dirty="0" smtClean="0"/>
              <a:t>N’oublions-pas, les fruits ne sont pas de la théorie, ils vont réellement se manifester en nous!</a:t>
            </a:r>
          </a:p>
          <a:p>
            <a:r>
              <a:rPr lang="fr-FR" dirty="0" smtClean="0"/>
              <a:t>A quelle distance nous tenons-nous de Jésus?</a:t>
            </a:r>
          </a:p>
          <a:p>
            <a:pPr lvl="2"/>
            <a:r>
              <a:rPr lang="fr-FR" dirty="0"/>
              <a:t>Je suis le cep, vous êtes les sarments. Celui qui demeure en moi et en qui je demeure porte beaucoup de fruit, car sans moi vous ne pouvez rien faire</a:t>
            </a:r>
            <a:r>
              <a:rPr lang="fr-FR" dirty="0" smtClean="0"/>
              <a:t>.</a:t>
            </a:r>
            <a:r>
              <a:rPr lang="fr-FR" dirty="0"/>
              <a:t> </a:t>
            </a:r>
            <a:r>
              <a:rPr lang="fr-FR" dirty="0" smtClean="0"/>
              <a:t>Jean 15:5</a:t>
            </a:r>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174492582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pPr>
              <a:defRPr/>
            </a:pPr>
            <a:r>
              <a:rPr lang="fr-FR" dirty="0" smtClean="0">
                <a:solidFill>
                  <a:srgbClr val="404040"/>
                </a:solidFill>
                <a:latin typeface="Cambria" charset="0"/>
                <a:cs typeface="Cambria" charset="0"/>
              </a:rPr>
              <a:t>Jésus </a:t>
            </a:r>
            <a:r>
              <a:rPr lang="fr-FR" dirty="0">
                <a:solidFill>
                  <a:srgbClr val="404040"/>
                </a:solidFill>
                <a:latin typeface="Cambria" charset="0"/>
                <a:cs typeface="Cambria" charset="0"/>
              </a:rPr>
              <a:t>est amené devant le grand-prêtre Caïphe.</a:t>
            </a:r>
          </a:p>
          <a:p>
            <a:pPr>
              <a:defRPr/>
            </a:pPr>
            <a:r>
              <a:rPr lang="fr-FR" dirty="0">
                <a:solidFill>
                  <a:srgbClr val="404040"/>
                </a:solidFill>
                <a:latin typeface="Cambria" charset="0"/>
                <a:cs typeface="Cambria" charset="0"/>
              </a:rPr>
              <a:t>Les </a:t>
            </a:r>
            <a:r>
              <a:rPr lang="fr-FR" dirty="0" smtClean="0">
                <a:solidFill>
                  <a:srgbClr val="404040"/>
                </a:solidFill>
                <a:latin typeface="Cambria" charset="0"/>
                <a:cs typeface="Cambria" charset="0"/>
              </a:rPr>
              <a:t>spécialistes </a:t>
            </a:r>
            <a:r>
              <a:rPr lang="fr-FR" dirty="0">
                <a:solidFill>
                  <a:srgbClr val="404040"/>
                </a:solidFill>
                <a:latin typeface="Cambria" charset="0"/>
                <a:cs typeface="Cambria" charset="0"/>
              </a:rPr>
              <a:t>de la loi et les anciens sont déjà rassemblés.</a:t>
            </a:r>
          </a:p>
          <a:p>
            <a:pPr>
              <a:defRPr/>
            </a:pPr>
            <a:r>
              <a:rPr lang="fr-FR" dirty="0">
                <a:solidFill>
                  <a:srgbClr val="404040"/>
                </a:solidFill>
                <a:latin typeface="Cambria" charset="0"/>
                <a:cs typeface="Cambria" charset="0"/>
              </a:rPr>
              <a:t>Pierre suit de </a:t>
            </a:r>
            <a:r>
              <a:rPr lang="fr-FR" dirty="0" smtClean="0">
                <a:solidFill>
                  <a:srgbClr val="404040"/>
                </a:solidFill>
                <a:latin typeface="Cambria" charset="0"/>
                <a:cs typeface="Cambria" charset="0"/>
              </a:rPr>
              <a:t>loin. Il </a:t>
            </a:r>
            <a:r>
              <a:rPr lang="fr-FR" dirty="0">
                <a:solidFill>
                  <a:srgbClr val="404040"/>
                </a:solidFill>
                <a:latin typeface="Cambria" charset="0"/>
                <a:cs typeface="Cambria" charset="0"/>
              </a:rPr>
              <a:t>entre dans la cour du grand-prêtre pour voir ce qui va se passer.</a:t>
            </a:r>
          </a:p>
          <a:p>
            <a:pPr>
              <a:defRPr/>
            </a:pPr>
            <a:r>
              <a:rPr lang="fr-FR" dirty="0">
                <a:solidFill>
                  <a:srgbClr val="404040"/>
                </a:solidFill>
                <a:latin typeface="Cambria" charset="0"/>
                <a:cs typeface="Cambria" charset="0"/>
              </a:rPr>
              <a:t>Tous cherchent un faux témoignage afin de faire mourir Jésus.</a:t>
            </a:r>
          </a:p>
          <a:p>
            <a:pPr>
              <a:defRPr/>
            </a:pPr>
            <a:r>
              <a:rPr lang="fr-FR" dirty="0">
                <a:solidFill>
                  <a:srgbClr val="404040"/>
                </a:solidFill>
                <a:latin typeface="Cambria" charset="0"/>
                <a:cs typeface="Cambria" charset="0"/>
              </a:rPr>
              <a:t>Aucun chef d’accusation n’est trouvé.</a:t>
            </a:r>
          </a:p>
          <a:p>
            <a:pPr>
              <a:defRPr/>
            </a:pPr>
            <a:r>
              <a:rPr lang="fr-FR" dirty="0"/>
              <a:t>2 personnes viennent alors vers Caïphe et lui disent </a:t>
            </a:r>
          </a:p>
          <a:p>
            <a:pPr lvl="2">
              <a:defRPr/>
            </a:pPr>
            <a:r>
              <a:rPr lang="fr-FR" dirty="0"/>
              <a:t>Celui-ci a dit: ‘Je peux détruire le temple de Dieu et le reconstruire en trois jours. Mat 26:</a:t>
            </a:r>
            <a:r>
              <a:rPr lang="fr-FR" dirty="0" smtClean="0"/>
              <a:t>61</a:t>
            </a:r>
            <a:endParaRPr lang="fr-FR" dirty="0">
              <a:solidFill>
                <a:srgbClr val="404040"/>
              </a:solidFill>
              <a:latin typeface="Cambria" charset="0"/>
              <a:cs typeface="Cambria" charset="0"/>
            </a:endParaRPr>
          </a:p>
        </p:txBody>
      </p:sp>
      <p:sp>
        <p:nvSpPr>
          <p:cNvPr id="218114" name="Titre 4"/>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Jésus devant Caïphe</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wrap="square" lIns="91440" tIns="45720" rIns="91440" bIns="45720" numCol="1" anchor="t" anchorCtr="0" compatLnSpc="1">
            <a:prstTxWarp prst="textNoShape">
              <a:avLst/>
            </a:prstTxWarp>
          </a:bodyPr>
          <a:lstStyle/>
          <a:p>
            <a:pPr>
              <a:defRPr/>
            </a:pPr>
            <a:r>
              <a:rPr lang="fr-FR" dirty="0" smtClean="0"/>
              <a:t>Caïphe </a:t>
            </a:r>
            <a:r>
              <a:rPr lang="fr-FR" dirty="0"/>
              <a:t>interroge Jésus:</a:t>
            </a:r>
          </a:p>
          <a:p>
            <a:pPr lvl="2">
              <a:defRPr/>
            </a:pPr>
            <a:r>
              <a:rPr lang="fr-FR" dirty="0"/>
              <a:t>Ne réponds-tu rien? Pourquoi ces hommes témoignent-ils contre toi? Mat 26:62</a:t>
            </a:r>
          </a:p>
          <a:p>
            <a:pPr>
              <a:defRPr/>
            </a:pPr>
            <a:r>
              <a:rPr lang="fr-FR" dirty="0"/>
              <a:t>Jésus garde le </a:t>
            </a:r>
            <a:r>
              <a:rPr lang="fr-FR" dirty="0" smtClean="0"/>
              <a:t>silence. </a:t>
            </a:r>
          </a:p>
          <a:p>
            <a:pPr>
              <a:defRPr/>
            </a:pPr>
            <a:r>
              <a:rPr lang="fr-FR" dirty="0" smtClean="0"/>
              <a:t>Le </a:t>
            </a:r>
            <a:r>
              <a:rPr lang="fr-FR" dirty="0"/>
              <a:t>grand-prêtre exige une réponse de sa </a:t>
            </a:r>
            <a:r>
              <a:rPr lang="fr-FR" dirty="0" smtClean="0"/>
              <a:t>part. </a:t>
            </a:r>
          </a:p>
          <a:p>
            <a:pPr>
              <a:defRPr/>
            </a:pPr>
            <a:r>
              <a:rPr lang="fr-FR" dirty="0" smtClean="0"/>
              <a:t>Alors il </a:t>
            </a:r>
            <a:r>
              <a:rPr lang="fr-FR" dirty="0"/>
              <a:t>répond:</a:t>
            </a:r>
          </a:p>
          <a:p>
            <a:pPr lvl="2">
              <a:defRPr/>
            </a:pPr>
            <a:r>
              <a:rPr lang="fr-FR" dirty="0"/>
              <a:t>Tu le dis. De plus, je vous le déclare, vous verrez désormais le Fils de l'homme assis à la droite du Tout-Puissant et venant sur les nuées du ciel. Mat 26:</a:t>
            </a:r>
            <a:r>
              <a:rPr lang="fr-FR" dirty="0" smtClean="0"/>
              <a:t>64</a:t>
            </a:r>
            <a:endParaRPr lang="fr-FR" dirty="0"/>
          </a:p>
        </p:txBody>
      </p:sp>
      <p:sp>
        <p:nvSpPr>
          <p:cNvPr id="5" name="Text Box 13"/>
          <p:cNvSpPr txBox="1">
            <a:spLocks noChangeArrowheads="1"/>
          </p:cNvSpPr>
          <p:nvPr/>
        </p:nvSpPr>
        <p:spPr bwMode="auto">
          <a:xfrm>
            <a:off x="2895295" y="6590943"/>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pic>
        <p:nvPicPr>
          <p:cNvPr id="6" name="Espace réservé pour une image  5"/>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pPr>
              <a:defRPr/>
            </a:pPr>
            <a:r>
              <a:rPr lang="fr-FR" dirty="0"/>
              <a:t>En disant cela, Jésus affirme clairement qu’il est le Messie promis.</a:t>
            </a:r>
          </a:p>
          <a:p>
            <a:pPr>
              <a:defRPr/>
            </a:pPr>
            <a:r>
              <a:rPr lang="fr-FR" dirty="0" smtClean="0"/>
              <a:t>Le </a:t>
            </a:r>
            <a:r>
              <a:rPr lang="fr-FR" dirty="0"/>
              <a:t>grand-prêtre s’exclame:</a:t>
            </a:r>
          </a:p>
          <a:p>
            <a:pPr lvl="2">
              <a:defRPr/>
            </a:pPr>
            <a:r>
              <a:rPr lang="fr-FR" dirty="0"/>
              <a:t>Il a blasphémé! Qu'avons-nous encore besoin de témoins? Vous venez d'entendre son blasphème. Mat 26:65</a:t>
            </a:r>
            <a:endParaRPr lang="fr-FR" dirty="0">
              <a:solidFill>
                <a:srgbClr val="404040"/>
              </a:solidFill>
              <a:latin typeface="Cambria" charset="0"/>
              <a:cs typeface="Cambria" charset="0"/>
            </a:endParaRPr>
          </a:p>
          <a:p>
            <a:pPr>
              <a:defRPr/>
            </a:pPr>
            <a:r>
              <a:rPr lang="fr-FR" dirty="0" smtClean="0"/>
              <a:t>Tous </a:t>
            </a:r>
            <a:r>
              <a:rPr lang="fr-FR" dirty="0"/>
              <a:t>répondent qu’il mérite la mort.</a:t>
            </a:r>
          </a:p>
          <a:p>
            <a:pPr>
              <a:defRPr/>
            </a:pPr>
            <a:r>
              <a:rPr lang="fr-FR" dirty="0"/>
              <a:t>La sentence ayant été donnée,</a:t>
            </a:r>
          </a:p>
          <a:p>
            <a:pPr lvl="1">
              <a:defRPr/>
            </a:pPr>
            <a:r>
              <a:rPr lang="fr-FR" dirty="0"/>
              <a:t>i</a:t>
            </a:r>
            <a:r>
              <a:rPr lang="fr-FR" dirty="0" smtClean="0"/>
              <a:t>ls </a:t>
            </a:r>
            <a:r>
              <a:rPr lang="fr-FR" dirty="0"/>
              <a:t>lui crachent à la figure,</a:t>
            </a:r>
          </a:p>
          <a:p>
            <a:pPr lvl="1">
              <a:defRPr/>
            </a:pPr>
            <a:r>
              <a:rPr lang="fr-FR" dirty="0"/>
              <a:t>i</a:t>
            </a:r>
            <a:r>
              <a:rPr lang="fr-FR" dirty="0" smtClean="0"/>
              <a:t>ls </a:t>
            </a:r>
            <a:r>
              <a:rPr lang="fr-FR" dirty="0"/>
              <a:t>le frappent à coups de poing,</a:t>
            </a:r>
          </a:p>
          <a:p>
            <a:pPr lvl="1">
              <a:defRPr/>
            </a:pPr>
            <a:r>
              <a:rPr lang="fr-FR" dirty="0"/>
              <a:t>i</a:t>
            </a:r>
            <a:r>
              <a:rPr lang="fr-FR" dirty="0" smtClean="0"/>
              <a:t>ls </a:t>
            </a:r>
            <a:r>
              <a:rPr lang="fr-FR" dirty="0"/>
              <a:t>le giflent</a:t>
            </a:r>
            <a:r>
              <a:rPr lang="fr-FR" dirty="0" smtClean="0"/>
              <a:t>.</a:t>
            </a:r>
            <a:endParaRPr lang="fr-FR" dirty="0">
              <a:solidFill>
                <a:srgbClr val="404040"/>
              </a:solidFill>
              <a:latin typeface="Cambria" charset="0"/>
              <a:cs typeface="Cambria" charset="0"/>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pPr>
              <a:defRPr/>
            </a:pPr>
            <a:r>
              <a:rPr lang="fr-FR" dirty="0" smtClean="0"/>
              <a:t>Pierre </a:t>
            </a:r>
            <a:r>
              <a:rPr lang="fr-FR" dirty="0"/>
              <a:t>est assis dans la cour de </a:t>
            </a:r>
            <a:r>
              <a:rPr lang="fr-FR" dirty="0" smtClean="0"/>
              <a:t>Caïphe. Une </a:t>
            </a:r>
            <a:r>
              <a:rPr lang="fr-FR" dirty="0"/>
              <a:t>servante lui </a:t>
            </a:r>
            <a:r>
              <a:rPr lang="fr-FR" dirty="0" smtClean="0"/>
              <a:t>dit:</a:t>
            </a:r>
            <a:endParaRPr lang="fr-FR" dirty="0"/>
          </a:p>
          <a:p>
            <a:pPr lvl="2">
              <a:defRPr/>
            </a:pPr>
            <a:r>
              <a:rPr lang="fr-FR" dirty="0"/>
              <a:t>Toi aussi, tu étais avec Jésus le Galiléen. Mat 26:69</a:t>
            </a:r>
          </a:p>
          <a:p>
            <a:pPr>
              <a:defRPr/>
            </a:pPr>
            <a:r>
              <a:rPr lang="fr-FR" dirty="0"/>
              <a:t>Pierre le nie devant tous.</a:t>
            </a:r>
          </a:p>
          <a:p>
            <a:pPr>
              <a:defRPr/>
            </a:pPr>
            <a:r>
              <a:rPr lang="fr-FR" dirty="0"/>
              <a:t>Une autre servante le voit et affirme:</a:t>
            </a:r>
          </a:p>
          <a:p>
            <a:pPr lvl="2">
              <a:defRPr/>
            </a:pPr>
            <a:r>
              <a:rPr lang="fr-FR" dirty="0"/>
              <a:t>Cet homme [aussi] était avec Jésus de Nazareth. Mat 26:71</a:t>
            </a:r>
          </a:p>
          <a:p>
            <a:pPr>
              <a:defRPr/>
            </a:pPr>
            <a:r>
              <a:rPr lang="fr-FR" dirty="0"/>
              <a:t>Il le nie à nouveau:</a:t>
            </a:r>
          </a:p>
          <a:p>
            <a:pPr lvl="2">
              <a:defRPr/>
            </a:pPr>
            <a:r>
              <a:rPr lang="fr-FR" dirty="0"/>
              <a:t>Je ne connais pas cet homme. Mat 26:72</a:t>
            </a:r>
          </a:p>
          <a:p>
            <a:pPr>
              <a:defRPr/>
            </a:pPr>
            <a:r>
              <a:rPr lang="fr-FR" dirty="0"/>
              <a:t>D’autres arrivent et disent à Pierre:</a:t>
            </a:r>
          </a:p>
          <a:p>
            <a:pPr lvl="2">
              <a:defRPr/>
            </a:pPr>
            <a:r>
              <a:rPr lang="fr-FR" dirty="0"/>
              <a:t>C'est sûr, toi aussi, tu fais partie de ces gens ! C'est bien clair : il suffit d'entendre ton accent ! Mat 26:73 version </a:t>
            </a:r>
            <a:r>
              <a:rPr lang="fr-FR" dirty="0" smtClean="0"/>
              <a:t>Semeur</a:t>
            </a:r>
            <a:endParaRPr lang="fr-FR" dirty="0">
              <a:solidFill>
                <a:srgbClr val="404040"/>
              </a:solidFill>
              <a:latin typeface="Cambria" charset="0"/>
              <a:cs typeface="Cambria" charset="0"/>
            </a:endParaRPr>
          </a:p>
        </p:txBody>
      </p:sp>
      <p:sp>
        <p:nvSpPr>
          <p:cNvPr id="221186" name="Titre 2"/>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dirty="0">
                <a:latin typeface="Cambria" charset="0"/>
              </a:rPr>
              <a:t>Reniement de Pierre</a:t>
            </a:r>
          </a:p>
        </p:txBody>
      </p:sp>
    </p:spTree>
  </p:cSld>
  <p:clrMapOvr>
    <a:masterClrMapping/>
  </p:clrMapOvr>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p:txBody>
          <a:bodyPr/>
          <a:lstStyle/>
          <a:p>
            <a:r>
              <a:rPr lang="fr-FR" dirty="0"/>
              <a:t>Alors Pierre se met à jurer et affirme à nouveau qu’il ne connaît pas Jésus.</a:t>
            </a:r>
          </a:p>
          <a:p>
            <a:r>
              <a:rPr lang="fr-FR" dirty="0"/>
              <a:t>A cet instant le coq chante.</a:t>
            </a:r>
          </a:p>
          <a:p>
            <a:r>
              <a:rPr lang="fr-FR" dirty="0"/>
              <a:t>Pierre se souvient alors des paroles de Jésus:</a:t>
            </a:r>
          </a:p>
          <a:p>
            <a:pPr lvl="2"/>
            <a:r>
              <a:rPr lang="fr-FR" dirty="0"/>
              <a:t>Avant que le coq chante, tu me renieras trois fois Mat 26:75</a:t>
            </a:r>
          </a:p>
          <a:p>
            <a:r>
              <a:rPr lang="fr-FR" dirty="0"/>
              <a:t>Il se met à pleurer amèrement.</a:t>
            </a:r>
          </a:p>
        </p:txBody>
      </p:sp>
      <p:pic>
        <p:nvPicPr>
          <p:cNvPr id="4"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5827888" y="1066799"/>
            <a:ext cx="3089791" cy="4944535"/>
          </a:xfrm>
        </p:spPr>
      </p:pic>
      <p:sp>
        <p:nvSpPr>
          <p:cNvPr id="5" name="Text Box 13"/>
          <p:cNvSpPr txBox="1">
            <a:spLocks noChangeArrowheads="1"/>
          </p:cNvSpPr>
          <p:nvPr/>
        </p:nvSpPr>
        <p:spPr bwMode="auto">
          <a:xfrm>
            <a:off x="8361011" y="5873221"/>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spTree>
    <p:extLst>
      <p:ext uri="{BB962C8B-B14F-4D97-AF65-F5344CB8AC3E}">
        <p14:creationId xmlns:p14="http://schemas.microsoft.com/office/powerpoint/2010/main" val="38206445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b="-451"/>
          <a:stretch/>
        </p:blipFill>
        <p:spPr/>
      </p:pic>
      <p:sp>
        <p:nvSpPr>
          <p:cNvPr id="5" name="Espace réservé du texte 4"/>
          <p:cNvSpPr>
            <a:spLocks noGrp="1"/>
          </p:cNvSpPr>
          <p:nvPr>
            <p:ph type="body" sz="quarter" idx="12"/>
          </p:nvPr>
        </p:nvSpPr>
        <p:spPr/>
        <p:txBody>
          <a:bodyPr/>
          <a:lstStyle/>
          <a:p>
            <a:r>
              <a:rPr lang="fr-FR" dirty="0" smtClean="0"/>
              <a:t>Vous est-il déjà arrivé d’être pris dans une discussion à propos de la foi, de Jésus, de sa mort?</a:t>
            </a:r>
          </a:p>
          <a:p>
            <a:r>
              <a:rPr lang="fr-FR" dirty="0" smtClean="0"/>
              <a:t>Cela peut être au travail, avec des amis, dans le train,…</a:t>
            </a:r>
          </a:p>
          <a:p>
            <a:r>
              <a:rPr lang="fr-FR" dirty="0" smtClean="0"/>
              <a:t>Ne ratez pas l’occasion de témoigner, de présenter la vérité.</a:t>
            </a:r>
          </a:p>
          <a:p>
            <a:r>
              <a:rPr lang="fr-FR" dirty="0" smtClean="0"/>
              <a:t>S’afficher ainsi chrétien a un prix; vous serez, suivant les cas, sujet à la critique, à la moquerie, à la condescendance.</a:t>
            </a:r>
          </a:p>
          <a:p>
            <a:r>
              <a:rPr lang="fr-FR" dirty="0" smtClean="0"/>
              <a:t>Jésus nous demande d’être ses témoins, répondons à son désir.</a:t>
            </a:r>
            <a:endParaRPr lang="fr-FR" dirty="0"/>
          </a:p>
        </p:txBody>
      </p:sp>
      <p:sp>
        <p:nvSpPr>
          <p:cNvPr id="4" name="Text Box 13"/>
          <p:cNvSpPr txBox="1">
            <a:spLocks noChangeArrowheads="1"/>
          </p:cNvSpPr>
          <p:nvPr/>
        </p:nvSpPr>
        <p:spPr bwMode="auto">
          <a:xfrm>
            <a:off x="8770144" y="6054986"/>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spTree>
    <p:extLst>
      <p:ext uri="{BB962C8B-B14F-4D97-AF65-F5344CB8AC3E}">
        <p14:creationId xmlns:p14="http://schemas.microsoft.com/office/powerpoint/2010/main" val="2996325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fr-FR" dirty="0">
                <a:latin typeface="Cambria" charset="0"/>
                <a:cs typeface="Cambria" charset="0"/>
              </a:rPr>
              <a:t>Jésus désire que nous le suivions.</a:t>
            </a:r>
          </a:p>
          <a:p>
            <a:pPr lvl="2" eaLnBrk="1" hangingPunct="1"/>
            <a:r>
              <a:rPr lang="fr-FR" dirty="0">
                <a:latin typeface="Cambria" charset="0"/>
                <a:cs typeface="Cambria" charset="0"/>
              </a:rPr>
              <a:t>Si quelqu'un me sert, qu'il me suive, et là où je suis, là aussi sera mon serviteur. Si quelqu'un me sert, le Père l'honorera. Jean 12:26</a:t>
            </a:r>
          </a:p>
          <a:p>
            <a:pPr eaLnBrk="1" hangingPunct="1"/>
            <a:r>
              <a:rPr lang="fr-FR" dirty="0">
                <a:latin typeface="Cambria" charset="0"/>
                <a:cs typeface="Cambria" charset="0"/>
              </a:rPr>
              <a:t>A quelle distance nous trouvons-nous de Jésus?</a:t>
            </a:r>
          </a:p>
          <a:p>
            <a:pPr eaLnBrk="1" hangingPunct="1"/>
            <a:r>
              <a:rPr lang="fr-FR" dirty="0">
                <a:latin typeface="Cambria" charset="0"/>
                <a:cs typeface="Cambria" charset="0"/>
              </a:rPr>
              <a:t>Plus on s’approche de lui, mieux on va pouvoir </a:t>
            </a:r>
            <a:endParaRPr lang="fr-FR" dirty="0" smtClean="0">
              <a:latin typeface="Cambria" charset="0"/>
              <a:cs typeface="Cambria" charset="0"/>
            </a:endParaRPr>
          </a:p>
          <a:p>
            <a:pPr lvl="1" eaLnBrk="1" hangingPunct="1"/>
            <a:r>
              <a:rPr lang="fr-FR" dirty="0" smtClean="0">
                <a:latin typeface="Cambria" charset="0"/>
                <a:cs typeface="Cambria" charset="0"/>
              </a:rPr>
              <a:t>l’aimer</a:t>
            </a:r>
            <a:r>
              <a:rPr lang="fr-FR" dirty="0">
                <a:latin typeface="Cambria" charset="0"/>
                <a:cs typeface="Cambria" charset="0"/>
              </a:rPr>
              <a:t>, </a:t>
            </a:r>
            <a:endParaRPr lang="fr-FR" dirty="0" smtClean="0">
              <a:latin typeface="Cambria" charset="0"/>
              <a:cs typeface="Cambria" charset="0"/>
            </a:endParaRPr>
          </a:p>
          <a:p>
            <a:pPr lvl="1" eaLnBrk="1" hangingPunct="1"/>
            <a:r>
              <a:rPr lang="fr-FR" dirty="0" smtClean="0">
                <a:latin typeface="Cambria" charset="0"/>
                <a:cs typeface="Cambria" charset="0"/>
              </a:rPr>
              <a:t>l’imiter</a:t>
            </a:r>
            <a:r>
              <a:rPr lang="fr-FR" dirty="0">
                <a:latin typeface="Cambria" charset="0"/>
                <a:cs typeface="Cambria" charset="0"/>
              </a:rPr>
              <a:t>, </a:t>
            </a:r>
            <a:endParaRPr lang="fr-FR" dirty="0" smtClean="0">
              <a:latin typeface="Cambria" charset="0"/>
              <a:cs typeface="Cambria" charset="0"/>
            </a:endParaRPr>
          </a:p>
          <a:p>
            <a:pPr lvl="1" eaLnBrk="1" hangingPunct="1"/>
            <a:r>
              <a:rPr lang="fr-FR" dirty="0" smtClean="0">
                <a:latin typeface="Cambria" charset="0"/>
                <a:cs typeface="Cambria" charset="0"/>
              </a:rPr>
              <a:t>comprendre </a:t>
            </a:r>
            <a:r>
              <a:rPr lang="fr-FR" dirty="0">
                <a:latin typeface="Cambria" charset="0"/>
                <a:cs typeface="Cambria" charset="0"/>
              </a:rPr>
              <a:t>ce qu’il nous dit</a:t>
            </a:r>
            <a:r>
              <a:rPr lang="fr-FR" dirty="0" smtClean="0">
                <a:latin typeface="Cambria" charset="0"/>
                <a:cs typeface="Cambria" charset="0"/>
              </a:rPr>
              <a:t>.</a:t>
            </a:r>
          </a:p>
          <a:p>
            <a:pPr eaLnBrk="1" hangingPunct="1"/>
            <a:r>
              <a:rPr lang="fr-FR" dirty="0" smtClean="0">
                <a:latin typeface="Cambria" charset="0"/>
                <a:cs typeface="Cambria" charset="0"/>
              </a:rPr>
              <a:t>Notre proximité du Seigneur va nous permettre d’être affiné par Lui. </a:t>
            </a:r>
            <a:endParaRPr lang="fr-FR" dirty="0">
              <a:latin typeface="Cambria" charset="0"/>
              <a:cs typeface="Cambria" charset="0"/>
            </a:endParaRPr>
          </a:p>
        </p:txBody>
      </p:sp>
      <p:sp>
        <p:nvSpPr>
          <p:cNvPr id="46082" name="Titre 3"/>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pPr eaLnBrk="1" hangingPunct="1"/>
            <a:endParaRPr lang="fr-FR">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pPr>
              <a:defRPr/>
            </a:pPr>
            <a:r>
              <a:rPr lang="fr-FR" dirty="0" smtClean="0"/>
              <a:t>Tôt </a:t>
            </a:r>
            <a:r>
              <a:rPr lang="fr-FR" dirty="0"/>
              <a:t>le matin suivant, les chefs des prêtres et les anciens tiennent conseil pour faire mourir Jésus.</a:t>
            </a:r>
          </a:p>
          <a:p>
            <a:pPr>
              <a:defRPr/>
            </a:pPr>
            <a:r>
              <a:rPr lang="fr-FR" dirty="0"/>
              <a:t>Ils le livrent au gouverneur r</a:t>
            </a:r>
            <a:r>
              <a:rPr lang="fr-FR" dirty="0" smtClean="0"/>
              <a:t>omain </a:t>
            </a:r>
            <a:r>
              <a:rPr lang="fr-FR" dirty="0"/>
              <a:t>Ponce Pilate.</a:t>
            </a:r>
          </a:p>
          <a:p>
            <a:pPr>
              <a:defRPr/>
            </a:pPr>
            <a:r>
              <a:rPr lang="fr-FR" dirty="0" smtClean="0"/>
              <a:t>Durant ce temps, Judas </a:t>
            </a:r>
            <a:r>
              <a:rPr lang="fr-FR" dirty="0"/>
              <a:t>entend que Jésus est condamné.</a:t>
            </a:r>
          </a:p>
          <a:p>
            <a:pPr>
              <a:defRPr/>
            </a:pPr>
            <a:r>
              <a:rPr lang="fr-FR" dirty="0"/>
              <a:t>Il éprouve du remords et rapporte les 30 pièces d’argent.</a:t>
            </a:r>
          </a:p>
          <a:p>
            <a:pPr>
              <a:defRPr/>
            </a:pPr>
            <a:r>
              <a:rPr lang="fr-FR" dirty="0"/>
              <a:t>Les chefs des prêtres et les anciens lui disent:</a:t>
            </a:r>
          </a:p>
          <a:p>
            <a:pPr lvl="2">
              <a:defRPr/>
            </a:pPr>
            <a:r>
              <a:rPr lang="fr-FR" dirty="0"/>
              <a:t>En quoi cela nous concerne-t-il? C’est toi que cela regarde. Mat 27:4</a:t>
            </a:r>
          </a:p>
          <a:p>
            <a:pPr>
              <a:defRPr/>
            </a:pPr>
            <a:r>
              <a:rPr lang="fr-FR" dirty="0" smtClean="0"/>
              <a:t>Pendant ce temps, Judas </a:t>
            </a:r>
            <a:r>
              <a:rPr lang="fr-FR" dirty="0"/>
              <a:t>jette les 30 pièces dans le temple et va se pendre</a:t>
            </a:r>
            <a:r>
              <a:rPr lang="fr-FR" dirty="0" smtClean="0"/>
              <a:t>.</a:t>
            </a:r>
            <a:endParaRPr lang="fr-FR" dirty="0">
              <a:solidFill>
                <a:srgbClr val="404040"/>
              </a:solidFill>
              <a:latin typeface="Cambria" charset="0"/>
              <a:cs typeface="Cambria" charset="0"/>
            </a:endParaRPr>
          </a:p>
        </p:txBody>
      </p:sp>
      <p:sp>
        <p:nvSpPr>
          <p:cNvPr id="223234" name="Titre 2"/>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Le suicide de Judas</a:t>
            </a:r>
          </a:p>
        </p:txBody>
      </p:sp>
    </p:spTree>
  </p:cSld>
  <p:clrMapOvr>
    <a:masterClrMapping/>
  </p:clrMapOvr>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976027"/>
            <a:ext cx="8787267" cy="5172605"/>
          </a:xfrm>
        </p:spPr>
        <p:txBody>
          <a:bodyPr wrap="square" lIns="91440" tIns="45720" rIns="91440" bIns="45720" numCol="1" anchor="t" anchorCtr="0" compatLnSpc="1">
            <a:prstTxWarp prst="textNoShape">
              <a:avLst/>
            </a:prstTxWarp>
          </a:bodyPr>
          <a:lstStyle/>
          <a:p>
            <a:pPr>
              <a:defRPr/>
            </a:pPr>
            <a:r>
              <a:rPr lang="fr-FR" dirty="0" smtClean="0"/>
              <a:t>Les </a:t>
            </a:r>
            <a:r>
              <a:rPr lang="fr-FR" dirty="0"/>
              <a:t>chefs des prêtres ramassent l’argent en disant:</a:t>
            </a:r>
          </a:p>
          <a:p>
            <a:pPr lvl="2">
              <a:defRPr/>
            </a:pPr>
            <a:r>
              <a:rPr lang="fr-FR" dirty="0"/>
              <a:t>Il n'est pas permis de les mettre dans le trésor sacré puisque c'est le prix du sang. Mat 27:6</a:t>
            </a:r>
          </a:p>
          <a:p>
            <a:pPr>
              <a:defRPr/>
            </a:pPr>
            <a:r>
              <a:rPr lang="fr-FR" dirty="0"/>
              <a:t>Avec l’argent, ils achètent le champs du potier pour y ensevelir les étrangers.</a:t>
            </a:r>
          </a:p>
          <a:p>
            <a:pPr>
              <a:defRPr/>
            </a:pPr>
            <a:endParaRPr lang="fr-FR" dirty="0">
              <a:solidFill>
                <a:srgbClr val="404040"/>
              </a:solidFill>
              <a:latin typeface="Cambria" charset="0"/>
              <a:cs typeface="Cambria" charset="0"/>
            </a:endParaRPr>
          </a:p>
        </p:txBody>
      </p:sp>
      <p:sp>
        <p:nvSpPr>
          <p:cNvPr id="7" name="Text Box 13"/>
          <p:cNvSpPr txBox="1">
            <a:spLocks noChangeArrowheads="1"/>
          </p:cNvSpPr>
          <p:nvPr/>
        </p:nvSpPr>
        <p:spPr bwMode="auto">
          <a:xfrm>
            <a:off x="8770144" y="6091973"/>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a:xfrm>
            <a:off x="161925" y="1058863"/>
            <a:ext cx="8786813" cy="5172075"/>
          </a:xfrm>
        </p:spPr>
        <p:txBody>
          <a:bodyPr/>
          <a:lstStyle/>
          <a:p>
            <a:pPr>
              <a:defRPr/>
            </a:pPr>
            <a:r>
              <a:rPr lang="fr-FR" dirty="0"/>
              <a:t>Jésus se tient devant Pilate qui l’interroge.</a:t>
            </a:r>
          </a:p>
          <a:p>
            <a:pPr lvl="2">
              <a:defRPr/>
            </a:pPr>
            <a:r>
              <a:rPr lang="fr-FR" dirty="0"/>
              <a:t>Es-tu le roi des Juifs? Mat 27:11</a:t>
            </a:r>
          </a:p>
          <a:p>
            <a:pPr>
              <a:defRPr/>
            </a:pPr>
            <a:r>
              <a:rPr lang="fr-FR" dirty="0"/>
              <a:t>Jésus répond:</a:t>
            </a:r>
          </a:p>
          <a:p>
            <a:pPr lvl="2">
              <a:defRPr/>
            </a:pPr>
            <a:r>
              <a:rPr lang="fr-FR" dirty="0"/>
              <a:t>Tu le dis. Mat 27:11</a:t>
            </a:r>
          </a:p>
          <a:p>
            <a:pPr>
              <a:defRPr/>
            </a:pPr>
            <a:r>
              <a:rPr lang="fr-FR" dirty="0"/>
              <a:t>Il ne répond pas aux accusations des chefs des </a:t>
            </a:r>
            <a:r>
              <a:rPr lang="fr-FR" dirty="0" smtClean="0"/>
              <a:t>prêtres. Pilate </a:t>
            </a:r>
            <a:r>
              <a:rPr lang="fr-FR" dirty="0"/>
              <a:t>lui dit:</a:t>
            </a:r>
          </a:p>
          <a:p>
            <a:pPr lvl="2">
              <a:defRPr/>
            </a:pPr>
            <a:r>
              <a:rPr lang="fr-FR" dirty="0"/>
              <a:t>N'entends-tu pas tous ces témoignages qu'ils portent contre toi? Mat 27:13</a:t>
            </a:r>
          </a:p>
          <a:p>
            <a:pPr>
              <a:defRPr/>
            </a:pPr>
            <a:r>
              <a:rPr lang="fr-FR" dirty="0"/>
              <a:t>Jésus ne répond à aucune accusation</a:t>
            </a:r>
            <a:r>
              <a:rPr lang="fr-FR" dirty="0" smtClean="0"/>
              <a:t>.</a:t>
            </a:r>
          </a:p>
          <a:p>
            <a:pPr>
              <a:defRPr/>
            </a:pPr>
            <a:r>
              <a:rPr lang="fr-FR" dirty="0"/>
              <a:t>Pendant l’interrogatoire, la femme de Pilate lui fait dire:</a:t>
            </a:r>
          </a:p>
          <a:p>
            <a:pPr lvl="2">
              <a:defRPr/>
            </a:pPr>
            <a:r>
              <a:rPr lang="fr-FR" dirty="0"/>
              <a:t>N’aie rien à faire avec ce juste, car aujourd'hui j'ai beaucoup souffert dans un rêve à cause de lui. Mat 27:19</a:t>
            </a:r>
          </a:p>
          <a:p>
            <a:pPr>
              <a:defRPr/>
            </a:pPr>
            <a:endParaRPr lang="fr-FR" dirty="0"/>
          </a:p>
        </p:txBody>
      </p:sp>
      <p:sp>
        <p:nvSpPr>
          <p:cNvPr id="225282" name="Titre 3"/>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Jésus est condamné</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pPr>
              <a:defRPr/>
            </a:pPr>
            <a:r>
              <a:rPr lang="fr-FR" dirty="0" smtClean="0"/>
              <a:t>Lors </a:t>
            </a:r>
            <a:r>
              <a:rPr lang="fr-FR" dirty="0"/>
              <a:t>de chaque fête, le gouverneur a l’habitude de relâcher un prisonnier.</a:t>
            </a:r>
          </a:p>
          <a:p>
            <a:pPr>
              <a:defRPr/>
            </a:pPr>
            <a:r>
              <a:rPr lang="fr-FR" dirty="0"/>
              <a:t>Les chefs des prêtres et les anciens persuadent la foule de demander Barabbas et pas Jésus.</a:t>
            </a:r>
          </a:p>
          <a:p>
            <a:pPr>
              <a:defRPr/>
            </a:pPr>
            <a:r>
              <a:rPr lang="fr-FR" dirty="0"/>
              <a:t>Pilate demande à la foule assemblée:</a:t>
            </a:r>
          </a:p>
          <a:p>
            <a:pPr lvl="2">
              <a:defRPr/>
            </a:pPr>
            <a:r>
              <a:rPr lang="fr-FR" dirty="0"/>
              <a:t>Lequel des deux voulez-vous que je vous relâche? Mat 27:21</a:t>
            </a:r>
          </a:p>
          <a:p>
            <a:pPr>
              <a:defRPr/>
            </a:pPr>
            <a:r>
              <a:rPr lang="fr-FR" dirty="0"/>
              <a:t>Tous répondent qu’il faut libérer Barabbas</a:t>
            </a:r>
            <a:r>
              <a:rPr lang="fr-FR" dirty="0" smtClean="0"/>
              <a:t>.</a:t>
            </a:r>
          </a:p>
          <a:p>
            <a:pPr lvl="1">
              <a:defRPr/>
            </a:pPr>
            <a:r>
              <a:rPr lang="fr-FR" dirty="0"/>
              <a:t>Barabbas est un brigand.</a:t>
            </a:r>
          </a:p>
          <a:p>
            <a:pPr lvl="1">
              <a:defRPr/>
            </a:pPr>
            <a:r>
              <a:rPr lang="fr-FR" dirty="0"/>
              <a:t>Il a participé à une révolte contre le gouvernement romain </a:t>
            </a:r>
          </a:p>
          <a:p>
            <a:pPr lvl="2">
              <a:defRPr/>
            </a:pPr>
            <a:r>
              <a:rPr lang="fr-FR" dirty="0"/>
              <a:t>Il y avait en prison le dénommé Barabbas avec ses complices, pour un meurtre qu'ils avaient commis lors d'une émeute. Mc 15:7</a:t>
            </a:r>
          </a:p>
          <a:p>
            <a:pPr>
              <a:defRPr/>
            </a:pPr>
            <a:endParaRPr lang="fr-FR" dirty="0"/>
          </a:p>
        </p:txBody>
      </p:sp>
      <p:sp>
        <p:nvSpPr>
          <p:cNvPr id="226306" name="Titre 3"/>
          <p:cNvSpPr>
            <a:spLocks noGrp="1"/>
          </p:cNvSpPr>
          <p:nvPr>
            <p:ph type="title" idx="4294967295"/>
          </p:nvPr>
        </p:nvSpPr>
        <p:spPr bwMode="auto">
          <a:xfrm>
            <a:off x="0" y="217488"/>
            <a:ext cx="3871913" cy="5635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Jésus est condamné</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pPr lvl="1">
              <a:defRPr/>
            </a:pPr>
            <a:r>
              <a:rPr lang="fr-FR" dirty="0" smtClean="0"/>
              <a:t>Les hommes préfèrent l’illégalité à la justice, la haine à l’amour.</a:t>
            </a:r>
          </a:p>
          <a:p>
            <a:pPr>
              <a:defRPr/>
            </a:pPr>
            <a:r>
              <a:rPr lang="fr-FR" dirty="0" smtClean="0"/>
              <a:t>Pilate </a:t>
            </a:r>
            <a:r>
              <a:rPr lang="fr-FR" dirty="0"/>
              <a:t>leur demande alors:</a:t>
            </a:r>
          </a:p>
          <a:p>
            <a:pPr lvl="2">
              <a:defRPr/>
            </a:pPr>
            <a:r>
              <a:rPr lang="fr-FR" dirty="0"/>
              <a:t>Que ferai-je donc de Jésus qu'on appelle le Christ? Mat 27:22</a:t>
            </a:r>
          </a:p>
          <a:p>
            <a:pPr>
              <a:defRPr/>
            </a:pPr>
            <a:r>
              <a:rPr lang="fr-FR" dirty="0"/>
              <a:t>La foule crie de plus en plus fort:</a:t>
            </a:r>
          </a:p>
          <a:p>
            <a:pPr lvl="2">
              <a:defRPr/>
            </a:pPr>
            <a:r>
              <a:rPr lang="fr-FR" dirty="0"/>
              <a:t>Qu'il soit crucifié! Mat 27:23</a:t>
            </a:r>
          </a:p>
          <a:p>
            <a:pPr>
              <a:defRPr/>
            </a:pPr>
            <a:r>
              <a:rPr lang="fr-FR" dirty="0"/>
              <a:t>Pilate prend de l’eau et se lave les mains devant la foule en disant:</a:t>
            </a:r>
          </a:p>
          <a:p>
            <a:pPr lvl="2">
              <a:defRPr/>
            </a:pPr>
            <a:r>
              <a:rPr lang="fr-FR" dirty="0"/>
              <a:t>Je suis innocent du sang de ce juste. C’est vous que cela regarde. Mat 27:24</a:t>
            </a:r>
          </a:p>
          <a:p>
            <a:pPr>
              <a:defRPr/>
            </a:pPr>
            <a:r>
              <a:rPr lang="fr-FR" dirty="0"/>
              <a:t>Le peuple lui répond:</a:t>
            </a:r>
          </a:p>
          <a:p>
            <a:pPr lvl="2">
              <a:defRPr/>
            </a:pPr>
            <a:r>
              <a:rPr lang="fr-FR" dirty="0"/>
              <a:t>Que son sang retombe sur nous et sur nos enfants! Mat 27:</a:t>
            </a:r>
            <a:r>
              <a:rPr lang="fr-FR" dirty="0" smtClean="0"/>
              <a:t>25</a:t>
            </a:r>
            <a:endParaRPr lang="fr-FR" dirty="0"/>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Espace réservé du texte 4"/>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t>Pilate fait fouetter Jésus et le livre à la crucifixion.</a:t>
            </a:r>
          </a:p>
          <a:p>
            <a:r>
              <a:rPr lang="fr-FR" dirty="0" smtClean="0">
                <a:solidFill>
                  <a:srgbClr val="404040"/>
                </a:solidFill>
                <a:latin typeface="Cambria" charset="0"/>
                <a:cs typeface="Cambria" charset="0"/>
              </a:rPr>
              <a:t>Les </a:t>
            </a:r>
            <a:r>
              <a:rPr lang="fr-FR" dirty="0">
                <a:solidFill>
                  <a:srgbClr val="404040"/>
                </a:solidFill>
                <a:latin typeface="Cambria" charset="0"/>
                <a:cs typeface="Cambria" charset="0"/>
              </a:rPr>
              <a:t>soldats </a:t>
            </a:r>
            <a:endParaRPr lang="fr-FR" dirty="0" smtClean="0">
              <a:solidFill>
                <a:srgbClr val="404040"/>
              </a:solidFill>
              <a:latin typeface="Cambria" charset="0"/>
              <a:cs typeface="Cambria" charset="0"/>
            </a:endParaRPr>
          </a:p>
          <a:p>
            <a:pPr lvl="1"/>
            <a:r>
              <a:rPr lang="fr-FR" dirty="0" smtClean="0">
                <a:solidFill>
                  <a:srgbClr val="404040"/>
                </a:solidFill>
                <a:latin typeface="Cambria" charset="0"/>
                <a:cs typeface="Cambria" charset="0"/>
              </a:rPr>
              <a:t>lui </a:t>
            </a:r>
            <a:r>
              <a:rPr lang="fr-FR" dirty="0">
                <a:solidFill>
                  <a:srgbClr val="404040"/>
                </a:solidFill>
                <a:latin typeface="Cambria" charset="0"/>
                <a:cs typeface="Cambria" charset="0"/>
              </a:rPr>
              <a:t>enlèvent ses vêtements et lui mettent un manteau </a:t>
            </a:r>
            <a:r>
              <a:rPr lang="fr-FR" dirty="0" smtClean="0">
                <a:solidFill>
                  <a:srgbClr val="404040"/>
                </a:solidFill>
                <a:latin typeface="Cambria" charset="0"/>
                <a:cs typeface="Cambria" charset="0"/>
              </a:rPr>
              <a:t>d’écarlate,</a:t>
            </a:r>
            <a:endParaRPr lang="fr-FR" dirty="0">
              <a:solidFill>
                <a:srgbClr val="404040"/>
              </a:solidFill>
              <a:latin typeface="Cambria" charset="0"/>
              <a:cs typeface="Cambria" charset="0"/>
            </a:endParaRPr>
          </a:p>
          <a:p>
            <a:pPr lvl="1" indent="-284163">
              <a:buSzTx/>
              <a:buFont typeface="Lucida Grande" charset="0"/>
              <a:buChar char="■"/>
            </a:pPr>
            <a:r>
              <a:rPr lang="fr-FR" dirty="0" smtClean="0">
                <a:solidFill>
                  <a:srgbClr val="404040"/>
                </a:solidFill>
                <a:latin typeface="Cambria" charset="0"/>
                <a:cs typeface="Cambria" charset="0"/>
              </a:rPr>
              <a:t>tressent </a:t>
            </a:r>
            <a:r>
              <a:rPr lang="fr-FR" dirty="0">
                <a:solidFill>
                  <a:srgbClr val="404040"/>
                </a:solidFill>
                <a:latin typeface="Cambria" charset="0"/>
                <a:cs typeface="Cambria" charset="0"/>
              </a:rPr>
              <a:t>une couronne d’épines qu’ils posent sur sa tête.</a:t>
            </a:r>
          </a:p>
          <a:p>
            <a:pPr lvl="1" indent="-284163">
              <a:buSzTx/>
              <a:buFont typeface="Lucida Grande" charset="0"/>
              <a:buChar char="■"/>
            </a:pPr>
            <a:r>
              <a:rPr lang="fr-FR" dirty="0">
                <a:solidFill>
                  <a:srgbClr val="404040"/>
                </a:solidFill>
                <a:latin typeface="Cambria" charset="0"/>
                <a:cs typeface="Cambria" charset="0"/>
              </a:rPr>
              <a:t>s</a:t>
            </a:r>
            <a:r>
              <a:rPr lang="fr-FR" dirty="0" smtClean="0">
                <a:solidFill>
                  <a:srgbClr val="404040"/>
                </a:solidFill>
                <a:latin typeface="Cambria" charset="0"/>
                <a:cs typeface="Cambria" charset="0"/>
              </a:rPr>
              <a:t>’agenouillent </a:t>
            </a:r>
            <a:r>
              <a:rPr lang="fr-FR" dirty="0">
                <a:solidFill>
                  <a:srgbClr val="404040"/>
                </a:solidFill>
                <a:latin typeface="Cambria" charset="0"/>
                <a:cs typeface="Cambria" charset="0"/>
              </a:rPr>
              <a:t>devant lui en disant « Salut roi des Juifs! »</a:t>
            </a:r>
          </a:p>
          <a:p>
            <a:pPr lvl="1" indent="-284163">
              <a:buSzTx/>
              <a:buFont typeface="Lucida Grande" charset="0"/>
              <a:buChar char="■"/>
            </a:pPr>
            <a:r>
              <a:rPr lang="fr-FR" dirty="0">
                <a:solidFill>
                  <a:srgbClr val="404040"/>
                </a:solidFill>
                <a:latin typeface="Cambria" charset="0"/>
                <a:cs typeface="Cambria" charset="0"/>
              </a:rPr>
              <a:t>c</a:t>
            </a:r>
            <a:r>
              <a:rPr lang="fr-FR" dirty="0" smtClean="0">
                <a:solidFill>
                  <a:srgbClr val="404040"/>
                </a:solidFill>
                <a:latin typeface="Cambria" charset="0"/>
                <a:cs typeface="Cambria" charset="0"/>
              </a:rPr>
              <a:t>rachent </a:t>
            </a:r>
            <a:r>
              <a:rPr lang="fr-FR" dirty="0">
                <a:solidFill>
                  <a:srgbClr val="404040"/>
                </a:solidFill>
                <a:latin typeface="Cambria" charset="0"/>
                <a:cs typeface="Cambria" charset="0"/>
              </a:rPr>
              <a:t>sur lui</a:t>
            </a:r>
          </a:p>
          <a:p>
            <a:pPr lvl="1" indent="-284163">
              <a:buSzTx/>
              <a:buFont typeface="Lucida Grande" charset="0"/>
              <a:buChar char="■"/>
            </a:pPr>
            <a:r>
              <a:rPr lang="fr-FR" dirty="0">
                <a:solidFill>
                  <a:srgbClr val="404040"/>
                </a:solidFill>
                <a:latin typeface="Cambria" charset="0"/>
                <a:cs typeface="Cambria" charset="0"/>
              </a:rPr>
              <a:t>l</a:t>
            </a:r>
            <a:r>
              <a:rPr lang="fr-FR" dirty="0" smtClean="0">
                <a:solidFill>
                  <a:srgbClr val="404040"/>
                </a:solidFill>
                <a:latin typeface="Cambria" charset="0"/>
                <a:cs typeface="Cambria" charset="0"/>
              </a:rPr>
              <a:t>ui </a:t>
            </a:r>
            <a:r>
              <a:rPr lang="fr-FR" dirty="0">
                <a:solidFill>
                  <a:srgbClr val="404040"/>
                </a:solidFill>
                <a:latin typeface="Cambria" charset="0"/>
                <a:cs typeface="Cambria" charset="0"/>
              </a:rPr>
              <a:t>frappent la tête avec le roseau</a:t>
            </a:r>
            <a:r>
              <a:rPr lang="fr-FR" dirty="0" smtClean="0">
                <a:solidFill>
                  <a:srgbClr val="404040"/>
                </a:solidFill>
                <a:latin typeface="Cambria" charset="0"/>
                <a:cs typeface="Cambria" charset="0"/>
              </a:rPr>
              <a:t>.</a:t>
            </a:r>
            <a:endParaRPr lang="fr-FR" dirty="0">
              <a:solidFill>
                <a:srgbClr val="404040"/>
              </a:solidFill>
              <a:latin typeface="Cambria" charset="0"/>
              <a:cs typeface="Cambria" charset="0"/>
            </a:endParaRPr>
          </a:p>
        </p:txBody>
      </p:sp>
      <p:sp>
        <p:nvSpPr>
          <p:cNvPr id="5" name="Text Box 13"/>
          <p:cNvSpPr txBox="1">
            <a:spLocks noChangeArrowheads="1"/>
          </p:cNvSpPr>
          <p:nvPr/>
        </p:nvSpPr>
        <p:spPr bwMode="auto">
          <a:xfrm>
            <a:off x="3001129" y="6486500"/>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000" dirty="0" smtClean="0">
                <a:latin typeface="+mj-lt"/>
              </a:rPr>
              <a:t>FO</a:t>
            </a:r>
            <a:endParaRPr lang="fr-FR" sz="1000" dirty="0" smtClean="0">
              <a:latin typeface="+mj-lt"/>
            </a:endParaRPr>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a:xfrm>
            <a:off x="161925" y="1058863"/>
            <a:ext cx="8786813" cy="5172075"/>
          </a:xfrm>
        </p:spPr>
        <p:txBody>
          <a:bodyPr/>
          <a:lstStyle/>
          <a:p>
            <a:r>
              <a:rPr lang="fr-FR" dirty="0">
                <a:solidFill>
                  <a:srgbClr val="404040"/>
                </a:solidFill>
                <a:latin typeface="Cambria" charset="0"/>
                <a:cs typeface="Cambria" charset="0"/>
              </a:rPr>
              <a:t>Ils lui enlèvent ensuite le manteau et lui remettent ses vêtements.</a:t>
            </a:r>
          </a:p>
          <a:p>
            <a:r>
              <a:rPr lang="fr-FR" dirty="0">
                <a:solidFill>
                  <a:srgbClr val="404040"/>
                </a:solidFill>
                <a:latin typeface="Cambria" charset="0"/>
                <a:cs typeface="Cambria" charset="0"/>
              </a:rPr>
              <a:t>Les soldats l’emmènent pour le crucifier.</a:t>
            </a:r>
          </a:p>
          <a:p>
            <a:r>
              <a:rPr lang="fr-FR" dirty="0">
                <a:solidFill>
                  <a:srgbClr val="404040"/>
                </a:solidFill>
                <a:latin typeface="Cambria" charset="0"/>
                <a:cs typeface="Cambria" charset="0"/>
              </a:rPr>
              <a:t>Sur le chemin, ils rencontrent un homme appelé Cyrène qu’ils contraignent à porter la croix.</a:t>
            </a:r>
          </a:p>
          <a:p>
            <a:pPr>
              <a:defRPr/>
            </a:pPr>
            <a:r>
              <a:rPr lang="fr-FR" dirty="0" smtClean="0"/>
              <a:t>Ils </a:t>
            </a:r>
            <a:r>
              <a:rPr lang="fr-FR" dirty="0"/>
              <a:t>arrivent au lieu appelé </a:t>
            </a:r>
            <a:r>
              <a:rPr lang="fr-FR" dirty="0" smtClean="0"/>
              <a:t>Golgotha</a:t>
            </a:r>
            <a:r>
              <a:rPr lang="fr-FR" dirty="0"/>
              <a:t>.</a:t>
            </a:r>
          </a:p>
          <a:p>
            <a:pPr>
              <a:defRPr/>
            </a:pPr>
            <a:r>
              <a:rPr lang="fr-FR" dirty="0"/>
              <a:t>Ils lui donnent du vinaigre mêlé de fiel.</a:t>
            </a:r>
          </a:p>
          <a:p>
            <a:pPr>
              <a:defRPr/>
            </a:pPr>
            <a:r>
              <a:rPr lang="fr-FR" dirty="0"/>
              <a:t>Jésus le goûte mais ne veut pas le boire</a:t>
            </a:r>
            <a:r>
              <a:rPr lang="fr-FR" dirty="0" smtClean="0"/>
              <a:t>.</a:t>
            </a:r>
            <a:endParaRPr lang="fr-FR" dirty="0"/>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Espace réservé du texte 4"/>
          <p:cNvSpPr>
            <a:spLocks noGrp="1"/>
          </p:cNvSpPr>
          <p:nvPr>
            <p:ph type="body" sz="quarter" idx="12"/>
          </p:nvPr>
        </p:nvSpPr>
        <p:spPr bwMode="auto">
          <a:xfrm>
            <a:off x="161925" y="1058863"/>
            <a:ext cx="8786813" cy="517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defRPr/>
            </a:pPr>
            <a:r>
              <a:rPr lang="fr-FR" dirty="0" smtClean="0"/>
              <a:t>On </a:t>
            </a:r>
            <a:r>
              <a:rPr lang="fr-FR" dirty="0"/>
              <a:t>voit dans ce passage les soldats le frapper avec des lanières.</a:t>
            </a:r>
          </a:p>
          <a:p>
            <a:pPr lvl="1">
              <a:defRPr/>
            </a:pPr>
            <a:r>
              <a:rPr lang="fr-FR" dirty="0"/>
              <a:t>Celles-ci étaient incrustées de bouts de fer qui arrachaient la peau.</a:t>
            </a:r>
          </a:p>
          <a:p>
            <a:pPr lvl="1">
              <a:defRPr/>
            </a:pPr>
            <a:r>
              <a:rPr lang="fr-FR" dirty="0"/>
              <a:t>La loi juive autorisait à frapper la victime de 40 coups. (</a:t>
            </a:r>
            <a:r>
              <a:rPr lang="fr-FR" dirty="0" err="1"/>
              <a:t>Deut</a:t>
            </a:r>
            <a:r>
              <a:rPr lang="fr-FR" dirty="0"/>
              <a:t> 25:3)</a:t>
            </a:r>
          </a:p>
          <a:p>
            <a:r>
              <a:rPr lang="fr-FR" dirty="0" smtClean="0">
                <a:solidFill>
                  <a:srgbClr val="404040"/>
                </a:solidFill>
                <a:latin typeface="Cambria" charset="0"/>
                <a:cs typeface="Cambria" charset="0"/>
              </a:rPr>
              <a:t>Des </a:t>
            </a:r>
            <a:r>
              <a:rPr lang="fr-FR" dirty="0">
                <a:solidFill>
                  <a:srgbClr val="404040"/>
                </a:solidFill>
                <a:latin typeface="Cambria" charset="0"/>
                <a:cs typeface="Cambria" charset="0"/>
              </a:rPr>
              <a:t>historiens de l’époque rapportent que ces flagellations finissaient dans un bain de sang.</a:t>
            </a:r>
          </a:p>
          <a:p>
            <a:r>
              <a:rPr lang="fr-FR" dirty="0">
                <a:solidFill>
                  <a:srgbClr val="404040"/>
                </a:solidFill>
                <a:latin typeface="Cambria" charset="0"/>
                <a:cs typeface="Cambria" charset="0"/>
              </a:rPr>
              <a:t>Jésus a été </a:t>
            </a:r>
            <a:r>
              <a:rPr lang="fr-FR" dirty="0" smtClean="0">
                <a:solidFill>
                  <a:srgbClr val="404040"/>
                </a:solidFill>
                <a:latin typeface="Cambria" charset="0"/>
                <a:cs typeface="Cambria" charset="0"/>
              </a:rPr>
              <a:t>défiguré. Beaucoup </a:t>
            </a:r>
            <a:r>
              <a:rPr lang="fr-FR" dirty="0">
                <a:solidFill>
                  <a:srgbClr val="404040"/>
                </a:solidFill>
                <a:latin typeface="Cambria" charset="0"/>
                <a:cs typeface="Cambria" charset="0"/>
              </a:rPr>
              <a:t>ont été horrifiés en le voyant.</a:t>
            </a:r>
          </a:p>
          <a:p>
            <a:pPr lvl="2"/>
            <a:r>
              <a:rPr lang="fr-FR" dirty="0">
                <a:latin typeface="Cambria" charset="0"/>
                <a:cs typeface="Cambria" charset="0"/>
              </a:rPr>
              <a:t>Tout comme beaucoup ont été horrifiés en le voyant, tant son visage était défiguré, tant son aspect était différent de celui des humains, Es 52:</a:t>
            </a:r>
            <a:r>
              <a:rPr lang="fr-FR" dirty="0" smtClean="0">
                <a:latin typeface="Cambria" charset="0"/>
                <a:cs typeface="Cambria" charset="0"/>
              </a:rPr>
              <a:t>14</a:t>
            </a:r>
            <a:endParaRPr lang="fr-FR" dirty="0">
              <a:latin typeface="Cambria" charset="0"/>
              <a:cs typeface="Cambria" charset="0"/>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30401" name="Espace réservé du texte 4"/>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t>Notre Seigneur Jésus a versé beaucoup de sang entre son arrestation et sa mort sur la </a:t>
            </a:r>
            <a:r>
              <a:rPr lang="fr-FR" dirty="0" smtClean="0"/>
              <a:t>croix. </a:t>
            </a:r>
          </a:p>
          <a:p>
            <a:r>
              <a:rPr lang="fr-FR" dirty="0" smtClean="0">
                <a:solidFill>
                  <a:schemeClr val="bg1"/>
                </a:solidFill>
                <a:latin typeface="Cambria" charset="0"/>
                <a:cs typeface="Cambria" charset="0"/>
              </a:rPr>
              <a:t>Sur </a:t>
            </a:r>
            <a:r>
              <a:rPr lang="fr-FR" dirty="0">
                <a:solidFill>
                  <a:schemeClr val="bg1"/>
                </a:solidFill>
                <a:latin typeface="Cambria" charset="0"/>
                <a:cs typeface="Cambria" charset="0"/>
              </a:rPr>
              <a:t>la croix, le sang est sorti </a:t>
            </a:r>
            <a:endParaRPr lang="fr-FR" dirty="0" smtClean="0">
              <a:solidFill>
                <a:schemeClr val="bg1"/>
              </a:solidFill>
              <a:latin typeface="Cambria" charset="0"/>
              <a:cs typeface="Cambria" charset="0"/>
            </a:endParaRPr>
          </a:p>
          <a:p>
            <a:pPr lvl="1"/>
            <a:r>
              <a:rPr lang="fr-FR" dirty="0" smtClean="0">
                <a:solidFill>
                  <a:schemeClr val="bg1"/>
                </a:solidFill>
                <a:latin typeface="Cambria" charset="0"/>
                <a:cs typeface="Cambria" charset="0"/>
              </a:rPr>
              <a:t>de </a:t>
            </a:r>
            <a:r>
              <a:rPr lang="fr-FR" dirty="0">
                <a:solidFill>
                  <a:schemeClr val="bg1"/>
                </a:solidFill>
                <a:latin typeface="Cambria" charset="0"/>
                <a:cs typeface="Cambria" charset="0"/>
              </a:rPr>
              <a:t>ses mains, </a:t>
            </a:r>
            <a:endParaRPr lang="fr-FR" dirty="0" smtClean="0">
              <a:solidFill>
                <a:schemeClr val="bg1"/>
              </a:solidFill>
              <a:latin typeface="Cambria" charset="0"/>
              <a:cs typeface="Cambria" charset="0"/>
            </a:endParaRPr>
          </a:p>
          <a:p>
            <a:pPr lvl="1"/>
            <a:r>
              <a:rPr lang="fr-FR" dirty="0" smtClean="0">
                <a:solidFill>
                  <a:schemeClr val="bg1"/>
                </a:solidFill>
                <a:latin typeface="Cambria" charset="0"/>
                <a:cs typeface="Cambria" charset="0"/>
              </a:rPr>
              <a:t>de </a:t>
            </a:r>
            <a:r>
              <a:rPr lang="fr-FR" dirty="0">
                <a:solidFill>
                  <a:schemeClr val="bg1"/>
                </a:solidFill>
                <a:latin typeface="Cambria" charset="0"/>
                <a:cs typeface="Cambria" charset="0"/>
              </a:rPr>
              <a:t>ses pieds </a:t>
            </a:r>
            <a:endParaRPr lang="fr-FR" dirty="0" smtClean="0">
              <a:solidFill>
                <a:schemeClr val="bg1"/>
              </a:solidFill>
              <a:latin typeface="Cambria" charset="0"/>
              <a:cs typeface="Cambria" charset="0"/>
            </a:endParaRPr>
          </a:p>
          <a:p>
            <a:pPr lvl="1"/>
            <a:r>
              <a:rPr lang="fr-FR" dirty="0" smtClean="0">
                <a:solidFill>
                  <a:schemeClr val="bg1"/>
                </a:solidFill>
                <a:latin typeface="Cambria" charset="0"/>
                <a:cs typeface="Cambria" charset="0"/>
              </a:rPr>
              <a:t>et </a:t>
            </a:r>
            <a:r>
              <a:rPr lang="fr-FR" dirty="0">
                <a:solidFill>
                  <a:schemeClr val="bg1"/>
                </a:solidFill>
                <a:latin typeface="Cambria" charset="0"/>
                <a:cs typeface="Cambria" charset="0"/>
              </a:rPr>
              <a:t>certainement aussi de son côté.</a:t>
            </a:r>
          </a:p>
          <a:p>
            <a:r>
              <a:rPr lang="fr-FR" dirty="0">
                <a:solidFill>
                  <a:schemeClr val="bg1"/>
                </a:solidFill>
                <a:latin typeface="Cambria" charset="0"/>
                <a:cs typeface="Cambria" charset="0"/>
              </a:rPr>
              <a:t>Couvert de sang, il a affronté le terrible supplice de la croix</a:t>
            </a:r>
            <a:r>
              <a:rPr lang="fr-FR" dirty="0" smtClean="0">
                <a:solidFill>
                  <a:schemeClr val="bg1"/>
                </a:solidFill>
                <a:latin typeface="Cambria" charset="0"/>
                <a:cs typeface="Cambria" charset="0"/>
              </a:rPr>
              <a:t>.</a:t>
            </a:r>
            <a:endParaRPr lang="fr-FR" dirty="0">
              <a:solidFill>
                <a:schemeClr val="bg1"/>
              </a:solidFill>
              <a:latin typeface="Cambria" charset="0"/>
              <a:cs typeface="Cambria" charset="0"/>
            </a:endParaRPr>
          </a:p>
          <a:p>
            <a:r>
              <a:rPr lang="fr-FR" dirty="0" smtClean="0">
                <a:solidFill>
                  <a:schemeClr val="bg1"/>
                </a:solidFill>
                <a:latin typeface="Cambria" charset="0"/>
                <a:cs typeface="Cambria" charset="0"/>
              </a:rPr>
              <a:t>Quelles </a:t>
            </a:r>
            <a:r>
              <a:rPr lang="fr-FR" dirty="0">
                <a:solidFill>
                  <a:schemeClr val="bg1"/>
                </a:solidFill>
                <a:latin typeface="Cambria" charset="0"/>
                <a:cs typeface="Cambria" charset="0"/>
              </a:rPr>
              <a:t>souffrances terribles Jésus-Christ a dû subir pour devenir notre Sauveur</a:t>
            </a:r>
            <a:r>
              <a:rPr lang="fr-FR" dirty="0" smtClean="0">
                <a:solidFill>
                  <a:schemeClr val="bg1"/>
                </a:solidFill>
                <a:latin typeface="Cambria" charset="0"/>
                <a:cs typeface="Cambria" charset="0"/>
              </a:rPr>
              <a:t>!</a:t>
            </a:r>
          </a:p>
        </p:txBody>
      </p:sp>
    </p:spTree>
    <p:extLst>
      <p:ext uri="{BB962C8B-B14F-4D97-AF65-F5344CB8AC3E}">
        <p14:creationId xmlns:p14="http://schemas.microsoft.com/office/powerpoint/2010/main" val="243633107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latin typeface="Cambria" charset="0"/>
                <a:cs typeface="Cambria" charset="0"/>
              </a:rPr>
              <a:t>Dans l’Ancien Testament, la personne qui avait commis un péché sacrifiait un animal qui mourrait sur l’autel.</a:t>
            </a:r>
          </a:p>
          <a:p>
            <a:pPr lvl="1"/>
            <a:r>
              <a:rPr lang="fr-FR" dirty="0">
                <a:latin typeface="Cambria" charset="0"/>
                <a:cs typeface="Cambria" charset="0"/>
              </a:rPr>
              <a:t>Sa mort et son sang qui coulait annulait devant Dieu le péché commis par la personne.</a:t>
            </a:r>
          </a:p>
          <a:p>
            <a:r>
              <a:rPr lang="fr-FR" dirty="0" smtClean="0">
                <a:latin typeface="Cambria" charset="0"/>
                <a:cs typeface="Cambria" charset="0"/>
              </a:rPr>
              <a:t>Nous </a:t>
            </a:r>
            <a:r>
              <a:rPr lang="fr-FR" dirty="0">
                <a:latin typeface="Cambria" charset="0"/>
                <a:cs typeface="Cambria" charset="0"/>
              </a:rPr>
              <a:t>assistons ici au sacrifice de Jésus-Christ.</a:t>
            </a:r>
          </a:p>
          <a:p>
            <a:r>
              <a:rPr lang="fr-FR" dirty="0">
                <a:latin typeface="Cambria" charset="0"/>
                <a:cs typeface="Cambria" charset="0"/>
              </a:rPr>
              <a:t>Dieu voulait des personnes qui l’adorent en esprit et en vérité.</a:t>
            </a:r>
          </a:p>
          <a:p>
            <a:pPr lvl="1"/>
            <a:r>
              <a:rPr lang="fr-FR" dirty="0">
                <a:latin typeface="Cambria" charset="0"/>
                <a:cs typeface="Cambria" charset="0"/>
              </a:rPr>
              <a:t>Jésus a répondu au désir de son Père et s’est proposé comme victime expiatoire</a:t>
            </a:r>
            <a:r>
              <a:rPr lang="fr-FR" dirty="0" smtClean="0">
                <a:latin typeface="Cambria" charset="0"/>
                <a:cs typeface="Cambria" charset="0"/>
              </a:rPr>
              <a:t>.</a:t>
            </a:r>
            <a:endParaRPr lang="fr-FR" dirty="0">
              <a:latin typeface="Cambria" charset="0"/>
              <a:cs typeface="Cambria" charset="0"/>
            </a:endParaRPr>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2661490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texte 1"/>
          <p:cNvSpPr>
            <a:spLocks noGrp="1"/>
          </p:cNvSpPr>
          <p:nvPr>
            <p:ph type="body" sz="quarter" idx="12"/>
          </p:nvPr>
        </p:nvSpPr>
        <p:spPr bwMode="auto">
          <a:xfrm>
            <a:off x="579438" y="1058863"/>
            <a:ext cx="8324850" cy="1862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fr-FR">
                <a:latin typeface="Cambria" charset="0"/>
                <a:cs typeface="Cambria" charset="0"/>
              </a:rPr>
              <a:t>L’intimité avec Dieu et avec son fils Jésus n’est pas une option, elle est indispensable.</a:t>
            </a:r>
          </a:p>
          <a:p>
            <a:pPr eaLnBrk="1" hangingPunct="1"/>
            <a:r>
              <a:rPr lang="fr-FR">
                <a:latin typeface="Cambria" charset="0"/>
                <a:cs typeface="Cambria" charset="0"/>
              </a:rPr>
              <a:t>Dieu est notre Père, il va nous donner des bonnes choses, comme un père le ferait à son fils.</a:t>
            </a:r>
          </a:p>
          <a:p>
            <a:pPr eaLnBrk="1" hangingPunct="1"/>
            <a:endParaRPr lang="fr-FR">
              <a:latin typeface="Cambria" charset="0"/>
              <a:cs typeface="Cambria" charset="0"/>
            </a:endParaRPr>
          </a:p>
        </p:txBody>
      </p:sp>
      <p:sp>
        <p:nvSpPr>
          <p:cNvPr id="47107" name="Titre 3"/>
          <p:cNvSpPr>
            <a:spLocks noGrp="1"/>
          </p:cNvSpPr>
          <p:nvPr>
            <p:ph type="title"/>
          </p:nvPr>
        </p:nvSpPr>
        <p:spPr bwMode="auto">
          <a:xfrm>
            <a:off x="1066800" y="449263"/>
            <a:ext cx="3871913"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endParaRPr lang="fr-FR" dirty="0">
              <a:latin typeface="Cambria" charset="0"/>
            </a:endParaRPr>
          </a:p>
        </p:txBody>
      </p:sp>
      <p:pic>
        <p:nvPicPr>
          <p:cNvPr id="3"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7" name="Text Box 13"/>
          <p:cNvSpPr txBox="1">
            <a:spLocks noChangeArrowheads="1"/>
          </p:cNvSpPr>
          <p:nvPr/>
        </p:nvSpPr>
        <p:spPr bwMode="auto">
          <a:xfrm>
            <a:off x="4320202" y="6292314"/>
            <a:ext cx="4301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Tahoma" charset="0"/>
              </a:rPr>
              <a:t>FO</a:t>
            </a:r>
            <a:endParaRPr lang="fr-FR" sz="7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L’efficacité de son sang versé à la croix est terriblement plus efficace que le sang des animaux offerts dans l’Ancienne alliance:</a:t>
            </a:r>
          </a:p>
          <a:p>
            <a:pPr lvl="1"/>
            <a:r>
              <a:rPr lang="fr-FR" dirty="0" smtClean="0"/>
              <a:t>Son sang purifie toutes les personnes qui l’acceptent comme Sauveur et Seigneur.</a:t>
            </a:r>
          </a:p>
          <a:p>
            <a:pPr lvl="1"/>
            <a:r>
              <a:rPr lang="fr-FR" dirty="0" smtClean="0"/>
              <a:t>Son sang est suffisant pour nous rendre juste, saint devant Dieu.</a:t>
            </a:r>
          </a:p>
          <a:p>
            <a:pPr lvl="2"/>
            <a:r>
              <a:rPr lang="fr-FR" dirty="0" smtClean="0"/>
              <a:t>Par </a:t>
            </a:r>
            <a:r>
              <a:rPr lang="fr-FR" dirty="0"/>
              <a:t>une seule offrande il a conduit à la perfection pour toujours ceux qu’il rend </a:t>
            </a:r>
            <a:r>
              <a:rPr lang="fr-FR" dirty="0" smtClean="0"/>
              <a:t>saints. </a:t>
            </a:r>
            <a:r>
              <a:rPr lang="fr-FR" dirty="0" err="1" smtClean="0"/>
              <a:t>Héb</a:t>
            </a:r>
            <a:r>
              <a:rPr lang="fr-FR" dirty="0" smtClean="0"/>
              <a:t> 10:14</a:t>
            </a:r>
          </a:p>
          <a:p>
            <a:pPr lvl="2"/>
            <a:r>
              <a:rPr lang="fr-FR" dirty="0"/>
              <a:t>nous avons par le sang de Jésus l’assurance d’un libre accès au </a:t>
            </a:r>
            <a:r>
              <a:rPr lang="fr-FR" dirty="0" smtClean="0"/>
              <a:t>sanctuaire. </a:t>
            </a:r>
            <a:r>
              <a:rPr lang="fr-FR" dirty="0" err="1" smtClean="0"/>
              <a:t>Héb</a:t>
            </a:r>
            <a:r>
              <a:rPr lang="fr-FR" dirty="0" smtClean="0"/>
              <a:t> 10:19</a:t>
            </a:r>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237580644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Espace réservé du texte 4"/>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atin typeface="Cambria" charset="0"/>
                <a:cs typeface="Cambria" charset="0"/>
              </a:rPr>
              <a:t>Les soldats crucifient Jésus.</a:t>
            </a:r>
          </a:p>
          <a:p>
            <a:r>
              <a:rPr lang="fr-FR">
                <a:latin typeface="Cambria" charset="0"/>
                <a:cs typeface="Cambria" charset="0"/>
              </a:rPr>
              <a:t>Ils partagent ses vêtements en tirant au sort.</a:t>
            </a:r>
          </a:p>
          <a:p>
            <a:r>
              <a:rPr lang="fr-FR">
                <a:latin typeface="Cambria" charset="0"/>
                <a:cs typeface="Cambria" charset="0"/>
              </a:rPr>
              <a:t>Ils s’asseyent ensuite devant la croix et le gardent.</a:t>
            </a:r>
          </a:p>
        </p:txBody>
      </p:sp>
      <p:pic>
        <p:nvPicPr>
          <p:cNvPr id="231425" name="Espace réservé pour une image  2"/>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itre 3"/>
          <p:cNvSpPr>
            <a:spLocks noGrp="1"/>
          </p:cNvSpPr>
          <p:nvPr>
            <p:ph type="title" idx="4294967295"/>
          </p:nvPr>
        </p:nvSpPr>
        <p:spPr bwMode="auto">
          <a:xfrm>
            <a:off x="0" y="449263"/>
            <a:ext cx="3871913" cy="5635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Jésus est crucifié</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a:xfrm>
            <a:off x="161925" y="1058863"/>
            <a:ext cx="8786813" cy="5172075"/>
          </a:xfrm>
        </p:spPr>
        <p:txBody>
          <a:bodyPr/>
          <a:lstStyle/>
          <a:p>
            <a:pPr>
              <a:defRPr/>
            </a:pPr>
            <a:r>
              <a:rPr lang="fr-FR" dirty="0" smtClean="0"/>
              <a:t>Le </a:t>
            </a:r>
            <a:r>
              <a:rPr lang="fr-FR" dirty="0"/>
              <a:t>motif de l’accusation  est écrit au dessus de sa tête.</a:t>
            </a:r>
          </a:p>
          <a:p>
            <a:pPr lvl="2">
              <a:defRPr/>
            </a:pPr>
            <a:r>
              <a:rPr lang="fr-FR" dirty="0"/>
              <a:t>Celui-ci est Jésus, le roi des Juifs. Mat 27:37</a:t>
            </a:r>
          </a:p>
          <a:p>
            <a:pPr>
              <a:defRPr/>
            </a:pPr>
            <a:r>
              <a:rPr lang="fr-FR" dirty="0"/>
              <a:t>2 brigands sont crucifiés avec lui, un à sa gauche, l’autre à sa droite.</a:t>
            </a:r>
          </a:p>
          <a:p>
            <a:pPr>
              <a:defRPr/>
            </a:pPr>
            <a:r>
              <a:rPr lang="fr-FR" dirty="0"/>
              <a:t>Les passants l’insultent.</a:t>
            </a:r>
          </a:p>
          <a:p>
            <a:pPr>
              <a:defRPr/>
            </a:pPr>
            <a:r>
              <a:rPr lang="fr-FR" dirty="0"/>
              <a:t>Ils ne comprennent pas. Ils lui crient:</a:t>
            </a:r>
          </a:p>
          <a:p>
            <a:pPr lvl="2">
              <a:defRPr/>
            </a:pPr>
            <a:r>
              <a:rPr lang="fr-FR" dirty="0"/>
              <a:t>Toi qui détruis le temple et qui le reconstruis en trois jours, sauve-toi toi-même! Si tu es le Fils de Dieu, descends de la croix! Mat 27:</a:t>
            </a:r>
            <a:r>
              <a:rPr lang="fr-FR" dirty="0" smtClean="0"/>
              <a:t>40</a:t>
            </a:r>
            <a:endParaRPr lang="fr-FR" dirty="0"/>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9372935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a:xfrm>
            <a:off x="161925" y="1058863"/>
            <a:ext cx="8786813" cy="5172075"/>
          </a:xfrm>
        </p:spPr>
        <p:txBody>
          <a:bodyPr/>
          <a:lstStyle/>
          <a:p>
            <a:pPr>
              <a:defRPr/>
            </a:pPr>
            <a:r>
              <a:rPr lang="fr-FR" dirty="0" smtClean="0"/>
              <a:t>Les </a:t>
            </a:r>
            <a:r>
              <a:rPr lang="fr-FR" dirty="0"/>
              <a:t>chefs des prêtres, les spécialistes de la loi et les anciens se moquent de lui.</a:t>
            </a:r>
          </a:p>
          <a:p>
            <a:pPr>
              <a:defRPr/>
            </a:pPr>
            <a:r>
              <a:rPr lang="fr-FR" dirty="0"/>
              <a:t>Ils lui disent:</a:t>
            </a:r>
          </a:p>
          <a:p>
            <a:pPr lvl="2">
              <a:defRPr/>
            </a:pPr>
            <a:r>
              <a:rPr lang="fr-FR" dirty="0"/>
              <a:t>Il en a sauvé d'autres et il ne peut pas se sauver lui-même! S'il est roi d'Israël, qu'il descende maintenant de la croix et nous croirons en lui. Il s'est confié en Dieu; que Dieu le délivre maintenant, s'il l'aime! En effet, il a dit: ‘Je suis le Fils de Dieu.’ Mat 27:42-43</a:t>
            </a:r>
          </a:p>
          <a:p>
            <a:pPr>
              <a:defRPr/>
            </a:pPr>
            <a:r>
              <a:rPr lang="fr-FR" dirty="0"/>
              <a:t>Les 2 brigands l’insultent</a:t>
            </a:r>
            <a:r>
              <a:rPr lang="fr-FR" dirty="0" smtClean="0"/>
              <a:t>.</a:t>
            </a:r>
            <a:endParaRPr lang="fr-FR" dirty="0"/>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Espace réservé du texte 4"/>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solidFill>
                  <a:srgbClr val="404040"/>
                </a:solidFill>
                <a:latin typeface="Cambria" charset="0"/>
                <a:cs typeface="Cambria" charset="0"/>
              </a:rPr>
              <a:t>Jésus est sur la croix depuis 9h du matin.</a:t>
            </a:r>
          </a:p>
          <a:p>
            <a:r>
              <a:rPr lang="fr-FR" dirty="0">
                <a:solidFill>
                  <a:srgbClr val="404040"/>
                </a:solidFill>
                <a:latin typeface="Cambria" charset="0"/>
                <a:cs typeface="Cambria" charset="0"/>
              </a:rPr>
              <a:t>De 12h à 15h, la nuit s’installe sur tout le pays.</a:t>
            </a:r>
          </a:p>
          <a:p>
            <a:r>
              <a:rPr lang="fr-FR" dirty="0">
                <a:solidFill>
                  <a:srgbClr val="404040"/>
                </a:solidFill>
                <a:latin typeface="Cambria" charset="0"/>
                <a:cs typeface="Cambria" charset="0"/>
              </a:rPr>
              <a:t>Vers 15h, Jésus s’écrie d’une forte voix:</a:t>
            </a:r>
          </a:p>
          <a:p>
            <a:pPr lvl="2"/>
            <a:r>
              <a:rPr lang="fr-FR" dirty="0">
                <a:latin typeface="Cambria" charset="0"/>
                <a:cs typeface="Cambria" charset="0"/>
              </a:rPr>
              <a:t>Eli, Eli, lama </a:t>
            </a:r>
            <a:r>
              <a:rPr lang="fr-FR" dirty="0" err="1">
                <a:latin typeface="Cambria" charset="0"/>
                <a:cs typeface="Cambria" charset="0"/>
              </a:rPr>
              <a:t>sabachthani</a:t>
            </a:r>
            <a:r>
              <a:rPr lang="fr-FR" dirty="0">
                <a:latin typeface="Cambria" charset="0"/>
                <a:cs typeface="Cambria" charset="0"/>
              </a:rPr>
              <a:t>?» – c'est-à-dire: Mon Dieu, mon Dieu, pourquoi m'as-tu abandonné? Mat 27:</a:t>
            </a:r>
            <a:r>
              <a:rPr lang="fr-FR" dirty="0" smtClean="0">
                <a:latin typeface="Cambria" charset="0"/>
                <a:cs typeface="Cambria" charset="0"/>
              </a:rPr>
              <a:t>46</a:t>
            </a:r>
            <a:endParaRPr lang="fr-FR" dirty="0" smtClean="0"/>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34498" name="Titr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Mort de Jésus</a:t>
            </a:r>
          </a:p>
        </p:txBody>
      </p:sp>
      <p:sp>
        <p:nvSpPr>
          <p:cNvPr id="6" name="Text Box 13"/>
          <p:cNvSpPr txBox="1">
            <a:spLocks noChangeArrowheads="1"/>
          </p:cNvSpPr>
          <p:nvPr/>
        </p:nvSpPr>
        <p:spPr bwMode="auto">
          <a:xfrm>
            <a:off x="4568898" y="6597455"/>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latin typeface="+mj-lt"/>
              </a:rPr>
              <a:t>TP</a:t>
            </a:r>
            <a:endParaRPr lang="fr-FR" sz="1200" dirty="0" smtClean="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Espace réservé du texte 4"/>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smtClean="0">
                <a:solidFill>
                  <a:srgbClr val="404040"/>
                </a:solidFill>
                <a:latin typeface="Cambria" charset="0"/>
                <a:cs typeface="Cambria" charset="0"/>
              </a:rPr>
              <a:t>Quelqu’un </a:t>
            </a:r>
            <a:r>
              <a:rPr lang="fr-FR" dirty="0">
                <a:solidFill>
                  <a:srgbClr val="404040"/>
                </a:solidFill>
                <a:latin typeface="Cambria" charset="0"/>
                <a:cs typeface="Cambria" charset="0"/>
              </a:rPr>
              <a:t>va chercher une éponge imbibée de vinaigre.</a:t>
            </a:r>
          </a:p>
          <a:p>
            <a:r>
              <a:rPr lang="fr-FR" dirty="0">
                <a:solidFill>
                  <a:srgbClr val="404040"/>
                </a:solidFill>
                <a:latin typeface="Cambria" charset="0"/>
                <a:cs typeface="Cambria" charset="0"/>
              </a:rPr>
              <a:t>Il la fixe à un roseau et lui donne à boire.</a:t>
            </a:r>
          </a:p>
          <a:p>
            <a:r>
              <a:rPr lang="fr-FR" dirty="0">
                <a:solidFill>
                  <a:srgbClr val="404040"/>
                </a:solidFill>
                <a:latin typeface="Cambria" charset="0"/>
                <a:cs typeface="Cambria" charset="0"/>
              </a:rPr>
              <a:t>Jésus pousse </a:t>
            </a:r>
            <a:r>
              <a:rPr lang="fr-FR" dirty="0" smtClean="0">
                <a:solidFill>
                  <a:srgbClr val="404040"/>
                </a:solidFill>
                <a:latin typeface="Cambria" charset="0"/>
                <a:cs typeface="Cambria" charset="0"/>
              </a:rPr>
              <a:t>un </a:t>
            </a:r>
            <a:r>
              <a:rPr lang="fr-FR" dirty="0">
                <a:solidFill>
                  <a:srgbClr val="404040"/>
                </a:solidFill>
                <a:latin typeface="Cambria" charset="0"/>
                <a:cs typeface="Cambria" charset="0"/>
              </a:rPr>
              <a:t>grand cri et </a:t>
            </a:r>
            <a:r>
              <a:rPr lang="fr-FR" dirty="0" smtClean="0">
                <a:solidFill>
                  <a:srgbClr val="404040"/>
                </a:solidFill>
                <a:latin typeface="Cambria" charset="0"/>
                <a:cs typeface="Cambria" charset="0"/>
              </a:rPr>
              <a:t>meurt.</a:t>
            </a:r>
            <a:endParaRPr lang="fr-FR" dirty="0">
              <a:solidFill>
                <a:srgbClr val="404040"/>
              </a:solidFill>
              <a:latin typeface="Cambria" charset="0"/>
              <a:cs typeface="Cambria" charset="0"/>
            </a:endParaRPr>
          </a:p>
          <a:p>
            <a:pPr lvl="2"/>
            <a:r>
              <a:rPr lang="fr-FR" dirty="0"/>
              <a:t>Jésus poussa de nouveau un grand cri et rendit l'esprit</a:t>
            </a:r>
            <a:r>
              <a:rPr lang="fr-FR" dirty="0" smtClean="0"/>
              <a:t>. Mat 27:50</a:t>
            </a:r>
          </a:p>
        </p:txBody>
      </p:sp>
      <p:pic>
        <p:nvPicPr>
          <p:cNvPr id="5" name="Espace réservé pour une image  4"/>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8" name="Text Box 13"/>
          <p:cNvSpPr txBox="1">
            <a:spLocks noChangeArrowheads="1"/>
          </p:cNvSpPr>
          <p:nvPr/>
        </p:nvSpPr>
        <p:spPr bwMode="auto">
          <a:xfrm>
            <a:off x="8452644" y="6011334"/>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latin typeface="+mj-lt"/>
              </a:rPr>
              <a:t>FO</a:t>
            </a:r>
            <a:endParaRPr lang="fr-FR" sz="1200" dirty="0" smtClean="0">
              <a:latin typeface="+mj-lt"/>
            </a:endParaRPr>
          </a:p>
        </p:txBody>
      </p:sp>
    </p:spTree>
    <p:extLst>
      <p:ext uri="{BB962C8B-B14F-4D97-AF65-F5344CB8AC3E}">
        <p14:creationId xmlns:p14="http://schemas.microsoft.com/office/powerpoint/2010/main" val="1078863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4294967295"/>
          </p:nvPr>
        </p:nvSpPr>
        <p:spPr>
          <a:xfrm>
            <a:off x="162000" y="1066799"/>
            <a:ext cx="5510667" cy="4944535"/>
          </a:xfrm>
          <a:prstGeom prst="rect">
            <a:avLst/>
          </a:prstGeom>
        </p:spPr>
        <p:txBody>
          <a:bodyPr/>
          <a:lstStyle/>
          <a:p>
            <a:r>
              <a:rPr lang="fr-FR" dirty="0">
                <a:solidFill>
                  <a:srgbClr val="404040"/>
                </a:solidFill>
                <a:latin typeface="Cambria" charset="0"/>
                <a:cs typeface="Cambria" charset="0"/>
              </a:rPr>
              <a:t>À cet instant</a:t>
            </a:r>
          </a:p>
          <a:p>
            <a:pPr lvl="1"/>
            <a:r>
              <a:rPr lang="fr-FR" dirty="0" smtClean="0">
                <a:solidFill>
                  <a:srgbClr val="404040"/>
                </a:solidFill>
                <a:latin typeface="Cambria" charset="0"/>
                <a:cs typeface="Cambria" charset="0"/>
              </a:rPr>
              <a:t>le </a:t>
            </a:r>
            <a:r>
              <a:rPr lang="fr-FR" dirty="0">
                <a:solidFill>
                  <a:srgbClr val="404040"/>
                </a:solidFill>
                <a:latin typeface="Cambria" charset="0"/>
                <a:cs typeface="Cambria" charset="0"/>
              </a:rPr>
              <a:t>voile du temple se déchire en </a:t>
            </a:r>
            <a:r>
              <a:rPr lang="fr-FR" dirty="0" smtClean="0">
                <a:solidFill>
                  <a:srgbClr val="404040"/>
                </a:solidFill>
                <a:latin typeface="Cambria" charset="0"/>
                <a:cs typeface="Cambria" charset="0"/>
              </a:rPr>
              <a:t>deux </a:t>
            </a:r>
            <a:r>
              <a:rPr lang="fr-FR" dirty="0">
                <a:solidFill>
                  <a:srgbClr val="404040"/>
                </a:solidFill>
                <a:latin typeface="Cambria" charset="0"/>
                <a:cs typeface="Cambria" charset="0"/>
              </a:rPr>
              <a:t>du haut en bas,</a:t>
            </a:r>
          </a:p>
          <a:p>
            <a:pPr lvl="1"/>
            <a:r>
              <a:rPr lang="fr-FR" dirty="0" smtClean="0">
                <a:solidFill>
                  <a:srgbClr val="404040"/>
                </a:solidFill>
                <a:latin typeface="Cambria" charset="0"/>
                <a:cs typeface="Cambria" charset="0"/>
              </a:rPr>
              <a:t>la </a:t>
            </a:r>
            <a:r>
              <a:rPr lang="fr-FR" dirty="0">
                <a:solidFill>
                  <a:srgbClr val="404040"/>
                </a:solidFill>
                <a:latin typeface="Cambria" charset="0"/>
                <a:cs typeface="Cambria" charset="0"/>
              </a:rPr>
              <a:t>terre tremble,</a:t>
            </a:r>
          </a:p>
          <a:p>
            <a:pPr lvl="1">
              <a:defRPr/>
            </a:pPr>
            <a:r>
              <a:rPr lang="fr-FR" dirty="0"/>
              <a:t>l</a:t>
            </a:r>
            <a:r>
              <a:rPr lang="fr-FR" dirty="0" smtClean="0"/>
              <a:t>es </a:t>
            </a:r>
            <a:r>
              <a:rPr lang="fr-FR" dirty="0"/>
              <a:t>rochers se fendent,</a:t>
            </a:r>
          </a:p>
          <a:p>
            <a:pPr lvl="1">
              <a:defRPr/>
            </a:pPr>
            <a:r>
              <a:rPr lang="fr-FR" dirty="0"/>
              <a:t>l</a:t>
            </a:r>
            <a:r>
              <a:rPr lang="fr-FR" dirty="0" smtClean="0"/>
              <a:t>es </a:t>
            </a:r>
            <a:r>
              <a:rPr lang="fr-FR" dirty="0"/>
              <a:t>tombeaux s’ouvrent et plusieurs morts ressuscitent.</a:t>
            </a:r>
          </a:p>
          <a:p>
            <a:pPr>
              <a:defRPr/>
            </a:pPr>
            <a:r>
              <a:rPr lang="fr-FR" dirty="0"/>
              <a:t>Voyant toutes ces choses, les soldats qui gardent Jésus sont saisis de peur</a:t>
            </a:r>
            <a:r>
              <a:rPr lang="fr-FR" dirty="0" smtClean="0"/>
              <a:t>.</a:t>
            </a:r>
          </a:p>
        </p:txBody>
      </p:sp>
      <p:pic>
        <p:nvPicPr>
          <p:cNvPr id="3" name="Espace réservé pour une image  2"/>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prstGeom prst="rect">
            <a:avLst/>
          </a:prstGeom>
        </p:spPr>
      </p:pic>
      <p:sp>
        <p:nvSpPr>
          <p:cNvPr id="6" name="Text Box 13"/>
          <p:cNvSpPr txBox="1">
            <a:spLocks noChangeArrowheads="1"/>
          </p:cNvSpPr>
          <p:nvPr/>
        </p:nvSpPr>
        <p:spPr bwMode="auto">
          <a:xfrm>
            <a:off x="8396288" y="6000888"/>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latin typeface="+mj-lt"/>
              </a:rPr>
              <a:t>FO</a:t>
            </a:r>
            <a:endParaRPr lang="fr-FR" sz="1200" dirty="0" smtClean="0">
              <a:latin typeface="+mj-lt"/>
            </a:endParaRPr>
          </a:p>
        </p:txBody>
      </p:sp>
    </p:spTree>
    <p:extLst>
      <p:ext uri="{BB962C8B-B14F-4D97-AF65-F5344CB8AC3E}">
        <p14:creationId xmlns:p14="http://schemas.microsoft.com/office/powerpoint/2010/main" val="393431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pPr>
              <a:defRPr/>
            </a:pPr>
            <a:r>
              <a:rPr lang="fr-FR" dirty="0"/>
              <a:t>Ils disent:</a:t>
            </a:r>
          </a:p>
          <a:p>
            <a:pPr lvl="2">
              <a:defRPr/>
            </a:pPr>
            <a:r>
              <a:rPr lang="fr-FR" dirty="0"/>
              <a:t>Cet homme était vraiment le Fils de Dieu. Mat 27:54</a:t>
            </a:r>
          </a:p>
          <a:p>
            <a:pPr>
              <a:defRPr/>
            </a:pPr>
            <a:r>
              <a:rPr lang="fr-FR" dirty="0" smtClean="0"/>
              <a:t>Plusieurs femmes regardent la scène de loin; parmi elles</a:t>
            </a:r>
          </a:p>
          <a:p>
            <a:pPr lvl="1">
              <a:defRPr/>
            </a:pPr>
            <a:r>
              <a:rPr lang="fr-FR" dirty="0" smtClean="0"/>
              <a:t>Marie </a:t>
            </a:r>
            <a:r>
              <a:rPr lang="fr-FR" dirty="0"/>
              <a:t>de </a:t>
            </a:r>
            <a:r>
              <a:rPr lang="fr-FR" dirty="0" err="1"/>
              <a:t>Magdala</a:t>
            </a:r>
            <a:r>
              <a:rPr lang="fr-FR" dirty="0"/>
              <a:t>,</a:t>
            </a:r>
          </a:p>
          <a:p>
            <a:pPr lvl="1">
              <a:defRPr/>
            </a:pPr>
            <a:r>
              <a:rPr lang="fr-FR" dirty="0"/>
              <a:t>Marie la mère de Jacques et de Joseph,</a:t>
            </a:r>
          </a:p>
          <a:p>
            <a:pPr lvl="1">
              <a:defRPr/>
            </a:pPr>
            <a:r>
              <a:rPr lang="fr-FR" dirty="0"/>
              <a:t>La mère de Jacques et de Jean</a:t>
            </a:r>
            <a:r>
              <a:rPr lang="fr-FR" dirty="0" smtClean="0"/>
              <a:t>.</a:t>
            </a:r>
            <a:endParaRPr lang="fr-FR" dirty="0"/>
          </a:p>
        </p:txBody>
      </p:sp>
    </p:spTree>
    <p:extLst>
      <p:ext uri="{BB962C8B-B14F-4D97-AF65-F5344CB8AC3E}">
        <p14:creationId xmlns:p14="http://schemas.microsoft.com/office/powerpoint/2010/main" val="198958213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Joseph d’</a:t>
            </a:r>
            <a:r>
              <a:rPr lang="fr-FR" dirty="0" err="1"/>
              <a:t>Arimathée</a:t>
            </a:r>
            <a:r>
              <a:rPr lang="fr-FR" dirty="0"/>
              <a:t> est membre du sanhédrin et un disciple de Jésus.</a:t>
            </a:r>
          </a:p>
          <a:p>
            <a:r>
              <a:rPr lang="fr-FR" dirty="0"/>
              <a:t>Il demande à Pilate le corps de Jésus.</a:t>
            </a:r>
          </a:p>
          <a:p>
            <a:pPr lvl="1"/>
            <a:r>
              <a:rPr lang="fr-FR" dirty="0"/>
              <a:t>Il l’enveloppe d’un drap et le met dans un tombeau neuf.</a:t>
            </a:r>
          </a:p>
          <a:p>
            <a:pPr lvl="1"/>
            <a:r>
              <a:rPr lang="fr-FR" dirty="0"/>
              <a:t>Il ferme l’entrée par une grosse pierre.</a:t>
            </a:r>
          </a:p>
          <a:p>
            <a:r>
              <a:rPr lang="fr-FR" dirty="0"/>
              <a:t>Marie de </a:t>
            </a:r>
            <a:r>
              <a:rPr lang="fr-FR" dirty="0" err="1"/>
              <a:t>Magdala</a:t>
            </a:r>
            <a:r>
              <a:rPr lang="fr-FR" dirty="0"/>
              <a:t> et l’autre Marie observent la scène, assises vis-à-vis du tombeau.</a:t>
            </a:r>
          </a:p>
          <a:p>
            <a:endParaRPr lang="fr-FR" dirty="0"/>
          </a:p>
        </p:txBody>
      </p:sp>
      <p:pic>
        <p:nvPicPr>
          <p:cNvPr id="5"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6" name="Text Box 13"/>
          <p:cNvSpPr txBox="1">
            <a:spLocks noChangeArrowheads="1"/>
          </p:cNvSpPr>
          <p:nvPr/>
        </p:nvSpPr>
        <p:spPr bwMode="auto">
          <a:xfrm>
            <a:off x="8396288" y="6011334"/>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latin typeface="+mj-lt"/>
              </a:rPr>
              <a:t>DG</a:t>
            </a:r>
            <a:endParaRPr lang="fr-FR" sz="1200" dirty="0" smtClean="0">
              <a:latin typeface="+mj-lt"/>
            </a:endParaRPr>
          </a:p>
        </p:txBody>
      </p:sp>
    </p:spTree>
    <p:extLst>
      <p:ext uri="{BB962C8B-B14F-4D97-AF65-F5344CB8AC3E}">
        <p14:creationId xmlns:p14="http://schemas.microsoft.com/office/powerpoint/2010/main" val="3633707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defRPr/>
            </a:pPr>
            <a:r>
              <a:rPr lang="fr-FR" dirty="0"/>
              <a:t>Tout en parcourant la Galilée, Jésus</a:t>
            </a:r>
          </a:p>
          <a:p>
            <a:pPr lvl="1" eaLnBrk="1" hangingPunct="1">
              <a:defRPr/>
            </a:pPr>
            <a:r>
              <a:rPr lang="fr-FR" dirty="0"/>
              <a:t>enseigne dans les synagogues,</a:t>
            </a:r>
          </a:p>
          <a:p>
            <a:pPr lvl="1" eaLnBrk="1" hangingPunct="1">
              <a:defRPr/>
            </a:pPr>
            <a:r>
              <a:rPr lang="fr-FR" dirty="0"/>
              <a:t>proclame la bonne nouvelle du royaume,</a:t>
            </a:r>
          </a:p>
          <a:p>
            <a:pPr lvl="1" eaLnBrk="1" hangingPunct="1">
              <a:defRPr/>
            </a:pPr>
            <a:r>
              <a:rPr lang="fr-FR" dirty="0"/>
              <a:t>guérit toute maladie.</a:t>
            </a:r>
          </a:p>
          <a:p>
            <a:pPr eaLnBrk="1" hangingPunct="1"/>
            <a:r>
              <a:rPr lang="fr-FR" dirty="0" smtClean="0">
                <a:solidFill>
                  <a:srgbClr val="404040"/>
                </a:solidFill>
                <a:latin typeface="Cambria" charset="0"/>
                <a:cs typeface="Cambria" charset="0"/>
              </a:rPr>
              <a:t>Des </a:t>
            </a:r>
            <a:r>
              <a:rPr lang="fr-FR" dirty="0">
                <a:solidFill>
                  <a:srgbClr val="404040"/>
                </a:solidFill>
                <a:latin typeface="Cambria" charset="0"/>
                <a:cs typeface="Cambria" charset="0"/>
              </a:rPr>
              <a:t>foules le suivent.</a:t>
            </a:r>
          </a:p>
          <a:p>
            <a:pPr eaLnBrk="1" hangingPunct="1"/>
            <a:r>
              <a:rPr lang="fr-FR" dirty="0">
                <a:solidFill>
                  <a:srgbClr val="404040"/>
                </a:solidFill>
                <a:latin typeface="Cambria" charset="0"/>
                <a:cs typeface="Cambria" charset="0"/>
              </a:rPr>
              <a:t>Certaines personnes marchent depuis Jérusalem afin d’être guéries par Jésus.</a:t>
            </a:r>
          </a:p>
        </p:txBody>
      </p:sp>
      <p:pic>
        <p:nvPicPr>
          <p:cNvPr id="49154" name="Espace réservé pour une image  3" descr="Fotolia_36051137_Subscription_XL.jpg"/>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bwMode="auto">
          <a:xfrm>
            <a:off x="-423297" y="0"/>
            <a:ext cx="338914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p:cNvSpPr txBox="1">
            <a:spLocks noChangeArrowheads="1"/>
          </p:cNvSpPr>
          <p:nvPr/>
        </p:nvSpPr>
        <p:spPr bwMode="auto">
          <a:xfrm>
            <a:off x="2893419" y="6620241"/>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3831527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a:xfrm>
            <a:off x="161925" y="1058863"/>
            <a:ext cx="8786813" cy="5172075"/>
          </a:xfrm>
        </p:spPr>
        <p:txBody>
          <a:bodyPr/>
          <a:lstStyle/>
          <a:p>
            <a:pPr>
              <a:defRPr/>
            </a:pPr>
            <a:r>
              <a:rPr lang="fr-FR" dirty="0" smtClean="0"/>
              <a:t>Le </a:t>
            </a:r>
            <a:r>
              <a:rPr lang="fr-FR" dirty="0"/>
              <a:t>lendemain, les chefs des prêtres et les pharisiens vont vers Pilate et lui disent:</a:t>
            </a:r>
          </a:p>
          <a:p>
            <a:pPr lvl="2">
              <a:defRPr/>
            </a:pPr>
            <a:r>
              <a:rPr lang="fr-FR" dirty="0"/>
              <a:t>Seigneur, nous nous souvenons que cet imposteur a dit, quand il vivait encore: ‘Après trois jours je ressusciterai. Ordonne donc que le tombeau soit gardé jusqu'au troisième jour, afin que ses disciples ne viennent pas voler le corps et dire au peuple: ‘Il est ressuscité.’ Cette dernière imposture serait pire que la première. Mat 27:63-64</a:t>
            </a:r>
          </a:p>
          <a:p>
            <a:pPr>
              <a:defRPr/>
            </a:pPr>
            <a:r>
              <a:rPr lang="fr-FR" dirty="0"/>
              <a:t>Pilate leur répond:</a:t>
            </a:r>
          </a:p>
          <a:p>
            <a:pPr lvl="2">
              <a:defRPr/>
            </a:pPr>
            <a:r>
              <a:rPr lang="fr-FR" dirty="0"/>
              <a:t>Vous avez une garde. Allez-y, gardez-le comme vous le souhaitez! Mat 27:65</a:t>
            </a:r>
          </a:p>
          <a:p>
            <a:pPr>
              <a:defRPr/>
            </a:pPr>
            <a:r>
              <a:rPr lang="fr-FR" dirty="0"/>
              <a:t>Ils partent sceller la pierre et mettre des gardes devant le tombeau.</a:t>
            </a:r>
          </a:p>
          <a:p>
            <a:pPr>
              <a:defRPr/>
            </a:pPr>
            <a:endParaRPr lang="fr-FR" dirty="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A </a:t>
            </a:r>
            <a:r>
              <a:rPr lang="fr-FR" dirty="0"/>
              <a:t>l’aube du 1</a:t>
            </a:r>
            <a:r>
              <a:rPr lang="fr-FR" baseline="30000" dirty="0"/>
              <a:t>er</a:t>
            </a:r>
            <a:r>
              <a:rPr lang="fr-FR" dirty="0"/>
              <a:t> jour de la semaine, Marie de </a:t>
            </a:r>
            <a:r>
              <a:rPr lang="fr-FR" dirty="0" err="1"/>
              <a:t>Magdala</a:t>
            </a:r>
            <a:r>
              <a:rPr lang="fr-FR" dirty="0"/>
              <a:t> et l’autre Marie vont voir le tombeau.</a:t>
            </a:r>
          </a:p>
          <a:p>
            <a:pPr>
              <a:defRPr/>
            </a:pPr>
            <a:r>
              <a:rPr lang="fr-FR" dirty="0"/>
              <a:t>Elles assistent à des phénomènes extraordinaires:</a:t>
            </a:r>
          </a:p>
          <a:p>
            <a:pPr lvl="1">
              <a:defRPr/>
            </a:pPr>
            <a:r>
              <a:rPr lang="fr-FR" dirty="0"/>
              <a:t>Un tremblement a lieu.</a:t>
            </a:r>
          </a:p>
          <a:p>
            <a:pPr lvl="1">
              <a:defRPr/>
            </a:pPr>
            <a:r>
              <a:rPr lang="fr-FR" dirty="0"/>
              <a:t>Un ange du Seigneur descend du ciel,</a:t>
            </a:r>
          </a:p>
          <a:p>
            <a:pPr lvl="1">
              <a:defRPr/>
            </a:pPr>
            <a:r>
              <a:rPr lang="fr-FR" dirty="0"/>
              <a:t>L’ange roule la pierre du tombeau et s’assied dessus.</a:t>
            </a:r>
          </a:p>
          <a:p>
            <a:pPr>
              <a:defRPr/>
            </a:pPr>
            <a:r>
              <a:rPr lang="fr-FR" dirty="0"/>
              <a:t>Les gardes sont terrifiés</a:t>
            </a:r>
            <a:r>
              <a:rPr lang="fr-FR" dirty="0" smtClean="0"/>
              <a:t>.</a:t>
            </a:r>
          </a:p>
          <a:p>
            <a:pPr>
              <a:defRPr/>
            </a:pPr>
            <a:r>
              <a:rPr lang="fr-FR" dirty="0" smtClean="0"/>
              <a:t>La pierre est roulée </a:t>
            </a:r>
          </a:p>
          <a:p>
            <a:pPr lvl="1">
              <a:defRPr/>
            </a:pPr>
            <a:r>
              <a:rPr lang="fr-FR" dirty="0" smtClean="0"/>
              <a:t>non pas pour laisser sortir Jésus</a:t>
            </a:r>
          </a:p>
          <a:p>
            <a:pPr lvl="1">
              <a:defRPr/>
            </a:pPr>
            <a:r>
              <a:rPr lang="fr-FR" dirty="0" smtClean="0"/>
              <a:t>mais pour montrer au monde qu’il est ressuscité, qu’il a vaincu la mort.</a:t>
            </a:r>
            <a:endParaRPr lang="fr-FR" dirty="0"/>
          </a:p>
        </p:txBody>
      </p:sp>
      <p:sp>
        <p:nvSpPr>
          <p:cNvPr id="238594" name="Titre 3"/>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Résurrection de Jésus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Box 13"/>
          <p:cNvSpPr txBox="1">
            <a:spLocks noChangeArrowheads="1"/>
          </p:cNvSpPr>
          <p:nvPr/>
        </p:nvSpPr>
        <p:spPr bwMode="auto">
          <a:xfrm>
            <a:off x="8519585" y="6581775"/>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latin typeface="+mj-lt"/>
              </a:rPr>
              <a:t>FO</a:t>
            </a:r>
            <a:endParaRPr lang="fr-FR" sz="1200" dirty="0" smtClean="0">
              <a:latin typeface="+mj-lt"/>
            </a:endParaRPr>
          </a:p>
        </p:txBody>
      </p:sp>
    </p:spTree>
    <p:extLst>
      <p:ext uri="{BB962C8B-B14F-4D97-AF65-F5344CB8AC3E}">
        <p14:creationId xmlns:p14="http://schemas.microsoft.com/office/powerpoint/2010/main" val="2835970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L’ange </a:t>
            </a:r>
            <a:r>
              <a:rPr lang="fr-FR" dirty="0"/>
              <a:t>dit aux femmes:</a:t>
            </a:r>
          </a:p>
          <a:p>
            <a:pPr lvl="2">
              <a:defRPr/>
            </a:pPr>
            <a:r>
              <a:rPr lang="fr-FR" dirty="0"/>
              <a:t>Quant à vous, n’ayez pas peur, car je sais que vous cherchez Jésus, celui qui a été crucifié. Il n'est pas ici, car il est ressuscité, comme il l'avait dit. Venez voir l'endroit où le Seigneur était couché et allez vite dire à ses disciples qu'il est ressuscité. Il vous précède en Galilée. C'est là que vous le verrez. Mat 28:5-7</a:t>
            </a:r>
          </a:p>
          <a:p>
            <a:pPr>
              <a:defRPr/>
            </a:pPr>
            <a:r>
              <a:rPr lang="fr-FR" dirty="0"/>
              <a:t>Les 2 femmes sont remplies de crainte et de j</a:t>
            </a:r>
            <a:r>
              <a:rPr lang="fr-FR" dirty="0" smtClean="0"/>
              <a:t>oie</a:t>
            </a:r>
            <a:r>
              <a:rPr lang="fr-FR" dirty="0"/>
              <a:t>.</a:t>
            </a:r>
          </a:p>
          <a:p>
            <a:pPr>
              <a:defRPr/>
            </a:pPr>
            <a:r>
              <a:rPr lang="fr-FR" dirty="0"/>
              <a:t>Elles courent l’annoncer aux disciples.</a:t>
            </a:r>
          </a:p>
          <a:p>
            <a:pPr>
              <a:defRPr/>
            </a:pPr>
            <a:r>
              <a:rPr lang="fr-FR" dirty="0"/>
              <a:t>A cet instant, Jésus vient à leur rencontre, les salue et leur dit:</a:t>
            </a:r>
          </a:p>
          <a:p>
            <a:pPr lvl="2">
              <a:defRPr/>
            </a:pPr>
            <a:r>
              <a:rPr lang="fr-FR" dirty="0"/>
              <a:t>N’ayez pas peur! Allez dire à mes frères de se rendre en Galilée: c'est là qu'ils me verront. Mat 28:</a:t>
            </a:r>
            <a:r>
              <a:rPr lang="fr-FR" dirty="0" smtClean="0"/>
              <a:t>10</a:t>
            </a:r>
            <a:endParaRPr lang="fr-FR" dirty="0"/>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977273"/>
            <a:ext cx="8787267" cy="5172605"/>
          </a:xfrm>
        </p:spPr>
        <p:txBody>
          <a:bodyPr/>
          <a:lstStyle/>
          <a:p>
            <a:pPr>
              <a:defRPr/>
            </a:pPr>
            <a:r>
              <a:rPr lang="fr-FR" dirty="0" smtClean="0"/>
              <a:t>Pendant </a:t>
            </a:r>
            <a:r>
              <a:rPr lang="fr-FR" dirty="0"/>
              <a:t>ce temps, les gardes vont annoncer ce qui s’est passé aux chefs des prêtres.</a:t>
            </a:r>
          </a:p>
          <a:p>
            <a:pPr>
              <a:defRPr/>
            </a:pPr>
            <a:r>
              <a:rPr lang="fr-FR" dirty="0"/>
              <a:t>Ils tiennent conseil et donnent une bonne somme d’argent aux soldats avec la consigne:</a:t>
            </a:r>
          </a:p>
          <a:p>
            <a:pPr lvl="2">
              <a:defRPr/>
            </a:pPr>
            <a:r>
              <a:rPr lang="fr-FR" dirty="0"/>
              <a:t>Dites que ses disciples sont venus de nuit voler le corps pendant que vous dormiez. Mat 28:</a:t>
            </a:r>
            <a:r>
              <a:rPr lang="fr-FR" dirty="0" smtClean="0"/>
              <a:t>14</a:t>
            </a:r>
            <a:endParaRPr lang="fr-FR" dirty="0"/>
          </a:p>
        </p:txBody>
      </p:sp>
      <p:pic>
        <p:nvPicPr>
          <p:cNvPr id="7" name="Espace réservé pour une image  6"/>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8" name="Text Box 13"/>
          <p:cNvSpPr txBox="1">
            <a:spLocks noChangeArrowheads="1"/>
          </p:cNvSpPr>
          <p:nvPr/>
        </p:nvSpPr>
        <p:spPr bwMode="auto">
          <a:xfrm>
            <a:off x="4191516" y="6316106"/>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latin typeface="+mj-lt"/>
              </a:rPr>
              <a:t>TP</a:t>
            </a:r>
            <a:endParaRPr lang="fr-FR" sz="1200" dirty="0" smtClean="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Jésus ressuscite au jour et à l’heure fixés par Dieu.</a:t>
            </a:r>
          </a:p>
          <a:p>
            <a:r>
              <a:rPr lang="fr-FR" dirty="0" smtClean="0"/>
              <a:t>C’est bien plus qu’un  miracle, c’est une événement </a:t>
            </a:r>
          </a:p>
          <a:p>
            <a:pPr lvl="1"/>
            <a:r>
              <a:rPr lang="fr-FR" dirty="0" smtClean="0"/>
              <a:t>qui va changer le monde </a:t>
            </a:r>
          </a:p>
          <a:p>
            <a:pPr lvl="1"/>
            <a:r>
              <a:rPr lang="fr-FR" dirty="0" smtClean="0"/>
              <a:t>et qui a encore des conséquences aujourd’hui.</a:t>
            </a:r>
          </a:p>
          <a:p>
            <a:r>
              <a:rPr lang="fr-FR" dirty="0" smtClean="0"/>
              <a:t>Par sa victoire sur la mort, il explique de nombreuses histoires de l’ancien testament </a:t>
            </a:r>
          </a:p>
          <a:p>
            <a:pPr lvl="2"/>
            <a:r>
              <a:rPr lang="fr-FR" dirty="0"/>
              <a:t>Puis, en commençant par les écrits de Moïse et continuant par ceux de tous les prophètes, il leur expliqua dans toutes les Ecritures ce qui le concernait</a:t>
            </a:r>
            <a:r>
              <a:rPr lang="fr-FR" dirty="0" smtClean="0"/>
              <a:t>. Luc 24:27</a:t>
            </a:r>
          </a:p>
          <a:p>
            <a:r>
              <a:rPr lang="fr-FR" dirty="0" smtClean="0"/>
              <a:t>Il nous donne éternellement la vie en Lui, à travers Lui.</a:t>
            </a:r>
          </a:p>
          <a:p>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418077188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La mort et la résurrection de Jésus est </a:t>
            </a:r>
          </a:p>
          <a:p>
            <a:pPr lvl="1"/>
            <a:r>
              <a:rPr lang="fr-FR" dirty="0" smtClean="0"/>
              <a:t>le centre, </a:t>
            </a:r>
          </a:p>
          <a:p>
            <a:pPr lvl="1"/>
            <a:r>
              <a:rPr lang="fr-FR" dirty="0" smtClean="0"/>
              <a:t>le but du plan du grand Dieu des cieux </a:t>
            </a:r>
          </a:p>
          <a:p>
            <a:pPr lvl="1"/>
            <a:r>
              <a:rPr lang="fr-FR" dirty="0" smtClean="0"/>
              <a:t>à l’égard des hommes, de chacun de nous.</a:t>
            </a:r>
          </a:p>
          <a:p>
            <a:endParaRPr lang="fr-FR" dirty="0"/>
          </a:p>
        </p:txBody>
      </p:sp>
      <p:sp>
        <p:nvSpPr>
          <p:cNvPr id="6" name="Titre 5"/>
          <p:cNvSpPr>
            <a:spLocks noGrp="1"/>
          </p:cNvSpPr>
          <p:nvPr>
            <p:ph type="title"/>
          </p:nvPr>
        </p:nvSpPr>
        <p:spPr/>
        <p:txBody>
          <a:bodyPr/>
          <a:lstStyle/>
          <a:p>
            <a:endParaRPr lang="fr-FR"/>
          </a:p>
        </p:txBody>
      </p:sp>
      <p:sp>
        <p:nvSpPr>
          <p:cNvPr id="12" name="Text Box 13"/>
          <p:cNvSpPr txBox="1">
            <a:spLocks noChangeArrowheads="1"/>
          </p:cNvSpPr>
          <p:nvPr/>
        </p:nvSpPr>
        <p:spPr bwMode="auto">
          <a:xfrm>
            <a:off x="4191516" y="6316106"/>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smtClean="0">
                <a:latin typeface="+mj-lt"/>
              </a:rPr>
              <a:t>FO</a:t>
            </a:r>
            <a:endParaRPr lang="fr-FR" sz="1200" dirty="0" smtClean="0">
              <a:latin typeface="+mj-lt"/>
            </a:endParaRPr>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90512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Les </a:t>
            </a:r>
            <a:r>
              <a:rPr lang="fr-FR" dirty="0"/>
              <a:t>11 disciples partent en Galilée sur la montagne où Jésus leur avait annoncé de se rendre.</a:t>
            </a:r>
          </a:p>
          <a:p>
            <a:pPr>
              <a:defRPr/>
            </a:pPr>
            <a:r>
              <a:rPr lang="fr-FR" dirty="0"/>
              <a:t>Lorsqu’ils le voient, ils se prosternent </a:t>
            </a:r>
            <a:r>
              <a:rPr lang="fr-FR" dirty="0" smtClean="0"/>
              <a:t>devant </a:t>
            </a:r>
            <a:r>
              <a:rPr lang="fr-FR" dirty="0"/>
              <a:t>lui.</a:t>
            </a:r>
          </a:p>
          <a:p>
            <a:pPr>
              <a:defRPr/>
            </a:pPr>
            <a:r>
              <a:rPr lang="fr-FR" dirty="0"/>
              <a:t>Jésus s’approche d’eux et leur dit:</a:t>
            </a:r>
          </a:p>
          <a:p>
            <a:pPr lvl="2">
              <a:defRPr/>
            </a:pPr>
            <a:r>
              <a:rPr lang="fr-FR" dirty="0"/>
              <a:t>Tout pouvoir m'a été donné dans le ciel et sur la terre. Allez [donc], faites de toutes les nations des disciples, baptisez-les au nom du Père, du Fils et du Saint-Esprit et enseignez-leur à mettre en pratique tout ce que je vous ai prescrit. Et moi, je suis avec vous tous les jours, jusqu'à la fin du monde. Mat 28:18-</a:t>
            </a:r>
            <a:r>
              <a:rPr lang="fr-FR" dirty="0" smtClean="0"/>
              <a:t>19</a:t>
            </a:r>
            <a:endParaRPr lang="fr-FR" dirty="0"/>
          </a:p>
        </p:txBody>
      </p:sp>
      <p:sp>
        <p:nvSpPr>
          <p:cNvPr id="241666" name="Titr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La mission universelle</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FR" dirty="0" smtClean="0"/>
              <a:t>Tant de personnes pensent que l’ordre du Seigneur est que nous disions:</a:t>
            </a:r>
          </a:p>
          <a:p>
            <a:pPr lvl="1"/>
            <a:r>
              <a:rPr lang="fr-FR" dirty="0" smtClean="0"/>
              <a:t>Venez dans les églises, assistez à ce que nous avons préparé.</a:t>
            </a:r>
          </a:p>
          <a:p>
            <a:r>
              <a:rPr lang="fr-FR" dirty="0" smtClean="0"/>
              <a:t>Mais l’ordre du Seigneur est de dire:</a:t>
            </a:r>
          </a:p>
          <a:p>
            <a:pPr lvl="2"/>
            <a:r>
              <a:rPr lang="fr-FR" dirty="0" smtClean="0"/>
              <a:t>Allez, faites de toutes les nations des disciples.</a:t>
            </a:r>
          </a:p>
          <a:p>
            <a:r>
              <a:rPr lang="fr-FR" dirty="0" smtClean="0"/>
              <a:t>Dieu  nous a donné une grande puissance, le St-Esprit, pour nous aider à répondre à ses missions.</a:t>
            </a:r>
          </a:p>
          <a:p>
            <a:pPr lvl="2"/>
            <a:r>
              <a:rPr lang="fr-FR" dirty="0"/>
              <a:t>Mais vous recevrez une puissance lorsque le Saint-Esprit viendra sur vous, et vous serez mes témoins à Jérusalem, dans toute la Judée, dans la Samarie et jusqu'aux extrémités de la terre</a:t>
            </a:r>
            <a:r>
              <a:rPr lang="fr-FR" dirty="0" smtClean="0"/>
              <a:t>. Actes 1:8</a:t>
            </a:r>
            <a:endParaRPr lang="fr-FR" dirty="0"/>
          </a:p>
        </p:txBody>
      </p:sp>
      <p:sp>
        <p:nvSpPr>
          <p:cNvPr id="5" name="Titre 4"/>
          <p:cNvSpPr>
            <a:spLocks noGrp="1"/>
          </p:cNvSpPr>
          <p:nvPr>
            <p:ph type="title"/>
          </p:nvPr>
        </p:nvSpPr>
        <p:spPr/>
        <p:txBody>
          <a:bodyPr/>
          <a:lstStyle/>
          <a:p>
            <a:endParaRPr lang="fr-FR"/>
          </a:p>
        </p:txBody>
      </p:sp>
    </p:spTree>
    <p:extLst>
      <p:ext uri="{BB962C8B-B14F-4D97-AF65-F5344CB8AC3E}">
        <p14:creationId xmlns:p14="http://schemas.microsoft.com/office/powerpoint/2010/main" val="239352661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Avez-vous déjà assisté aux dernières heures sur terre d’une personne bien aimée</a:t>
            </a:r>
            <a:r>
              <a:rPr lang="fr-FR" dirty="0" smtClean="0">
                <a:latin typeface="Cambria" charset="0"/>
                <a:cs typeface="Cambria" charset="0"/>
              </a:rPr>
              <a:t>?</a:t>
            </a:r>
          </a:p>
          <a:p>
            <a:r>
              <a:rPr lang="fr-FR" dirty="0" smtClean="0">
                <a:latin typeface="Cambria" charset="0"/>
                <a:cs typeface="Cambria" charset="0"/>
              </a:rPr>
              <a:t>Ses </a:t>
            </a:r>
            <a:r>
              <a:rPr lang="fr-FR" dirty="0">
                <a:latin typeface="Cambria" charset="0"/>
                <a:cs typeface="Cambria" charset="0"/>
              </a:rPr>
              <a:t>dernières paroles à sa famille revêtent une importance immense.</a:t>
            </a:r>
          </a:p>
          <a:p>
            <a:pPr lvl="1" indent="-284163">
              <a:buSzTx/>
              <a:buFont typeface="Lucida Grande" charset="0"/>
              <a:buChar char="■"/>
            </a:pPr>
            <a:r>
              <a:rPr lang="fr-FR" dirty="0">
                <a:latin typeface="Cambria" charset="0"/>
                <a:cs typeface="Cambria" charset="0"/>
              </a:rPr>
              <a:t>Si ce sont des </a:t>
            </a:r>
            <a:r>
              <a:rPr lang="fr-FR" dirty="0" smtClean="0">
                <a:latin typeface="Cambria" charset="0"/>
                <a:cs typeface="Cambria" charset="0"/>
              </a:rPr>
              <a:t>conseils pour leur vie, ils </a:t>
            </a:r>
            <a:r>
              <a:rPr lang="fr-FR" dirty="0">
                <a:latin typeface="Cambria" charset="0"/>
                <a:cs typeface="Cambria" charset="0"/>
              </a:rPr>
              <a:t>seront </a:t>
            </a:r>
            <a:r>
              <a:rPr lang="fr-FR" dirty="0" smtClean="0">
                <a:latin typeface="Cambria" charset="0"/>
                <a:cs typeface="Cambria" charset="0"/>
              </a:rPr>
              <a:t>pris </a:t>
            </a:r>
            <a:r>
              <a:rPr lang="fr-FR" dirty="0">
                <a:latin typeface="Cambria" charset="0"/>
                <a:cs typeface="Cambria" charset="0"/>
              </a:rPr>
              <a:t>au sérieux.</a:t>
            </a:r>
          </a:p>
          <a:p>
            <a:pPr lvl="1" indent="-284163">
              <a:buSzTx/>
              <a:buFont typeface="Lucida Grande" charset="0"/>
              <a:buChar char="■"/>
            </a:pPr>
            <a:r>
              <a:rPr lang="fr-FR" dirty="0" smtClean="0">
                <a:latin typeface="Cambria" charset="0"/>
                <a:cs typeface="Cambria" charset="0"/>
              </a:rPr>
              <a:t>Ils </a:t>
            </a:r>
            <a:r>
              <a:rPr lang="fr-FR" dirty="0">
                <a:latin typeface="Cambria" charset="0"/>
                <a:cs typeface="Cambria" charset="0"/>
              </a:rPr>
              <a:t>seront ensuite </a:t>
            </a:r>
            <a:r>
              <a:rPr lang="fr-FR" dirty="0" smtClean="0">
                <a:latin typeface="Cambria" charset="0"/>
                <a:cs typeface="Cambria" charset="0"/>
              </a:rPr>
              <a:t>mis </a:t>
            </a:r>
            <a:r>
              <a:rPr lang="fr-FR" dirty="0">
                <a:latin typeface="Cambria" charset="0"/>
                <a:cs typeface="Cambria" charset="0"/>
              </a:rPr>
              <a:t>en pratique par amour du défunt.</a:t>
            </a:r>
          </a:p>
          <a:p>
            <a:r>
              <a:rPr lang="fr-FR" dirty="0">
                <a:latin typeface="Cambria" charset="0"/>
                <a:cs typeface="Cambria" charset="0"/>
              </a:rPr>
              <a:t>Voici </a:t>
            </a:r>
            <a:r>
              <a:rPr lang="fr-FR" dirty="0" smtClean="0">
                <a:latin typeface="Cambria" charset="0"/>
                <a:cs typeface="Cambria" charset="0"/>
              </a:rPr>
              <a:t>ci-dessus les </a:t>
            </a:r>
            <a:r>
              <a:rPr lang="fr-FR" dirty="0">
                <a:latin typeface="Cambria" charset="0"/>
                <a:cs typeface="Cambria" charset="0"/>
              </a:rPr>
              <a:t>dernières paroles que Jésus donne avant de monter au ciel.</a:t>
            </a:r>
          </a:p>
          <a:p>
            <a:r>
              <a:rPr lang="fr-FR" dirty="0">
                <a:latin typeface="Cambria" charset="0"/>
                <a:cs typeface="Cambria" charset="0"/>
              </a:rPr>
              <a:t>Les verbes se trouvent à l’impératif:</a:t>
            </a:r>
          </a:p>
          <a:p>
            <a:pPr lvl="1" indent="-284163">
              <a:buSzTx/>
              <a:buFont typeface="Lucida Grande" charset="0"/>
              <a:buChar char="■"/>
            </a:pPr>
            <a:r>
              <a:rPr lang="fr-FR" dirty="0">
                <a:latin typeface="Cambria" charset="0"/>
                <a:cs typeface="Cambria" charset="0"/>
              </a:rPr>
              <a:t>Allez </a:t>
            </a:r>
            <a:r>
              <a:rPr lang="fr-FR" dirty="0" smtClean="0">
                <a:latin typeface="Cambria" charset="0"/>
                <a:cs typeface="Cambria" charset="0"/>
              </a:rPr>
              <a:t>… Faites</a:t>
            </a:r>
            <a:r>
              <a:rPr lang="fr-FR" dirty="0">
                <a:latin typeface="Cambria" charset="0"/>
                <a:cs typeface="Cambria" charset="0"/>
              </a:rPr>
              <a:t>…</a:t>
            </a:r>
          </a:p>
        </p:txBody>
      </p:sp>
      <p:sp>
        <p:nvSpPr>
          <p:cNvPr id="242690" name="Titre 4"/>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eaLnBrk="1" hangingPunct="1">
              <a:defRPr/>
            </a:pPr>
            <a:r>
              <a:rPr lang="fr-FR" dirty="0" smtClean="0"/>
              <a:t>Jésus </a:t>
            </a:r>
            <a:r>
              <a:rPr lang="fr-FR" dirty="0"/>
              <a:t>monte sur </a:t>
            </a:r>
            <a:r>
              <a:rPr lang="fr-FR" dirty="0" smtClean="0"/>
              <a:t>une </a:t>
            </a:r>
            <a:r>
              <a:rPr lang="fr-FR" dirty="0"/>
              <a:t>montagne et se met à enseigner ses disciples.</a:t>
            </a:r>
          </a:p>
          <a:p>
            <a:pPr eaLnBrk="1" hangingPunct="1">
              <a:defRPr/>
            </a:pPr>
            <a:r>
              <a:rPr lang="fr-FR" dirty="0"/>
              <a:t>Il aborde de nombreux sujets que nous allons résumer ci-dessous. </a:t>
            </a:r>
            <a:r>
              <a:rPr lang="fr-FR" dirty="0" smtClean="0"/>
              <a:t>Il </a:t>
            </a:r>
            <a:r>
              <a:rPr lang="fr-FR" dirty="0"/>
              <a:t>s’adresse à ses disciples mais nous pouvons appliquer ces versets à chacun de nous</a:t>
            </a:r>
            <a:r>
              <a:rPr lang="fr-FR" dirty="0" smtClean="0"/>
              <a:t>.</a:t>
            </a:r>
            <a:endParaRPr lang="fr-FR" dirty="0"/>
          </a:p>
        </p:txBody>
      </p:sp>
      <p:pic>
        <p:nvPicPr>
          <p:cNvPr id="50178" name="Espace réservé pour une image  3" descr="Fotolia_8672260_Subscription_XL.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22225" y="3546475"/>
            <a:ext cx="5040313" cy="3121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re 3"/>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fr-FR">
                <a:latin typeface="Cambria" charset="0"/>
              </a:rPr>
              <a:t>Le sermont sur la montagne</a:t>
            </a:r>
          </a:p>
        </p:txBody>
      </p:sp>
      <p:sp>
        <p:nvSpPr>
          <p:cNvPr id="6" name="Text Box 13"/>
          <p:cNvSpPr txBox="1">
            <a:spLocks noChangeArrowheads="1"/>
          </p:cNvSpPr>
          <p:nvPr/>
        </p:nvSpPr>
        <p:spPr bwMode="auto">
          <a:xfrm>
            <a:off x="4700931" y="6604455"/>
            <a:ext cx="7477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FO</a:t>
            </a:r>
            <a:endParaRPr lang="fr-FR" sz="1000" dirty="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Notre vie sur terre n’est pas uniquement</a:t>
            </a:r>
          </a:p>
          <a:p>
            <a:pPr lvl="1" indent="-284163">
              <a:buSzTx/>
              <a:buFont typeface="Lucida Grande" charset="0"/>
              <a:buChar char="■"/>
            </a:pPr>
            <a:r>
              <a:rPr lang="fr-FR" dirty="0">
                <a:latin typeface="Cambria" charset="0"/>
                <a:cs typeface="Cambria" charset="0"/>
              </a:rPr>
              <a:t>d’être sauvé</a:t>
            </a:r>
          </a:p>
          <a:p>
            <a:pPr lvl="1" indent="-284163">
              <a:buSzTx/>
              <a:buFont typeface="Lucida Grande" charset="0"/>
              <a:buChar char="■"/>
            </a:pPr>
            <a:r>
              <a:rPr lang="fr-FR" dirty="0">
                <a:latin typeface="Cambria" charset="0"/>
                <a:cs typeface="Cambria" charset="0"/>
              </a:rPr>
              <a:t>et d’attendre le retour de notre Seigneur.</a:t>
            </a:r>
          </a:p>
          <a:p>
            <a:r>
              <a:rPr lang="fr-FR" dirty="0">
                <a:latin typeface="Cambria" charset="0"/>
                <a:cs typeface="Cambria" charset="0"/>
              </a:rPr>
              <a:t>Nous avons </a:t>
            </a:r>
            <a:r>
              <a:rPr lang="fr-FR" dirty="0" smtClean="0">
                <a:latin typeface="Cambria" charset="0"/>
                <a:cs typeface="Cambria" charset="0"/>
              </a:rPr>
              <a:t>également à </a:t>
            </a:r>
            <a:r>
              <a:rPr lang="fr-FR" dirty="0">
                <a:latin typeface="Cambria" charset="0"/>
                <a:cs typeface="Cambria" charset="0"/>
              </a:rPr>
              <a:t>répondre </a:t>
            </a:r>
            <a:r>
              <a:rPr lang="fr-FR" dirty="0" smtClean="0">
                <a:latin typeface="Cambria" charset="0"/>
                <a:cs typeface="Cambria" charset="0"/>
              </a:rPr>
              <a:t>aux instructions qu’il nous a données.</a:t>
            </a:r>
            <a:endParaRPr lang="fr-FR" dirty="0">
              <a:latin typeface="Cambria" charset="0"/>
              <a:cs typeface="Cambria" charset="0"/>
            </a:endParaRPr>
          </a:p>
          <a:p>
            <a:r>
              <a:rPr lang="fr-FR" dirty="0">
                <a:latin typeface="Cambria" charset="0"/>
                <a:cs typeface="Cambria" charset="0"/>
              </a:rPr>
              <a:t>Nous devons tout mettre en œuvre </a:t>
            </a:r>
            <a:r>
              <a:rPr lang="fr-FR" dirty="0" smtClean="0">
                <a:latin typeface="Cambria" charset="0"/>
                <a:cs typeface="Cambria" charset="0"/>
              </a:rPr>
              <a:t>pour </a:t>
            </a:r>
            <a:r>
              <a:rPr lang="fr-FR" dirty="0">
                <a:latin typeface="Cambria" charset="0"/>
                <a:cs typeface="Cambria" charset="0"/>
              </a:rPr>
              <a:t>que des personnes acceptent Jésus comme leur Sauveur personnel.</a:t>
            </a:r>
          </a:p>
          <a:p>
            <a:r>
              <a:rPr lang="fr-FR" dirty="0">
                <a:latin typeface="Cambria" charset="0"/>
                <a:cs typeface="Cambria" charset="0"/>
              </a:rPr>
              <a:t>Jésus va plus loin dans son message.</a:t>
            </a:r>
          </a:p>
          <a:p>
            <a:pPr lvl="1" indent="-284163">
              <a:buSzTx/>
              <a:buFont typeface="Lucida Grande" charset="0"/>
              <a:buChar char="■"/>
            </a:pPr>
            <a:r>
              <a:rPr lang="fr-FR" dirty="0">
                <a:latin typeface="Cambria" charset="0"/>
                <a:cs typeface="Cambria" charset="0"/>
              </a:rPr>
              <a:t>Il veut que nous fassions des disciples.</a:t>
            </a:r>
          </a:p>
          <a:p>
            <a:endParaRPr lang="fr-FR" dirty="0">
              <a:latin typeface="Cambria" charset="0"/>
              <a:cs typeface="Cambria" charset="0"/>
            </a:endParaRPr>
          </a:p>
        </p:txBody>
      </p:sp>
      <p:sp>
        <p:nvSpPr>
          <p:cNvPr id="243714" name="Titre 2"/>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43713"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smtClean="0">
                <a:latin typeface="Cambria" charset="0"/>
                <a:cs typeface="Cambria" charset="0"/>
              </a:rPr>
              <a:t>Un </a:t>
            </a:r>
            <a:r>
              <a:rPr lang="fr-FR" dirty="0">
                <a:latin typeface="Cambria" charset="0"/>
                <a:cs typeface="Cambria" charset="0"/>
              </a:rPr>
              <a:t>disciple n’est pas statique mais dynamique</a:t>
            </a:r>
            <a:r>
              <a:rPr lang="fr-FR" dirty="0" smtClean="0">
                <a:latin typeface="Cambria" charset="0"/>
                <a:cs typeface="Cambria" charset="0"/>
              </a:rPr>
              <a:t>.</a:t>
            </a:r>
          </a:p>
          <a:p>
            <a:r>
              <a:rPr lang="fr-FR" dirty="0">
                <a:latin typeface="Cambria" charset="0"/>
                <a:cs typeface="Cambria" charset="0"/>
              </a:rPr>
              <a:t>Il suit partout son maître</a:t>
            </a:r>
            <a:r>
              <a:rPr lang="fr-FR" dirty="0" smtClean="0">
                <a:latin typeface="Cambria" charset="0"/>
                <a:cs typeface="Cambria" charset="0"/>
              </a:rPr>
              <a:t>, il </a:t>
            </a:r>
            <a:r>
              <a:rPr lang="fr-FR" dirty="0">
                <a:latin typeface="Cambria" charset="0"/>
                <a:cs typeface="Cambria" charset="0"/>
              </a:rPr>
              <a:t>le sert, il cherche à lui ressembler, il parle de </a:t>
            </a:r>
            <a:r>
              <a:rPr lang="fr-FR" dirty="0" smtClean="0">
                <a:latin typeface="Cambria" charset="0"/>
                <a:cs typeface="Cambria" charset="0"/>
              </a:rPr>
              <a:t>lui.</a:t>
            </a:r>
            <a:endParaRPr lang="fr-FR" dirty="0">
              <a:latin typeface="Cambria" charset="0"/>
              <a:cs typeface="Cambria" charset="0"/>
            </a:endParaRPr>
          </a:p>
          <a:p>
            <a:r>
              <a:rPr lang="fr-FR" dirty="0">
                <a:latin typeface="Cambria" charset="0"/>
                <a:cs typeface="Cambria" charset="0"/>
              </a:rPr>
              <a:t>Demandons au Seigneur </a:t>
            </a:r>
          </a:p>
          <a:p>
            <a:pPr lvl="1" indent="-284163">
              <a:buSzTx/>
              <a:buFont typeface="Lucida Grande" charset="0"/>
              <a:buChar char="■"/>
            </a:pPr>
            <a:r>
              <a:rPr lang="fr-FR" dirty="0">
                <a:latin typeface="Cambria" charset="0"/>
                <a:cs typeface="Cambria" charset="0"/>
              </a:rPr>
              <a:t>le courage et la motivation, </a:t>
            </a:r>
          </a:p>
          <a:p>
            <a:pPr lvl="1" indent="-284163">
              <a:buSzTx/>
              <a:buFont typeface="Lucida Grande" charset="0"/>
              <a:buChar char="■"/>
            </a:pPr>
            <a:r>
              <a:rPr lang="fr-FR" dirty="0">
                <a:latin typeface="Cambria" charset="0"/>
                <a:cs typeface="Cambria" charset="0"/>
              </a:rPr>
              <a:t>les bonnes paroles, </a:t>
            </a:r>
          </a:p>
          <a:p>
            <a:pPr lvl="1" indent="-284163">
              <a:buSzTx/>
              <a:buFont typeface="Lucida Grande" charset="0"/>
              <a:buChar char="■"/>
            </a:pPr>
            <a:r>
              <a:rPr lang="fr-FR" dirty="0">
                <a:latin typeface="Cambria" charset="0"/>
                <a:cs typeface="Cambria" charset="0"/>
              </a:rPr>
              <a:t>les bons comportements.</a:t>
            </a:r>
          </a:p>
          <a:p>
            <a:endParaRPr lang="fr-FR" dirty="0">
              <a:latin typeface="Cambria" charset="0"/>
              <a:cs typeface="Cambria" charset="0"/>
            </a:endParaRPr>
          </a:p>
        </p:txBody>
      </p:sp>
    </p:spTree>
    <p:extLst>
      <p:ext uri="{BB962C8B-B14F-4D97-AF65-F5344CB8AC3E}">
        <p14:creationId xmlns:p14="http://schemas.microsoft.com/office/powerpoint/2010/main" val="2374748966"/>
      </p:ext>
    </p:extLst>
  </p:cSld>
  <p:clrMapOvr>
    <a:masterClrMapping/>
  </p:clrMapOvr>
  <p:timing>
    <p:tnLst>
      <p:par>
        <p:cTn xmlns:p14="http://schemas.microsoft.com/office/powerpoint/2010/mai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smtClean="0">
                <a:latin typeface="Cambria" charset="0"/>
                <a:cs typeface="Cambria" charset="0"/>
              </a:rPr>
              <a:t>Soyons </a:t>
            </a:r>
            <a:r>
              <a:rPr lang="fr-FR" dirty="0">
                <a:latin typeface="Cambria" charset="0"/>
                <a:cs typeface="Cambria" charset="0"/>
              </a:rPr>
              <a:t>des serviteurs utiles dont le maître est fier</a:t>
            </a:r>
            <a:r>
              <a:rPr lang="fr-FR" dirty="0" smtClean="0">
                <a:latin typeface="Cambria" charset="0"/>
                <a:cs typeface="Cambria" charset="0"/>
              </a:rPr>
              <a:t>!</a:t>
            </a:r>
          </a:p>
          <a:p>
            <a:r>
              <a:rPr lang="fr-FR" dirty="0" smtClean="0">
                <a:latin typeface="Cambria" charset="0"/>
                <a:cs typeface="Cambria" charset="0"/>
              </a:rPr>
              <a:t>Quel odeur se dégage de nous au travail, dans notre immeuble,…?</a:t>
            </a:r>
            <a:endParaRPr lang="fr-FR" dirty="0">
              <a:latin typeface="Cambria" charset="0"/>
              <a:cs typeface="Cambria" charset="0"/>
            </a:endParaRPr>
          </a:p>
          <a:p>
            <a:pPr lvl="2"/>
            <a:r>
              <a:rPr lang="fr-FR" dirty="0"/>
              <a:t>Que Dieu soit remercié, lui qui nous fait toujours triompher en Christ et qui propage partout, à travers nous, le parfum de sa connaissance</a:t>
            </a:r>
            <a:r>
              <a:rPr lang="fr-FR" dirty="0" smtClean="0"/>
              <a:t>! </a:t>
            </a:r>
            <a:r>
              <a:rPr lang="fr-FR" dirty="0"/>
              <a:t>Nous sommes en effet pour Dieu la bonne odeur de Christ parmi ceux qui sont sauvés et parmi ceux qui </a:t>
            </a:r>
            <a:r>
              <a:rPr lang="fr-FR" dirty="0" smtClean="0"/>
              <a:t>périssent. 2 Co 2: 14-15</a:t>
            </a:r>
            <a:endParaRPr lang="fr-FR" dirty="0">
              <a:latin typeface="Cambria" charset="0"/>
              <a:cs typeface="Cambria" charset="0"/>
            </a:endParaRPr>
          </a:p>
        </p:txBody>
      </p:sp>
      <p:sp>
        <p:nvSpPr>
          <p:cNvPr id="244738" name="Titre 2"/>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eaLnBrk="1" hangingPunct="1">
              <a:defRPr/>
            </a:pPr>
            <a:r>
              <a:rPr lang="fr-FR" dirty="0" smtClean="0"/>
              <a:t>Matthieu </a:t>
            </a:r>
            <a:r>
              <a:rPr lang="fr-FR" dirty="0"/>
              <a:t>s’adresse aux Juifs. </a:t>
            </a:r>
          </a:p>
          <a:p>
            <a:pPr lvl="1" eaLnBrk="1" hangingPunct="1">
              <a:defRPr/>
            </a:pPr>
            <a:r>
              <a:rPr lang="fr-FR" dirty="0"/>
              <a:t>Il fait remonter la généalogie de Jésus à Abraham, leur plus ancien ancêtre.</a:t>
            </a:r>
          </a:p>
          <a:p>
            <a:pPr eaLnBrk="1" hangingPunct="1">
              <a:defRPr/>
            </a:pPr>
            <a:r>
              <a:rPr lang="fr-FR" dirty="0"/>
              <a:t>Dans son évangile, Luc s’adresse aux Non-Juifs.</a:t>
            </a:r>
          </a:p>
          <a:p>
            <a:pPr lvl="1" eaLnBrk="1" hangingPunct="1">
              <a:defRPr/>
            </a:pPr>
            <a:r>
              <a:rPr lang="fr-FR" dirty="0"/>
              <a:t>Sa généalogie remonte à </a:t>
            </a:r>
            <a:r>
              <a:rPr lang="fr-FR" dirty="0" smtClean="0"/>
              <a:t>Adam, </a:t>
            </a:r>
            <a:r>
              <a:rPr lang="fr-FR" dirty="0"/>
              <a:t>le premier de tous les </a:t>
            </a:r>
            <a:r>
              <a:rPr lang="fr-FR" dirty="0" smtClean="0"/>
              <a:t>hommes. Il </a:t>
            </a:r>
            <a:r>
              <a:rPr lang="fr-FR" dirty="0"/>
              <a:t>présente Jésus comme le Sauveur du </a:t>
            </a:r>
            <a:r>
              <a:rPr lang="fr-FR" dirty="0" smtClean="0"/>
              <a:t>monde.</a:t>
            </a:r>
            <a:endParaRPr lang="fr-FR" dirty="0"/>
          </a:p>
        </p:txBody>
      </p:sp>
      <p:pic>
        <p:nvPicPr>
          <p:cNvPr id="21506" name="Espace réservé pour une image  4" descr="93255108.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22225" y="3683000"/>
            <a:ext cx="5040313" cy="2986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p:cNvSpPr txBox="1">
            <a:spLocks noChangeArrowheads="1"/>
          </p:cNvSpPr>
          <p:nvPr/>
        </p:nvSpPr>
        <p:spPr bwMode="auto">
          <a:xfrm>
            <a:off x="4742656" y="6596844"/>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a:latin typeface="Tahoma" charset="0"/>
              </a:rPr>
              <a:t>TP</a:t>
            </a:r>
            <a:endParaRPr lang="fr-FR" sz="12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eaLnBrk="1" hangingPunct="1">
              <a:defRPr/>
            </a:pPr>
            <a:r>
              <a:rPr lang="fr-FR" dirty="0" smtClean="0">
                <a:solidFill>
                  <a:srgbClr val="257AB5"/>
                </a:solidFill>
              </a:rPr>
              <a:t>La </a:t>
            </a:r>
            <a:r>
              <a:rPr lang="fr-FR" dirty="0">
                <a:solidFill>
                  <a:srgbClr val="257AB5"/>
                </a:solidFill>
              </a:rPr>
              <a:t>persécution</a:t>
            </a:r>
          </a:p>
          <a:p>
            <a:pPr eaLnBrk="1" hangingPunct="1">
              <a:defRPr/>
            </a:pPr>
            <a:r>
              <a:rPr lang="fr-FR" dirty="0"/>
              <a:t>Jésus présente la persécution pour la justice comme un sujet de joie.</a:t>
            </a:r>
          </a:p>
          <a:p>
            <a:pPr lvl="2" eaLnBrk="1" hangingPunct="1">
              <a:defRPr/>
            </a:pPr>
            <a:r>
              <a:rPr lang="fr-FR" dirty="0"/>
              <a:t>Heureux serez-vous lorsqu'on vous insultera, qu'on vous persécutera et qu'on dira faussement de vous toute sorte de mal à cause de moi. Réjouissez-vous et soyez dans l'allégresse, parce que votre récompense sera grande au ciel</a:t>
            </a:r>
            <a:r>
              <a:rPr lang="fr-FR" dirty="0" smtClean="0"/>
              <a:t>.. </a:t>
            </a:r>
            <a:r>
              <a:rPr lang="fr-FR" dirty="0"/>
              <a:t>Mat 5:11-</a:t>
            </a:r>
            <a:r>
              <a:rPr lang="fr-FR" dirty="0" smtClean="0"/>
              <a:t>12</a:t>
            </a:r>
          </a:p>
          <a:p>
            <a:pPr eaLnBrk="1" hangingPunct="1">
              <a:defRPr/>
            </a:pPr>
            <a:endParaRPr lang="fr-FR"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4"/>
          </p:nvPr>
        </p:nvSpPr>
        <p:spPr/>
        <p:txBody>
          <a:bodyPr/>
          <a:lstStyle/>
          <a:p>
            <a:pPr eaLnBrk="1" hangingPunct="1">
              <a:defRPr/>
            </a:pPr>
            <a:r>
              <a:rPr lang="fr-FR" dirty="0" smtClean="0">
                <a:solidFill>
                  <a:srgbClr val="257AB5"/>
                </a:solidFill>
              </a:rPr>
              <a:t>Le sel de la terre</a:t>
            </a:r>
          </a:p>
          <a:p>
            <a:pPr lvl="2" eaLnBrk="1" hangingPunct="1">
              <a:defRPr/>
            </a:pPr>
            <a:r>
              <a:rPr lang="fr-FR" dirty="0" smtClean="0"/>
              <a:t>Vous </a:t>
            </a:r>
            <a:r>
              <a:rPr lang="fr-FR" dirty="0"/>
              <a:t>êtes le sel de la terre. Mais si le sel perd sa saveur, avec quoi la lui rendra-t-on? Il ne sert plus qu'à être jeté dehors et piétiné par les hommes. Du sel qui n’a pas de saveur ne sert à rien. Mat 5:13</a:t>
            </a:r>
          </a:p>
          <a:p>
            <a:endParaRPr lang="fr-FR" dirty="0"/>
          </a:p>
        </p:txBody>
      </p:sp>
      <p:sp>
        <p:nvSpPr>
          <p:cNvPr id="4" name="Espace réservé du texte 3"/>
          <p:cNvSpPr>
            <a:spLocks noGrp="1"/>
          </p:cNvSpPr>
          <p:nvPr>
            <p:ph type="body" sz="quarter" idx="12"/>
          </p:nvPr>
        </p:nvSpPr>
        <p:spPr/>
        <p:txBody>
          <a:bodyPr/>
          <a:lstStyle/>
          <a:p>
            <a:r>
              <a:rPr lang="fr-FR" dirty="0">
                <a:latin typeface="Cambria" charset="0"/>
                <a:cs typeface="Cambria" charset="0"/>
              </a:rPr>
              <a:t>Jésus dit à ses disciples qu’ils sont le sel de la terre. </a:t>
            </a:r>
            <a:r>
              <a:rPr lang="fr-FR" dirty="0" smtClean="0">
                <a:latin typeface="Cambria" charset="0"/>
                <a:cs typeface="Cambria" charset="0"/>
              </a:rPr>
              <a:t>Ce </a:t>
            </a:r>
            <a:r>
              <a:rPr lang="fr-FR" dirty="0">
                <a:latin typeface="Cambria" charset="0"/>
                <a:cs typeface="Cambria" charset="0"/>
              </a:rPr>
              <a:t>n’est pas une chose à obtenir mais un fait, une réalité</a:t>
            </a:r>
            <a:r>
              <a:rPr lang="fr-FR" dirty="0" smtClean="0">
                <a:latin typeface="Cambria" charset="0"/>
                <a:cs typeface="Cambria" charset="0"/>
              </a:rPr>
              <a:t>.</a:t>
            </a:r>
          </a:p>
          <a:p>
            <a:r>
              <a:rPr lang="fr-FR" dirty="0">
                <a:latin typeface="Cambria" charset="0"/>
                <a:cs typeface="Cambria" charset="0"/>
              </a:rPr>
              <a:t>Notre vie, nos comportements, nos actions apportent-ils une saveur du ciel?</a:t>
            </a:r>
          </a:p>
          <a:p>
            <a:endParaRPr lang="fr-FR" dirty="0">
              <a:latin typeface="Cambria" charset="0"/>
              <a:cs typeface="Cambria" charset="0"/>
            </a:endParaRPr>
          </a:p>
          <a:p>
            <a:endParaRPr lang="fr-FR" dirty="0"/>
          </a:p>
        </p:txBody>
      </p:sp>
      <p:pic>
        <p:nvPicPr>
          <p:cNvPr id="5"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8777795" y="6042311"/>
            <a:ext cx="4796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FO</a:t>
            </a:r>
            <a:endParaRPr lang="fr-FR" sz="1000" dirty="0">
              <a:latin typeface="+mj-lt"/>
            </a:endParaRPr>
          </a:p>
        </p:txBody>
      </p:sp>
    </p:spTree>
    <p:extLst>
      <p:ext uri="{BB962C8B-B14F-4D97-AF65-F5344CB8AC3E}">
        <p14:creationId xmlns:p14="http://schemas.microsoft.com/office/powerpoint/2010/main" val="2109886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3249"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fr-FR" dirty="0" smtClean="0">
                <a:latin typeface="Cambria" charset="0"/>
                <a:cs typeface="Cambria" charset="0"/>
              </a:rPr>
              <a:t>Avons</a:t>
            </a:r>
            <a:r>
              <a:rPr lang="fr-FR" dirty="0">
                <a:latin typeface="Cambria" charset="0"/>
                <a:cs typeface="Cambria" charset="0"/>
              </a:rPr>
              <a:t>-nous une influence </a:t>
            </a:r>
            <a:r>
              <a:rPr lang="fr-FR" dirty="0" smtClean="0">
                <a:latin typeface="Cambria" charset="0"/>
                <a:cs typeface="Cambria" charset="0"/>
              </a:rPr>
              <a:t>positive sur notre entourage?</a:t>
            </a:r>
            <a:endParaRPr lang="fr-FR" dirty="0">
              <a:latin typeface="Cambria" charset="0"/>
              <a:cs typeface="Cambria" charset="0"/>
            </a:endParaRPr>
          </a:p>
          <a:p>
            <a:pPr eaLnBrk="1" hangingPunct="1"/>
            <a:r>
              <a:rPr lang="fr-FR" dirty="0" smtClean="0">
                <a:latin typeface="Cambria" charset="0"/>
                <a:cs typeface="Cambria" charset="0"/>
              </a:rPr>
              <a:t>Le sel donne soif.</a:t>
            </a:r>
          </a:p>
          <a:p>
            <a:pPr lvl="1" eaLnBrk="1" hangingPunct="1"/>
            <a:r>
              <a:rPr lang="fr-FR" dirty="0" smtClean="0">
                <a:latin typeface="Cambria" charset="0"/>
                <a:cs typeface="Cambria" charset="0"/>
              </a:rPr>
              <a:t>Par notre vie, donnons soif de Dieu aux personnes qui nous entourent!</a:t>
            </a:r>
          </a:p>
        </p:txBody>
      </p:sp>
      <p:sp>
        <p:nvSpPr>
          <p:cNvPr id="6" name="Titre 5"/>
          <p:cNvSpPr>
            <a:spLocks noGrp="1"/>
          </p:cNvSpPr>
          <p:nvPr>
            <p:ph type="title"/>
          </p:nvPr>
        </p:nvSpPr>
        <p:spPr/>
        <p:txBody>
          <a:bodyPr/>
          <a:lstStyle/>
          <a:p>
            <a:endParaRPr lang="fr-FR"/>
          </a:p>
        </p:txBody>
      </p:sp>
      <p:sp>
        <p:nvSpPr>
          <p:cNvPr id="12" name="Text Box 13"/>
          <p:cNvSpPr txBox="1">
            <a:spLocks noChangeArrowheads="1"/>
          </p:cNvSpPr>
          <p:nvPr/>
        </p:nvSpPr>
        <p:spPr bwMode="auto">
          <a:xfrm>
            <a:off x="4355338" y="5985611"/>
            <a:ext cx="4796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FO</a:t>
            </a:r>
            <a:endParaRPr lang="fr-FR" sz="1000" dirty="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eaLnBrk="1" hangingPunct="1">
              <a:defRPr/>
            </a:pPr>
            <a:r>
              <a:rPr lang="fr-FR" dirty="0" smtClean="0">
                <a:solidFill>
                  <a:srgbClr val="257AB5"/>
                </a:solidFill>
              </a:rPr>
              <a:t>Ne </a:t>
            </a:r>
            <a:r>
              <a:rPr lang="fr-FR" dirty="0">
                <a:solidFill>
                  <a:srgbClr val="257AB5"/>
                </a:solidFill>
              </a:rPr>
              <a:t>soyez pas en colère</a:t>
            </a:r>
          </a:p>
          <a:p>
            <a:pPr eaLnBrk="1" hangingPunct="1">
              <a:defRPr/>
            </a:pPr>
            <a:r>
              <a:rPr lang="fr-FR" dirty="0"/>
              <a:t>Jésus nous enjoint à ne pas nous mettre en colère.</a:t>
            </a:r>
          </a:p>
          <a:p>
            <a:pPr eaLnBrk="1" hangingPunct="1">
              <a:defRPr/>
            </a:pPr>
            <a:r>
              <a:rPr lang="fr-FR" dirty="0"/>
              <a:t>Un </a:t>
            </a:r>
            <a:r>
              <a:rPr lang="fr-FR" dirty="0" smtClean="0"/>
              <a:t>différend </a:t>
            </a:r>
            <a:r>
              <a:rPr lang="fr-FR" dirty="0"/>
              <a:t>avec une personne peut entraver notre relation avec notre Seigneur.</a:t>
            </a:r>
          </a:p>
          <a:p>
            <a:pPr eaLnBrk="1" hangingPunct="1">
              <a:defRPr/>
            </a:pPr>
            <a:endParaRPr lang="fr-FR" dirty="0"/>
          </a:p>
        </p:txBody>
      </p:sp>
      <p:sp>
        <p:nvSpPr>
          <p:cNvPr id="52226" name="Titre 3"/>
          <p:cNvSpPr>
            <a:spLocks noGrp="1"/>
          </p:cNvSpPr>
          <p:nvPr>
            <p:ph type="title" idx="4294967295"/>
          </p:nvPr>
        </p:nvSpPr>
        <p:spPr bwMode="auto">
          <a:xfrm>
            <a:off x="0" y="217488"/>
            <a:ext cx="6154738" cy="5635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atin typeface="Cambria" charset="0"/>
              </a:rPr>
              <a:t>Le sermont sur la montagne</a:t>
            </a:r>
          </a:p>
        </p:txBody>
      </p:sp>
    </p:spTree>
    <p:extLst>
      <p:ext uri="{BB962C8B-B14F-4D97-AF65-F5344CB8AC3E}">
        <p14:creationId xmlns:p14="http://schemas.microsoft.com/office/powerpoint/2010/main" val="34637084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FR" dirty="0" smtClean="0">
                <a:solidFill>
                  <a:srgbClr val="257AB5"/>
                </a:solidFill>
              </a:rPr>
              <a:t>La lumière du monde</a:t>
            </a:r>
          </a:p>
          <a:p>
            <a:r>
              <a:rPr lang="fr-FR" dirty="0" smtClean="0"/>
              <a:t>Jésus leur dit ensuite:</a:t>
            </a:r>
          </a:p>
          <a:p>
            <a:pPr lvl="2"/>
            <a:r>
              <a:rPr lang="fr-FR" dirty="0" smtClean="0"/>
              <a:t>Vous </a:t>
            </a:r>
            <a:r>
              <a:rPr lang="fr-FR" dirty="0"/>
              <a:t>êtes la lumière du monde. Une ville située sur une montagne ne peut pas être cachée</a:t>
            </a:r>
            <a:r>
              <a:rPr lang="fr-FR" dirty="0" smtClean="0"/>
              <a:t>, et </a:t>
            </a:r>
            <a:r>
              <a:rPr lang="fr-FR" dirty="0"/>
              <a:t>on n'allume pas non plus une lampe pour la mettre sous un seau, mais on la met sur son support et elle éclaire tous ceux qui sont dans la </a:t>
            </a:r>
            <a:r>
              <a:rPr lang="fr-FR" dirty="0" smtClean="0"/>
              <a:t>maison. Que</a:t>
            </a:r>
            <a:r>
              <a:rPr lang="fr-FR" dirty="0"/>
              <a:t>, de la même manière, votre lumière brille devant les hommes afin qu'ils voient votre belle manière d’agir et qu’ainsi ils célèbrent la gloire de votre Père céleste</a:t>
            </a:r>
            <a:r>
              <a:rPr lang="fr-FR" dirty="0" smtClean="0"/>
              <a:t>. Mat 5:14-16</a:t>
            </a:r>
          </a:p>
          <a:p>
            <a:pPr lvl="2"/>
            <a:endParaRPr lang="fr-FR" dirty="0"/>
          </a:p>
        </p:txBody>
      </p:sp>
    </p:spTree>
    <p:extLst>
      <p:ext uri="{BB962C8B-B14F-4D97-AF65-F5344CB8AC3E}">
        <p14:creationId xmlns:p14="http://schemas.microsoft.com/office/powerpoint/2010/main" val="1426094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fr-FR" dirty="0">
                <a:latin typeface="Cambria" charset="0"/>
                <a:cs typeface="Cambria" charset="0"/>
              </a:rPr>
              <a:t>Jésus nous enjoint à ne pas nous mettre en colère.</a:t>
            </a:r>
          </a:p>
          <a:p>
            <a:pPr eaLnBrk="1" hangingPunct="1"/>
            <a:r>
              <a:rPr lang="fr-FR" dirty="0">
                <a:latin typeface="Cambria" charset="0"/>
                <a:cs typeface="Cambria" charset="0"/>
              </a:rPr>
              <a:t>Un </a:t>
            </a:r>
            <a:r>
              <a:rPr lang="fr-FR" dirty="0" smtClean="0">
                <a:latin typeface="Cambria" charset="0"/>
                <a:cs typeface="Cambria" charset="0"/>
              </a:rPr>
              <a:t>différend </a:t>
            </a:r>
            <a:r>
              <a:rPr lang="fr-FR" dirty="0">
                <a:latin typeface="Cambria" charset="0"/>
                <a:cs typeface="Cambria" charset="0"/>
              </a:rPr>
              <a:t>avec une personne peut entraver notre relation avec notre Seigneur.</a:t>
            </a:r>
          </a:p>
          <a:p>
            <a:r>
              <a:rPr lang="fr-FR" dirty="0">
                <a:latin typeface="Cambria" charset="0"/>
                <a:cs typeface="Cambria" charset="0"/>
              </a:rPr>
              <a:t>Alors que faire si nous sommes dans cette situation?</a:t>
            </a:r>
          </a:p>
          <a:p>
            <a:r>
              <a:rPr lang="fr-FR" dirty="0">
                <a:latin typeface="Cambria" charset="0"/>
                <a:cs typeface="Cambria" charset="0"/>
              </a:rPr>
              <a:t>Jésus nous donne la clé:</a:t>
            </a:r>
          </a:p>
          <a:p>
            <a:pPr lvl="2"/>
            <a:r>
              <a:rPr lang="fr-FR" dirty="0">
                <a:latin typeface="Cambria" charset="0"/>
                <a:cs typeface="Cambria" charset="0"/>
              </a:rPr>
              <a:t>Si donc tu présentes ton offrande vers l'autel et que là tu te souviennes que ton frère a quelque chose contre toi, laisse ton offrande devant l'autel et va d'abord te réconcilier avec ton frère, puis viens présenter ton </a:t>
            </a:r>
            <a:r>
              <a:rPr lang="fr-FR" dirty="0" smtClean="0">
                <a:latin typeface="Cambria" charset="0"/>
                <a:cs typeface="Cambria" charset="0"/>
              </a:rPr>
              <a:t>offrande. </a:t>
            </a:r>
            <a:r>
              <a:rPr lang="fr-FR" dirty="0">
                <a:latin typeface="Cambria" charset="0"/>
                <a:cs typeface="Cambria" charset="0"/>
              </a:rPr>
              <a:t>Mat 5:23</a:t>
            </a:r>
          </a:p>
        </p:txBody>
      </p:sp>
      <p:sp>
        <p:nvSpPr>
          <p:cNvPr id="54274" name="Titre 3"/>
          <p:cNvSpPr>
            <a:spLocks noGrp="1"/>
          </p:cNvSpPr>
          <p:nvPr>
            <p:ph type="title"/>
          </p:nvPr>
        </p:nvSpPr>
        <p:spPr bwMode="auto">
          <a:xfrm>
            <a:off x="1066800" y="279400"/>
            <a:ext cx="5476875"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pPr eaLnBrk="1" hangingPunct="1"/>
            <a:endParaRPr lang="fr-FR">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ce réservé du texte 1"/>
          <p:cNvSpPr>
            <a:spLocks noGrp="1"/>
          </p:cNvSpPr>
          <p:nvPr>
            <p:ph type="body" sz="quarter" idx="12"/>
          </p:nvPr>
        </p:nvSpPr>
        <p:spPr bwMode="auto">
          <a:xfrm>
            <a:off x="161925" y="406400"/>
            <a:ext cx="8786813" cy="58245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defRPr/>
            </a:pPr>
            <a:r>
              <a:rPr lang="fr-FR" dirty="0" smtClean="0">
                <a:solidFill>
                  <a:srgbClr val="257AB5"/>
                </a:solidFill>
                <a:latin typeface="Cambria" charset="0"/>
                <a:cs typeface="Cambria" charset="0"/>
              </a:rPr>
              <a:t>La convoitise</a:t>
            </a:r>
          </a:p>
          <a:p>
            <a:pPr>
              <a:defRPr/>
            </a:pPr>
            <a:r>
              <a:rPr lang="fr-FR" dirty="0" smtClean="0">
                <a:latin typeface="Cambria" charset="0"/>
                <a:cs typeface="Cambria" charset="0"/>
              </a:rPr>
              <a:t>Jésus </a:t>
            </a:r>
            <a:r>
              <a:rPr lang="fr-FR" dirty="0">
                <a:latin typeface="Cambria" charset="0"/>
                <a:cs typeface="Cambria" charset="0"/>
              </a:rPr>
              <a:t>parle ensuite de la convoitise.</a:t>
            </a:r>
          </a:p>
          <a:p>
            <a:pPr lvl="2">
              <a:defRPr/>
            </a:pPr>
            <a:r>
              <a:rPr lang="fr-FR" dirty="0">
                <a:latin typeface="Cambria" charset="0"/>
                <a:cs typeface="Cambria" charset="0"/>
              </a:rPr>
              <a:t>Mais moi je vous dis: Tout homme qui regarde une femme pour la convoiter a déjà commis un adultère avec elle dans son cœur. Mat 5:28</a:t>
            </a:r>
          </a:p>
          <a:p>
            <a:pPr>
              <a:defRPr/>
            </a:pPr>
            <a:r>
              <a:rPr lang="fr-FR" dirty="0">
                <a:latin typeface="Cambria" charset="0"/>
                <a:cs typeface="Cambria" charset="0"/>
              </a:rPr>
              <a:t>Juste avant ce verset, il avertit ses disciples de ne pas commettre adultère.</a:t>
            </a:r>
          </a:p>
          <a:p>
            <a:pPr lvl="1" indent="-284163">
              <a:buSzTx/>
              <a:buFont typeface="Lucida Grande" charset="0"/>
              <a:buChar char="■"/>
              <a:defRPr/>
            </a:pPr>
            <a:endParaRPr lang="fr-FR" dirty="0">
              <a:latin typeface="Cambria" charset="0"/>
              <a:cs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Nous passons facilement plus loin dans notre lecture en nous disant que nous ne sommes pas dans ce cas de figure.</a:t>
            </a:r>
          </a:p>
          <a:p>
            <a:r>
              <a:rPr lang="fr-FR" dirty="0">
                <a:latin typeface="Cambria" charset="0"/>
                <a:cs typeface="Cambria" charset="0"/>
              </a:rPr>
              <a:t>Mais le verset ci-dessus nous met au pied du mur.</a:t>
            </a:r>
          </a:p>
          <a:p>
            <a:r>
              <a:rPr lang="fr-FR" dirty="0">
                <a:latin typeface="Cambria" charset="0"/>
                <a:cs typeface="Cambria" charset="0"/>
              </a:rPr>
              <a:t>Le monde actuel nous présente devant les yeux des images malsaines.</a:t>
            </a:r>
          </a:p>
          <a:p>
            <a:pPr lvl="1" indent="-284163">
              <a:buSzTx/>
              <a:buFont typeface="Lucida Grande" charset="0"/>
              <a:buChar char="■"/>
            </a:pPr>
            <a:r>
              <a:rPr lang="fr-FR" dirty="0">
                <a:latin typeface="Cambria" charset="0"/>
                <a:cs typeface="Cambria" charset="0"/>
              </a:rPr>
              <a:t>La télévision met devant nous des femmes dans des tenues ou actions qui poussent à la convoitise.</a:t>
            </a:r>
          </a:p>
          <a:p>
            <a:pPr lvl="1" indent="-284163">
              <a:buSzTx/>
              <a:buFont typeface="Lucida Grande" charset="0"/>
              <a:buChar char="■"/>
            </a:pPr>
            <a:r>
              <a:rPr lang="fr-FR" dirty="0">
                <a:latin typeface="Cambria" charset="0"/>
                <a:cs typeface="Cambria" charset="0"/>
              </a:rPr>
              <a:t>Internet est rempli de sites qui attirent les hommes à convoiter des femmes qui ne leur appartiennent pas.</a:t>
            </a:r>
          </a:p>
          <a:p>
            <a:r>
              <a:rPr lang="fr-FR" dirty="0">
                <a:latin typeface="Cambria" charset="0"/>
                <a:cs typeface="Cambria" charset="0"/>
              </a:rPr>
              <a:t>Jésus a avertit ses disciples des dangers de la convoitise.</a:t>
            </a:r>
          </a:p>
          <a:p>
            <a:r>
              <a:rPr lang="fr-FR" dirty="0">
                <a:latin typeface="Cambria" charset="0"/>
                <a:cs typeface="Cambria" charset="0"/>
              </a:rPr>
              <a:t>2000 ans plus tard, Satan met tout en œuvre pour remplir nos pensées de choses malsaines.</a:t>
            </a:r>
          </a:p>
        </p:txBody>
      </p:sp>
      <p:sp>
        <p:nvSpPr>
          <p:cNvPr id="56322" name="Titre 3"/>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dirty="0">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57345"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Réagissons, éloignons-nous du danger.</a:t>
            </a:r>
          </a:p>
          <a:p>
            <a:r>
              <a:rPr lang="fr-FR" dirty="0">
                <a:latin typeface="Cambria" charset="0"/>
                <a:cs typeface="Cambria" charset="0"/>
              </a:rPr>
              <a:t>Si un film contient des scènes mauvaises pour nos yeux, arrêtons-le.</a:t>
            </a:r>
          </a:p>
          <a:p>
            <a:r>
              <a:rPr lang="fr-FR" dirty="0">
                <a:latin typeface="Cambria" charset="0"/>
                <a:cs typeface="Cambria" charset="0"/>
              </a:rPr>
              <a:t>Face au danger, Jésus nous enjoint à être radical:</a:t>
            </a:r>
          </a:p>
          <a:p>
            <a:pPr lvl="2"/>
            <a:r>
              <a:rPr lang="fr-FR" dirty="0">
                <a:latin typeface="Cambria" charset="0"/>
                <a:cs typeface="Cambria" charset="0"/>
              </a:rPr>
              <a:t>Si ton œil droit te pousse à mal agir, arrache-le et jette-le loin de toi, car il vaut mieux pour toi subir la perte d'un seul de tes membres que de voir ton corps entier jeté en enfer. Mat 5:</a:t>
            </a:r>
            <a:r>
              <a:rPr lang="fr-FR" dirty="0" smtClean="0">
                <a:latin typeface="Cambria" charset="0"/>
                <a:cs typeface="Cambria" charset="0"/>
              </a:rPr>
              <a:t>29</a:t>
            </a:r>
            <a:endParaRPr lang="fr-FR" dirty="0">
              <a:latin typeface="Cambria" charset="0"/>
              <a:cs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Examinons nos vies et séparons-nous de toute situation qui  nous pousse à mal agir.</a:t>
            </a:r>
          </a:p>
          <a:p>
            <a:r>
              <a:rPr lang="fr-FR" dirty="0">
                <a:latin typeface="Cambria" charset="0"/>
                <a:cs typeface="Cambria" charset="0"/>
              </a:rPr>
              <a:t>La convoitise se révèle  sous différentes formes. Nous n’en n’avons abordé qu’un aspect ci-dessus. </a:t>
            </a:r>
          </a:p>
          <a:p>
            <a:r>
              <a:rPr lang="fr-FR" dirty="0" smtClean="0">
                <a:latin typeface="Cambria" charset="0"/>
                <a:cs typeface="Cambria" charset="0"/>
              </a:rPr>
              <a:t>Identifions </a:t>
            </a:r>
            <a:r>
              <a:rPr lang="fr-FR" dirty="0">
                <a:latin typeface="Cambria" charset="0"/>
                <a:cs typeface="Cambria" charset="0"/>
              </a:rPr>
              <a:t>dans notre vie sous quelle forme elle se manifeste.</a:t>
            </a:r>
          </a:p>
          <a:p>
            <a:endParaRPr lang="fr-FR" dirty="0">
              <a:latin typeface="Cambria" charset="0"/>
              <a:cs typeface="Cambria" charset="0"/>
            </a:endParaRPr>
          </a:p>
        </p:txBody>
      </p:sp>
      <p:sp>
        <p:nvSpPr>
          <p:cNvPr id="2" name="Titre 1"/>
          <p:cNvSpPr>
            <a:spLocks noGrp="1"/>
          </p:cNvSpPr>
          <p:nvPr>
            <p:ph type="title"/>
          </p:nvPr>
        </p:nvSpPr>
        <p:spPr/>
        <p:txBody>
          <a:bodyPr/>
          <a:lstStyle/>
          <a:p>
            <a:endParaRPr lang="fr-F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eaLnBrk="1" hangingPunct="1">
              <a:defRPr/>
            </a:pPr>
            <a:r>
              <a:rPr lang="fr-FR" dirty="0" smtClean="0"/>
              <a:t>Avant </a:t>
            </a:r>
            <a:r>
              <a:rPr lang="fr-FR" dirty="0"/>
              <a:t>d’avoir connu physiquement Joseph, Marie devient enceinte par l’action du St-Esprit.</a:t>
            </a:r>
          </a:p>
          <a:p>
            <a:pPr eaLnBrk="1" hangingPunct="1">
              <a:defRPr/>
            </a:pPr>
            <a:r>
              <a:rPr lang="fr-FR" dirty="0"/>
              <a:t>Un ange du Seigneur apparaît dans un rêve à Joseph et lui dit:</a:t>
            </a:r>
          </a:p>
          <a:p>
            <a:pPr lvl="2" eaLnBrk="1" hangingPunct="1">
              <a:defRPr/>
            </a:pPr>
            <a:r>
              <a:rPr lang="fr-FR" dirty="0" smtClean="0"/>
              <a:t>Joseph</a:t>
            </a:r>
            <a:r>
              <a:rPr lang="fr-FR" dirty="0"/>
              <a:t>, descendant de David, n’aie pas peur de prendre Marie pour femme, car l'enfant qu’elle porte vient du Saint-Esprit.. Elle mettra au monde un fils et tu lui donneras le nom de Jésus car c'est lui qui sauvera son peuple de ses </a:t>
            </a:r>
            <a:r>
              <a:rPr lang="fr-FR" dirty="0" smtClean="0"/>
              <a:t>péchés. </a:t>
            </a:r>
            <a:r>
              <a:rPr lang="fr-FR" dirty="0"/>
              <a:t>Mat 1:</a:t>
            </a:r>
            <a:r>
              <a:rPr lang="fr-FR" dirty="0" smtClean="0"/>
              <a:t>20</a:t>
            </a:r>
          </a:p>
          <a:p>
            <a:pPr eaLnBrk="1" hangingPunct="1">
              <a:defRPr/>
            </a:pPr>
            <a:r>
              <a:rPr lang="fr-FR" dirty="0"/>
              <a:t>Jésus veut dire «l’Eternel Sauveur ».</a:t>
            </a:r>
          </a:p>
          <a:p>
            <a:pPr lvl="2" eaLnBrk="1" hangingPunct="1">
              <a:defRPr/>
            </a:pPr>
            <a:endParaRPr lang="fr-FR" dirty="0"/>
          </a:p>
        </p:txBody>
      </p:sp>
      <p:sp>
        <p:nvSpPr>
          <p:cNvPr id="22530" name="Titre 3"/>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fr-FR">
                <a:latin typeface="Cambria" charset="0"/>
              </a:rPr>
              <a:t>Un ange apparaît à Joseph</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ce réservé du texte 1"/>
          <p:cNvSpPr>
            <a:spLocks noGrp="1"/>
          </p:cNvSpPr>
          <p:nvPr>
            <p:ph type="body"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defRPr/>
            </a:pPr>
            <a:r>
              <a:rPr lang="fr-FR" dirty="0" smtClean="0">
                <a:solidFill>
                  <a:srgbClr val="257AB5"/>
                </a:solidFill>
                <a:latin typeface="Cambria" charset="0"/>
                <a:cs typeface="Cambria" charset="0"/>
              </a:rPr>
              <a:t>Aimer ses ennemis</a:t>
            </a:r>
          </a:p>
          <a:p>
            <a:pPr>
              <a:defRPr/>
            </a:pPr>
            <a:r>
              <a:rPr lang="fr-FR" dirty="0" smtClean="0">
                <a:latin typeface="Cambria" charset="0"/>
                <a:cs typeface="Cambria" charset="0"/>
              </a:rPr>
              <a:t>Le </a:t>
            </a:r>
            <a:r>
              <a:rPr lang="fr-FR" dirty="0">
                <a:latin typeface="Cambria" charset="0"/>
                <a:cs typeface="Cambria" charset="0"/>
              </a:rPr>
              <a:t>sujet de l’amour envers son prochain revient à de très nombreuses reprises dans le Nouveau testament.</a:t>
            </a:r>
          </a:p>
          <a:p>
            <a:pPr>
              <a:defRPr/>
            </a:pPr>
            <a:r>
              <a:rPr lang="fr-FR" dirty="0">
                <a:latin typeface="Cambria" charset="0"/>
                <a:cs typeface="Cambria" charset="0"/>
              </a:rPr>
              <a:t>Jésus nous dit:</a:t>
            </a:r>
          </a:p>
          <a:p>
            <a:pPr lvl="2">
              <a:defRPr/>
            </a:pPr>
            <a:r>
              <a:rPr lang="fr-FR" dirty="0">
                <a:latin typeface="Cambria" charset="0"/>
                <a:cs typeface="Cambria" charset="0"/>
              </a:rPr>
              <a:t>Aimez vos ennemis, [bénissez ceux qui vous maudissent, faites du bien à ceux qui vous détestent] et priez pour ceux [qui vous maltraitent et] qui vous persécutent. Mat 5:</a:t>
            </a:r>
            <a:r>
              <a:rPr lang="fr-FR" dirty="0" smtClean="0">
                <a:latin typeface="Cambria" charset="0"/>
                <a:cs typeface="Cambria" charset="0"/>
              </a:rPr>
              <a:t>44</a:t>
            </a:r>
          </a:p>
          <a:p>
            <a:pPr>
              <a:defRPr/>
            </a:pPr>
            <a:r>
              <a:rPr lang="fr-FR" dirty="0">
                <a:latin typeface="Cambria" charset="0"/>
                <a:cs typeface="Cambria" charset="0"/>
              </a:rPr>
              <a:t>Jésus résume ensuite l’attitude que nous devons avoir dans notre vie. </a:t>
            </a:r>
          </a:p>
          <a:p>
            <a:pPr lvl="2">
              <a:defRPr/>
            </a:pPr>
            <a:r>
              <a:rPr lang="fr-FR" dirty="0">
                <a:latin typeface="Cambria" charset="0"/>
                <a:cs typeface="Cambria" charset="0"/>
              </a:rPr>
              <a:t>Soyez donc parfaits comme votre Père céleste est parfait. Mat 5:48</a:t>
            </a:r>
          </a:p>
          <a:p>
            <a:pPr lvl="2">
              <a:defRPr/>
            </a:pPr>
            <a:endParaRPr lang="fr-FR" dirty="0">
              <a:latin typeface="Cambria" charset="0"/>
              <a:cs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ce réservé du texte 1"/>
          <p:cNvSpPr>
            <a:spLocks noGrp="1"/>
          </p:cNvSpPr>
          <p:nvPr>
            <p:ph type="body" sz="quarter" idx="12"/>
          </p:nvPr>
        </p:nvSpPr>
        <p:spPr bwMode="auto">
          <a:xfrm>
            <a:off x="161925" y="1058863"/>
            <a:ext cx="8786813" cy="51720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defRPr/>
            </a:pPr>
            <a:r>
              <a:rPr lang="fr-FR" dirty="0" smtClean="0">
                <a:latin typeface="Cambria" charset="0"/>
                <a:cs typeface="Cambria" charset="0"/>
              </a:rPr>
              <a:t>L’apôtre </a:t>
            </a:r>
            <a:r>
              <a:rPr lang="fr-FR" dirty="0">
                <a:latin typeface="Cambria" charset="0"/>
                <a:cs typeface="Cambria" charset="0"/>
              </a:rPr>
              <a:t>Paul indique aux Corinthiens que nous avons été rachetés par Dieu et que toute notre vie doit être à sa gloire.</a:t>
            </a:r>
          </a:p>
          <a:p>
            <a:pPr lvl="2">
              <a:defRPr/>
            </a:pPr>
            <a:r>
              <a:rPr lang="fr-FR" dirty="0">
                <a:latin typeface="Cambria" charset="0"/>
                <a:cs typeface="Cambria" charset="0"/>
              </a:rPr>
              <a:t>Ne le savez-vous pas? Votre corps est le temple du Saint-Esprit qui est en vous et que vous avez reçu de Dieu. Vous ne vous appartenez pas à vous-mêmes, car vous avez été rachetés à un grand prix. Rendez donc gloire à Dieu dans votre corps [et dans votre esprit qui appartiennent à Dieu. 1 Co 6:19-20</a:t>
            </a:r>
          </a:p>
          <a:p>
            <a:pPr>
              <a:defRPr/>
            </a:pPr>
            <a:endParaRPr lang="fr-FR" dirty="0">
              <a:latin typeface="Cambria" charset="0"/>
              <a:cs typeface="Cambria" charset="0"/>
            </a:endParaRPr>
          </a:p>
          <a:p>
            <a:pPr eaLnBrk="1" hangingPunct="1">
              <a:defRPr/>
            </a:pPr>
            <a:endParaRPr lang="fr-FR" dirty="0">
              <a:latin typeface="Cambria" charset="0"/>
              <a:cs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508000" y="3338513"/>
            <a:ext cx="4159250" cy="2976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Espace réservé du texte 1"/>
          <p:cNvSpPr>
            <a:spLocks noGrp="1"/>
          </p:cNvSpPr>
          <p:nvPr>
            <p:ph type="body" sz="quarter" idx="12"/>
          </p:nvPr>
        </p:nvSpPr>
        <p:spPr bwMode="auto">
          <a:xfrm>
            <a:off x="579438" y="1058863"/>
            <a:ext cx="8324850" cy="1862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Avez-vous accepté Jésus comme votre Sauveur? Vous avez alors changé de maître, Jésus se trouve en vous par le St-Esprit.</a:t>
            </a:r>
          </a:p>
          <a:p>
            <a:r>
              <a:rPr lang="fr-FR" dirty="0">
                <a:latin typeface="Cambria" charset="0"/>
                <a:cs typeface="Cambria" charset="0"/>
              </a:rPr>
              <a:t>Le prix payé pour vous racheter a été extrêmement élevé.</a:t>
            </a:r>
          </a:p>
          <a:p>
            <a:r>
              <a:rPr lang="fr-FR" dirty="0">
                <a:latin typeface="Cambria" charset="0"/>
                <a:cs typeface="Cambria" charset="0"/>
              </a:rPr>
              <a:t>Rendez-Lui gloire dans votre </a:t>
            </a:r>
            <a:r>
              <a:rPr lang="fr-FR" dirty="0" smtClean="0">
                <a:latin typeface="Cambria" charset="0"/>
                <a:cs typeface="Cambria" charset="0"/>
              </a:rPr>
              <a:t>vie de tous les jours.</a:t>
            </a:r>
            <a:endParaRPr lang="fr-FR" dirty="0">
              <a:latin typeface="Cambria" charset="0"/>
              <a:cs typeface="Cambria" charset="0"/>
            </a:endParaRPr>
          </a:p>
        </p:txBody>
      </p:sp>
      <p:sp>
        <p:nvSpPr>
          <p:cNvPr id="61443" name="Titre 3"/>
          <p:cNvSpPr>
            <a:spLocks noGrp="1"/>
          </p:cNvSpPr>
          <p:nvPr>
            <p:ph type="title"/>
          </p:nvPr>
        </p:nvSpPr>
        <p:spPr bwMode="auto">
          <a:xfrm>
            <a:off x="1066800" y="449263"/>
            <a:ext cx="3871913"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
        <p:nvSpPr>
          <p:cNvPr id="9" name="Text Box 13"/>
          <p:cNvSpPr txBox="1">
            <a:spLocks noChangeArrowheads="1"/>
          </p:cNvSpPr>
          <p:nvPr/>
        </p:nvSpPr>
        <p:spPr bwMode="auto">
          <a:xfrm>
            <a:off x="4293394" y="6308725"/>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a:latin typeface="Tahoma" charset="0"/>
              </a:rPr>
              <a:t>TP</a:t>
            </a:r>
            <a:endParaRPr lang="fr-FR" sz="12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Jésus  </a:t>
            </a:r>
            <a:r>
              <a:rPr lang="fr-FR" dirty="0"/>
              <a:t>nous donne des conseils concernant la prière:</a:t>
            </a:r>
          </a:p>
          <a:p>
            <a:pPr lvl="2">
              <a:defRPr/>
            </a:pPr>
            <a:r>
              <a:rPr lang="fr-FR" dirty="0"/>
              <a:t>Mais toi, quand tu pries, entre dans ta chambre, ferme ta porte et prie ton Père qui est là dans le lieu secret; et ton Père, qui voit dans le secret, te le rendra [ouvertement. Mat 6:6</a:t>
            </a:r>
          </a:p>
          <a:p>
            <a:pPr>
              <a:defRPr/>
            </a:pPr>
            <a:r>
              <a:rPr lang="fr-FR" dirty="0"/>
              <a:t>Il nous dit aussi de ne pas user de vaines redites</a:t>
            </a:r>
          </a:p>
          <a:p>
            <a:pPr>
              <a:defRPr/>
            </a:pPr>
            <a:r>
              <a:rPr lang="fr-FR" dirty="0"/>
              <a:t>La prière ne doit pas contenir des paroles qui ne viennent pas du cœur</a:t>
            </a:r>
            <a:r>
              <a:rPr lang="fr-FR" dirty="0" smtClean="0"/>
              <a:t>.</a:t>
            </a:r>
            <a:endParaRPr lang="fr-FR" dirty="0"/>
          </a:p>
        </p:txBody>
      </p:sp>
      <p:sp>
        <p:nvSpPr>
          <p:cNvPr id="3" name="Titre 2"/>
          <p:cNvSpPr>
            <a:spLocks noGrp="1"/>
          </p:cNvSpPr>
          <p:nvPr>
            <p:ph type="title"/>
          </p:nvPr>
        </p:nvSpPr>
        <p:spPr/>
        <p:txBody>
          <a:bodyPr/>
          <a:lstStyle/>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solidFill>
                  <a:srgbClr val="257AB5"/>
                </a:solidFill>
              </a:rPr>
              <a:t>La prière</a:t>
            </a:r>
          </a:p>
          <a:p>
            <a:pPr>
              <a:defRPr/>
            </a:pPr>
            <a:r>
              <a:rPr lang="fr-FR" dirty="0" smtClean="0"/>
              <a:t>Jésus </a:t>
            </a:r>
            <a:r>
              <a:rPr lang="fr-FR" dirty="0"/>
              <a:t>présente à ses disciples un modèle de prière:</a:t>
            </a:r>
          </a:p>
          <a:p>
            <a:pPr lvl="2">
              <a:defRPr/>
            </a:pPr>
            <a:r>
              <a:rPr lang="fr-FR" dirty="0"/>
              <a:t>Notre Père céleste! Que la sainteté de ton nom soit respectée, que ton règne vienne, que ta volonté soit faite sur la terre comme au ciel. Donne-nous aujourd'hui notre pain quotidien; pardonne-nous nos offenses, comme nous aussi nous pardonnons à ceux qui nous ont offensés; ne nous expose pas à la tentation, mais délivre-nous du mal, [car c'est à toi qu'appartiennent, dans tous les siècles, le règne, la puissance et la gloire. Amen! Mat 6:9-</a:t>
            </a:r>
            <a:r>
              <a:rPr lang="fr-FR" dirty="0" smtClean="0"/>
              <a:t>13</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solidFill>
                  <a:srgbClr val="257AB5"/>
                </a:solidFill>
              </a:rPr>
              <a:t>Le jeûne</a:t>
            </a:r>
          </a:p>
          <a:p>
            <a:pPr>
              <a:defRPr/>
            </a:pPr>
            <a:r>
              <a:rPr lang="fr-FR" dirty="0" smtClean="0"/>
              <a:t>Le </a:t>
            </a:r>
            <a:r>
              <a:rPr lang="fr-FR" dirty="0"/>
              <a:t>jeûne était une pratique courante du temps de Jésus.</a:t>
            </a:r>
          </a:p>
          <a:p>
            <a:pPr>
              <a:defRPr/>
            </a:pPr>
            <a:r>
              <a:rPr lang="fr-FR" dirty="0"/>
              <a:t>Certaines personnes cherchaient à impressionner les autres en montrant qu’elles jeûnaient.</a:t>
            </a:r>
          </a:p>
          <a:p>
            <a:pPr>
              <a:defRPr/>
            </a:pPr>
            <a:r>
              <a:rPr lang="fr-FR" dirty="0"/>
              <a:t>Jésus montre qu’il s’agit d’un acte personnel entre nous et Dieu:</a:t>
            </a:r>
          </a:p>
          <a:p>
            <a:pPr lvl="2">
              <a:defRPr/>
            </a:pPr>
            <a:r>
              <a:rPr lang="fr-FR" dirty="0"/>
              <a:t>Mais toi, quand tu jeûnes, parfume ta tête et lave ton visage afin de ne pas montrer que tu jeûnes aux hommes, mais à ton Père qui est là dans le lieu secret; et ton Père, qui voit dans le secret, te le rendra. Mat 6:17-</a:t>
            </a:r>
            <a:r>
              <a:rPr lang="fr-FR" dirty="0" smtClean="0"/>
              <a:t>18</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Espace réservé du texte 4"/>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atin typeface="Cambria" charset="0"/>
                <a:cs typeface="Cambria" charset="0"/>
              </a:rPr>
              <a:t>Dans la bible, le jeûne est toujours associé à la prière.</a:t>
            </a:r>
          </a:p>
          <a:p>
            <a:r>
              <a:rPr lang="fr-FR">
                <a:latin typeface="Cambria" charset="0"/>
                <a:cs typeface="Cambria" charset="0"/>
              </a:rPr>
              <a:t>Il n’est nulle part indiqué que le jeûne n’est plus valable aujourd’hui.</a:t>
            </a:r>
          </a:p>
          <a:p>
            <a:r>
              <a:rPr lang="fr-FR">
                <a:latin typeface="Cambria" charset="0"/>
                <a:cs typeface="Cambria" charset="0"/>
              </a:rPr>
              <a:t>Certaines personnes sont d’avis qu’il n’est plus que « spirituel » et que sa pratique n’est plus actuelle.</a:t>
            </a:r>
          </a:p>
          <a:p>
            <a:r>
              <a:rPr lang="fr-FR">
                <a:latin typeface="Cambria" charset="0"/>
                <a:cs typeface="Cambria" charset="0"/>
              </a:rPr>
              <a:t>N’écoutons pas ces avis qui ne sont pas bibliques.</a:t>
            </a:r>
          </a:p>
          <a:p>
            <a:r>
              <a:rPr lang="fr-FR">
                <a:latin typeface="Cambria" charset="0"/>
                <a:cs typeface="Cambria" charset="0"/>
              </a:rPr>
              <a:t>Le jeûne nous met dans une attitude de dépendance de Dieu.</a:t>
            </a:r>
          </a:p>
          <a:p>
            <a:r>
              <a:rPr lang="fr-FR">
                <a:latin typeface="Cambria" charset="0"/>
                <a:cs typeface="Cambria" charset="0"/>
              </a:rPr>
              <a:t>C’est remplacer pendant un temps plus ou moins long de bons éléments nutritifs par quelque chose de meilleur, l’intimité avec Dieu.</a:t>
            </a:r>
          </a:p>
          <a:p>
            <a:endParaRPr lang="fr-FR">
              <a:latin typeface="Cambria" charset="0"/>
              <a:cs typeface="Cambria" charset="0"/>
            </a:endParaRPr>
          </a:p>
        </p:txBody>
      </p:sp>
      <p:sp>
        <p:nvSpPr>
          <p:cNvPr id="65538" name="Titre 3"/>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dirty="0">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solidFill>
                  <a:srgbClr val="257AB5"/>
                </a:solidFill>
              </a:rPr>
              <a:t>L’argent</a:t>
            </a:r>
            <a:endParaRPr lang="fr-FR" dirty="0">
              <a:solidFill>
                <a:srgbClr val="257AB5"/>
              </a:solidFill>
            </a:endParaRPr>
          </a:p>
          <a:p>
            <a:pPr>
              <a:defRPr/>
            </a:pPr>
            <a:r>
              <a:rPr lang="fr-FR" dirty="0" smtClean="0"/>
              <a:t>Jésus parle à ses disciples de l’argent.</a:t>
            </a:r>
          </a:p>
          <a:p>
            <a:pPr>
              <a:defRPr/>
            </a:pPr>
            <a:r>
              <a:rPr lang="fr-FR" dirty="0" smtClean="0"/>
              <a:t>Jésus </a:t>
            </a:r>
            <a:r>
              <a:rPr lang="fr-FR" dirty="0"/>
              <a:t>nous montre que nous devons investir au ciel plutôt que sur terre.</a:t>
            </a:r>
          </a:p>
          <a:p>
            <a:pPr lvl="2">
              <a:defRPr/>
            </a:pPr>
            <a:r>
              <a:rPr lang="fr-FR" dirty="0"/>
              <a:t>»Ne vous amassez pas des trésors sur la terre, où les mites et la rouille détruisent et où les voleurs percent les murs pour voler, mais amassez-vous des trésors dans le ciel, où les mites et la rouille ne détruisent pas et où les voleurs ne peuvent pas percer les murs ni voler! En effet, là où est ton trésor, là aussi sera ton cœur. Mat 6:20-</a:t>
            </a:r>
            <a:r>
              <a:rPr lang="fr-FR" dirty="0" smtClean="0"/>
              <a:t>21</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atin typeface="Cambria" charset="0"/>
                <a:cs typeface="Cambria" charset="0"/>
              </a:rPr>
              <a:t>Quelle relation avons-nous avec l’argent?</a:t>
            </a:r>
          </a:p>
          <a:p>
            <a:r>
              <a:rPr lang="fr-FR">
                <a:latin typeface="Cambria" charset="0"/>
                <a:cs typeface="Cambria" charset="0"/>
              </a:rPr>
              <a:t>Sommes-nous totalement dépendants de lui ou faisons-nous entièrement confiance au Seigneur qui nous donnera chaque jour ce qu’il nous faut?</a:t>
            </a:r>
          </a:p>
          <a:p>
            <a:r>
              <a:rPr lang="fr-FR">
                <a:latin typeface="Cambria" charset="0"/>
                <a:cs typeface="Cambria" charset="0"/>
              </a:rPr>
              <a:t>Il nous donne encore une instruction:</a:t>
            </a:r>
          </a:p>
          <a:p>
            <a:pPr lvl="2"/>
            <a:r>
              <a:rPr lang="fr-FR">
                <a:latin typeface="Cambria" charset="0"/>
                <a:cs typeface="Cambria" charset="0"/>
              </a:rPr>
              <a:t>Personne ne peut servir deux maîtres, car ou il détestera le premier et aimera le second, ou il s'attachera au premier et méprisera le second. Vous ne pouvez pas servir Dieu et l’argent Mat 6:24</a:t>
            </a:r>
          </a:p>
          <a:p>
            <a:r>
              <a:rPr lang="fr-FR">
                <a:latin typeface="Cambria" charset="0"/>
                <a:cs typeface="Cambria" charset="0"/>
              </a:rPr>
              <a:t>Comment gérons-nous l’argent que le Seigneur nous confie?</a:t>
            </a:r>
          </a:p>
        </p:txBody>
      </p:sp>
      <p:sp>
        <p:nvSpPr>
          <p:cNvPr id="67586" name="Titre 2"/>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dirty="0">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smtClean="0">
                <a:latin typeface="Cambria" charset="0"/>
                <a:cs typeface="Cambria" charset="0"/>
              </a:rPr>
              <a:t>Le sujet de l’argent me fait penser à un épisode de la </a:t>
            </a:r>
            <a:r>
              <a:rPr lang="fr-FR" dirty="0">
                <a:latin typeface="Cambria" charset="0"/>
                <a:cs typeface="Cambria" charset="0"/>
              </a:rPr>
              <a:t>vie de David.</a:t>
            </a:r>
          </a:p>
          <a:p>
            <a:pPr lvl="1" indent="-284163">
              <a:buSzTx/>
              <a:buFont typeface="Lucida Grande" charset="0"/>
              <a:buChar char="■"/>
            </a:pPr>
            <a:r>
              <a:rPr lang="fr-FR" dirty="0">
                <a:latin typeface="Cambria" charset="0"/>
                <a:cs typeface="Cambria" charset="0"/>
              </a:rPr>
              <a:t>Son fils </a:t>
            </a:r>
            <a:r>
              <a:rPr lang="fr-FR" dirty="0" err="1">
                <a:latin typeface="Cambria" charset="0"/>
                <a:cs typeface="Cambria" charset="0"/>
              </a:rPr>
              <a:t>Absalom</a:t>
            </a:r>
            <a:r>
              <a:rPr lang="fr-FR" dirty="0">
                <a:latin typeface="Cambria" charset="0"/>
                <a:cs typeface="Cambria" charset="0"/>
              </a:rPr>
              <a:t> a pris le pouvoir.</a:t>
            </a:r>
          </a:p>
          <a:p>
            <a:pPr lvl="1" indent="-284163">
              <a:buSzTx/>
              <a:buFont typeface="Lucida Grande" charset="0"/>
              <a:buChar char="■"/>
            </a:pPr>
            <a:r>
              <a:rPr lang="fr-FR" dirty="0">
                <a:latin typeface="Cambria" charset="0"/>
                <a:cs typeface="Cambria" charset="0"/>
              </a:rPr>
              <a:t>Le roi David est en fuite.</a:t>
            </a:r>
          </a:p>
          <a:p>
            <a:r>
              <a:rPr lang="fr-FR" dirty="0" err="1">
                <a:latin typeface="Cambria" charset="0"/>
                <a:cs typeface="Cambria" charset="0"/>
              </a:rPr>
              <a:t>Barzillaï</a:t>
            </a:r>
            <a:r>
              <a:rPr lang="fr-FR" dirty="0">
                <a:latin typeface="Cambria" charset="0"/>
                <a:cs typeface="Cambria" charset="0"/>
              </a:rPr>
              <a:t> a 80 ans. Malgré son âge, il va être d’une grande utilité à David.</a:t>
            </a:r>
          </a:p>
          <a:p>
            <a:pPr lvl="2"/>
            <a:r>
              <a:rPr lang="fr-FR" dirty="0" err="1">
                <a:latin typeface="Cambria" charset="0"/>
                <a:cs typeface="Cambria" charset="0"/>
              </a:rPr>
              <a:t>Barzillaï</a:t>
            </a:r>
            <a:r>
              <a:rPr lang="fr-FR" dirty="0">
                <a:latin typeface="Cambria" charset="0"/>
                <a:cs typeface="Cambria" charset="0"/>
              </a:rPr>
              <a:t> était très vieux: il avait 80 ans. C’était lui qui avait pourvu à l’entretien du roi pendant son séjour à </a:t>
            </a:r>
            <a:r>
              <a:rPr lang="fr-FR" dirty="0" err="1">
                <a:latin typeface="Cambria" charset="0"/>
                <a:cs typeface="Cambria" charset="0"/>
              </a:rPr>
              <a:t>Mahanaïm</a:t>
            </a:r>
            <a:r>
              <a:rPr lang="fr-FR" dirty="0">
                <a:latin typeface="Cambria" charset="0"/>
                <a:cs typeface="Cambria" charset="0"/>
              </a:rPr>
              <a:t>. En effet, c'était un homme très riche. 2 Sam 19:</a:t>
            </a:r>
            <a:r>
              <a:rPr lang="fr-FR" dirty="0" smtClean="0">
                <a:latin typeface="Cambria" charset="0"/>
                <a:cs typeface="Cambria" charset="0"/>
              </a:rPr>
              <a:t>33</a:t>
            </a:r>
          </a:p>
          <a:p>
            <a:r>
              <a:rPr lang="fr-FR" dirty="0" err="1" smtClean="0">
                <a:latin typeface="Cambria" charset="0"/>
                <a:cs typeface="Cambria" charset="0"/>
              </a:rPr>
              <a:t>Barzillaï</a:t>
            </a:r>
            <a:r>
              <a:rPr lang="fr-FR" dirty="0" smtClean="0">
                <a:latin typeface="Cambria" charset="0"/>
                <a:cs typeface="Cambria" charset="0"/>
              </a:rPr>
              <a:t> aurait pu se dire qu’il était trop âgé et qu’il ne pouvait plus être utile.</a:t>
            </a:r>
            <a:endParaRPr lang="fr-FR" dirty="0">
              <a:latin typeface="Cambria" charset="0"/>
              <a:cs typeface="Cambria" charset="0"/>
            </a:endParaRPr>
          </a:p>
        </p:txBody>
      </p:sp>
      <p:sp>
        <p:nvSpPr>
          <p:cNvPr id="68610" name="Titre 2"/>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eaLnBrk="1" hangingPunct="1">
              <a:defRPr/>
            </a:pPr>
            <a:r>
              <a:rPr lang="fr-FR" dirty="0" smtClean="0"/>
              <a:t>L’Eternel </a:t>
            </a:r>
            <a:r>
              <a:rPr lang="fr-FR" dirty="0"/>
              <a:t>annonce son arrivée sur terre 700 ans plus tôt par l’intermédiaire du prophète Esaïe:</a:t>
            </a:r>
          </a:p>
          <a:p>
            <a:pPr lvl="2" eaLnBrk="1" hangingPunct="1">
              <a:defRPr/>
            </a:pPr>
            <a:r>
              <a:rPr lang="fr-FR" dirty="0"/>
              <a:t>Iles, écoutez-moi! Peuples lointains, soyez attentifs! L'Eternel m'a appelé dès le ventre de ma mère, il a mentionné mon nom dès avant ma naissance. Es 49:</a:t>
            </a:r>
            <a:r>
              <a:rPr lang="fr-FR" dirty="0" smtClean="0"/>
              <a:t>1</a:t>
            </a:r>
          </a:p>
          <a:p>
            <a:pPr lvl="2" eaLnBrk="1" hangingPunct="1">
              <a:defRPr/>
            </a:pPr>
            <a:r>
              <a:rPr lang="fr-FR" dirty="0"/>
              <a:t>Voilà pourquoi c’est le Seigneur lui-même qui vous donnera un signe: la vierge sera enceinte, elle mettra au monde un fils et l’appellera Emmanuel. Es 7:</a:t>
            </a:r>
            <a:r>
              <a:rPr lang="fr-FR" dirty="0" smtClean="0"/>
              <a:t>14</a:t>
            </a:r>
            <a:endParaRPr lang="fr-FR" dirty="0"/>
          </a:p>
          <a:p>
            <a:pPr eaLnBrk="1" hangingPunct="1">
              <a:defRPr/>
            </a:pPr>
            <a:r>
              <a:rPr lang="fr-FR" dirty="0"/>
              <a:t>Il proclame qu’il apportera le salut à la terre entière.</a:t>
            </a:r>
          </a:p>
          <a:p>
            <a:pPr lvl="2" eaLnBrk="1" hangingPunct="1">
              <a:defRPr/>
            </a:pPr>
            <a:r>
              <a:rPr lang="fr-FR" dirty="0"/>
              <a:t>je t'établis pour être la lumière des nations, pour apporter mon salut jusqu'aux extrémités de la terre. Es 49:</a:t>
            </a:r>
            <a:r>
              <a:rPr lang="fr-FR" dirty="0" smtClean="0"/>
              <a:t>6</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93986298.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69633"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smtClean="0">
                <a:latin typeface="Cambria" charset="0"/>
                <a:cs typeface="Cambria" charset="0"/>
              </a:rPr>
              <a:t>Il utilise son argent pour soutenir un ami en difficulté.</a:t>
            </a:r>
          </a:p>
          <a:p>
            <a:r>
              <a:rPr lang="fr-FR" dirty="0" smtClean="0">
                <a:latin typeface="Cambria" charset="0"/>
                <a:cs typeface="Cambria" charset="0"/>
              </a:rPr>
              <a:t>Son </a:t>
            </a:r>
            <a:r>
              <a:rPr lang="fr-FR" dirty="0">
                <a:latin typeface="Cambria" charset="0"/>
                <a:cs typeface="Cambria" charset="0"/>
              </a:rPr>
              <a:t>aide financière a peut-être même été d’une importance capitale lors de la fuite du roi</a:t>
            </a:r>
            <a:r>
              <a:rPr lang="fr-FR" dirty="0" smtClean="0">
                <a:latin typeface="Cambria" charset="0"/>
                <a:cs typeface="Cambria" charset="0"/>
              </a:rPr>
              <a:t>.</a:t>
            </a:r>
            <a:endParaRPr lang="fr-FR" dirty="0">
              <a:latin typeface="Cambria" charset="0"/>
              <a:cs typeface="Cambria" charset="0"/>
            </a:endParaRPr>
          </a:p>
        </p:txBody>
      </p:sp>
      <p:sp>
        <p:nvSpPr>
          <p:cNvPr id="4" name="Titre 3"/>
          <p:cNvSpPr>
            <a:spLocks noGrp="1"/>
          </p:cNvSpPr>
          <p:nvPr>
            <p:ph type="title"/>
          </p:nvPr>
        </p:nvSpPr>
        <p:spPr/>
        <p:txBody>
          <a:bodyPr/>
          <a:lstStyle/>
          <a:p>
            <a:endParaRPr lang="fr-FR"/>
          </a:p>
        </p:txBody>
      </p:sp>
      <p:sp>
        <p:nvSpPr>
          <p:cNvPr id="10" name="Text Box 13"/>
          <p:cNvSpPr txBox="1">
            <a:spLocks noChangeArrowheads="1"/>
          </p:cNvSpPr>
          <p:nvPr/>
        </p:nvSpPr>
        <p:spPr bwMode="auto">
          <a:xfrm>
            <a:off x="3919538" y="6308725"/>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a:latin typeface="Tahoma" charset="0"/>
              </a:rPr>
              <a:t>TP</a:t>
            </a:r>
            <a:endParaRPr lang="fr-FR" sz="12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smtClean="0">
                <a:latin typeface="Cambria" charset="0"/>
                <a:cs typeface="Cambria" charset="0"/>
              </a:rPr>
              <a:t>Des </a:t>
            </a:r>
            <a:r>
              <a:rPr lang="fr-FR" dirty="0">
                <a:latin typeface="Cambria" charset="0"/>
                <a:cs typeface="Cambria" charset="0"/>
              </a:rPr>
              <a:t>personnes tout près de chez vous, peut-être dans l’église dans laquelle vous allez, ont des problèmes financiers.</a:t>
            </a:r>
          </a:p>
          <a:p>
            <a:r>
              <a:rPr lang="fr-FR" dirty="0">
                <a:latin typeface="Cambria" charset="0"/>
                <a:cs typeface="Cambria" charset="0"/>
              </a:rPr>
              <a:t>Ils ont imploré Dieu de leur venir en aide.</a:t>
            </a:r>
          </a:p>
          <a:p>
            <a:pPr lvl="1" indent="-284163">
              <a:buSzTx/>
              <a:buFont typeface="Lucida Grande" charset="0"/>
              <a:buChar char="■"/>
            </a:pPr>
            <a:r>
              <a:rPr lang="fr-FR" dirty="0">
                <a:latin typeface="Cambria" charset="0"/>
                <a:cs typeface="Cambria" charset="0"/>
              </a:rPr>
              <a:t>Demandez au Seigneur de vous montrer qui aider, avec tact et sans en tirer aucun mérite personnel.</a:t>
            </a:r>
          </a:p>
          <a:p>
            <a:r>
              <a:rPr lang="fr-FR" dirty="0">
                <a:latin typeface="Cambria" charset="0"/>
                <a:cs typeface="Cambria" charset="0"/>
              </a:rPr>
              <a:t>Dieu n’est pas intéressé par le montant qu’on lui donne.</a:t>
            </a:r>
          </a:p>
          <a:p>
            <a:r>
              <a:rPr lang="fr-FR" dirty="0">
                <a:latin typeface="Cambria" charset="0"/>
                <a:cs typeface="Cambria" charset="0"/>
              </a:rPr>
              <a:t>Par contre, il est intéressé par l’attitude qui nous pousse à donner.</a:t>
            </a:r>
          </a:p>
        </p:txBody>
      </p:sp>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8" name="Text Box 13"/>
          <p:cNvSpPr txBox="1">
            <a:spLocks noChangeArrowheads="1"/>
          </p:cNvSpPr>
          <p:nvPr/>
        </p:nvSpPr>
        <p:spPr bwMode="auto">
          <a:xfrm>
            <a:off x="2965849" y="6619317"/>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2082165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atin typeface="Cambria" charset="0"/>
                <a:cs typeface="Cambria" charset="0"/>
              </a:rPr>
              <a:t>L’œuvre pour le Seigneur est immense.</a:t>
            </a:r>
          </a:p>
          <a:p>
            <a:r>
              <a:rPr lang="fr-FR">
                <a:latin typeface="Cambria" charset="0"/>
                <a:cs typeface="Cambria" charset="0"/>
              </a:rPr>
              <a:t>Nous pouvons soutenir financièrement </a:t>
            </a:r>
          </a:p>
          <a:p>
            <a:pPr lvl="1" indent="-284163">
              <a:buSzTx/>
              <a:buFont typeface="Lucida Grande" charset="0"/>
              <a:buChar char="■"/>
            </a:pPr>
            <a:r>
              <a:rPr lang="fr-FR">
                <a:latin typeface="Cambria" charset="0"/>
                <a:cs typeface="Cambria" charset="0"/>
              </a:rPr>
              <a:t>des missionnaires, </a:t>
            </a:r>
          </a:p>
          <a:p>
            <a:pPr lvl="1" indent="-284163">
              <a:buSzTx/>
              <a:buFont typeface="Lucida Grande" charset="0"/>
              <a:buChar char="■"/>
            </a:pPr>
            <a:r>
              <a:rPr lang="fr-FR">
                <a:latin typeface="Cambria" charset="0"/>
                <a:cs typeface="Cambria" charset="0"/>
              </a:rPr>
              <a:t>des évangélistes, </a:t>
            </a:r>
          </a:p>
          <a:p>
            <a:pPr lvl="1" indent="-284163">
              <a:buSzTx/>
              <a:buFont typeface="Lucida Grande" charset="0"/>
              <a:buChar char="■"/>
            </a:pPr>
            <a:r>
              <a:rPr lang="fr-FR">
                <a:latin typeface="Cambria" charset="0"/>
                <a:cs typeface="Cambria" charset="0"/>
              </a:rPr>
              <a:t>des jeunes qui suivent une école de disciples,</a:t>
            </a:r>
          </a:p>
          <a:p>
            <a:pPr lvl="1" indent="-284163">
              <a:buSzTx/>
              <a:buFont typeface="Lucida Grande" charset="0"/>
              <a:buChar char="■"/>
            </a:pPr>
            <a:r>
              <a:rPr lang="fr-FR">
                <a:latin typeface="Cambria" charset="0"/>
                <a:cs typeface="Cambria" charset="0"/>
              </a:rPr>
              <a:t> des personnes en charge des membres de l’église au niveau spirituel, psychologique,</a:t>
            </a:r>
          </a:p>
          <a:p>
            <a:pPr lvl="1" indent="-284163">
              <a:buSzTx/>
              <a:buFont typeface="Lucida Grande" charset="0"/>
              <a:buChar char="■"/>
            </a:pPr>
            <a:r>
              <a:rPr lang="fr-FR">
                <a:latin typeface="Cambria" charset="0"/>
                <a:cs typeface="Cambria" charset="0"/>
              </a:rPr>
              <a:t>etc…</a:t>
            </a:r>
          </a:p>
          <a:p>
            <a:r>
              <a:rPr lang="fr-FR">
                <a:latin typeface="Cambria" charset="0"/>
                <a:cs typeface="Cambria" charset="0"/>
              </a:rPr>
              <a:t>Notre argent peut être utilisé également pour payer les frais matériels de l’église dans laquelle nous sommes.</a:t>
            </a:r>
          </a:p>
        </p:txBody>
      </p:sp>
      <p:sp>
        <p:nvSpPr>
          <p:cNvPr id="70658" name="Titre 2"/>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531813" y="3636963"/>
            <a:ext cx="4127500" cy="2587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Espace réservé du texte 1"/>
          <p:cNvSpPr>
            <a:spLocks noGrp="1"/>
          </p:cNvSpPr>
          <p:nvPr>
            <p:ph type="body" sz="quarter" idx="12"/>
          </p:nvPr>
        </p:nvSpPr>
        <p:spPr bwMode="auto">
          <a:xfrm>
            <a:off x="579438" y="1058863"/>
            <a:ext cx="8324850" cy="1862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La dîme n’est pas mentionnée dans le Nouveau Testament.</a:t>
            </a:r>
          </a:p>
          <a:p>
            <a:r>
              <a:rPr lang="fr-FR" dirty="0" smtClean="0">
                <a:latin typeface="Cambria" charset="0"/>
                <a:cs typeface="Cambria" charset="0"/>
              </a:rPr>
              <a:t>Je vous encourage toutefois à utiliser </a:t>
            </a:r>
            <a:r>
              <a:rPr lang="fr-FR" dirty="0">
                <a:latin typeface="Cambria" charset="0"/>
                <a:cs typeface="Cambria" charset="0"/>
              </a:rPr>
              <a:t>son principe afin de consacrer, chaque mois, une partie de </a:t>
            </a:r>
            <a:r>
              <a:rPr lang="fr-FR" dirty="0" smtClean="0">
                <a:latin typeface="Cambria" charset="0"/>
                <a:cs typeface="Cambria" charset="0"/>
              </a:rPr>
              <a:t>votre </a:t>
            </a:r>
            <a:r>
              <a:rPr lang="fr-FR" dirty="0">
                <a:latin typeface="Cambria" charset="0"/>
                <a:cs typeface="Cambria" charset="0"/>
              </a:rPr>
              <a:t>salaire pour Dieu.</a:t>
            </a:r>
          </a:p>
        </p:txBody>
      </p:sp>
      <p:sp>
        <p:nvSpPr>
          <p:cNvPr id="71683" name="Titre 1"/>
          <p:cNvSpPr>
            <a:spLocks noGrp="1"/>
          </p:cNvSpPr>
          <p:nvPr>
            <p:ph type="title"/>
          </p:nvPr>
        </p:nvSpPr>
        <p:spPr bwMode="auto">
          <a:xfrm>
            <a:off x="1066800" y="449263"/>
            <a:ext cx="3871913"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
        <p:nvSpPr>
          <p:cNvPr id="5" name="Text Box 13"/>
          <p:cNvSpPr txBox="1">
            <a:spLocks noChangeArrowheads="1"/>
          </p:cNvSpPr>
          <p:nvPr/>
        </p:nvSpPr>
        <p:spPr bwMode="auto">
          <a:xfrm>
            <a:off x="3919538" y="6308725"/>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a:latin typeface="Tahoma" charset="0"/>
              </a:rPr>
              <a:t>TP</a:t>
            </a:r>
            <a:endParaRPr lang="fr-FR" sz="12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atin typeface="Cambria" charset="0"/>
                <a:cs typeface="Cambria" charset="0"/>
              </a:rPr>
              <a:t>L’apôtre Paul conseille aux Corinthiens de donner « avec joie ».</a:t>
            </a:r>
          </a:p>
          <a:p>
            <a:r>
              <a:rPr lang="fr-FR">
                <a:latin typeface="Cambria" charset="0"/>
                <a:cs typeface="Cambria" charset="0"/>
              </a:rPr>
              <a:t>Il leur promet aussi que Dieu répondra à leur générosité.</a:t>
            </a:r>
          </a:p>
          <a:p>
            <a:pPr lvl="2"/>
            <a:r>
              <a:rPr lang="fr-FR">
                <a:latin typeface="Cambria" charset="0"/>
                <a:cs typeface="Cambria" charset="0"/>
              </a:rPr>
              <a:t>Que chacun donne comme il l'a décidé dans son cœur, sans regret ni contrainte, car Dieu aime celui qui donne avec joie. Dieu peut vous combler de toutes ses grâces afin que vous possédiez toujours à tout point de vue de quoi satisfaire à tous vos besoins et que vous ayez encore en abondance pour toute œuvre bonne… 2 Co 9:7-8</a:t>
            </a:r>
          </a:p>
        </p:txBody>
      </p:sp>
      <p:sp>
        <p:nvSpPr>
          <p:cNvPr id="72706" name="Titre 2"/>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599524"/>
            <a:ext cx="8786813" cy="5172075"/>
          </a:xfrm>
        </p:spPr>
        <p:txBody>
          <a:bodyPr/>
          <a:lstStyle/>
          <a:p>
            <a:pPr>
              <a:defRPr/>
            </a:pPr>
            <a:r>
              <a:rPr lang="fr-FR" dirty="0" smtClean="0">
                <a:solidFill>
                  <a:srgbClr val="257AB5"/>
                </a:solidFill>
              </a:rPr>
              <a:t>La confiance en Dieu</a:t>
            </a:r>
          </a:p>
          <a:p>
            <a:pPr>
              <a:defRPr/>
            </a:pPr>
            <a:r>
              <a:rPr lang="fr-FR" dirty="0" smtClean="0"/>
              <a:t>Après </a:t>
            </a:r>
            <a:r>
              <a:rPr lang="fr-FR" dirty="0"/>
              <a:t>avoir parlé de l’argent, Jésus montre la confiance qu’on doit avoir en Dieu.</a:t>
            </a:r>
          </a:p>
          <a:p>
            <a:pPr>
              <a:defRPr/>
            </a:pPr>
            <a:r>
              <a:rPr lang="fr-FR" dirty="0"/>
              <a:t>Il donne 2 conseils:</a:t>
            </a:r>
          </a:p>
          <a:p>
            <a:pPr lvl="1">
              <a:defRPr/>
            </a:pPr>
            <a:r>
              <a:rPr lang="fr-FR" dirty="0"/>
              <a:t>De pas s’inquiéter concernant l’avenir,</a:t>
            </a:r>
          </a:p>
          <a:p>
            <a:pPr lvl="1">
              <a:defRPr/>
            </a:pPr>
            <a:r>
              <a:rPr lang="fr-FR" dirty="0"/>
              <a:t>Rechercher Dieu et attendre qu’il agisse pour notre bien.</a:t>
            </a:r>
          </a:p>
          <a:p>
            <a:pPr lvl="2">
              <a:defRPr/>
            </a:pPr>
            <a:r>
              <a:rPr lang="fr-FR" dirty="0"/>
              <a:t>Ne vous inquiétez donc pas et ne dites pas: ‘Que mangerons-nous? Que boirons-nous? Avec quoi nous habillerons-nous?’ En effet, tout cela, ce sont les membres des autres peuples qui le recherchent. Or, votre Père céleste sait que vous en avez besoin. Recherchez d'abord le royaume et la justice de Dieu, et tout cela vous sera donné en plus. Ne vous inquiétez donc pas du lendemain, car le lendemain prendra soin de lui-même. A chaque jour suffit sa peine. Mat 6:31-</a:t>
            </a:r>
            <a:r>
              <a:rPr lang="fr-FR" dirty="0" smtClean="0"/>
              <a:t>34</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Jésus </a:t>
            </a:r>
            <a:r>
              <a:rPr lang="fr-FR" dirty="0"/>
              <a:t>connaît notre penchant à critiquer.</a:t>
            </a:r>
          </a:p>
          <a:p>
            <a:pPr>
              <a:defRPr/>
            </a:pPr>
            <a:r>
              <a:rPr lang="fr-FR" dirty="0"/>
              <a:t>Il nous avertit:</a:t>
            </a:r>
          </a:p>
          <a:p>
            <a:pPr lvl="2">
              <a:defRPr/>
            </a:pPr>
            <a:r>
              <a:rPr lang="fr-FR" dirty="0"/>
              <a:t>Ne jugez pas afin de ne pas être jugés, car on vous jugera de la même manière que vous aurez jugé et on utilisera pour vous la mesure dont vous vous serez servis. Pourquoi vois-tu la paille qui est dans l'œil de ton frère et ne remarques-tu pas la poutre qui est dans ton œil? Mat 7:1-</a:t>
            </a:r>
            <a:r>
              <a:rPr lang="fr-FR" dirty="0" smtClean="0"/>
              <a:t>3</a:t>
            </a:r>
          </a:p>
          <a:p>
            <a:pPr lvl="2">
              <a:defRPr/>
            </a:pPr>
            <a:endParaRPr lang="fr-FR" dirty="0"/>
          </a:p>
          <a:p>
            <a:pPr>
              <a:defRPr/>
            </a:pPr>
            <a:r>
              <a:rPr lang="fr-FR" dirty="0" smtClean="0">
                <a:solidFill>
                  <a:srgbClr val="257AB5"/>
                </a:solidFill>
              </a:rPr>
              <a:t>La critique</a:t>
            </a:r>
            <a:endParaRPr lang="fr-FR" dirty="0">
              <a:solidFill>
                <a:srgbClr val="257AB5"/>
              </a:solidFill>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atin typeface="Cambria" charset="0"/>
                <a:cs typeface="Cambria" charset="0"/>
              </a:rPr>
              <a:t>Jésus a prononcé ces paroles sur la critique il y a 2000 ans.</a:t>
            </a:r>
          </a:p>
          <a:p>
            <a:r>
              <a:rPr lang="fr-FR">
                <a:latin typeface="Cambria" charset="0"/>
                <a:cs typeface="Cambria" charset="0"/>
              </a:rPr>
              <a:t>Elles restent toutefois parfaitement valables aujourd’hui.</a:t>
            </a:r>
          </a:p>
          <a:p>
            <a:r>
              <a:rPr lang="fr-FR">
                <a:latin typeface="Cambria" charset="0"/>
                <a:cs typeface="Cambria" charset="0"/>
              </a:rPr>
              <a:t>Avant de parler d’une personne à une autre, posons-nous les questions suivantes:</a:t>
            </a:r>
          </a:p>
          <a:p>
            <a:pPr lvl="1" indent="-284163">
              <a:buSzTx/>
              <a:buFont typeface="Lucida Grande" charset="0"/>
              <a:buChar char="■"/>
            </a:pPr>
            <a:r>
              <a:rPr lang="fr-FR">
                <a:latin typeface="Cambria" charset="0"/>
                <a:cs typeface="Cambria" charset="0"/>
              </a:rPr>
              <a:t>Est-ce vraiment la vérité ou est-ce seulement une supposition?</a:t>
            </a:r>
          </a:p>
          <a:p>
            <a:pPr lvl="1" indent="-284163">
              <a:buSzTx/>
              <a:buFont typeface="Lucida Grande" charset="0"/>
              <a:buChar char="■"/>
            </a:pPr>
            <a:r>
              <a:rPr lang="fr-FR">
                <a:latin typeface="Cambria" charset="0"/>
                <a:cs typeface="Cambria" charset="0"/>
              </a:rPr>
              <a:t>Ces paroles sont-elles empreintes d’amour ou visent-elles à détruire?</a:t>
            </a:r>
          </a:p>
          <a:p>
            <a:pPr lvl="1" indent="-284163">
              <a:buSzTx/>
              <a:buFont typeface="Lucida Grande" charset="0"/>
              <a:buChar char="■"/>
            </a:pPr>
            <a:r>
              <a:rPr lang="fr-FR">
                <a:latin typeface="Cambria" charset="0"/>
                <a:cs typeface="Cambria" charset="0"/>
              </a:rPr>
              <a:t>Ces paroles sont-elles utiles?</a:t>
            </a:r>
          </a:p>
          <a:p>
            <a:r>
              <a:rPr lang="fr-FR">
                <a:latin typeface="Cambria" charset="0"/>
                <a:cs typeface="Cambria" charset="0"/>
              </a:rPr>
              <a:t>Une parole qui ne contient pas ces 3 conditions peut être destructrice.</a:t>
            </a:r>
          </a:p>
        </p:txBody>
      </p:sp>
      <p:sp>
        <p:nvSpPr>
          <p:cNvPr id="75778" name="Titre 2"/>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dirty="0">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atin typeface="Cambria" charset="0"/>
                <a:cs typeface="Cambria" charset="0"/>
              </a:rPr>
              <a:t>Dans chaque situation, agissez comme Jésus le ferait s’il était présent.</a:t>
            </a:r>
          </a:p>
          <a:p>
            <a:r>
              <a:rPr lang="fr-FR">
                <a:latin typeface="Cambria" charset="0"/>
                <a:cs typeface="Cambria" charset="0"/>
              </a:rPr>
              <a:t>J’ai connu des chrétiens qui avaient des maisons l’une à côté de l’autre et qui gardaient une querelle  liée au covoisinage vieille de plusieurs dizaines d’années.</a:t>
            </a:r>
          </a:p>
          <a:p>
            <a:r>
              <a:rPr lang="fr-FR">
                <a:latin typeface="Cambria" charset="0"/>
                <a:cs typeface="Cambria" charset="0"/>
              </a:rPr>
              <a:t>N’en n’arrivons pas là. Présentons la situation à Dieu, Réconcilions-nous avec notre prochain.</a:t>
            </a:r>
          </a:p>
          <a:p>
            <a:endParaRPr lang="fr-FR">
              <a:latin typeface="Cambria" charset="0"/>
              <a:cs typeface="Cambria" charset="0"/>
            </a:endParaRPr>
          </a:p>
        </p:txBody>
      </p:sp>
      <p:sp>
        <p:nvSpPr>
          <p:cNvPr id="76802" name="Titre 2"/>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Jésus </a:t>
            </a:r>
            <a:r>
              <a:rPr lang="fr-FR" dirty="0"/>
              <a:t>est entouré d’une grande foule.</a:t>
            </a:r>
          </a:p>
          <a:p>
            <a:pPr>
              <a:defRPr/>
            </a:pPr>
            <a:r>
              <a:rPr lang="fr-FR" dirty="0"/>
              <a:t>Un lépreux s’approche de lui et lui dit:</a:t>
            </a:r>
          </a:p>
          <a:p>
            <a:pPr lvl="2">
              <a:defRPr/>
            </a:pPr>
            <a:r>
              <a:rPr lang="fr-FR" dirty="0"/>
              <a:t>Seigneur, si tu le veux, tu peux me rendre pur. Mat 8:2</a:t>
            </a:r>
          </a:p>
          <a:p>
            <a:pPr>
              <a:defRPr/>
            </a:pPr>
            <a:r>
              <a:rPr lang="fr-FR" dirty="0"/>
              <a:t>Jésus le touche et lui dit:</a:t>
            </a:r>
          </a:p>
          <a:p>
            <a:pPr lvl="2">
              <a:defRPr/>
            </a:pPr>
            <a:r>
              <a:rPr lang="fr-FR" dirty="0"/>
              <a:t>Je le veux, sois pur. Mat 8:3</a:t>
            </a:r>
          </a:p>
          <a:p>
            <a:pPr>
              <a:defRPr/>
            </a:pPr>
            <a:r>
              <a:rPr lang="fr-FR" dirty="0"/>
              <a:t>Il est aussitôt purifié de sa lèpre. </a:t>
            </a:r>
          </a:p>
          <a:p>
            <a:pPr>
              <a:defRPr/>
            </a:pPr>
            <a:r>
              <a:rPr lang="fr-FR" dirty="0"/>
              <a:t>Jésus lui recommande </a:t>
            </a:r>
          </a:p>
          <a:p>
            <a:pPr lvl="1">
              <a:defRPr/>
            </a:pPr>
            <a:r>
              <a:rPr lang="fr-FR" dirty="0"/>
              <a:t>de ne dire à personne ce qui vient de se passer,</a:t>
            </a:r>
          </a:p>
          <a:p>
            <a:pPr lvl="1">
              <a:defRPr/>
            </a:pPr>
            <a:r>
              <a:rPr lang="fr-FR" dirty="0"/>
              <a:t>de se montrer au prêtre en présentant l’offrande que Moïse avait prévu pour ce cas de figure</a:t>
            </a:r>
            <a:r>
              <a:rPr lang="fr-FR" dirty="0" smtClean="0"/>
              <a:t>.</a:t>
            </a:r>
          </a:p>
        </p:txBody>
      </p:sp>
      <p:sp>
        <p:nvSpPr>
          <p:cNvPr id="77826" name="Titre 3"/>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Jésus guérit un lépreux</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Espace réservé pour une image  8" descr="95805372.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508000" y="3338513"/>
            <a:ext cx="4159250" cy="2976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Espace réservé du texte 1"/>
          <p:cNvSpPr>
            <a:spLocks noGrp="1"/>
          </p:cNvSpPr>
          <p:nvPr>
            <p:ph type="body" sz="quarter" idx="12"/>
          </p:nvPr>
        </p:nvSpPr>
        <p:spPr bwMode="auto">
          <a:xfrm>
            <a:off x="579438" y="935943"/>
            <a:ext cx="8324850" cy="1862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fr-FR" dirty="0">
                <a:latin typeface="Cambria" charset="0"/>
                <a:cs typeface="Cambria" charset="0"/>
              </a:rPr>
              <a:t>Ce salut est proposé aujourd’hui à tous les hommes.</a:t>
            </a:r>
          </a:p>
          <a:p>
            <a:pPr eaLnBrk="1" hangingPunct="1"/>
            <a:r>
              <a:rPr lang="fr-FR" dirty="0">
                <a:latin typeface="Cambria" charset="0"/>
                <a:cs typeface="Cambria" charset="0"/>
              </a:rPr>
              <a:t>Jésus nous confie la propagation de ce message:</a:t>
            </a:r>
          </a:p>
          <a:p>
            <a:pPr lvl="2" eaLnBrk="1" hangingPunct="1"/>
            <a:r>
              <a:rPr lang="fr-FR" dirty="0">
                <a:latin typeface="Cambria" charset="0"/>
                <a:cs typeface="Cambria" charset="0"/>
              </a:rPr>
              <a:t>Allez, faites de toutes les nations des disciples, baptisez-les au nom du Père, du Fils et du Saint-Esprit. Mat 28:19</a:t>
            </a:r>
          </a:p>
          <a:p>
            <a:pPr eaLnBrk="1" hangingPunct="1"/>
            <a:r>
              <a:rPr lang="fr-FR" dirty="0">
                <a:latin typeface="Cambria" charset="0"/>
                <a:cs typeface="Cambria" charset="0"/>
              </a:rPr>
              <a:t>Mettons-nous au travail!</a:t>
            </a:r>
          </a:p>
          <a:p>
            <a:pPr eaLnBrk="1" hangingPunct="1"/>
            <a:endParaRPr lang="fr-FR" dirty="0">
              <a:latin typeface="Cambria" charset="0"/>
              <a:cs typeface="Cambria" charset="0"/>
            </a:endParaRPr>
          </a:p>
          <a:p>
            <a:pPr eaLnBrk="1" hangingPunct="1"/>
            <a:endParaRPr lang="fr-FR" dirty="0">
              <a:latin typeface="Cambria" charset="0"/>
              <a:cs typeface="Cambria" charset="0"/>
            </a:endParaRPr>
          </a:p>
        </p:txBody>
      </p:sp>
      <p:sp>
        <p:nvSpPr>
          <p:cNvPr id="24579" name="Titre 6"/>
          <p:cNvSpPr>
            <a:spLocks noGrp="1"/>
          </p:cNvSpPr>
          <p:nvPr>
            <p:ph type="title"/>
          </p:nvPr>
        </p:nvSpPr>
        <p:spPr bwMode="auto">
          <a:xfrm>
            <a:off x="1066800" y="449263"/>
            <a:ext cx="3871913"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pPr eaLnBrk="1" hangingPunct="1"/>
            <a:endParaRPr lang="fr-FR">
              <a:latin typeface="Cambria" charset="0"/>
            </a:endParaRPr>
          </a:p>
        </p:txBody>
      </p:sp>
      <p:sp>
        <p:nvSpPr>
          <p:cNvPr id="10" name="Text Box 13"/>
          <p:cNvSpPr txBox="1">
            <a:spLocks noChangeArrowheads="1"/>
          </p:cNvSpPr>
          <p:nvPr/>
        </p:nvSpPr>
        <p:spPr bwMode="auto">
          <a:xfrm>
            <a:off x="4343177" y="6298973"/>
            <a:ext cx="5508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a:latin typeface="Tahoma" charset="0"/>
              </a:rPr>
              <a:t>TP</a:t>
            </a:r>
            <a:endParaRPr lang="fr-FR" sz="10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Le péché est souvent comparé dans la bible à la lèpre.</a:t>
            </a:r>
          </a:p>
          <a:p>
            <a:r>
              <a:rPr lang="fr-FR" dirty="0">
                <a:latin typeface="Cambria" charset="0"/>
                <a:cs typeface="Cambria" charset="0"/>
              </a:rPr>
              <a:t>Une personne atteinte à cette époque par cette maladie en mourrait.</a:t>
            </a:r>
          </a:p>
          <a:p>
            <a:r>
              <a:rPr lang="fr-FR" dirty="0">
                <a:latin typeface="Cambria" charset="0"/>
                <a:cs typeface="Cambria" charset="0"/>
              </a:rPr>
              <a:t>Nous avons tous péché et nous méritons la mort éternelle.</a:t>
            </a:r>
          </a:p>
          <a:p>
            <a:r>
              <a:rPr lang="fr-FR" dirty="0">
                <a:latin typeface="Cambria" charset="0"/>
                <a:cs typeface="Cambria" charset="0"/>
              </a:rPr>
              <a:t>Jésus-Christ a offert sa vie pour nous libérer de la lèpre du péché</a:t>
            </a:r>
          </a:p>
          <a:p>
            <a:pPr lvl="2"/>
            <a:r>
              <a:rPr lang="fr-FR" dirty="0">
                <a:latin typeface="Cambria" charset="0"/>
                <a:cs typeface="Cambria" charset="0"/>
              </a:rPr>
              <a:t>lui (Jésus) qui a lui-même porté nos péchés dans son corps à la croix afin que, libérés du péché, nous vivions pour la justice. C’est par ses blessures que vous avez été guéris. 1 Pi 2:24</a:t>
            </a:r>
          </a:p>
        </p:txBody>
      </p:sp>
      <p:sp>
        <p:nvSpPr>
          <p:cNvPr id="78850" name="Titre 3"/>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La lèpre</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Après </a:t>
            </a:r>
            <a:r>
              <a:rPr lang="fr-FR" dirty="0"/>
              <a:t>avoir guéri le serviteur d’un officier romain, Jésus se rend chez Pierre.</a:t>
            </a:r>
          </a:p>
          <a:p>
            <a:pPr>
              <a:defRPr/>
            </a:pPr>
            <a:r>
              <a:rPr lang="fr-FR" dirty="0"/>
              <a:t>Sa belle-mère est malade, au </a:t>
            </a:r>
            <a:r>
              <a:rPr lang="fr-FR" dirty="0" smtClean="0"/>
              <a:t>lit. </a:t>
            </a:r>
          </a:p>
          <a:p>
            <a:pPr>
              <a:defRPr/>
            </a:pPr>
            <a:r>
              <a:rPr lang="fr-FR" dirty="0" smtClean="0"/>
              <a:t>Jésus </a:t>
            </a:r>
            <a:r>
              <a:rPr lang="fr-FR" dirty="0"/>
              <a:t>lui touche la main et la </a:t>
            </a:r>
            <a:r>
              <a:rPr lang="fr-FR" dirty="0" smtClean="0"/>
              <a:t>guérit. </a:t>
            </a:r>
          </a:p>
          <a:p>
            <a:pPr>
              <a:defRPr/>
            </a:pPr>
            <a:r>
              <a:rPr lang="fr-FR" dirty="0" smtClean="0"/>
              <a:t>Elle </a:t>
            </a:r>
            <a:r>
              <a:rPr lang="fr-FR" dirty="0"/>
              <a:t>se lève et se met à servir Jésus</a:t>
            </a:r>
            <a:r>
              <a:rPr lang="fr-FR" dirty="0" smtClean="0"/>
              <a:t>.</a:t>
            </a:r>
            <a:endParaRPr lang="fr-FR" dirty="0"/>
          </a:p>
        </p:txBody>
      </p:sp>
      <p:pic>
        <p:nvPicPr>
          <p:cNvPr id="7" name="Espace réservé pour une image  6"/>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79875" name="Titr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La belle-mère de Pierre</a:t>
            </a:r>
          </a:p>
        </p:txBody>
      </p:sp>
      <p:sp>
        <p:nvSpPr>
          <p:cNvPr id="6" name="Text Box 13"/>
          <p:cNvSpPr txBox="1">
            <a:spLocks noChangeArrowheads="1"/>
          </p:cNvSpPr>
          <p:nvPr/>
        </p:nvSpPr>
        <p:spPr bwMode="auto">
          <a:xfrm>
            <a:off x="2479480" y="6230937"/>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GN</a:t>
            </a:r>
            <a:endParaRPr lang="fr-FR" sz="1000" dirty="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Espace réservé du texte 1"/>
          <p:cNvSpPr>
            <a:spLocks noGrp="1"/>
          </p:cNvSpPr>
          <p:nvPr>
            <p:ph type="body" sz="quarter" idx="12"/>
          </p:nvPr>
        </p:nvSpPr>
        <p:spPr bwMode="auto">
          <a:xfrm>
            <a:off x="161925" y="1058863"/>
            <a:ext cx="8786813" cy="517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solidFill>
                  <a:srgbClr val="404040"/>
                </a:solidFill>
                <a:latin typeface="Cambria" charset="0"/>
                <a:cs typeface="Cambria" charset="0"/>
              </a:rPr>
              <a:t>Jésus monte dans une barque avec ses disciples.</a:t>
            </a:r>
          </a:p>
          <a:p>
            <a:r>
              <a:rPr lang="fr-FR">
                <a:solidFill>
                  <a:srgbClr val="404040"/>
                </a:solidFill>
                <a:latin typeface="Cambria" charset="0"/>
                <a:cs typeface="Cambria" charset="0"/>
              </a:rPr>
              <a:t>Il s’élève soudain une grande tempête.</a:t>
            </a:r>
          </a:p>
          <a:p>
            <a:r>
              <a:rPr lang="fr-FR">
                <a:solidFill>
                  <a:srgbClr val="404040"/>
                </a:solidFill>
                <a:latin typeface="Cambria" charset="0"/>
                <a:cs typeface="Cambria" charset="0"/>
              </a:rPr>
              <a:t>La barque est recouverte de vagues.</a:t>
            </a:r>
          </a:p>
          <a:p>
            <a:r>
              <a:rPr lang="fr-FR">
                <a:solidFill>
                  <a:srgbClr val="404040"/>
                </a:solidFill>
                <a:latin typeface="Cambria" charset="0"/>
                <a:cs typeface="Cambria" charset="0"/>
              </a:rPr>
              <a:t>Jésus dort au fond de la barque.</a:t>
            </a:r>
          </a:p>
        </p:txBody>
      </p:sp>
      <p:pic>
        <p:nvPicPr>
          <p:cNvPr id="80898" name="Espace réservé pour une image  5" descr="stk17647fon.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22225" y="3319463"/>
            <a:ext cx="9166225" cy="285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itre 3"/>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Tempête sur le lac</a:t>
            </a:r>
          </a:p>
        </p:txBody>
      </p:sp>
      <p:sp>
        <p:nvSpPr>
          <p:cNvPr id="7" name="Text Box 13"/>
          <p:cNvSpPr txBox="1">
            <a:spLocks noChangeArrowheads="1"/>
          </p:cNvSpPr>
          <p:nvPr/>
        </p:nvSpPr>
        <p:spPr bwMode="auto">
          <a:xfrm>
            <a:off x="8770144" y="6118631"/>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a:latin typeface="Tahoma" charset="0"/>
              </a:rPr>
              <a:t>TP</a:t>
            </a:r>
            <a:endParaRPr lang="fr-FR" sz="10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Les </a:t>
            </a:r>
            <a:r>
              <a:rPr lang="fr-FR" dirty="0"/>
              <a:t>disciples le réveillent et lui disent.</a:t>
            </a:r>
          </a:p>
          <a:p>
            <a:pPr lvl="2">
              <a:defRPr/>
            </a:pPr>
            <a:r>
              <a:rPr lang="fr-FR" dirty="0"/>
              <a:t>Seigneur, sauve-nous, nous allons mourir! Mat 8:25</a:t>
            </a:r>
          </a:p>
          <a:p>
            <a:pPr>
              <a:defRPr/>
            </a:pPr>
            <a:r>
              <a:rPr lang="fr-FR" dirty="0"/>
              <a:t>Il leur dit:</a:t>
            </a:r>
          </a:p>
          <a:p>
            <a:pPr lvl="2">
              <a:defRPr/>
            </a:pPr>
            <a:r>
              <a:rPr lang="fr-FR" dirty="0"/>
              <a:t>Pourquoi êtes-vous si craintifs, hommes de peu de foi? </a:t>
            </a:r>
            <a:r>
              <a:rPr lang="fr-FR" sz="1600" dirty="0"/>
              <a:t>Mat 8:26</a:t>
            </a:r>
          </a:p>
          <a:p>
            <a:pPr>
              <a:defRPr/>
            </a:pPr>
            <a:r>
              <a:rPr lang="fr-FR" dirty="0"/>
              <a:t>Il se lève, menace les vents et le calme revient</a:t>
            </a:r>
            <a:r>
              <a:rPr lang="fr-FR" dirty="0" smtClean="0"/>
              <a:t>.</a:t>
            </a:r>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7" name="Text Box 13"/>
          <p:cNvSpPr txBox="1">
            <a:spLocks noChangeArrowheads="1"/>
          </p:cNvSpPr>
          <p:nvPr/>
        </p:nvSpPr>
        <p:spPr bwMode="auto">
          <a:xfrm>
            <a:off x="4767252" y="6611779"/>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Tahoma" charset="0"/>
              </a:rPr>
              <a:t>FO</a:t>
            </a:r>
            <a:endParaRPr lang="fr-FR" sz="10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Espace réservé du texte 4"/>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Jésus est dans la barque de </a:t>
            </a:r>
            <a:r>
              <a:rPr lang="fr-FR" dirty="0" smtClean="0">
                <a:latin typeface="Cambria" charset="0"/>
                <a:cs typeface="Cambria" charset="0"/>
              </a:rPr>
              <a:t>votre </a:t>
            </a:r>
            <a:r>
              <a:rPr lang="fr-FR" dirty="0">
                <a:latin typeface="Cambria" charset="0"/>
                <a:cs typeface="Cambria" charset="0"/>
              </a:rPr>
              <a:t>vie.</a:t>
            </a:r>
          </a:p>
          <a:p>
            <a:r>
              <a:rPr lang="fr-FR" dirty="0">
                <a:latin typeface="Cambria" charset="0"/>
                <a:cs typeface="Cambria" charset="0"/>
              </a:rPr>
              <a:t>Cela ne veut pas dire que la traversée sera sans vague.</a:t>
            </a:r>
          </a:p>
          <a:p>
            <a:r>
              <a:rPr lang="fr-FR" dirty="0" smtClean="0">
                <a:latin typeface="Cambria" charset="0"/>
                <a:cs typeface="Cambria" charset="0"/>
              </a:rPr>
              <a:t>Vous serez </a:t>
            </a:r>
            <a:r>
              <a:rPr lang="fr-FR" dirty="0">
                <a:latin typeface="Cambria" charset="0"/>
                <a:cs typeface="Cambria" charset="0"/>
              </a:rPr>
              <a:t>toutefois en sécurité.</a:t>
            </a:r>
          </a:p>
          <a:p>
            <a:r>
              <a:rPr lang="fr-FR" dirty="0" smtClean="0">
                <a:latin typeface="Cambria" charset="0"/>
                <a:cs typeface="Cambria" charset="0"/>
              </a:rPr>
              <a:t>Laissez-</a:t>
            </a:r>
            <a:r>
              <a:rPr lang="fr-FR" dirty="0">
                <a:latin typeface="Cambria" charset="0"/>
                <a:cs typeface="Cambria" charset="0"/>
              </a:rPr>
              <a:t>Lui prendre le contrôle de </a:t>
            </a:r>
            <a:r>
              <a:rPr lang="fr-FR" dirty="0" smtClean="0">
                <a:latin typeface="Cambria" charset="0"/>
                <a:cs typeface="Cambria" charset="0"/>
              </a:rPr>
              <a:t>votre </a:t>
            </a:r>
            <a:r>
              <a:rPr lang="fr-FR" dirty="0">
                <a:latin typeface="Cambria" charset="0"/>
                <a:cs typeface="Cambria" charset="0"/>
              </a:rPr>
              <a:t>traversée.</a:t>
            </a:r>
          </a:p>
          <a:p>
            <a:pPr lvl="2"/>
            <a:r>
              <a:rPr lang="fr-FR" dirty="0">
                <a:latin typeface="Cambria" charset="0"/>
                <a:cs typeface="Cambria" charset="0"/>
              </a:rPr>
              <a:t>J’ai cherché l’Eternel, et il m’a répondu, il m’a délivré de toutes mes frayeurs. Ps 34:5</a:t>
            </a:r>
          </a:p>
          <a:p>
            <a:r>
              <a:rPr lang="fr-FR" dirty="0">
                <a:latin typeface="Cambria" charset="0"/>
                <a:cs typeface="Cambria" charset="0"/>
              </a:rPr>
              <a:t>Vous vous trouvez peut-être dans une situation semblable à celle que les disciples ont vécue.</a:t>
            </a:r>
          </a:p>
          <a:p>
            <a:pPr lvl="1"/>
            <a:r>
              <a:rPr lang="fr-FR" dirty="0">
                <a:latin typeface="Cambria" charset="0"/>
                <a:cs typeface="Cambria" charset="0"/>
              </a:rPr>
              <a:t>Tout semble désespéré. </a:t>
            </a:r>
            <a:endParaRPr lang="fr-FR" dirty="0" smtClean="0">
              <a:latin typeface="Cambria" charset="0"/>
              <a:cs typeface="Cambria" charset="0"/>
            </a:endParaRPr>
          </a:p>
          <a:p>
            <a:pPr lvl="1"/>
            <a:r>
              <a:rPr lang="fr-FR" dirty="0" smtClean="0">
                <a:latin typeface="Cambria" charset="0"/>
                <a:cs typeface="Cambria" charset="0"/>
              </a:rPr>
              <a:t>Vous êtes </a:t>
            </a:r>
            <a:r>
              <a:rPr lang="fr-FR" dirty="0">
                <a:latin typeface="Cambria" charset="0"/>
                <a:cs typeface="Cambria" charset="0"/>
              </a:rPr>
              <a:t>à la merci de circonstances qui </a:t>
            </a:r>
            <a:r>
              <a:rPr lang="fr-FR" dirty="0" smtClean="0">
                <a:latin typeface="Cambria" charset="0"/>
                <a:cs typeface="Cambria" charset="0"/>
              </a:rPr>
              <a:t>vous </a:t>
            </a:r>
            <a:r>
              <a:rPr lang="fr-FR" dirty="0">
                <a:latin typeface="Cambria" charset="0"/>
                <a:cs typeface="Cambria" charset="0"/>
              </a:rPr>
              <a:t>échappent.</a:t>
            </a:r>
          </a:p>
        </p:txBody>
      </p:sp>
      <p:sp>
        <p:nvSpPr>
          <p:cNvPr id="82946" name="Titre 3"/>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Espace réservé du texte 4"/>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Que faire?</a:t>
            </a:r>
          </a:p>
          <a:p>
            <a:pPr lvl="1" indent="-284163">
              <a:buSzTx/>
              <a:buFont typeface="Lucida Grande" charset="0"/>
              <a:buChar char="■"/>
            </a:pPr>
            <a:r>
              <a:rPr lang="fr-FR" dirty="0" smtClean="0">
                <a:latin typeface="Cambria" charset="0"/>
                <a:cs typeface="Cambria" charset="0"/>
              </a:rPr>
              <a:t>Faites </a:t>
            </a:r>
            <a:r>
              <a:rPr lang="fr-FR" dirty="0">
                <a:latin typeface="Cambria" charset="0"/>
                <a:cs typeface="Cambria" charset="0"/>
              </a:rPr>
              <a:t>appel à Jésus, </a:t>
            </a:r>
            <a:r>
              <a:rPr lang="fr-FR" dirty="0" smtClean="0">
                <a:latin typeface="Cambria" charset="0"/>
                <a:cs typeface="Cambria" charset="0"/>
              </a:rPr>
              <a:t>il </a:t>
            </a:r>
            <a:r>
              <a:rPr lang="fr-FR" dirty="0">
                <a:latin typeface="Cambria" charset="0"/>
                <a:cs typeface="Cambria" charset="0"/>
              </a:rPr>
              <a:t>est tout près de </a:t>
            </a:r>
            <a:r>
              <a:rPr lang="fr-FR" dirty="0" smtClean="0">
                <a:latin typeface="Cambria" charset="0"/>
                <a:cs typeface="Cambria" charset="0"/>
              </a:rPr>
              <a:t>vous</a:t>
            </a:r>
            <a:r>
              <a:rPr lang="fr-FR" dirty="0">
                <a:latin typeface="Cambria" charset="0"/>
                <a:cs typeface="Cambria" charset="0"/>
              </a:rPr>
              <a:t>, il attend que </a:t>
            </a:r>
            <a:r>
              <a:rPr lang="fr-FR" dirty="0" smtClean="0">
                <a:latin typeface="Cambria" charset="0"/>
                <a:cs typeface="Cambria" charset="0"/>
              </a:rPr>
              <a:t>vous fassiez </a:t>
            </a:r>
            <a:r>
              <a:rPr lang="fr-FR" dirty="0">
                <a:latin typeface="Cambria" charset="0"/>
                <a:cs typeface="Cambria" charset="0"/>
              </a:rPr>
              <a:t>appel à Lui.</a:t>
            </a:r>
          </a:p>
          <a:p>
            <a:pPr lvl="1" indent="-284163">
              <a:buSzTx/>
              <a:buFont typeface="Lucida Grande" charset="0"/>
              <a:buChar char="■"/>
            </a:pPr>
            <a:r>
              <a:rPr lang="fr-FR" dirty="0">
                <a:latin typeface="Cambria" charset="0"/>
                <a:cs typeface="Cambria" charset="0"/>
              </a:rPr>
              <a:t>Soyez entièrement confiant en Lui.</a:t>
            </a:r>
          </a:p>
          <a:p>
            <a:r>
              <a:rPr lang="fr-FR" dirty="0">
                <a:latin typeface="Cambria" charset="0"/>
                <a:cs typeface="Cambria" charset="0"/>
              </a:rPr>
              <a:t>Il a pu calmer un lac déchaîné? Il peut aussi résoudre vos problèmes et vous sortir de situations insolubles.</a:t>
            </a:r>
          </a:p>
          <a:p>
            <a:r>
              <a:rPr lang="fr-FR" dirty="0">
                <a:latin typeface="Cambria" charset="0"/>
                <a:cs typeface="Cambria" charset="0"/>
              </a:rPr>
              <a:t>A son arrivée de l’autre côté, Jésus va chasser des démons. </a:t>
            </a:r>
            <a:endParaRPr lang="fr-FR" dirty="0" smtClean="0">
              <a:latin typeface="Cambria" charset="0"/>
              <a:cs typeface="Cambria" charset="0"/>
            </a:endParaRPr>
          </a:p>
          <a:p>
            <a:r>
              <a:rPr lang="fr-FR" dirty="0" smtClean="0">
                <a:latin typeface="Cambria" charset="0"/>
                <a:cs typeface="Cambria" charset="0"/>
              </a:rPr>
              <a:t>Satan </a:t>
            </a:r>
            <a:r>
              <a:rPr lang="fr-FR" dirty="0">
                <a:latin typeface="Cambria" charset="0"/>
                <a:cs typeface="Cambria" charset="0"/>
              </a:rPr>
              <a:t>devient terriblement actif lorsque nous détruisons ses œuvres grâce à</a:t>
            </a:r>
            <a:r>
              <a:rPr lang="fr-FR" dirty="0" smtClean="0">
                <a:latin typeface="Cambria" charset="0"/>
                <a:cs typeface="Cambria" charset="0"/>
              </a:rPr>
              <a:t> </a:t>
            </a:r>
            <a:r>
              <a:rPr lang="fr-FR" dirty="0">
                <a:latin typeface="Cambria" charset="0"/>
                <a:cs typeface="Cambria" charset="0"/>
              </a:rPr>
              <a:t>la puissance divine.</a:t>
            </a:r>
          </a:p>
          <a:p>
            <a:r>
              <a:rPr lang="fr-FR" dirty="0">
                <a:latin typeface="Cambria" charset="0"/>
                <a:cs typeface="Cambria" charset="0"/>
              </a:rPr>
              <a:t>Il ne nous laisse pas en répit car nous empêchons la réalisation de ses œuvres.</a:t>
            </a:r>
          </a:p>
          <a:p>
            <a:endParaRPr lang="fr-FR" dirty="0">
              <a:latin typeface="Cambria" charset="0"/>
              <a:cs typeface="Cambria" charset="0"/>
            </a:endParaRPr>
          </a:p>
          <a:p>
            <a:endParaRPr lang="fr-FR" dirty="0">
              <a:latin typeface="Cambria" charset="0"/>
              <a:cs typeface="Cambria" charset="0"/>
            </a:endParaRPr>
          </a:p>
        </p:txBody>
      </p:sp>
      <p:sp>
        <p:nvSpPr>
          <p:cNvPr id="83970" name="Titre 3"/>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FR" dirty="0" smtClean="0"/>
              <a:t>L’évangile de Marc mentionne que plusieurs barques se trouvent près d’eux. </a:t>
            </a:r>
          </a:p>
          <a:p>
            <a:pPr lvl="2"/>
            <a:r>
              <a:rPr lang="fr-FR" dirty="0" smtClean="0"/>
              <a:t>…il </a:t>
            </a:r>
            <a:r>
              <a:rPr lang="fr-FR" dirty="0"/>
              <a:t>y avait aussi d'autres barques avec lui</a:t>
            </a:r>
            <a:r>
              <a:rPr lang="fr-FR" dirty="0" smtClean="0"/>
              <a:t>. Marc 4:36</a:t>
            </a:r>
          </a:p>
          <a:p>
            <a:r>
              <a:rPr lang="fr-FR" dirty="0" smtClean="0"/>
              <a:t>Ces pêcheurs ont également vécu cette terrible tempête et son arrêt</a:t>
            </a:r>
            <a:r>
              <a:rPr lang="fr-FR" dirty="0"/>
              <a:t> s</a:t>
            </a:r>
            <a:r>
              <a:rPr lang="fr-FR" dirty="0" smtClean="0"/>
              <a:t>ubit.</a:t>
            </a:r>
          </a:p>
          <a:p>
            <a:r>
              <a:rPr lang="fr-FR" dirty="0" smtClean="0"/>
              <a:t>Il arrive que des </a:t>
            </a:r>
            <a:r>
              <a:rPr lang="fr-FR" dirty="0"/>
              <a:t>non-croyants </a:t>
            </a:r>
            <a:r>
              <a:rPr lang="fr-FR" dirty="0" smtClean="0"/>
              <a:t>assistent aux manifestations de puissance que nous vivons. </a:t>
            </a:r>
          </a:p>
          <a:p>
            <a:r>
              <a:rPr lang="fr-FR" dirty="0" smtClean="0"/>
              <a:t>Ce sont de superbes occasions pour leur parler de Jésus!</a:t>
            </a:r>
          </a:p>
          <a:p>
            <a:endParaRPr lang="fr-FR" dirty="0" smtClean="0"/>
          </a:p>
        </p:txBody>
      </p:sp>
      <p:sp>
        <p:nvSpPr>
          <p:cNvPr id="7" name="Text Box 13"/>
          <p:cNvSpPr txBox="1">
            <a:spLocks noChangeArrowheads="1"/>
          </p:cNvSpPr>
          <p:nvPr/>
        </p:nvSpPr>
        <p:spPr bwMode="auto">
          <a:xfrm>
            <a:off x="8666279" y="6058430"/>
            <a:ext cx="5399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FO</a:t>
            </a:r>
            <a:endParaRPr lang="fr-FR" sz="1000" dirty="0">
              <a:latin typeface="+mj-lt"/>
            </a:endParaRPr>
          </a:p>
        </p:txBody>
      </p:sp>
    </p:spTree>
    <p:extLst>
      <p:ext uri="{BB962C8B-B14F-4D97-AF65-F5344CB8AC3E}">
        <p14:creationId xmlns:p14="http://schemas.microsoft.com/office/powerpoint/2010/main" val="2319052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pPr>
              <a:defRPr/>
            </a:pPr>
            <a:r>
              <a:rPr lang="fr-FR" dirty="0" smtClean="0"/>
              <a:t>En </a:t>
            </a:r>
            <a:r>
              <a:rPr lang="fr-FR" dirty="0"/>
              <a:t>arrivant de l’autre côté du lac, ils voient arriver 2 démoniaques.</a:t>
            </a:r>
          </a:p>
          <a:p>
            <a:pPr>
              <a:defRPr/>
            </a:pPr>
            <a:r>
              <a:rPr lang="fr-FR" dirty="0"/>
              <a:t>Les démons supplient Jésus de les laisser entrer dans des porcs s’il libère les démoniaques.</a:t>
            </a:r>
          </a:p>
          <a:p>
            <a:pPr>
              <a:defRPr/>
            </a:pPr>
            <a:r>
              <a:rPr lang="fr-FR" dirty="0"/>
              <a:t>Jésus leur dit d’y aller.</a:t>
            </a:r>
          </a:p>
          <a:p>
            <a:pPr lvl="2">
              <a:defRPr/>
            </a:pPr>
            <a:r>
              <a:rPr lang="fr-FR" dirty="0"/>
              <a:t>Ils sortirent des deux hommes et entrèrent dans les porcs. Alors tout le troupeau se précipita du haut de la falaise dans le lac, et ils moururent dans l'eau. Mat 8:</a:t>
            </a:r>
            <a:r>
              <a:rPr lang="fr-FR" dirty="0" smtClean="0"/>
              <a:t>32</a:t>
            </a:r>
            <a:endParaRPr lang="fr-FR" dirty="0"/>
          </a:p>
        </p:txBody>
      </p:sp>
      <p:sp>
        <p:nvSpPr>
          <p:cNvPr id="6" name="Text Box 13"/>
          <p:cNvSpPr txBox="1">
            <a:spLocks noChangeArrowheads="1"/>
          </p:cNvSpPr>
          <p:nvPr/>
        </p:nvSpPr>
        <p:spPr bwMode="auto">
          <a:xfrm>
            <a:off x="8442031" y="5954712"/>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Tahoma" charset="0"/>
              </a:rPr>
              <a:t>TP</a:t>
            </a:r>
            <a:endParaRPr lang="fr-FR" sz="10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Jésus </a:t>
            </a:r>
            <a:r>
              <a:rPr lang="fr-FR" dirty="0"/>
              <a:t>se trouve à </a:t>
            </a:r>
            <a:r>
              <a:rPr lang="fr-FR" dirty="0" err="1"/>
              <a:t>Capernaüm</a:t>
            </a:r>
            <a:r>
              <a:rPr lang="fr-FR" dirty="0"/>
              <a:t>.</a:t>
            </a:r>
          </a:p>
          <a:p>
            <a:pPr>
              <a:defRPr/>
            </a:pPr>
            <a:r>
              <a:rPr lang="fr-FR" dirty="0"/>
              <a:t>Des personnes lui amènent une personne paralysée.</a:t>
            </a:r>
          </a:p>
          <a:p>
            <a:pPr>
              <a:defRPr/>
            </a:pPr>
            <a:r>
              <a:rPr lang="fr-FR" dirty="0"/>
              <a:t>En la voyant, Jésus lui dit:</a:t>
            </a:r>
          </a:p>
          <a:p>
            <a:pPr lvl="2">
              <a:defRPr/>
            </a:pPr>
            <a:r>
              <a:rPr lang="fr-FR" dirty="0"/>
              <a:t>Prends courage, mon enfant, tes péchés te sont pardonnés. </a:t>
            </a:r>
            <a:r>
              <a:rPr lang="fr-FR" sz="1600" dirty="0"/>
              <a:t>Mat 9:</a:t>
            </a:r>
            <a:r>
              <a:rPr lang="fr-FR" sz="1600" dirty="0" smtClean="0"/>
              <a:t>2</a:t>
            </a:r>
            <a:endParaRPr lang="fr-FR" sz="1600" dirty="0"/>
          </a:p>
        </p:txBody>
      </p:sp>
      <p:pic>
        <p:nvPicPr>
          <p:cNvPr id="86018" name="Espace réservé pour une image  7" descr="DSC08230.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22225" y="3319463"/>
            <a:ext cx="9166225" cy="285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re 3"/>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Guérison d’un paralytique</a:t>
            </a:r>
          </a:p>
        </p:txBody>
      </p:sp>
      <p:sp>
        <p:nvSpPr>
          <p:cNvPr id="9" name="Text Box 13"/>
          <p:cNvSpPr txBox="1">
            <a:spLocks noChangeArrowheads="1"/>
          </p:cNvSpPr>
          <p:nvPr/>
        </p:nvSpPr>
        <p:spPr bwMode="auto">
          <a:xfrm>
            <a:off x="8396288" y="6092825"/>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a:latin typeface="Tahoma" charset="0"/>
              </a:rPr>
              <a:t>GN</a:t>
            </a:r>
            <a:endParaRPr lang="fr-FR" sz="12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Espace réservé du texte 1"/>
          <p:cNvSpPr>
            <a:spLocks noGrp="1"/>
          </p:cNvSpPr>
          <p:nvPr>
            <p:ph type="body" sz="quarter" idx="12"/>
          </p:nvPr>
        </p:nvSpPr>
        <p:spPr bwMode="auto">
          <a:xfrm>
            <a:off x="161925" y="1058863"/>
            <a:ext cx="8786813" cy="517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solidFill>
                  <a:srgbClr val="404040"/>
                </a:solidFill>
                <a:latin typeface="Cambria" charset="0"/>
                <a:cs typeface="Cambria" charset="0"/>
              </a:rPr>
              <a:t>Des hommes de loi présents pensent qu’il blasphème.</a:t>
            </a:r>
          </a:p>
          <a:p>
            <a:r>
              <a:rPr lang="fr-FR">
                <a:solidFill>
                  <a:srgbClr val="404040"/>
                </a:solidFill>
                <a:latin typeface="Cambria" charset="0"/>
                <a:cs typeface="Cambria" charset="0"/>
              </a:rPr>
              <a:t>Jésus, connaissant leurs pensées, leur dit:</a:t>
            </a:r>
          </a:p>
          <a:p>
            <a:pPr lvl="2"/>
            <a:r>
              <a:rPr lang="fr-FR">
                <a:latin typeface="Cambria" charset="0"/>
                <a:cs typeface="Cambria" charset="0"/>
              </a:rPr>
              <a:t>Pourquoi avez-vous de mauvaises pensées en vous-mêmes? En effet, qu'est-ce qui est le plus facile à dire: ‘Tes péchés te sont pardonnés’, ou: ‘Lève-toi et marche’? Afin que vous sachiez que le Fils de l'homme a sur la terre le pouvoir de pardonner les péchés, lève-toi – dit-il alors au paralysé –, prends ta civière et retourne chez toi. Mat 9:4-7</a:t>
            </a:r>
          </a:p>
          <a:p>
            <a:r>
              <a:rPr lang="fr-FR">
                <a:solidFill>
                  <a:srgbClr val="404040"/>
                </a:solidFill>
                <a:latin typeface="Cambria" charset="0"/>
                <a:cs typeface="Cambria" charset="0"/>
              </a:rPr>
              <a:t>A cet instant, l’homme se lève et retourne chez lui.</a:t>
            </a:r>
          </a:p>
          <a:p>
            <a:r>
              <a:rPr lang="fr-FR">
                <a:solidFill>
                  <a:srgbClr val="404040"/>
                </a:solidFill>
                <a:latin typeface="Cambria" charset="0"/>
                <a:cs typeface="Cambria" charset="0"/>
              </a:rPr>
              <a:t>Voyant ce qui s’est passé, la foule est émerveillée et célèbre la gloire de Dieu.</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eaLnBrk="1" hangingPunct="1">
              <a:defRPr/>
            </a:pPr>
            <a:r>
              <a:rPr lang="fr-FR" dirty="0"/>
              <a:t>Jésus naît à </a:t>
            </a:r>
            <a:r>
              <a:rPr lang="fr-FR" dirty="0" err="1"/>
              <a:t>Bethléhem</a:t>
            </a:r>
            <a:r>
              <a:rPr lang="fr-FR" dirty="0"/>
              <a:t>, dans le pays de Judée, au Nord de Jérusalem.</a:t>
            </a:r>
          </a:p>
          <a:p>
            <a:pPr eaLnBrk="1" hangingPunct="1">
              <a:defRPr/>
            </a:pPr>
            <a:r>
              <a:rPr lang="fr-FR" dirty="0"/>
              <a:t>Des mages de l’Orient ont été informés divinement que le Messie </a:t>
            </a:r>
            <a:r>
              <a:rPr lang="fr-FR" dirty="0" smtClean="0"/>
              <a:t>se trouve à cet endroit.</a:t>
            </a:r>
            <a:endParaRPr lang="fr-FR" dirty="0"/>
          </a:p>
        </p:txBody>
      </p:sp>
      <p:pic>
        <p:nvPicPr>
          <p:cNvPr id="25602" name="Espace réservé pour une image  5" descr="DSC08323.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r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fr-FR">
                <a:latin typeface="Cambria" charset="0"/>
              </a:rPr>
              <a:t>Les mages</a:t>
            </a:r>
          </a:p>
        </p:txBody>
      </p:sp>
      <p:sp>
        <p:nvSpPr>
          <p:cNvPr id="7" name="Text Box 13"/>
          <p:cNvSpPr txBox="1">
            <a:spLocks noChangeArrowheads="1"/>
          </p:cNvSpPr>
          <p:nvPr/>
        </p:nvSpPr>
        <p:spPr bwMode="auto">
          <a:xfrm>
            <a:off x="8808598" y="6092825"/>
            <a:ext cx="5508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a:latin typeface="Tahoma" charset="0"/>
              </a:rPr>
              <a:t>GN</a:t>
            </a:r>
            <a:endParaRPr lang="fr-FR" sz="12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Quittant </a:t>
            </a:r>
            <a:r>
              <a:rPr lang="fr-FR" dirty="0" err="1"/>
              <a:t>Capernaüm</a:t>
            </a:r>
            <a:r>
              <a:rPr lang="fr-FR" dirty="0"/>
              <a:t>, Jésus voit Matthieu, collecteur </a:t>
            </a:r>
            <a:r>
              <a:rPr lang="fr-FR" dirty="0" smtClean="0"/>
              <a:t>d’impôts. Il </a:t>
            </a:r>
            <a:r>
              <a:rPr lang="fr-FR" dirty="0"/>
              <a:t>lui dit:</a:t>
            </a:r>
          </a:p>
          <a:p>
            <a:pPr lvl="2">
              <a:defRPr/>
            </a:pPr>
            <a:r>
              <a:rPr lang="fr-FR" dirty="0"/>
              <a:t>Suis-moi. Mat 9:9</a:t>
            </a:r>
          </a:p>
          <a:p>
            <a:pPr>
              <a:defRPr/>
            </a:pPr>
            <a:r>
              <a:rPr lang="fr-FR" dirty="0"/>
              <a:t>Matthieu se lève, le suit et l’invite à manger chez lui.</a:t>
            </a:r>
          </a:p>
          <a:p>
            <a:pPr>
              <a:defRPr/>
            </a:pPr>
            <a:endParaRPr lang="fr-FR" dirty="0"/>
          </a:p>
        </p:txBody>
      </p:sp>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r="-2170"/>
          <a:stretch/>
        </p:blipFill>
        <p:spPr/>
      </p:pic>
      <p:sp>
        <p:nvSpPr>
          <p:cNvPr id="88066" name="Titr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Appel de Matthieu</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Matthieu </a:t>
            </a:r>
            <a:r>
              <a:rPr lang="fr-FR" dirty="0"/>
              <a:t>habite et travaille dans la région de </a:t>
            </a:r>
            <a:r>
              <a:rPr lang="fr-FR" dirty="0" err="1"/>
              <a:t>Capernaüm</a:t>
            </a:r>
            <a:r>
              <a:rPr lang="fr-FR" dirty="0"/>
              <a:t>.</a:t>
            </a:r>
          </a:p>
          <a:p>
            <a:pPr lvl="1">
              <a:defRPr/>
            </a:pPr>
            <a:r>
              <a:rPr lang="fr-FR" dirty="0"/>
              <a:t>Il a sans doute vu ou entendu parler des miracles accomplis par Jésus.</a:t>
            </a:r>
          </a:p>
          <a:p>
            <a:pPr lvl="1">
              <a:defRPr/>
            </a:pPr>
            <a:r>
              <a:rPr lang="fr-FR" dirty="0"/>
              <a:t>Il a probablement entendu un de ses enseignements</a:t>
            </a:r>
            <a:r>
              <a:rPr lang="fr-FR" dirty="0" smtClean="0"/>
              <a:t>.</a:t>
            </a:r>
          </a:p>
          <a:p>
            <a:r>
              <a:rPr lang="fr-FR" dirty="0">
                <a:latin typeface="Cambria" charset="0"/>
                <a:cs typeface="Cambria" charset="0"/>
              </a:rPr>
              <a:t>Jésus s’arrête devant lui et lui dit de le suivre.</a:t>
            </a:r>
          </a:p>
          <a:p>
            <a:pPr lvl="1"/>
            <a:r>
              <a:rPr lang="fr-FR" dirty="0">
                <a:latin typeface="Cambria" charset="0"/>
                <a:cs typeface="Cambria" charset="0"/>
              </a:rPr>
              <a:t>Il s’agit d’une consigne claire, sans </a:t>
            </a:r>
            <a:r>
              <a:rPr lang="fr-FR" dirty="0" smtClean="0">
                <a:latin typeface="Cambria" charset="0"/>
                <a:cs typeface="Cambria" charset="0"/>
              </a:rPr>
              <a:t>ambiguïté</a:t>
            </a:r>
            <a:r>
              <a:rPr lang="fr-FR" dirty="0">
                <a:latin typeface="Cambria" charset="0"/>
                <a:cs typeface="Cambria" charset="0"/>
              </a:rPr>
              <a:t>.</a:t>
            </a:r>
          </a:p>
          <a:p>
            <a:r>
              <a:rPr lang="fr-FR" dirty="0">
                <a:latin typeface="Cambria" charset="0"/>
                <a:cs typeface="Cambria" charset="0"/>
              </a:rPr>
              <a:t>Matthieu quitte son travail lucratif et le suit.</a:t>
            </a:r>
          </a:p>
          <a:p>
            <a:r>
              <a:rPr lang="fr-FR" dirty="0">
                <a:latin typeface="Cambria" charset="0"/>
                <a:cs typeface="Cambria" charset="0"/>
              </a:rPr>
              <a:t>Il n’hésite pas, il ne pose pas de question.</a:t>
            </a:r>
          </a:p>
          <a:p>
            <a:pPr>
              <a:defRPr/>
            </a:pPr>
            <a:endParaRPr lang="fr-FR" dirty="0"/>
          </a:p>
        </p:txBody>
      </p:sp>
    </p:spTree>
    <p:extLst>
      <p:ext uri="{BB962C8B-B14F-4D97-AF65-F5344CB8AC3E}">
        <p14:creationId xmlns:p14="http://schemas.microsoft.com/office/powerpoint/2010/main" val="270957174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smtClean="0">
                <a:latin typeface="Cambria" charset="0"/>
                <a:cs typeface="Cambria" charset="0"/>
              </a:rPr>
              <a:t>Cette </a:t>
            </a:r>
            <a:r>
              <a:rPr lang="fr-FR" dirty="0">
                <a:latin typeface="Cambria" charset="0"/>
                <a:cs typeface="Cambria" charset="0"/>
              </a:rPr>
              <a:t>scène nous interpelle.</a:t>
            </a:r>
          </a:p>
          <a:p>
            <a:r>
              <a:rPr lang="fr-FR" dirty="0">
                <a:latin typeface="Cambria" charset="0"/>
                <a:cs typeface="Cambria" charset="0"/>
              </a:rPr>
              <a:t>Sommes-nous prêts à réagir ainsi lorsque Dieu nous dit d’accomplir tel ou tel service pour lui?</a:t>
            </a:r>
          </a:p>
          <a:p>
            <a:r>
              <a:rPr lang="fr-FR" dirty="0">
                <a:latin typeface="Cambria" charset="0"/>
                <a:cs typeface="Cambria" charset="0"/>
              </a:rPr>
              <a:t>Il est si facile d’appliquer ce passage à l’envoi de missionnaires dans des pays lointains</a:t>
            </a:r>
            <a:r>
              <a:rPr lang="fr-FR" dirty="0" smtClean="0">
                <a:latin typeface="Cambria" charset="0"/>
                <a:cs typeface="Cambria" charset="0"/>
              </a:rPr>
              <a:t>.</a:t>
            </a:r>
            <a:endParaRPr lang="fr-FR" dirty="0">
              <a:latin typeface="Cambria" charset="0"/>
              <a:cs typeface="Cambria" charset="0"/>
            </a:endParaRPr>
          </a:p>
        </p:txBody>
      </p:sp>
      <p:sp>
        <p:nvSpPr>
          <p:cNvPr id="11" name="Titre 10"/>
          <p:cNvSpPr>
            <a:spLocks noGrp="1"/>
          </p:cNvSpPr>
          <p:nvPr>
            <p:ph type="title"/>
          </p:nvPr>
        </p:nvSpPr>
        <p:spPr/>
        <p:txBody>
          <a:bodyPr/>
          <a:lstStyle/>
          <a:p>
            <a:endParaRPr lang="fr-FR"/>
          </a:p>
        </p:txBody>
      </p:sp>
      <p:sp>
        <p:nvSpPr>
          <p:cNvPr id="8" name="Text Box 13"/>
          <p:cNvSpPr txBox="1">
            <a:spLocks noChangeArrowheads="1"/>
          </p:cNvSpPr>
          <p:nvPr/>
        </p:nvSpPr>
        <p:spPr bwMode="auto">
          <a:xfrm>
            <a:off x="4293394" y="6314653"/>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pic>
        <p:nvPicPr>
          <p:cNvPr id="14"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Comme le Seigneur n’en choisit qu’un très petit nombre par rapport au nombre de chrétiens, nous « risquons » assez peu d’être concernés.</a:t>
            </a:r>
          </a:p>
          <a:p>
            <a:r>
              <a:rPr lang="fr-FR" dirty="0">
                <a:latin typeface="Cambria" charset="0"/>
                <a:cs typeface="Cambria" charset="0"/>
              </a:rPr>
              <a:t>Non, chers amis, le Seigneur s’arrête devant chacun de nous et nous dit de le suivre.</a:t>
            </a:r>
          </a:p>
          <a:p>
            <a:r>
              <a:rPr lang="fr-FR" dirty="0">
                <a:latin typeface="Cambria" charset="0"/>
                <a:cs typeface="Cambria" charset="0"/>
              </a:rPr>
              <a:t>Très proche de Lui, nous commencerons </a:t>
            </a:r>
            <a:endParaRPr lang="fr-FR" dirty="0" smtClean="0">
              <a:latin typeface="Cambria" charset="0"/>
              <a:cs typeface="Cambria" charset="0"/>
            </a:endParaRPr>
          </a:p>
          <a:p>
            <a:pPr lvl="1"/>
            <a:r>
              <a:rPr lang="fr-FR" dirty="0" smtClean="0">
                <a:latin typeface="Cambria" charset="0"/>
                <a:cs typeface="Cambria" charset="0"/>
              </a:rPr>
              <a:t>à </a:t>
            </a:r>
            <a:r>
              <a:rPr lang="fr-FR" dirty="0">
                <a:latin typeface="Cambria" charset="0"/>
                <a:cs typeface="Cambria" charset="0"/>
              </a:rPr>
              <a:t>l’imiter, </a:t>
            </a:r>
            <a:endParaRPr lang="fr-FR" dirty="0" smtClean="0">
              <a:latin typeface="Cambria" charset="0"/>
              <a:cs typeface="Cambria" charset="0"/>
            </a:endParaRPr>
          </a:p>
          <a:p>
            <a:pPr lvl="1"/>
            <a:r>
              <a:rPr lang="fr-FR" dirty="0" smtClean="0">
                <a:latin typeface="Cambria" charset="0"/>
                <a:cs typeface="Cambria" charset="0"/>
              </a:rPr>
              <a:t>à </a:t>
            </a:r>
            <a:r>
              <a:rPr lang="fr-FR" dirty="0">
                <a:latin typeface="Cambria" charset="0"/>
                <a:cs typeface="Cambria" charset="0"/>
              </a:rPr>
              <a:t>Lui ressembler dans nos réactions</a:t>
            </a:r>
            <a:r>
              <a:rPr lang="fr-FR" dirty="0" smtClean="0">
                <a:latin typeface="Cambria" charset="0"/>
                <a:cs typeface="Cambria" charset="0"/>
              </a:rPr>
              <a:t>.</a:t>
            </a:r>
            <a:endParaRPr lang="fr-FR" dirty="0">
              <a:latin typeface="Cambria" charset="0"/>
              <a:cs typeface="Cambria" charset="0"/>
            </a:endParaRPr>
          </a:p>
        </p:txBody>
      </p:sp>
      <p:sp>
        <p:nvSpPr>
          <p:cNvPr id="90114" name="Titre 4"/>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b="-451"/>
          <a:stretch/>
        </p:blipFill>
        <p:spPr/>
      </p:pic>
      <p:sp>
        <p:nvSpPr>
          <p:cNvPr id="90113"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smtClean="0">
                <a:latin typeface="Cambria" charset="0"/>
                <a:cs typeface="Cambria" charset="0"/>
              </a:rPr>
              <a:t>Il </a:t>
            </a:r>
            <a:r>
              <a:rPr lang="fr-FR" dirty="0">
                <a:latin typeface="Cambria" charset="0"/>
                <a:cs typeface="Cambria" charset="0"/>
              </a:rPr>
              <a:t>pourra alors </a:t>
            </a:r>
            <a:r>
              <a:rPr lang="fr-FR" dirty="0" smtClean="0">
                <a:latin typeface="Cambria" charset="0"/>
                <a:cs typeface="Cambria" charset="0"/>
              </a:rPr>
              <a:t>nous </a:t>
            </a:r>
            <a:r>
              <a:rPr lang="fr-FR" dirty="0">
                <a:latin typeface="Cambria" charset="0"/>
                <a:cs typeface="Cambria" charset="0"/>
              </a:rPr>
              <a:t>donner une mission </a:t>
            </a:r>
          </a:p>
          <a:p>
            <a:pPr lvl="1" indent="-284163">
              <a:buSzTx/>
              <a:buFont typeface="Lucida Grande" charset="0"/>
              <a:buChar char="■"/>
            </a:pPr>
            <a:r>
              <a:rPr lang="fr-FR" dirty="0" smtClean="0">
                <a:latin typeface="Cambria" charset="0"/>
                <a:cs typeface="Cambria" charset="0"/>
              </a:rPr>
              <a:t>Dans notre </a:t>
            </a:r>
            <a:r>
              <a:rPr lang="fr-FR" dirty="0">
                <a:latin typeface="Cambria" charset="0"/>
                <a:cs typeface="Cambria" charset="0"/>
              </a:rPr>
              <a:t>village, </a:t>
            </a:r>
          </a:p>
          <a:p>
            <a:pPr lvl="1" indent="-284163">
              <a:buSzTx/>
              <a:buFont typeface="Lucida Grande" charset="0"/>
              <a:buChar char="■"/>
            </a:pPr>
            <a:r>
              <a:rPr lang="fr-FR" dirty="0" smtClean="0">
                <a:latin typeface="Cambria" charset="0"/>
                <a:cs typeface="Cambria" charset="0"/>
              </a:rPr>
              <a:t>Sur notre </a:t>
            </a:r>
            <a:r>
              <a:rPr lang="fr-FR" dirty="0">
                <a:latin typeface="Cambria" charset="0"/>
                <a:cs typeface="Cambria" charset="0"/>
              </a:rPr>
              <a:t>lieu de travail, </a:t>
            </a:r>
          </a:p>
          <a:p>
            <a:pPr lvl="1" indent="-284163">
              <a:buSzTx/>
              <a:buFont typeface="Lucida Grande" charset="0"/>
              <a:buChar char="■"/>
            </a:pPr>
            <a:r>
              <a:rPr lang="fr-FR" dirty="0">
                <a:latin typeface="Cambria" charset="0"/>
                <a:cs typeface="Cambria" charset="0"/>
              </a:rPr>
              <a:t>à l’étranger,…</a:t>
            </a:r>
          </a:p>
        </p:txBody>
      </p:sp>
      <p:sp>
        <p:nvSpPr>
          <p:cNvPr id="7" name="Espace réservé du texte 6"/>
          <p:cNvSpPr>
            <a:spLocks noGrp="1"/>
          </p:cNvSpPr>
          <p:nvPr>
            <p:ph type="body" sz="quarter" idx="14"/>
          </p:nvPr>
        </p:nvSpPr>
        <p:spPr/>
        <p:txBody>
          <a:bodyPr/>
          <a:lstStyle/>
          <a:p>
            <a:pPr>
              <a:defRPr/>
            </a:pPr>
            <a:r>
              <a:rPr lang="fr-FR" dirty="0"/>
              <a:t>Matthieu ne se pose pas de question comment il fera sans son salaire versé par Rome.</a:t>
            </a:r>
          </a:p>
          <a:p>
            <a:pPr>
              <a:defRPr/>
            </a:pPr>
            <a:r>
              <a:rPr lang="fr-FR" dirty="0"/>
              <a:t>Tant qu’il est près de Jésus, celui-ci pourvoit à ses besoins.</a:t>
            </a:r>
          </a:p>
          <a:p>
            <a:endParaRPr lang="fr-FR" dirty="0"/>
          </a:p>
        </p:txBody>
      </p:sp>
      <p:sp>
        <p:nvSpPr>
          <p:cNvPr id="5" name="Text Box 13"/>
          <p:cNvSpPr txBox="1">
            <a:spLocks noChangeArrowheads="1"/>
          </p:cNvSpPr>
          <p:nvPr/>
        </p:nvSpPr>
        <p:spPr bwMode="auto">
          <a:xfrm>
            <a:off x="8620431" y="6058430"/>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2669835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Les </a:t>
            </a:r>
            <a:r>
              <a:rPr lang="fr-FR" dirty="0"/>
              <a:t>3 années passées avec Jésus vont lui permettre </a:t>
            </a:r>
          </a:p>
          <a:p>
            <a:pPr lvl="1">
              <a:defRPr/>
            </a:pPr>
            <a:r>
              <a:rPr lang="fr-FR" dirty="0"/>
              <a:t>de l’aimer, </a:t>
            </a:r>
          </a:p>
          <a:p>
            <a:pPr lvl="1">
              <a:defRPr/>
            </a:pPr>
            <a:r>
              <a:rPr lang="fr-FR" dirty="0"/>
              <a:t>de le connaître toujours plus, </a:t>
            </a:r>
          </a:p>
          <a:p>
            <a:pPr lvl="1">
              <a:defRPr/>
            </a:pPr>
            <a:r>
              <a:rPr lang="fr-FR" dirty="0"/>
              <a:t>de comprendre la mission de Jésus sur la terre et ses conséquences pour la vie de tous ceux qui l’acceptent comme leur Sauveur et Seigneur</a:t>
            </a:r>
            <a:r>
              <a:rPr lang="fr-FR" dirty="0" smtClean="0"/>
              <a:t>.</a:t>
            </a:r>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Text Box 13"/>
          <p:cNvSpPr txBox="1">
            <a:spLocks noChangeArrowheads="1"/>
          </p:cNvSpPr>
          <p:nvPr/>
        </p:nvSpPr>
        <p:spPr bwMode="auto">
          <a:xfrm>
            <a:off x="2965849" y="6512039"/>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Tahoma" charset="0"/>
              </a:rPr>
              <a:t>FO</a:t>
            </a:r>
            <a:endParaRPr lang="fr-FR" sz="12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979483"/>
            <a:ext cx="8786813" cy="5172075"/>
          </a:xfrm>
        </p:spPr>
        <p:txBody>
          <a:bodyPr/>
          <a:lstStyle/>
          <a:p>
            <a:pPr>
              <a:defRPr/>
            </a:pPr>
            <a:r>
              <a:rPr lang="fr-FR" dirty="0" smtClean="0"/>
              <a:t>Dans </a:t>
            </a:r>
            <a:r>
              <a:rPr lang="fr-FR" dirty="0"/>
              <a:t>son évangile, Matthieu va ensuite attester au monde entier, et ceci depuis 2000 ans, que Jésus</a:t>
            </a:r>
          </a:p>
          <a:p>
            <a:pPr lvl="1">
              <a:defRPr/>
            </a:pPr>
            <a:r>
              <a:rPr lang="fr-FR" dirty="0"/>
              <a:t>est le Messie,</a:t>
            </a:r>
          </a:p>
          <a:p>
            <a:pPr lvl="1">
              <a:defRPr/>
            </a:pPr>
            <a:r>
              <a:rPr lang="fr-FR" dirty="0"/>
              <a:t>est le Sauveur du monde,</a:t>
            </a:r>
          </a:p>
          <a:p>
            <a:pPr lvl="1">
              <a:defRPr/>
            </a:pPr>
            <a:r>
              <a:rPr lang="fr-FR" dirty="0"/>
              <a:t>est le Seigneur des Seigneurs</a:t>
            </a:r>
            <a:r>
              <a:rPr lang="fr-FR" dirty="0" smtClean="0"/>
              <a:t>.</a:t>
            </a:r>
            <a:endParaRPr lang="fr-FR" dirty="0"/>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22225" y="3319463"/>
            <a:ext cx="9166225" cy="285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1"/>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508000" y="3338513"/>
            <a:ext cx="4159250" cy="2976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93186" name="Espace réservé du texte 1"/>
          <p:cNvSpPr>
            <a:spLocks noGrp="1"/>
          </p:cNvSpPr>
          <p:nvPr>
            <p:ph type="body" sz="quarter" idx="12"/>
          </p:nvPr>
        </p:nvSpPr>
        <p:spPr bwMode="auto">
          <a:xfrm>
            <a:off x="579438" y="1058863"/>
            <a:ext cx="5902325" cy="198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Le début de votre marche avec Jésus date peut-être de 6 mois, de 20 ou 50 ans.</a:t>
            </a:r>
          </a:p>
          <a:p>
            <a:r>
              <a:rPr lang="fr-FR" dirty="0">
                <a:latin typeface="Cambria" charset="0"/>
                <a:cs typeface="Cambria" charset="0"/>
              </a:rPr>
              <a:t>Peu importe, comme Matthieu, faites confiance à Dieu, suivez-</a:t>
            </a:r>
            <a:r>
              <a:rPr lang="fr-FR" dirty="0" smtClean="0">
                <a:latin typeface="Cambria" charset="0"/>
                <a:cs typeface="Cambria" charset="0"/>
              </a:rPr>
              <a:t>le!</a:t>
            </a:r>
            <a:endParaRPr lang="fr-FR" dirty="0">
              <a:latin typeface="Cambria" charset="0"/>
              <a:cs typeface="Cambria" charset="0"/>
            </a:endParaRPr>
          </a:p>
        </p:txBody>
      </p:sp>
      <p:sp>
        <p:nvSpPr>
          <p:cNvPr id="93187" name="Titre 4"/>
          <p:cNvSpPr>
            <a:spLocks noGrp="1"/>
          </p:cNvSpPr>
          <p:nvPr>
            <p:ph type="title"/>
          </p:nvPr>
        </p:nvSpPr>
        <p:spPr bwMode="auto">
          <a:xfrm>
            <a:off x="1066800" y="449263"/>
            <a:ext cx="3871913"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
        <p:nvSpPr>
          <p:cNvPr id="6" name="Text Box 13"/>
          <p:cNvSpPr txBox="1">
            <a:spLocks noChangeArrowheads="1"/>
          </p:cNvSpPr>
          <p:nvPr/>
        </p:nvSpPr>
        <p:spPr bwMode="auto">
          <a:xfrm>
            <a:off x="4285069" y="6336740"/>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Tahoma" charset="0"/>
              </a:rPr>
              <a:t>FO</a:t>
            </a:r>
            <a:endParaRPr lang="fr-FR" sz="12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Les pharisiens </a:t>
            </a:r>
            <a:r>
              <a:rPr lang="fr-FR" dirty="0"/>
              <a:t>voient manger </a:t>
            </a:r>
            <a:r>
              <a:rPr lang="fr-FR" dirty="0" smtClean="0"/>
              <a:t>Jésus avec </a:t>
            </a:r>
            <a:r>
              <a:rPr lang="fr-FR" dirty="0"/>
              <a:t>les collecteurs d’impôts et les pécheurs.</a:t>
            </a:r>
          </a:p>
          <a:p>
            <a:pPr>
              <a:defRPr/>
            </a:pPr>
            <a:r>
              <a:rPr lang="fr-FR" dirty="0"/>
              <a:t>Ils demandent aux disciples:</a:t>
            </a:r>
          </a:p>
          <a:p>
            <a:pPr lvl="2">
              <a:defRPr/>
            </a:pPr>
            <a:r>
              <a:rPr lang="fr-FR" dirty="0"/>
              <a:t>Pourquoi votre maître mange-t-il avec les collecteurs d’impôts et les pécheurs? Mat 9:11</a:t>
            </a:r>
          </a:p>
          <a:p>
            <a:pPr>
              <a:defRPr/>
            </a:pPr>
            <a:r>
              <a:rPr lang="fr-FR" dirty="0"/>
              <a:t>Entendant la question, Jésus leur répond:</a:t>
            </a:r>
          </a:p>
          <a:p>
            <a:pPr lvl="2">
              <a:defRPr/>
            </a:pPr>
            <a:r>
              <a:rPr lang="fr-FR" dirty="0"/>
              <a:t>Ce ne sont pas les bien portants qui ont besoin de médecin, mais les malades. Allez apprendre ce que signifie: Je désire la bonté, et non les sacrifices. En effet, je ne suis pas venu appeler des justes, mais des pécheurs, [à changer d’attitude. Mat 9:12-</a:t>
            </a:r>
            <a:r>
              <a:rPr lang="fr-FR" dirty="0" smtClean="0"/>
              <a:t>13</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Espace réservé du texte 1"/>
          <p:cNvSpPr>
            <a:spLocks noGrp="1"/>
          </p:cNvSpPr>
          <p:nvPr>
            <p:ph type="body" sz="quarter" idx="12"/>
          </p:nvPr>
        </p:nvSpPr>
        <p:spPr bwMode="auto">
          <a:xfrm>
            <a:off x="161925" y="1058863"/>
            <a:ext cx="8786813" cy="517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solidFill>
                  <a:srgbClr val="404040"/>
                </a:solidFill>
                <a:latin typeface="Cambria" charset="0"/>
                <a:cs typeface="Cambria" charset="0"/>
              </a:rPr>
              <a:t>Un chef nommé Jaïrus arrive vers Jésus et lui dit:</a:t>
            </a:r>
          </a:p>
          <a:p>
            <a:pPr lvl="2"/>
            <a:r>
              <a:rPr lang="fr-FR">
                <a:latin typeface="Cambria" charset="0"/>
                <a:cs typeface="Cambria" charset="0"/>
              </a:rPr>
              <a:t>Ma fille est morte il y a un instant; mais viens, pose ta main sur elle et elle vivra. Mat 9:18</a:t>
            </a:r>
          </a:p>
          <a:p>
            <a:r>
              <a:rPr lang="fr-FR">
                <a:solidFill>
                  <a:srgbClr val="404040"/>
                </a:solidFill>
                <a:latin typeface="Cambria" charset="0"/>
                <a:cs typeface="Cambria" charset="0"/>
              </a:rPr>
              <a:t>Jésus se lève et le suit.</a:t>
            </a:r>
          </a:p>
          <a:p>
            <a:r>
              <a:rPr lang="fr-FR">
                <a:solidFill>
                  <a:srgbClr val="404040"/>
                </a:solidFill>
                <a:latin typeface="Cambria" charset="0"/>
                <a:cs typeface="Cambria" charset="0"/>
              </a:rPr>
              <a:t>Durant le trajet, une femme souffrant d’hémorragies s’approche de lui.</a:t>
            </a:r>
          </a:p>
          <a:p>
            <a:r>
              <a:rPr lang="fr-FR">
                <a:solidFill>
                  <a:srgbClr val="404040"/>
                </a:solidFill>
                <a:latin typeface="Cambria" charset="0"/>
                <a:cs typeface="Cambria" charset="0"/>
              </a:rPr>
              <a:t>Elle veut juste toucher le vêtement de Jésus afin d’être guérie.</a:t>
            </a:r>
          </a:p>
          <a:p>
            <a:r>
              <a:rPr lang="fr-FR">
                <a:solidFill>
                  <a:srgbClr val="404040"/>
                </a:solidFill>
                <a:latin typeface="Cambria" charset="0"/>
                <a:cs typeface="Cambria" charset="0"/>
              </a:rPr>
              <a:t>Jésus se retourne et lui dit:</a:t>
            </a:r>
          </a:p>
          <a:p>
            <a:pPr lvl="2"/>
            <a:r>
              <a:rPr lang="fr-FR">
                <a:latin typeface="Cambria" charset="0"/>
                <a:cs typeface="Cambria" charset="0"/>
              </a:rPr>
              <a:t>Prends courage, ma fille, ta foi t'a sauvée. Mat 9:22</a:t>
            </a:r>
          </a:p>
          <a:p>
            <a:r>
              <a:rPr lang="fr-FR">
                <a:solidFill>
                  <a:srgbClr val="404040"/>
                </a:solidFill>
                <a:latin typeface="Cambria" charset="0"/>
                <a:cs typeface="Cambria" charset="0"/>
              </a:rPr>
              <a:t>La femme est aussitôt guérie.</a:t>
            </a:r>
          </a:p>
        </p:txBody>
      </p:sp>
      <p:sp>
        <p:nvSpPr>
          <p:cNvPr id="95234" name="Titre 2"/>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La fille de Jaïrus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eaLnBrk="1" hangingPunct="1">
              <a:defRPr/>
            </a:pPr>
            <a:r>
              <a:rPr lang="fr-FR" dirty="0" smtClean="0"/>
              <a:t>Ils </a:t>
            </a:r>
            <a:r>
              <a:rPr lang="fr-FR" dirty="0"/>
              <a:t>arrivent à Jérusalem et demandent où se trouve le roi des Juifs qui vient de naître.</a:t>
            </a:r>
          </a:p>
          <a:p>
            <a:pPr eaLnBrk="1" hangingPunct="1">
              <a:defRPr/>
            </a:pPr>
            <a:r>
              <a:rPr lang="fr-FR" dirty="0"/>
              <a:t>Ils racontent aux habitants de </a:t>
            </a:r>
            <a:r>
              <a:rPr lang="fr-FR" dirty="0" smtClean="0"/>
              <a:t>la ville </a:t>
            </a:r>
          </a:p>
          <a:p>
            <a:pPr lvl="1" eaLnBrk="1" hangingPunct="1">
              <a:defRPr/>
            </a:pPr>
            <a:r>
              <a:rPr lang="fr-FR" dirty="0" smtClean="0"/>
              <a:t>qu’ils ont suivi une étoile depuis l’Orient </a:t>
            </a:r>
          </a:p>
          <a:p>
            <a:pPr lvl="1" eaLnBrk="1" hangingPunct="1">
              <a:defRPr/>
            </a:pPr>
            <a:r>
              <a:rPr lang="fr-FR" dirty="0" smtClean="0"/>
              <a:t>et qu’ils </a:t>
            </a:r>
            <a:r>
              <a:rPr lang="fr-FR" dirty="0"/>
              <a:t>viennent </a:t>
            </a:r>
            <a:r>
              <a:rPr lang="fr-FR" dirty="0" smtClean="0"/>
              <a:t>adorer le nouveau roi.</a:t>
            </a:r>
            <a:endParaRPr lang="fr-FR" dirty="0"/>
          </a:p>
        </p:txBody>
      </p:sp>
      <p:pic>
        <p:nvPicPr>
          <p:cNvPr id="26626" name="Espace réservé pour une image  5" descr="89676728.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p:cNvSpPr txBox="1">
            <a:spLocks noChangeArrowheads="1"/>
          </p:cNvSpPr>
          <p:nvPr/>
        </p:nvSpPr>
        <p:spPr bwMode="auto">
          <a:xfrm>
            <a:off x="8465915" y="5964010"/>
            <a:ext cx="5508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a:latin typeface="Tahoma" charset="0"/>
              </a:rPr>
              <a:t>TP</a:t>
            </a:r>
            <a:endParaRPr lang="fr-FR" sz="1000" dirty="0">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Jésus </a:t>
            </a:r>
            <a:r>
              <a:rPr lang="fr-FR" dirty="0"/>
              <a:t>arrive à la maison de </a:t>
            </a:r>
            <a:r>
              <a:rPr lang="fr-FR" dirty="0" err="1"/>
              <a:t>Jaïrus</a:t>
            </a:r>
            <a:r>
              <a:rPr lang="fr-FR" dirty="0"/>
              <a:t>.</a:t>
            </a:r>
          </a:p>
          <a:p>
            <a:pPr>
              <a:defRPr/>
            </a:pPr>
            <a:r>
              <a:rPr lang="fr-FR" dirty="0"/>
              <a:t>Il ordonne à tout le monde de sortir de la chambre.</a:t>
            </a:r>
          </a:p>
          <a:p>
            <a:pPr>
              <a:defRPr/>
            </a:pPr>
            <a:r>
              <a:rPr lang="fr-FR" dirty="0"/>
              <a:t>Il annonce que la fille n’est pas morte mais qu’elle dort.</a:t>
            </a:r>
          </a:p>
          <a:p>
            <a:pPr>
              <a:defRPr/>
            </a:pPr>
            <a:r>
              <a:rPr lang="fr-FR" dirty="0"/>
              <a:t>Les personnes présentes se moquent de lui.</a:t>
            </a:r>
          </a:p>
          <a:p>
            <a:pPr>
              <a:defRPr/>
            </a:pPr>
            <a:r>
              <a:rPr lang="fr-FR" dirty="0"/>
              <a:t>Jésus prend la main de la fille qui se lève aussitôt.</a:t>
            </a:r>
          </a:p>
          <a:p>
            <a:pPr>
              <a:defRPr/>
            </a:pPr>
            <a:r>
              <a:rPr lang="fr-FR" dirty="0"/>
              <a:t>Toute la région entend parler de cette résurrection</a:t>
            </a:r>
            <a:r>
              <a:rPr lang="fr-FR" dirty="0" smtClean="0"/>
              <a:t>.</a:t>
            </a:r>
            <a:endParaRPr lang="fr-FR" dirty="0"/>
          </a:p>
        </p:txBody>
      </p:sp>
      <p:pic>
        <p:nvPicPr>
          <p:cNvPr id="12" name="Espace réservé pour une image  11"/>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8" name="Text Box 13"/>
          <p:cNvSpPr txBox="1">
            <a:spLocks noChangeArrowheads="1"/>
          </p:cNvSpPr>
          <p:nvPr/>
        </p:nvSpPr>
        <p:spPr bwMode="auto">
          <a:xfrm>
            <a:off x="8277930" y="6400409"/>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solidFill>
                  <a:schemeClr val="bg1"/>
                </a:solidFill>
                <a:latin typeface="Cambria"/>
                <a:cs typeface="Cambria"/>
              </a:rPr>
              <a:t>FO</a:t>
            </a:r>
            <a:endParaRPr lang="fr-FR" sz="1200" dirty="0">
              <a:solidFill>
                <a:schemeClr val="bg1"/>
              </a:solidFill>
              <a:latin typeface="Cambria"/>
              <a:cs typeface="Cambria"/>
            </a:endParaRPr>
          </a:p>
        </p:txBody>
      </p:sp>
    </p:spTree>
    <p:extLst>
      <p:ext uri="{BB962C8B-B14F-4D97-AF65-F5344CB8AC3E}">
        <p14:creationId xmlns:p14="http://schemas.microsoft.com/office/powerpoint/2010/main" val="20739156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2 </a:t>
            </a:r>
            <a:r>
              <a:rPr lang="fr-FR" dirty="0"/>
              <a:t>aveugles s’approchent de Jésus.</a:t>
            </a:r>
          </a:p>
          <a:p>
            <a:pPr>
              <a:defRPr/>
            </a:pPr>
            <a:r>
              <a:rPr lang="fr-FR" dirty="0"/>
              <a:t>Il leur demande s’ils croient qu’il peut les guérir.</a:t>
            </a:r>
          </a:p>
          <a:p>
            <a:pPr>
              <a:defRPr/>
            </a:pPr>
            <a:r>
              <a:rPr lang="fr-FR" dirty="0"/>
              <a:t>Ils lui répondent affirmativement.</a:t>
            </a:r>
          </a:p>
          <a:p>
            <a:pPr>
              <a:defRPr/>
            </a:pPr>
            <a:r>
              <a:rPr lang="fr-FR" dirty="0"/>
              <a:t>Jésus touche leurs yeux en disant</a:t>
            </a:r>
          </a:p>
          <a:p>
            <a:pPr lvl="2">
              <a:defRPr/>
            </a:pPr>
            <a:r>
              <a:rPr lang="fr-FR" dirty="0"/>
              <a:t>Soyez traités conformément à votre foi. Mat 9:29</a:t>
            </a:r>
          </a:p>
          <a:p>
            <a:pPr>
              <a:defRPr/>
            </a:pPr>
            <a:r>
              <a:rPr lang="fr-FR" dirty="0"/>
              <a:t>Leurs yeux s’ouvrent et ils peuvent voir.</a:t>
            </a:r>
          </a:p>
          <a:p>
            <a:pPr>
              <a:defRPr/>
            </a:pPr>
            <a:r>
              <a:rPr lang="fr-FR" dirty="0"/>
              <a:t>Sur le chemin, Jésus guérit un démoniaque muet.</a:t>
            </a:r>
          </a:p>
          <a:p>
            <a:pPr>
              <a:defRPr/>
            </a:pPr>
            <a:r>
              <a:rPr lang="fr-FR" dirty="0"/>
              <a:t>Les foules sont émerveillées par toutes ces guérisons.</a:t>
            </a:r>
          </a:p>
          <a:p>
            <a:pPr>
              <a:defRPr/>
            </a:pPr>
            <a:r>
              <a:rPr lang="fr-FR" dirty="0"/>
              <a:t>Les pharisiens estiment que c’est par Satan que Jésus chasse les démons</a:t>
            </a:r>
            <a:r>
              <a:rPr lang="fr-FR" dirty="0" smtClean="0"/>
              <a:t>.</a:t>
            </a:r>
            <a:endParaRPr lang="fr-FR" dirty="0"/>
          </a:p>
        </p:txBody>
      </p:sp>
      <p:sp>
        <p:nvSpPr>
          <p:cNvPr id="97282" name="Titre 2"/>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dirty="0">
                <a:latin typeface="Cambria" charset="0"/>
              </a:rPr>
              <a:t>Guérisons </a:t>
            </a:r>
            <a:r>
              <a:rPr lang="fr-FR" dirty="0" smtClean="0">
                <a:latin typeface="Cambria" charset="0"/>
              </a:rPr>
              <a:t>spectaculaires</a:t>
            </a:r>
            <a:endParaRPr lang="fr-FR" dirty="0">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En voyant la foule qui le suit, Jésus dit à ses disciples:</a:t>
            </a:r>
          </a:p>
          <a:p>
            <a:pPr lvl="2"/>
            <a:r>
              <a:rPr lang="fr-FR" dirty="0">
                <a:latin typeface="Cambria" charset="0"/>
                <a:cs typeface="Cambria" charset="0"/>
              </a:rPr>
              <a:t>Priez donc le maître de la moisson d'envoyer des ouvriers dans sa moisson. Mat 9:38</a:t>
            </a:r>
          </a:p>
          <a:p>
            <a:r>
              <a:rPr lang="fr-FR" dirty="0">
                <a:latin typeface="Cambria" charset="0"/>
                <a:cs typeface="Cambria" charset="0"/>
              </a:rPr>
              <a:t>Lors de la moisson, les grains sont mûrs, prêts à être récoltés.</a:t>
            </a:r>
          </a:p>
          <a:p>
            <a:endParaRPr lang="fr-FR" dirty="0">
              <a:latin typeface="Cambria" charset="0"/>
              <a:cs typeface="Cambria" charset="0"/>
            </a:endParaRPr>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Box 13"/>
          <p:cNvSpPr txBox="1">
            <a:spLocks noChangeArrowheads="1"/>
          </p:cNvSpPr>
          <p:nvPr/>
        </p:nvSpPr>
        <p:spPr bwMode="auto">
          <a:xfrm>
            <a:off x="4667250" y="6581775"/>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FO</a:t>
            </a:r>
            <a:endParaRPr lang="fr-FR" sz="1000" dirty="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Espace réservé du texte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smtClean="0">
                <a:latin typeface="Cambria" charset="0"/>
                <a:cs typeface="Cambria" charset="0"/>
              </a:rPr>
              <a:t>De </a:t>
            </a:r>
            <a:r>
              <a:rPr lang="fr-FR" dirty="0">
                <a:latin typeface="Cambria" charset="0"/>
                <a:cs typeface="Cambria" charset="0"/>
              </a:rPr>
              <a:t>nombreuses personnes sont prêtes à donner leur vie au </a:t>
            </a:r>
            <a:r>
              <a:rPr lang="fr-FR" dirty="0" smtClean="0">
                <a:latin typeface="Cambria" charset="0"/>
                <a:cs typeface="Cambria" charset="0"/>
              </a:rPr>
              <a:t>Seigneur. Elles </a:t>
            </a:r>
            <a:r>
              <a:rPr lang="fr-FR" dirty="0">
                <a:latin typeface="Cambria" charset="0"/>
                <a:cs typeface="Cambria" charset="0"/>
              </a:rPr>
              <a:t>attendent quelqu’un qui leur montre le chemin qui mène à Jésus.</a:t>
            </a:r>
          </a:p>
          <a:p>
            <a:r>
              <a:rPr lang="fr-FR" dirty="0">
                <a:latin typeface="Cambria" charset="0"/>
                <a:cs typeface="Cambria" charset="0"/>
              </a:rPr>
              <a:t>Prions le Seigneur qu’il pousse des serviteurs, peut-être nous-mêmes, dans la moisson.</a:t>
            </a:r>
          </a:p>
          <a:p>
            <a:endParaRPr lang="fr-FR" dirty="0">
              <a:latin typeface="Cambria" charset="0"/>
              <a:cs typeface="Cambria" charset="0"/>
            </a:endParaRPr>
          </a:p>
        </p:txBody>
      </p:sp>
      <p:sp>
        <p:nvSpPr>
          <p:cNvPr id="2" name="Titre 1"/>
          <p:cNvSpPr>
            <a:spLocks noGrp="1"/>
          </p:cNvSpPr>
          <p:nvPr>
            <p:ph type="title"/>
          </p:nvPr>
        </p:nvSpPr>
        <p:spPr/>
        <p:txBody>
          <a:bodyPr/>
          <a:lstStyle/>
          <a:p>
            <a:endParaRPr lang="fr-FR"/>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Box 13"/>
          <p:cNvSpPr txBox="1">
            <a:spLocks noChangeArrowheads="1"/>
          </p:cNvSpPr>
          <p:nvPr/>
        </p:nvSpPr>
        <p:spPr bwMode="auto">
          <a:xfrm>
            <a:off x="4293394" y="6314653"/>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FO</a:t>
            </a:r>
            <a:endParaRPr lang="fr-FR" sz="1200" dirty="0">
              <a:latin typeface="+mj-lt"/>
            </a:endParaRPr>
          </a:p>
        </p:txBody>
      </p:sp>
    </p:spTree>
    <p:extLst>
      <p:ext uri="{BB962C8B-B14F-4D97-AF65-F5344CB8AC3E}">
        <p14:creationId xmlns:p14="http://schemas.microsoft.com/office/powerpoint/2010/main" val="1820482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pPr>
              <a:defRPr/>
            </a:pPr>
            <a:r>
              <a:rPr lang="fr-FR" dirty="0" smtClean="0"/>
              <a:t>Jésus </a:t>
            </a:r>
            <a:r>
              <a:rPr lang="fr-FR" dirty="0"/>
              <a:t>appelle ses 12 disciples.</a:t>
            </a:r>
          </a:p>
          <a:p>
            <a:pPr lvl="1">
              <a:defRPr/>
            </a:pPr>
            <a:r>
              <a:rPr lang="fr-FR" dirty="0"/>
              <a:t>Simon, appelé </a:t>
            </a:r>
            <a:r>
              <a:rPr lang="fr-FR" dirty="0" smtClean="0"/>
              <a:t>Pierre, </a:t>
            </a:r>
          </a:p>
          <a:p>
            <a:pPr lvl="1">
              <a:defRPr/>
            </a:pPr>
            <a:r>
              <a:rPr lang="fr-FR" dirty="0" smtClean="0"/>
              <a:t>André</a:t>
            </a:r>
            <a:r>
              <a:rPr lang="fr-FR" dirty="0"/>
              <a:t>, frère de Simon</a:t>
            </a:r>
          </a:p>
          <a:p>
            <a:pPr lvl="1">
              <a:defRPr/>
            </a:pPr>
            <a:r>
              <a:rPr lang="fr-FR" dirty="0"/>
              <a:t>Jacques et Jean, fils de </a:t>
            </a:r>
            <a:r>
              <a:rPr lang="fr-FR" dirty="0" err="1"/>
              <a:t>Zébédée</a:t>
            </a:r>
            <a:endParaRPr lang="fr-FR" dirty="0"/>
          </a:p>
          <a:p>
            <a:pPr lvl="1">
              <a:defRPr/>
            </a:pPr>
            <a:r>
              <a:rPr lang="fr-FR" dirty="0"/>
              <a:t>Philippe</a:t>
            </a:r>
          </a:p>
          <a:p>
            <a:pPr lvl="1">
              <a:defRPr/>
            </a:pPr>
            <a:r>
              <a:rPr lang="fr-FR" dirty="0" err="1"/>
              <a:t>Bathélémy</a:t>
            </a:r>
            <a:endParaRPr lang="fr-FR" dirty="0"/>
          </a:p>
          <a:p>
            <a:pPr lvl="1">
              <a:defRPr/>
            </a:pPr>
            <a:r>
              <a:rPr lang="fr-FR" dirty="0"/>
              <a:t>Thomas</a:t>
            </a:r>
          </a:p>
          <a:p>
            <a:pPr lvl="1">
              <a:defRPr/>
            </a:pPr>
            <a:r>
              <a:rPr lang="fr-FR" dirty="0"/>
              <a:t>Matthieu</a:t>
            </a:r>
          </a:p>
          <a:p>
            <a:pPr lvl="1">
              <a:defRPr/>
            </a:pPr>
            <a:r>
              <a:rPr lang="fr-FR" dirty="0"/>
              <a:t>Jacques</a:t>
            </a:r>
          </a:p>
          <a:p>
            <a:pPr lvl="1">
              <a:defRPr/>
            </a:pPr>
            <a:r>
              <a:rPr lang="fr-FR" dirty="0" smtClean="0"/>
              <a:t>Thaddée</a:t>
            </a:r>
          </a:p>
          <a:p>
            <a:pPr lvl="1">
              <a:defRPr/>
            </a:pPr>
            <a:r>
              <a:rPr lang="fr-FR" dirty="0"/>
              <a:t>Simon le Zélote</a:t>
            </a:r>
          </a:p>
          <a:p>
            <a:pPr lvl="1">
              <a:defRPr/>
            </a:pPr>
            <a:r>
              <a:rPr lang="fr-FR" dirty="0"/>
              <a:t>Judas l’Iscariote</a:t>
            </a:r>
          </a:p>
          <a:p>
            <a:pPr lvl="1">
              <a:defRPr/>
            </a:pPr>
            <a:endParaRPr lang="fr-FR" dirty="0"/>
          </a:p>
        </p:txBody>
      </p:sp>
      <p:sp>
        <p:nvSpPr>
          <p:cNvPr id="99331" name="Titre 4"/>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Missions des 12 disciples</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pPr>
              <a:defRPr/>
            </a:pPr>
            <a:r>
              <a:rPr lang="fr-FR" dirty="0"/>
              <a:t>Il leur donne le pouvoir</a:t>
            </a:r>
          </a:p>
          <a:p>
            <a:pPr lvl="1">
              <a:defRPr/>
            </a:pPr>
            <a:r>
              <a:rPr lang="fr-FR" dirty="0"/>
              <a:t>de chasser les esprits impurs</a:t>
            </a:r>
          </a:p>
          <a:p>
            <a:pPr lvl="1">
              <a:defRPr/>
            </a:pPr>
            <a:r>
              <a:rPr lang="fr-FR" dirty="0"/>
              <a:t>de guérir toute maladie.</a:t>
            </a:r>
          </a:p>
          <a:p>
            <a:pPr>
              <a:defRPr/>
            </a:pPr>
            <a:r>
              <a:rPr lang="fr-FR" dirty="0" smtClean="0"/>
              <a:t>Il </a:t>
            </a:r>
            <a:r>
              <a:rPr lang="fr-FR" dirty="0"/>
              <a:t>leur donne des instructions pour le service:</a:t>
            </a:r>
          </a:p>
          <a:p>
            <a:pPr lvl="2">
              <a:defRPr/>
            </a:pPr>
            <a:r>
              <a:rPr lang="fr-FR" dirty="0"/>
              <a:t>En chemin, prêchez en disant: ‘Le royaume des cieux est proche.’ Guérissez les malades, [ressuscitez les morts,] purifiez les lépreux, chassez les démons. Vous avez reçu gratuitement, donnez gratuitement. Ne prenez ni or, ni argent, ni monnaie dans vos ceintures, ni sac pour le voyage, ni deux chemises, ni sandales, ni bâton, car l'ouvrier mérite sa nourriture. Mat 10:7-</a:t>
            </a:r>
            <a:r>
              <a:rPr lang="fr-FR" dirty="0" smtClean="0"/>
              <a:t>9</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Espace réservé du texte 5"/>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latin typeface="Cambria" charset="0"/>
                <a:cs typeface="Cambria" charset="0"/>
              </a:rPr>
              <a:t>Jésus n’a pas établi des critères humains stricts lors du choix de ses 12 disciples.</a:t>
            </a:r>
          </a:p>
          <a:p>
            <a:pPr lvl="1" indent="-284163">
              <a:buSzTx/>
              <a:buFont typeface="Lucida Grande" charset="0"/>
              <a:buChar char="■"/>
            </a:pPr>
            <a:r>
              <a:rPr lang="fr-FR" dirty="0">
                <a:latin typeface="Cambria" charset="0"/>
                <a:cs typeface="Cambria" charset="0"/>
              </a:rPr>
              <a:t>Plusieurs sont pécheurs, un d’entre eux est au service de l’occupant.</a:t>
            </a:r>
          </a:p>
          <a:p>
            <a:pPr lvl="1" indent="-284163">
              <a:buSzTx/>
              <a:buFont typeface="Lucida Grande" charset="0"/>
              <a:buChar char="■"/>
            </a:pPr>
            <a:r>
              <a:rPr lang="fr-FR" dirty="0">
                <a:latin typeface="Cambria" charset="0"/>
                <a:cs typeface="Cambria" charset="0"/>
              </a:rPr>
              <a:t>Certains sont riches, d’autres pas.</a:t>
            </a:r>
          </a:p>
          <a:p>
            <a:pPr lvl="1" indent="-284163">
              <a:buSzTx/>
              <a:buFont typeface="Lucida Grande" charset="0"/>
              <a:buChar char="■"/>
            </a:pPr>
            <a:r>
              <a:rPr lang="fr-FR" dirty="0">
                <a:latin typeface="Cambria" charset="0"/>
                <a:cs typeface="Cambria" charset="0"/>
              </a:rPr>
              <a:t>Quelques-uns ont un fort caractère, une énergie débordante.</a:t>
            </a:r>
          </a:p>
          <a:p>
            <a:pPr lvl="1" indent="-284163">
              <a:buSzTx/>
              <a:buFont typeface="Lucida Grande" charset="0"/>
              <a:buChar char="■"/>
            </a:pPr>
            <a:r>
              <a:rPr lang="fr-FR" dirty="0">
                <a:latin typeface="Cambria" charset="0"/>
                <a:cs typeface="Cambria" charset="0"/>
              </a:rPr>
              <a:t>D’autres sont calmes, privilégiant le contact individuel.</a:t>
            </a:r>
          </a:p>
          <a:p>
            <a:r>
              <a:rPr lang="fr-FR" dirty="0">
                <a:latin typeface="Cambria" charset="0"/>
                <a:cs typeface="Cambria" charset="0"/>
              </a:rPr>
              <a:t>Vous n’avez peut-être pas le même parcours académique et professionnel que tel ou tel serviteur de Dieu.</a:t>
            </a:r>
          </a:p>
          <a:p>
            <a:r>
              <a:rPr lang="fr-FR" dirty="0">
                <a:latin typeface="Cambria" charset="0"/>
                <a:cs typeface="Cambria" charset="0"/>
              </a:rPr>
              <a:t>Peu importe, Dieu va utiliser vos compétences propres pour Lui.</a:t>
            </a:r>
          </a:p>
          <a:p>
            <a:endParaRPr lang="fr-FR" dirty="0">
              <a:latin typeface="Cambria" charset="0"/>
              <a:cs typeface="Cambria" charset="0"/>
            </a:endParaRPr>
          </a:p>
        </p:txBody>
      </p:sp>
      <p:sp>
        <p:nvSpPr>
          <p:cNvPr id="101378" name="Titre 1"/>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compatLnSpc="1">
            <a:prstTxWarp prst="textNoShape">
              <a:avLst/>
            </a:prstTxWarp>
          </a:bodyPr>
          <a:lstStyle/>
          <a:p>
            <a:endParaRPr lang="fr-FR">
              <a:latin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Jésus </a:t>
            </a:r>
            <a:r>
              <a:rPr lang="fr-FR" dirty="0"/>
              <a:t>annonce à ses disciples qu’ils vont rencontrer l’hostilité des hommes.</a:t>
            </a:r>
          </a:p>
          <a:p>
            <a:pPr lvl="2">
              <a:defRPr/>
            </a:pPr>
            <a:r>
              <a:rPr lang="fr-FR" dirty="0"/>
              <a:t>A cause de moi vous serez conduits devant des gouverneurs et devant des rois pour leur apporter votre témoignage, à eux et aux non-Juifs. Mat 10:18</a:t>
            </a:r>
          </a:p>
          <a:p>
            <a:pPr>
              <a:defRPr/>
            </a:pPr>
            <a:r>
              <a:rPr lang="fr-FR" dirty="0"/>
              <a:t>Il leur donne des conseils de comportement lorsqu’ils se feront arrêter pour son nom.</a:t>
            </a:r>
          </a:p>
          <a:p>
            <a:pPr lvl="2">
              <a:defRPr/>
            </a:pPr>
            <a:r>
              <a:rPr lang="fr-FR" dirty="0"/>
              <a:t>Mais, quand on vous fera arrêter, ne vous inquiétez ni de la manière dont vous parlerez ni de ce que vous direz: ce que vous aurez à dire vous sera donné au moment même. En effet, ce n'est pas vous qui parlerez, c'est l'Esprit de votre Père qui parlera en vous. Mat 10:19-</a:t>
            </a:r>
            <a:r>
              <a:rPr lang="fr-FR" dirty="0" smtClean="0"/>
              <a:t>20</a:t>
            </a:r>
            <a:endParaRPr lang="fr-FR" dirty="0"/>
          </a:p>
        </p:txBody>
      </p:sp>
      <p:sp>
        <p:nvSpPr>
          <p:cNvPr id="103426" name="Titre 3"/>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La persécution</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Espace réservé du texte 4"/>
          <p:cNvSpPr>
            <a:spLocks noGrp="1"/>
          </p:cNvSpPr>
          <p:nvPr>
            <p:ph type="body" sz="quarter" idx="12"/>
          </p:nvPr>
        </p:nvSpPr>
        <p:spPr/>
        <p:txBody>
          <a:bodyPr/>
          <a:lstStyle/>
          <a:p>
            <a:r>
              <a:rPr lang="fr-FR" dirty="0">
                <a:latin typeface="Cambria" charset="0"/>
                <a:cs typeface="Cambria" charset="0"/>
              </a:rPr>
              <a:t>Lorsque nous hésitons à témoigner autour de nous </a:t>
            </a:r>
            <a:r>
              <a:rPr lang="fr-FR" dirty="0" smtClean="0">
                <a:latin typeface="Cambria" charset="0"/>
                <a:cs typeface="Cambria" charset="0"/>
              </a:rPr>
              <a:t>par </a:t>
            </a:r>
            <a:r>
              <a:rPr lang="fr-FR" dirty="0">
                <a:latin typeface="Cambria" charset="0"/>
                <a:cs typeface="Cambria" charset="0"/>
              </a:rPr>
              <a:t>des paroles ou par notre comportement, souvenons-nous du verset:</a:t>
            </a:r>
          </a:p>
          <a:p>
            <a:pPr lvl="2"/>
            <a:r>
              <a:rPr lang="fr-FR" dirty="0">
                <a:latin typeface="Cambria" charset="0"/>
                <a:cs typeface="Cambria" charset="0"/>
              </a:rPr>
              <a:t>C'est pourquoi, toute personne qui se déclarera publiquement pour moi, je me déclarerai moi aussi pour elle devant mon Père céleste; Mat 10:32</a:t>
            </a:r>
          </a:p>
          <a:p>
            <a:r>
              <a:rPr lang="fr-FR" dirty="0">
                <a:latin typeface="Cambria" charset="0"/>
                <a:cs typeface="Cambria" charset="0"/>
              </a:rPr>
              <a:t>Chaque témoignage de notre part est transmis par Jésus à Dieu, quel encouragement!</a:t>
            </a:r>
          </a:p>
          <a:p>
            <a:endParaRPr lang="fr-FR" dirty="0"/>
          </a:p>
        </p:txBody>
      </p:sp>
    </p:spTree>
    <p:extLst>
      <p:ext uri="{BB962C8B-B14F-4D97-AF65-F5344CB8AC3E}">
        <p14:creationId xmlns:p14="http://schemas.microsoft.com/office/powerpoint/2010/main" val="38925965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eaLnBrk="1" hangingPunct="1">
              <a:defRPr/>
            </a:pPr>
            <a:r>
              <a:rPr lang="fr-FR" dirty="0" smtClean="0"/>
              <a:t>L’ayant </a:t>
            </a:r>
            <a:r>
              <a:rPr lang="fr-FR" dirty="0"/>
              <a:t>appris, le roi Hérode demande aux chefs des prêtres et aux spécialistes de la loi où doit naître le Messie.</a:t>
            </a:r>
          </a:p>
          <a:p>
            <a:pPr eaLnBrk="1" hangingPunct="1">
              <a:defRPr/>
            </a:pPr>
            <a:r>
              <a:rPr lang="fr-FR" dirty="0"/>
              <a:t>En s’appuyant sur les paroles du prophète Michée, ils répondent:</a:t>
            </a:r>
          </a:p>
          <a:p>
            <a:pPr lvl="2" eaLnBrk="1" hangingPunct="1">
              <a:defRPr/>
            </a:pPr>
            <a:r>
              <a:rPr lang="fr-FR" dirty="0"/>
              <a:t>Et toi, </a:t>
            </a:r>
            <a:r>
              <a:rPr lang="fr-FR" dirty="0" err="1"/>
              <a:t>Bethléhem</a:t>
            </a:r>
            <a:r>
              <a:rPr lang="fr-FR" dirty="0"/>
              <a:t> Ephrata, qui es petite parmi les villes de Juda, de toi sortira pour moi celui qui dominera sur Israël et dont l'origine remonte loin dans le passé, à l'éternité. </a:t>
            </a:r>
            <a:r>
              <a:rPr lang="fr-FR" dirty="0" err="1"/>
              <a:t>Mich</a:t>
            </a:r>
            <a:r>
              <a:rPr lang="fr-FR" dirty="0"/>
              <a:t> 5:1</a:t>
            </a:r>
          </a:p>
          <a:p>
            <a:pPr eaLnBrk="1" hangingPunct="1">
              <a:defRPr/>
            </a:pPr>
            <a:r>
              <a:rPr lang="fr-FR" dirty="0"/>
              <a:t>Hérode fait appeler secrètement les mages</a:t>
            </a:r>
            <a:r>
              <a:rPr lang="fr-FR" dirty="0" smtClean="0"/>
              <a:t>.</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Jean</a:t>
            </a:r>
            <a:r>
              <a:rPr lang="fr-FR" dirty="0"/>
              <a:t>-Baptiste se trouve en prison. </a:t>
            </a:r>
            <a:r>
              <a:rPr lang="fr-FR" sz="2000" dirty="0"/>
              <a:t>(Luc 3:20)</a:t>
            </a:r>
          </a:p>
          <a:p>
            <a:pPr>
              <a:defRPr/>
            </a:pPr>
            <a:r>
              <a:rPr lang="fr-FR" dirty="0"/>
              <a:t>Il entend parler de tout ce que fait Jésus.</a:t>
            </a:r>
          </a:p>
          <a:p>
            <a:pPr>
              <a:defRPr/>
            </a:pPr>
            <a:r>
              <a:rPr lang="fr-FR" dirty="0"/>
              <a:t>Il envoie 2 disciples lui demander:</a:t>
            </a:r>
          </a:p>
          <a:p>
            <a:pPr lvl="2">
              <a:defRPr/>
            </a:pPr>
            <a:r>
              <a:rPr lang="fr-FR" dirty="0"/>
              <a:t>Es-tu celui qui doit venir ou devons-nous en attendre un autre? Mat 11:</a:t>
            </a:r>
            <a:r>
              <a:rPr lang="fr-FR" dirty="0" smtClean="0"/>
              <a:t>3</a:t>
            </a:r>
            <a:endParaRPr lang="fr-FR" dirty="0"/>
          </a:p>
        </p:txBody>
      </p:sp>
      <p:pic>
        <p:nvPicPr>
          <p:cNvPr id="106498" name="Espace réservé pour une image  4" descr="Fotolia_27647832_Subscription_XL.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itr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dirty="0">
                <a:latin typeface="Cambria" charset="0"/>
              </a:rPr>
              <a:t>Jean-Baptiste</a:t>
            </a:r>
          </a:p>
        </p:txBody>
      </p:sp>
      <p:sp>
        <p:nvSpPr>
          <p:cNvPr id="6" name="Text Box 13"/>
          <p:cNvSpPr txBox="1">
            <a:spLocks noChangeArrowheads="1"/>
          </p:cNvSpPr>
          <p:nvPr/>
        </p:nvSpPr>
        <p:spPr bwMode="auto">
          <a:xfrm>
            <a:off x="4643993" y="6647908"/>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FO</a:t>
            </a:r>
            <a:endParaRPr lang="fr-FR" sz="1000" dirty="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832063"/>
            <a:ext cx="8786813" cy="5172075"/>
          </a:xfrm>
        </p:spPr>
        <p:txBody>
          <a:bodyPr/>
          <a:lstStyle/>
          <a:p>
            <a:pPr>
              <a:defRPr/>
            </a:pPr>
            <a:r>
              <a:rPr lang="fr-FR" dirty="0" smtClean="0"/>
              <a:t>Jésus </a:t>
            </a:r>
            <a:r>
              <a:rPr lang="fr-FR" dirty="0"/>
              <a:t>leur répond:</a:t>
            </a:r>
          </a:p>
          <a:p>
            <a:pPr lvl="2">
              <a:defRPr/>
            </a:pPr>
            <a:r>
              <a:rPr lang="fr-FR" dirty="0"/>
              <a:t>Allez rapporter à Jean ce que vous entendez et ce que vous voyez: les aveugles voient, les boiteux marchent, les lépreux sont purifiés, les sourds entendent, les morts ressuscitent et la bonne nouvelle est annoncée aux pauvres. Mat 11:4-5</a:t>
            </a:r>
          </a:p>
          <a:p>
            <a:pPr>
              <a:defRPr/>
            </a:pPr>
            <a:r>
              <a:rPr lang="fr-FR" dirty="0"/>
              <a:t>Jésus s’adresse aux personnes autour de lui et leur dit:</a:t>
            </a:r>
          </a:p>
          <a:p>
            <a:pPr lvl="2">
              <a:defRPr/>
            </a:pPr>
            <a:r>
              <a:rPr lang="fr-FR" dirty="0"/>
              <a:t>Mon Père m’a tout donné, et personne ne connaît le Fils, si ce n'est le Père; personne non plus ne connaît le Père, si ce n'est le Fils et celui à qui le Fils veut le révéler. Venez à moi, vous tous qui êtes fatigués et courbés sous un fardeau, et je vous donnerai du repos. Acceptez mes exigences et laissez-vous instruire par moi, car je suis doux et humble de cœur, et vous trouverez le repos pour votre âme. En effet, mes exigences sont bonnes et mon fardeau léger. Mat 11:27-</a:t>
            </a:r>
            <a:r>
              <a:rPr lang="fr-FR" dirty="0" smtClean="0"/>
              <a:t>30</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smtClean="0"/>
              <a:t>Jésus </a:t>
            </a:r>
            <a:r>
              <a:rPr lang="fr-FR" dirty="0"/>
              <a:t>traverse des champs avec ses disciples.</a:t>
            </a:r>
          </a:p>
          <a:p>
            <a:pPr>
              <a:defRPr/>
            </a:pPr>
            <a:r>
              <a:rPr lang="fr-FR" dirty="0"/>
              <a:t>Ils ont faim et mangent des épis.</a:t>
            </a:r>
          </a:p>
          <a:p>
            <a:pPr>
              <a:defRPr/>
            </a:pPr>
            <a:r>
              <a:rPr lang="fr-FR" dirty="0"/>
              <a:t>Les pharisiens les voient et disent à Jésus:</a:t>
            </a:r>
          </a:p>
          <a:p>
            <a:pPr lvl="2">
              <a:defRPr/>
            </a:pPr>
            <a:r>
              <a:rPr lang="fr-FR" dirty="0"/>
              <a:t>Regarde, tes disciples font ce qu'il n'est pas permis de faire pendant le sabbat</a:t>
            </a:r>
            <a:r>
              <a:rPr lang="fr-FR" dirty="0" smtClean="0"/>
              <a:t>. </a:t>
            </a:r>
            <a:r>
              <a:rPr lang="fr-FR" sz="1800" dirty="0"/>
              <a:t>Mat 12:2</a:t>
            </a:r>
            <a:endParaRPr lang="fr-FR" sz="1600" dirty="0"/>
          </a:p>
          <a:p>
            <a:pPr>
              <a:defRPr/>
            </a:pPr>
            <a:r>
              <a:rPr lang="fr-FR" dirty="0"/>
              <a:t>Jésus leur </a:t>
            </a:r>
            <a:r>
              <a:rPr lang="fr-FR" dirty="0" smtClean="0"/>
              <a:t>répond </a:t>
            </a:r>
            <a:r>
              <a:rPr lang="fr-FR" dirty="0"/>
              <a:t>entre autre ceci:</a:t>
            </a:r>
          </a:p>
          <a:p>
            <a:pPr lvl="2">
              <a:defRPr/>
            </a:pPr>
            <a:r>
              <a:rPr lang="fr-FR" dirty="0"/>
              <a:t>Or, je vous le dis, il y a ici plus grand que le temple. </a:t>
            </a:r>
            <a:r>
              <a:rPr lang="fr-FR" dirty="0" smtClean="0"/>
              <a:t>Si </a:t>
            </a:r>
            <a:r>
              <a:rPr lang="fr-FR" dirty="0"/>
              <a:t>vous saviez ce que signifie : Je prends plaisir à la miséricorde, et non aux sacrifices, vous n'auriez pas condamné des </a:t>
            </a:r>
            <a:r>
              <a:rPr lang="fr-FR" dirty="0" smtClean="0"/>
              <a:t>innocents. Car </a:t>
            </a:r>
            <a:r>
              <a:rPr lang="fr-FR" dirty="0"/>
              <a:t>le Fils de l'homme est maître du sabbat</a:t>
            </a:r>
            <a:r>
              <a:rPr lang="fr-FR" dirty="0" smtClean="0"/>
              <a:t>. </a:t>
            </a:r>
            <a:r>
              <a:rPr lang="fr-FR" sz="1800" dirty="0"/>
              <a:t>Mat 12:6-</a:t>
            </a:r>
            <a:r>
              <a:rPr lang="fr-FR" sz="1800" dirty="0" smtClean="0"/>
              <a:t>8 version Louis </a:t>
            </a:r>
            <a:r>
              <a:rPr lang="fr-FR" sz="1800" dirty="0" err="1" smtClean="0"/>
              <a:t>Segond</a:t>
            </a:r>
            <a:endParaRPr lang="fr-FR" sz="1800" dirty="0"/>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8396288" y="6328025"/>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smtClean="0">
                <a:latin typeface="Tahoma" charset="0"/>
              </a:rPr>
              <a:t>FO</a:t>
            </a:r>
            <a:endParaRPr lang="fr-FR" sz="1200" dirty="0">
              <a:latin typeface="Tahoma" charset="0"/>
            </a:endParaRPr>
          </a:p>
        </p:txBody>
      </p:sp>
    </p:spTree>
    <p:extLst>
      <p:ext uri="{BB962C8B-B14F-4D97-AF65-F5344CB8AC3E}">
        <p14:creationId xmlns:p14="http://schemas.microsoft.com/office/powerpoint/2010/main" val="2524342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Espace réservé du texte 1"/>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dirty="0">
                <a:solidFill>
                  <a:schemeClr val="bg1"/>
                </a:solidFill>
                <a:latin typeface="Cambria" charset="0"/>
                <a:cs typeface="Cambria" charset="0"/>
              </a:rPr>
              <a:t>Nous pouvons utiliser des éléments humains pour le culte.</a:t>
            </a:r>
          </a:p>
          <a:p>
            <a:r>
              <a:rPr lang="fr-FR" dirty="0">
                <a:solidFill>
                  <a:schemeClr val="bg1"/>
                </a:solidFill>
                <a:latin typeface="Cambria" charset="0"/>
                <a:cs typeface="Cambria" charset="0"/>
              </a:rPr>
              <a:t>Quels sont-ils? Je n’en cite que </a:t>
            </a:r>
            <a:r>
              <a:rPr lang="fr-FR" dirty="0" smtClean="0">
                <a:solidFill>
                  <a:schemeClr val="bg1"/>
                </a:solidFill>
                <a:latin typeface="Cambria" charset="0"/>
                <a:cs typeface="Cambria" charset="0"/>
              </a:rPr>
              <a:t>quelques-uns</a:t>
            </a:r>
            <a:r>
              <a:rPr lang="fr-FR" dirty="0">
                <a:solidFill>
                  <a:schemeClr val="bg1"/>
                </a:solidFill>
                <a:latin typeface="Cambria" charset="0"/>
                <a:cs typeface="Cambria" charset="0"/>
              </a:rPr>
              <a:t>:</a:t>
            </a:r>
          </a:p>
          <a:p>
            <a:pPr lvl="1" indent="-284163">
              <a:buSzTx/>
              <a:buFont typeface="Lucida Grande" charset="0"/>
              <a:buChar char="■"/>
            </a:pPr>
            <a:r>
              <a:rPr lang="fr-FR" dirty="0">
                <a:solidFill>
                  <a:schemeClr val="bg1"/>
                </a:solidFill>
                <a:latin typeface="Cambria" charset="0"/>
                <a:cs typeface="Cambria" charset="0"/>
              </a:rPr>
              <a:t>Des instruments de musique</a:t>
            </a:r>
          </a:p>
          <a:p>
            <a:pPr lvl="1" indent="-284163">
              <a:buSzTx/>
              <a:buFont typeface="Lucida Grande" charset="0"/>
              <a:buChar char="■"/>
            </a:pPr>
            <a:r>
              <a:rPr lang="fr-FR" dirty="0">
                <a:solidFill>
                  <a:schemeClr val="bg1"/>
                </a:solidFill>
                <a:latin typeface="Cambria" charset="0"/>
                <a:cs typeface="Cambria" charset="0"/>
              </a:rPr>
              <a:t>Des lumières spéciales</a:t>
            </a:r>
          </a:p>
          <a:p>
            <a:pPr lvl="1" indent="-284163">
              <a:buSzTx/>
              <a:buFont typeface="Lucida Grande" charset="0"/>
              <a:buChar char="■"/>
            </a:pPr>
            <a:r>
              <a:rPr lang="fr-FR" dirty="0">
                <a:solidFill>
                  <a:schemeClr val="bg1"/>
                </a:solidFill>
                <a:latin typeface="Cambria" charset="0"/>
                <a:cs typeface="Cambria" charset="0"/>
              </a:rPr>
              <a:t>Des expressions corporelles</a:t>
            </a:r>
          </a:p>
          <a:p>
            <a:pPr lvl="1" indent="-284163">
              <a:buSzTx/>
              <a:buFont typeface="Lucida Grande" charset="0"/>
              <a:buChar char="■"/>
            </a:pPr>
            <a:r>
              <a:rPr lang="fr-FR" dirty="0">
                <a:solidFill>
                  <a:schemeClr val="bg1"/>
                </a:solidFill>
                <a:latin typeface="Cambria" charset="0"/>
                <a:cs typeface="Cambria" charset="0"/>
              </a:rPr>
              <a:t>Un cérémonial </a:t>
            </a:r>
            <a:r>
              <a:rPr lang="fr-FR" dirty="0" err="1">
                <a:solidFill>
                  <a:schemeClr val="bg1"/>
                </a:solidFill>
                <a:latin typeface="Cambria" charset="0"/>
                <a:cs typeface="Cambria" charset="0"/>
              </a:rPr>
              <a:t>pré-établi</a:t>
            </a:r>
            <a:r>
              <a:rPr lang="fr-FR" dirty="0">
                <a:solidFill>
                  <a:schemeClr val="bg1"/>
                </a:solidFill>
                <a:latin typeface="Cambria" charset="0"/>
                <a:cs typeface="Cambria" charset="0"/>
              </a:rPr>
              <a:t>,…</a:t>
            </a:r>
          </a:p>
          <a:p>
            <a:r>
              <a:rPr lang="fr-FR" dirty="0">
                <a:solidFill>
                  <a:schemeClr val="bg1"/>
                </a:solidFill>
                <a:latin typeface="Cambria" charset="0"/>
                <a:cs typeface="Cambria" charset="0"/>
              </a:rPr>
              <a:t>Ces choses peuvent être très utiles, je ne vois aucune objection à les utiliser.</a:t>
            </a:r>
          </a:p>
          <a:p>
            <a:r>
              <a:rPr lang="fr-FR" dirty="0">
                <a:solidFill>
                  <a:schemeClr val="bg1"/>
                </a:solidFill>
                <a:latin typeface="Cambria" charset="0"/>
                <a:cs typeface="Cambria" charset="0"/>
              </a:rPr>
              <a:t>Mais n’oublions pas, chers amis, le Seigneur doit passer avant toute chose.</a:t>
            </a:r>
          </a:p>
          <a:p>
            <a:r>
              <a:rPr lang="fr-FR" dirty="0">
                <a:solidFill>
                  <a:schemeClr val="bg1"/>
                </a:solidFill>
                <a:latin typeface="Cambria" charset="0"/>
                <a:cs typeface="Cambria" charset="0"/>
              </a:rPr>
              <a:t>Lors de nos rencontres de culte, de louange, de prières, fixons les yeux sur Jésus. Lui seul doit occuper notre esprit.</a:t>
            </a:r>
          </a:p>
        </p:txBody>
      </p:sp>
      <p:sp>
        <p:nvSpPr>
          <p:cNvPr id="109570" name="Titre 2"/>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atin typeface="Cambria" charset="0"/>
              </a:rPr>
              <a:t>Le culte</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Jésus </a:t>
            </a:r>
            <a:r>
              <a:rPr lang="fr-FR" dirty="0"/>
              <a:t>entre dans la synagogue.</a:t>
            </a:r>
          </a:p>
          <a:p>
            <a:pPr>
              <a:defRPr/>
            </a:pPr>
            <a:r>
              <a:rPr lang="fr-FR" dirty="0"/>
              <a:t>Il y rencontre un homme qui a une main paralysée.</a:t>
            </a:r>
          </a:p>
          <a:p>
            <a:pPr>
              <a:defRPr/>
            </a:pPr>
            <a:r>
              <a:rPr lang="fr-FR" dirty="0"/>
              <a:t>Les pharisiens demandent à Jésus:</a:t>
            </a:r>
          </a:p>
          <a:p>
            <a:pPr lvl="2">
              <a:defRPr/>
            </a:pPr>
            <a:r>
              <a:rPr lang="fr-FR" dirty="0"/>
              <a:t>Est-il permis de faire une guérison le jour du sabbat? Mat 12:</a:t>
            </a:r>
            <a:r>
              <a:rPr lang="fr-FR" dirty="0" smtClean="0"/>
              <a:t>10</a:t>
            </a:r>
            <a:endParaRPr lang="fr-FR"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22151" y="3601883"/>
            <a:ext cx="5040000" cy="2957500"/>
          </a:xfrm>
        </p:spPr>
      </p:pic>
      <p:sp>
        <p:nvSpPr>
          <p:cNvPr id="110594" name="Titr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dirty="0">
                <a:latin typeface="Cambria" charset="0"/>
              </a:rPr>
              <a:t>Nombreux miracles</a:t>
            </a:r>
          </a:p>
        </p:txBody>
      </p:sp>
      <p:sp>
        <p:nvSpPr>
          <p:cNvPr id="5" name="Text Box 13"/>
          <p:cNvSpPr txBox="1">
            <a:spLocks noChangeArrowheads="1"/>
          </p:cNvSpPr>
          <p:nvPr/>
        </p:nvSpPr>
        <p:spPr bwMode="auto">
          <a:xfrm>
            <a:off x="610195" y="6519446"/>
            <a:ext cx="41535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600" dirty="0" smtClean="0">
                <a:latin typeface="+mj-lt"/>
              </a:rPr>
              <a:t>Reconstitution d’une synagogue à Nazareth</a:t>
            </a:r>
            <a:endParaRPr lang="fr-FR" sz="1600" dirty="0">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Ils lui tendent un piège car, selon les lois juives, il était interdit d’aider une personne le jour du sabbat.</a:t>
            </a:r>
            <a:endParaRPr lang="fr-FR" dirty="0"/>
          </a:p>
          <a:p>
            <a:pPr>
              <a:defRPr/>
            </a:pPr>
            <a:r>
              <a:rPr lang="fr-FR" dirty="0"/>
              <a:t>Jésus leur répond par une exemple pratique:</a:t>
            </a:r>
          </a:p>
          <a:p>
            <a:pPr lvl="2">
              <a:defRPr/>
            </a:pPr>
            <a:r>
              <a:rPr lang="fr-FR" dirty="0"/>
              <a:t>Lequel de vous, s'il n'a qu'une brebis et qu'elle tombe dans un trou le jour du sabbat, n'ira pas la retirer de là? Or, un homme vaut beaucoup plus qu'une brebis! Il est donc permis de faire du bien les jours de sabbat. Mat 12:11-</a:t>
            </a:r>
            <a:r>
              <a:rPr lang="fr-FR" dirty="0" smtClean="0"/>
              <a:t>12</a:t>
            </a:r>
          </a:p>
          <a:p>
            <a:pPr>
              <a:defRPr/>
            </a:pPr>
            <a:r>
              <a:rPr lang="fr-FR" dirty="0"/>
              <a:t>Jésus se tourne vers l’homme et lui demande de tendre la </a:t>
            </a:r>
            <a:r>
              <a:rPr lang="fr-FR" dirty="0" smtClean="0"/>
              <a:t>main qui est </a:t>
            </a:r>
            <a:r>
              <a:rPr lang="fr-FR" dirty="0"/>
              <a:t>guérie à l’instant. </a:t>
            </a:r>
            <a:endParaRPr lang="fr-FR" dirty="0" smtClean="0"/>
          </a:p>
          <a:p>
            <a:pPr>
              <a:defRPr/>
            </a:pPr>
            <a:r>
              <a:rPr lang="fr-FR" dirty="0" smtClean="0"/>
              <a:t>Voyant </a:t>
            </a:r>
            <a:r>
              <a:rPr lang="fr-FR" dirty="0"/>
              <a:t>cela, les pharisiens cherchent ensemble un  moyen de le faire mourir</a:t>
            </a:r>
            <a:r>
              <a:rPr lang="fr-FR" dirty="0" smtClean="0"/>
              <a:t>.</a:t>
            </a:r>
            <a:endParaRPr lang="fr-FR" dirty="0"/>
          </a:p>
        </p:txBody>
      </p:sp>
    </p:spTree>
    <p:extLst>
      <p:ext uri="{BB962C8B-B14F-4D97-AF65-F5344CB8AC3E}">
        <p14:creationId xmlns:p14="http://schemas.microsoft.com/office/powerpoint/2010/main" val="313418517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1925" y="1058863"/>
            <a:ext cx="8786813" cy="5172075"/>
          </a:xfrm>
        </p:spPr>
        <p:txBody>
          <a:bodyPr/>
          <a:lstStyle/>
          <a:p>
            <a:pPr>
              <a:defRPr/>
            </a:pPr>
            <a:r>
              <a:rPr lang="fr-FR" dirty="0"/>
              <a:t>Une grande foule entoure Jésus. Tous les malades sont guéris.</a:t>
            </a:r>
          </a:p>
          <a:p>
            <a:pPr>
              <a:defRPr/>
            </a:pPr>
            <a:r>
              <a:rPr lang="fr-FR" dirty="0" smtClean="0"/>
              <a:t>Un démoniaque aveugle et muet est amené à lui.</a:t>
            </a:r>
          </a:p>
          <a:p>
            <a:pPr>
              <a:defRPr/>
            </a:pPr>
            <a:r>
              <a:rPr lang="fr-FR" dirty="0" smtClean="0"/>
              <a:t>Jésus l’ayant guéri, la foule se demande s’il n’est pas le </a:t>
            </a:r>
            <a:r>
              <a:rPr lang="fr-FR" dirty="0"/>
              <a:t>f</a:t>
            </a:r>
            <a:r>
              <a:rPr lang="fr-FR" dirty="0" smtClean="0"/>
              <a:t>ils de David, le Messie.</a:t>
            </a:r>
          </a:p>
          <a:p>
            <a:pPr>
              <a:defRPr/>
            </a:pPr>
            <a:r>
              <a:rPr lang="fr-FR" dirty="0" smtClean="0"/>
              <a:t>Entendant cela, les pharisiens attribuent tous les miracles à </a:t>
            </a:r>
            <a:r>
              <a:rPr lang="fr-FR" dirty="0" err="1" smtClean="0"/>
              <a:t>Béelzébul</a:t>
            </a:r>
            <a:r>
              <a:rPr lang="fr-FR" dirty="0" smtClean="0"/>
              <a:t>, le prince des démons.</a:t>
            </a:r>
          </a:p>
          <a:p>
            <a:pPr>
              <a:defRPr/>
            </a:pPr>
            <a:r>
              <a:rPr lang="fr-FR" dirty="0"/>
              <a:t>Quelques spécialistes de la loi et des pharisiens lui demandent de faire un miracle.</a:t>
            </a:r>
          </a:p>
          <a:p>
            <a:pPr>
              <a:defRPr/>
            </a:pPr>
            <a:endParaRPr lang="fr-FR" dirty="0" smtClean="0"/>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Jésus est prêt à intervenir n’importe quand en notre faveur. Il n’y a pas d’horaire à respecter, il est toujours là, faisons appel à Lui!</a:t>
            </a:r>
          </a:p>
        </p:txBody>
      </p:sp>
      <p:sp>
        <p:nvSpPr>
          <p:cNvPr id="4" name="Titre 3"/>
          <p:cNvSpPr>
            <a:spLocks noGrp="1"/>
          </p:cNvSpPr>
          <p:nvPr>
            <p:ph type="title"/>
          </p:nvPr>
        </p:nvSpPr>
        <p:spPr/>
        <p:txBody>
          <a:bodyPr/>
          <a:lstStyle/>
          <a:p>
            <a:endParaRPr lang="fr-FR"/>
          </a:p>
        </p:txBody>
      </p:sp>
      <p:sp>
        <p:nvSpPr>
          <p:cNvPr id="7" name="Text Box 13"/>
          <p:cNvSpPr txBox="1">
            <a:spLocks noChangeArrowheads="1"/>
          </p:cNvSpPr>
          <p:nvPr/>
        </p:nvSpPr>
        <p:spPr bwMode="auto">
          <a:xfrm>
            <a:off x="8711270" y="6111942"/>
            <a:ext cx="747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000" dirty="0" smtClean="0">
                <a:latin typeface="+mj-lt"/>
              </a:rPr>
              <a:t>FO</a:t>
            </a:r>
            <a:endParaRPr lang="fr-FR" sz="1200" dirty="0">
              <a:latin typeface="+mj-lt"/>
            </a:endParaRPr>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21124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a:defRPr/>
            </a:pPr>
            <a:r>
              <a:rPr lang="fr-FR" dirty="0" smtClean="0"/>
              <a:t>Jésus </a:t>
            </a:r>
            <a:r>
              <a:rPr lang="fr-FR" dirty="0"/>
              <a:t>leur répond:</a:t>
            </a:r>
          </a:p>
          <a:p>
            <a:pPr lvl="2">
              <a:defRPr/>
            </a:pPr>
            <a:r>
              <a:rPr lang="fr-FR" dirty="0"/>
              <a:t>Une génération mauvaise et adultère réclame un signe miraculeux, il ne lui sera pas donné d'autre signe que celui du prophète Jonas. En effet, de même que Jonas fut trois jours et trois nuits dans le ventre d'un grand poisson, de même le Fils de l'homme sera trois jours et trois nuits dans la terre. Mat 12:39-</a:t>
            </a:r>
            <a:r>
              <a:rPr lang="fr-FR" dirty="0" smtClean="0"/>
              <a:t>40</a:t>
            </a:r>
          </a:p>
          <a:p>
            <a:pPr>
              <a:defRPr/>
            </a:pPr>
            <a:r>
              <a:rPr lang="fr-FR" dirty="0" smtClean="0"/>
              <a:t>Jésus annonce ainsi sa mort et sa résurrection 3 jours plus tard.</a:t>
            </a:r>
          </a:p>
          <a:p>
            <a:pPr>
              <a:defRPr/>
            </a:pPr>
            <a:endParaRPr lang="fr-FR" dirty="0"/>
          </a:p>
        </p:txBody>
      </p:sp>
      <p:pic>
        <p:nvPicPr>
          <p:cNvPr id="7" name="Espace réservé pour une image  6"/>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anorama">
  <a:themeElements>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12624</TotalTime>
  <Words>21538</Words>
  <Application>Microsoft Macintosh PowerPoint</Application>
  <PresentationFormat>Présentation à l'écran (4:3)</PresentationFormat>
  <Paragraphs>1588</Paragraphs>
  <Slides>292</Slides>
  <Notes>8</Notes>
  <HiddenSlides>0</HiddenSlides>
  <MMClips>0</MMClips>
  <ScaleCrop>false</ScaleCrop>
  <HeadingPairs>
    <vt:vector size="4" baseType="variant">
      <vt:variant>
        <vt:lpstr>Thème</vt:lpstr>
      </vt:variant>
      <vt:variant>
        <vt:i4>2</vt:i4>
      </vt:variant>
      <vt:variant>
        <vt:lpstr>Titres des diapositives</vt:lpstr>
      </vt:variant>
      <vt:variant>
        <vt:i4>292</vt:i4>
      </vt:variant>
    </vt:vector>
  </HeadingPairs>
  <TitlesOfParts>
    <vt:vector size="294" baseType="lpstr">
      <vt:lpstr>panorama</vt:lpstr>
      <vt:lpstr>1_Custom Design</vt:lpstr>
      <vt:lpstr>Présentation PowerPoint</vt:lpstr>
      <vt:lpstr>Présentation PowerPoint</vt:lpstr>
      <vt:lpstr>Présentation PowerPoint</vt:lpstr>
      <vt:lpstr>Un ange apparaît à Joseph</vt:lpstr>
      <vt:lpstr>Présentation PowerPoint</vt:lpstr>
      <vt:lpstr>Présentation PowerPoint</vt:lpstr>
      <vt:lpstr>Les mages</vt:lpstr>
      <vt:lpstr>Présentation PowerPoint</vt:lpstr>
      <vt:lpstr>Présentation PowerPoint</vt:lpstr>
      <vt:lpstr>Présentation PowerPoint</vt:lpstr>
      <vt:lpstr>Présentation PowerPoint</vt:lpstr>
      <vt:lpstr>En Egypte</vt:lpstr>
      <vt:lpstr>Présentation PowerPoint</vt:lpstr>
      <vt:lpstr>A Nazareth</vt:lpstr>
      <vt:lpstr>Présentation PowerPoint</vt:lpstr>
      <vt:lpstr>Jean-Baptiste</vt:lpstr>
      <vt:lpstr>Présentation PowerPoint</vt:lpstr>
      <vt:lpstr>Présentation PowerPoint</vt:lpstr>
      <vt:lpstr>Présentation PowerPoint</vt:lpstr>
      <vt:lpstr>Jésus tenté dans le désert</vt:lpstr>
      <vt:lpstr>Jésus tenté dans le désert</vt:lpstr>
      <vt:lpstr>Jésus tenté dans le désert</vt:lpstr>
      <vt:lpstr>Jésus en Galilée</vt:lpstr>
      <vt:lpstr>Jésus en Galilée</vt:lpstr>
      <vt:lpstr>Présentation PowerPoint</vt:lpstr>
      <vt:lpstr>Présentation PowerPoint</vt:lpstr>
      <vt:lpstr>Présentation PowerPoint</vt:lpstr>
      <vt:lpstr>Présentation PowerPoint</vt:lpstr>
      <vt:lpstr>Le sermont sur la montagne</vt:lpstr>
      <vt:lpstr>Présentation PowerPoint</vt:lpstr>
      <vt:lpstr>Présentation PowerPoint</vt:lpstr>
      <vt:lpstr>Présentation PowerPoint</vt:lpstr>
      <vt:lpstr>Le sermont sur la montagne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Jésus guérit un lépreux</vt:lpstr>
      <vt:lpstr>La lèpre</vt:lpstr>
      <vt:lpstr>La belle-mère de Pierre</vt:lpstr>
      <vt:lpstr>Tempête sur le lac</vt:lpstr>
      <vt:lpstr>Présentation PowerPoint</vt:lpstr>
      <vt:lpstr>Présentation PowerPoint</vt:lpstr>
      <vt:lpstr>Présentation PowerPoint</vt:lpstr>
      <vt:lpstr>Présentation PowerPoint</vt:lpstr>
      <vt:lpstr>Présentation PowerPoint</vt:lpstr>
      <vt:lpstr>Guérison d’un paralytique</vt:lpstr>
      <vt:lpstr>Présentation PowerPoint</vt:lpstr>
      <vt:lpstr>Appel de Matthieu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fille de Jaïrus</vt:lpstr>
      <vt:lpstr>Présentation PowerPoint</vt:lpstr>
      <vt:lpstr>Présentation PowerPoint</vt:lpstr>
      <vt:lpstr>Guérisons spectaculaires</vt:lpstr>
      <vt:lpstr>Présentation PowerPoint</vt:lpstr>
      <vt:lpstr>Présentation PowerPoint</vt:lpstr>
      <vt:lpstr>Missions des 12 disciples</vt:lpstr>
      <vt:lpstr>Présentation PowerPoint</vt:lpstr>
      <vt:lpstr>Présentation PowerPoint</vt:lpstr>
      <vt:lpstr>La persécution</vt:lpstr>
      <vt:lpstr>Présentation PowerPoint</vt:lpstr>
      <vt:lpstr>Jean-Baptiste</vt:lpstr>
      <vt:lpstr>Présentation PowerPoint</vt:lpstr>
      <vt:lpstr>Présentation PowerPoint</vt:lpstr>
      <vt:lpstr>Présentation PowerPoint</vt:lpstr>
      <vt:lpstr>Le culte</vt:lpstr>
      <vt:lpstr>Nombreux miracles</vt:lpstr>
      <vt:lpstr>Présentation PowerPoint</vt:lpstr>
      <vt:lpstr>Présentation PowerPoint</vt:lpstr>
      <vt:lpstr>Présentation PowerPoint</vt:lpstr>
      <vt:lpstr>Présentation PowerPoint</vt:lpstr>
      <vt:lpstr>Parabole de l’ivraie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Parabole du trésor caché</vt:lpstr>
      <vt:lpstr>Parabole du filet</vt:lpstr>
      <vt:lpstr>Présentation PowerPoint</vt:lpstr>
      <vt:lpstr>Les habitants de Nazareth</vt:lpstr>
      <vt:lpstr>Présentation PowerPoint</vt:lpstr>
      <vt:lpstr>Qui est Jésus pour nous?</vt:lpstr>
      <vt:lpstr>Mort de Jean-Baptiste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Jésus marche sur l’eau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Nombreuses guérisons</vt:lpstr>
      <vt:lpstr>Présentation PowerPoint</vt:lpstr>
      <vt:lpstr>Présentation PowerPoint</vt:lpstr>
      <vt:lpstr>Le naturel de Dieu</vt:lpstr>
      <vt:lpstr>Présentation PowerPoint</vt:lpstr>
      <vt:lpstr>7 pains et 2 poissons</vt:lpstr>
      <vt:lpstr>Présentation PowerPoint</vt:lpstr>
      <vt:lpstr>Présentation PowerPoint</vt:lpstr>
      <vt:lpstr>Jésus le Messie</vt:lpstr>
      <vt:lpstr>Présentation PowerPoint</vt:lpstr>
      <vt:lpstr>Présentation PowerPoint</vt:lpstr>
      <vt:lpstr>Présentation PowerPoint</vt:lpstr>
      <vt:lpstr>Transfiguration de Jésus</vt:lpstr>
      <vt:lpstr>Présentation PowerPoint</vt:lpstr>
      <vt:lpstr>Guérison d’un enfant</vt:lpstr>
      <vt:lpstr>Présentation PowerPoint</vt:lpstr>
      <vt:lpstr>L’impôt du temple</vt:lpstr>
      <vt:lpstr>Présentation PowerPoint</vt:lpstr>
      <vt:lpstr>Comportement sur terre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serviteur débiteur</vt:lpstr>
      <vt:lpstr>Présentation PowerPoint</vt:lpstr>
      <vt:lpstr>Présentation PowerPoint</vt:lpstr>
      <vt:lpstr>Présentation PowerPoint</vt:lpstr>
      <vt:lpstr>Présentation PowerPoint</vt:lpstr>
      <vt:lpstr>Présentation PowerPoint</vt:lpstr>
      <vt:lpstr>Le mariage et le divorce</vt:lpstr>
      <vt:lpstr>Jésus bénit les enfants</vt:lpstr>
      <vt:lpstr>Présentation PowerPoint</vt:lpstr>
      <vt:lpstr>Présentation PowerPoint</vt:lpstr>
      <vt:lpstr>Les riches et le royaume de Dieu</vt:lpstr>
      <vt:lpstr>Présentation PowerPoint</vt:lpstr>
      <vt:lpstr>Présentation PowerPoint</vt:lpstr>
      <vt:lpstr>Présentation PowerPoint</vt:lpstr>
      <vt:lpstr>Parabole du vigneron</vt:lpstr>
      <vt:lpstr>Présentation PowerPoint</vt:lpstr>
      <vt:lpstr>Présentation PowerPoint</vt:lpstr>
      <vt:lpstr>Jésus annonce sa mort</vt:lpstr>
      <vt:lpstr>Présentation PowerPoint</vt:lpstr>
      <vt:lpstr>Vous avez des enfants?</vt:lpstr>
      <vt:lpstr>Présentation PowerPoint</vt:lpstr>
      <vt:lpstr>Jésus guérit 2 aveugles</vt:lpstr>
      <vt:lpstr>Présentation PowerPoint</vt:lpstr>
      <vt:lpstr>Jésus entre à Jérusalem</vt:lpstr>
      <vt:lpstr>Présentation PowerPoint</vt:lpstr>
      <vt:lpstr>Présentation PowerPoint</vt:lpstr>
      <vt:lpstr>Présentation PowerPoint</vt:lpstr>
      <vt:lpstr>Présentation PowerPoint</vt:lpstr>
      <vt:lpstr>Présentation PowerPoint</vt:lpstr>
      <vt:lpstr>Présentation PowerPoint</vt:lpstr>
      <vt:lpstr>Jésus enseigne à prier</vt:lpstr>
      <vt:lpstr>Présentation PowerPoint</vt:lpstr>
      <vt:lpstr>Présentation PowerPoint</vt:lpstr>
      <vt:lpstr>L’autorité de Jésus contestée</vt:lpstr>
      <vt:lpstr>Présentation PowerPoint</vt:lpstr>
      <vt:lpstr>La parabole des 2 fils</vt:lpstr>
      <vt:lpstr>Présentation PowerPoint</vt:lpstr>
      <vt:lpstr>Présentation PowerPoint</vt:lpstr>
      <vt:lpstr>La parabole des vignerons</vt:lpstr>
      <vt:lpstr>Présentation PowerPoint</vt:lpstr>
      <vt:lpstr>Présentation PowerPoint</vt:lpstr>
      <vt:lpstr>Présentation PowerPoint</vt:lpstr>
      <vt:lpstr>Présentation PowerPoint</vt:lpstr>
      <vt:lpstr>Présentation PowerPoint</vt:lpstr>
      <vt:lpstr>La parabole des invités</vt:lpstr>
      <vt:lpstr>Présentation PowerPoint</vt:lpstr>
      <vt:lpstr>Présentation PowerPoint</vt:lpstr>
      <vt:lpstr>La robe des noces</vt:lpstr>
      <vt:lpstr>Présentation PowerPoint</vt:lpstr>
      <vt:lpstr>L’impôt dû à César</vt:lpstr>
      <vt:lpstr>Présentation PowerPoint</vt:lpstr>
      <vt:lpstr>Présentation PowerPoint</vt:lpstr>
      <vt:lpstr>Présentation PowerPoint</vt:lpstr>
      <vt:lpstr>Le plus grand commandement</vt:lpstr>
      <vt:lpstr>Présentation PowerPoint</vt:lpstr>
      <vt:lpstr>Présentation PowerPoint</vt:lpstr>
      <vt:lpstr>Présentation PowerPoint</vt:lpstr>
      <vt:lpstr>Satan à l’oeuvre</vt:lpstr>
      <vt:lpstr>Jésus parle de l’avenir</vt:lpstr>
      <vt:lpstr>Présentation PowerPoint</vt:lpstr>
      <vt:lpstr>Présentation PowerPoint</vt:lpstr>
      <vt:lpstr>Parabole des 10 vierges</vt:lpstr>
      <vt:lpstr>Présentation PowerPoint</vt:lpstr>
      <vt:lpstr>Présentation PowerPoint</vt:lpstr>
      <vt:lpstr>La parabole des serviteurs</vt:lpstr>
      <vt:lpstr>Présentation PowerPoint</vt:lpstr>
      <vt:lpstr>Présentation PowerPoint</vt:lpstr>
      <vt:lpstr>Présentation PowerPoint</vt:lpstr>
      <vt:lpstr>Présentation PowerPoint</vt:lpstr>
      <vt:lpstr>Complot contre Jésus</vt:lpstr>
      <vt:lpstr>Le parfum de Marie</vt:lpstr>
      <vt:lpstr>Présentation PowerPoint</vt:lpstr>
      <vt:lpstr>Présentation PowerPoint</vt:lpstr>
      <vt:lpstr>Présentation PowerPoint</vt:lpstr>
      <vt:lpstr>Présentation PowerPoint</vt:lpstr>
      <vt:lpstr>Trahison de Judas</vt:lpstr>
      <vt:lpstr>Présentation PowerPoint</vt:lpstr>
      <vt:lpstr>Présentation PowerPoint</vt:lpstr>
      <vt:lpstr>La cène</vt:lpstr>
      <vt:lpstr>Présentation PowerPoint</vt:lpstr>
      <vt:lpstr>Présentation PowerPoint</vt:lpstr>
      <vt:lpstr>Présentation PowerPoint</vt:lpstr>
      <vt:lpstr>Dans le jardin de Gethsémané</vt:lpstr>
      <vt:lpstr>Présentation PowerPoint</vt:lpstr>
      <vt:lpstr>Présentation PowerPoint</vt:lpstr>
      <vt:lpstr>Présentation PowerPoint</vt:lpstr>
      <vt:lpstr>Arrestation de Jésus</vt:lpstr>
      <vt:lpstr>Présentation PowerPoint</vt:lpstr>
      <vt:lpstr>Présentation PowerPoint</vt:lpstr>
      <vt:lpstr>Présentation PowerPoint</vt:lpstr>
      <vt:lpstr>Présentation PowerPoint</vt:lpstr>
      <vt:lpstr>Jésus devant Caïphe</vt:lpstr>
      <vt:lpstr>Présentation PowerPoint</vt:lpstr>
      <vt:lpstr>Présentation PowerPoint</vt:lpstr>
      <vt:lpstr>Reniement de Pierre</vt:lpstr>
      <vt:lpstr>Présentation PowerPoint</vt:lpstr>
      <vt:lpstr>Présentation PowerPoint</vt:lpstr>
      <vt:lpstr>Le suicide de Judas</vt:lpstr>
      <vt:lpstr>Présentation PowerPoint</vt:lpstr>
      <vt:lpstr>Jésus est condamné</vt:lpstr>
      <vt:lpstr>Jésus est condamné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Jésus est crucifié</vt:lpstr>
      <vt:lpstr>Présentation PowerPoint</vt:lpstr>
      <vt:lpstr>Présentation PowerPoint</vt:lpstr>
      <vt:lpstr>Présentation PowerPoint</vt:lpstr>
      <vt:lpstr>Mort de Jésus</vt:lpstr>
      <vt:lpstr>Présentation PowerPoint</vt:lpstr>
      <vt:lpstr>Présentation PowerPoint</vt:lpstr>
      <vt:lpstr>Présentation PowerPoint</vt:lpstr>
      <vt:lpstr>Présentation PowerPoint</vt:lpstr>
      <vt:lpstr>Présentation PowerPoint</vt:lpstr>
      <vt:lpstr>Résurrection de Jésus</vt:lpstr>
      <vt:lpstr>Présentation PowerPoint</vt:lpstr>
      <vt:lpstr>Présentation PowerPoint</vt:lpstr>
      <vt:lpstr>Présentation PowerPoint</vt:lpstr>
      <vt:lpstr>Présentation PowerPoint</vt:lpstr>
      <vt:lpstr>Présentation PowerPoint</vt:lpstr>
      <vt:lpstr>La mission universelle</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
  <cp:keywords/>
  <dc:description/>
  <cp:lastModifiedBy>Didier Gern</cp:lastModifiedBy>
  <cp:revision>559</cp:revision>
  <cp:lastPrinted>2014-07-28T08:58:52Z</cp:lastPrinted>
  <dcterms:created xsi:type="dcterms:W3CDTF">2013-08-23T10:04:23Z</dcterms:created>
  <dcterms:modified xsi:type="dcterms:W3CDTF">2017-04-14T18:16:57Z</dcterms:modified>
  <cp:category/>
</cp:coreProperties>
</file>