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046" r:id="rId2"/>
  </p:sldMasterIdLst>
  <p:notesMasterIdLst>
    <p:notesMasterId r:id="rId50"/>
  </p:notesMasterIdLst>
  <p:handoutMasterIdLst>
    <p:handoutMasterId r:id="rId51"/>
  </p:handoutMasterIdLst>
  <p:sldIdLst>
    <p:sldId id="262" r:id="rId3"/>
    <p:sldId id="283" r:id="rId4"/>
    <p:sldId id="265" r:id="rId5"/>
    <p:sldId id="266" r:id="rId6"/>
    <p:sldId id="267" r:id="rId7"/>
    <p:sldId id="284" r:id="rId8"/>
    <p:sldId id="268" r:id="rId9"/>
    <p:sldId id="269" r:id="rId10"/>
    <p:sldId id="286" r:id="rId11"/>
    <p:sldId id="271" r:id="rId12"/>
    <p:sldId id="287" r:id="rId13"/>
    <p:sldId id="288" r:id="rId14"/>
    <p:sldId id="273" r:id="rId15"/>
    <p:sldId id="289" r:id="rId16"/>
    <p:sldId id="290" r:id="rId17"/>
    <p:sldId id="275" r:id="rId18"/>
    <p:sldId id="276" r:id="rId19"/>
    <p:sldId id="277" r:id="rId20"/>
    <p:sldId id="291" r:id="rId21"/>
    <p:sldId id="278" r:id="rId22"/>
    <p:sldId id="292" r:id="rId23"/>
    <p:sldId id="293" r:id="rId24"/>
    <p:sldId id="294" r:id="rId25"/>
    <p:sldId id="295" r:id="rId26"/>
    <p:sldId id="296" r:id="rId27"/>
    <p:sldId id="297" r:id="rId28"/>
    <p:sldId id="298" r:id="rId29"/>
    <p:sldId id="299" r:id="rId30"/>
    <p:sldId id="301" r:id="rId31"/>
    <p:sldId id="302" r:id="rId32"/>
    <p:sldId id="303" r:id="rId33"/>
    <p:sldId id="304" r:id="rId34"/>
    <p:sldId id="305" r:id="rId35"/>
    <p:sldId id="306" r:id="rId36"/>
    <p:sldId id="307" r:id="rId37"/>
    <p:sldId id="308" r:id="rId38"/>
    <p:sldId id="320" r:id="rId39"/>
    <p:sldId id="310" r:id="rId40"/>
    <p:sldId id="311" r:id="rId41"/>
    <p:sldId id="312" r:id="rId42"/>
    <p:sldId id="313" r:id="rId43"/>
    <p:sldId id="314" r:id="rId44"/>
    <p:sldId id="315" r:id="rId45"/>
    <p:sldId id="316" r:id="rId46"/>
    <p:sldId id="317" r:id="rId47"/>
    <p:sldId id="318" r:id="rId48"/>
    <p:sldId id="319" r:id="rId4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5pPr>
    <a:lvl6pPr marL="2286000" algn="l" defTabSz="457200" rtl="0" eaLnBrk="1" latinLnBrk="0" hangingPunct="1">
      <a:defRPr kern="1200">
        <a:solidFill>
          <a:schemeClr val="tx1"/>
        </a:solidFill>
        <a:latin typeface="Rockwell" charset="0"/>
        <a:ea typeface="ＭＳ Ｐゴシック" charset="0"/>
        <a:cs typeface="ＭＳ Ｐゴシック" charset="0"/>
      </a:defRPr>
    </a:lvl6pPr>
    <a:lvl7pPr marL="2743200" algn="l" defTabSz="457200" rtl="0" eaLnBrk="1" latinLnBrk="0" hangingPunct="1">
      <a:defRPr kern="1200">
        <a:solidFill>
          <a:schemeClr val="tx1"/>
        </a:solidFill>
        <a:latin typeface="Rockwell" charset="0"/>
        <a:ea typeface="ＭＳ Ｐゴシック" charset="0"/>
        <a:cs typeface="ＭＳ Ｐゴシック" charset="0"/>
      </a:defRPr>
    </a:lvl7pPr>
    <a:lvl8pPr marL="3200400" algn="l" defTabSz="457200" rtl="0" eaLnBrk="1" latinLnBrk="0" hangingPunct="1">
      <a:defRPr kern="1200">
        <a:solidFill>
          <a:schemeClr val="tx1"/>
        </a:solidFill>
        <a:latin typeface="Rockwell" charset="0"/>
        <a:ea typeface="ＭＳ Ｐゴシック" charset="0"/>
        <a:cs typeface="ＭＳ Ｐゴシック" charset="0"/>
      </a:defRPr>
    </a:lvl8pPr>
    <a:lvl9pPr marL="3657600" algn="l" defTabSz="457200" rtl="0" eaLnBrk="1" latinLnBrk="0" hangingPunct="1">
      <a:defRPr kern="1200">
        <a:solidFill>
          <a:schemeClr val="tx1"/>
        </a:solidFill>
        <a:latin typeface="Rockwel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319">
          <p15:clr>
            <a:srgbClr val="A4A3A4"/>
          </p15:clr>
        </p15:guide>
        <p15:guide id="2" pos="41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8371B"/>
    <a:srgbClr val="3599D9"/>
    <a:srgbClr val="2D8EC2"/>
    <a:srgbClr val="257A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052" autoAdjust="0"/>
    <p:restoredTop sz="50000" autoAdjust="0"/>
  </p:normalViewPr>
  <p:slideViewPr>
    <p:cSldViewPr snapToGrid="0" snapToObjects="1">
      <p:cViewPr varScale="1">
        <p:scale>
          <a:sx n="97" d="100"/>
          <a:sy n="97" d="100"/>
        </p:scale>
        <p:origin x="-384" y="-96"/>
      </p:cViewPr>
      <p:guideLst>
        <p:guide orient="horz" pos="319"/>
        <p:guide pos="41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23" d="100"/>
        <a:sy n="22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8068F45-7AE3-6C43-9032-88871BDCA947}" type="datetime1">
              <a:rPr lang="fr-CH"/>
              <a:pPr>
                <a:defRPr/>
              </a:pPr>
              <a:t>12.04.20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F0B63F3-7E6A-FB48-AD57-3C4A4FBA9A10}" type="slidenum">
              <a:rPr lang="en-US"/>
              <a:pPr>
                <a:defRPr/>
              </a:pPr>
              <a:t>‹#›</a:t>
            </a:fld>
            <a:endParaRPr lang="en-US"/>
          </a:p>
        </p:txBody>
      </p:sp>
    </p:spTree>
    <p:extLst>
      <p:ext uri="{BB962C8B-B14F-4D97-AF65-F5344CB8AC3E}">
        <p14:creationId xmlns:p14="http://schemas.microsoft.com/office/powerpoint/2010/main" val="38273365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4C48AB0-F8F9-DD4A-BE1C-B9EBD8E5A1F1}" type="datetime1">
              <a:rPr lang="fr-CH"/>
              <a:pPr>
                <a:defRPr/>
              </a:pPr>
              <a:t>12.04.20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noProof="0"/>
              <a:t>Click to edit Master text styles</a:t>
            </a:r>
          </a:p>
          <a:p>
            <a:pPr lvl="1"/>
            <a:r>
              <a:rPr lang="fr-CH" noProof="0"/>
              <a:t>Second level</a:t>
            </a:r>
          </a:p>
          <a:p>
            <a:pPr lvl="2"/>
            <a:r>
              <a:rPr lang="fr-CH" noProof="0"/>
              <a:t>Third level</a:t>
            </a:r>
          </a:p>
          <a:p>
            <a:pPr lvl="3"/>
            <a:r>
              <a:rPr lang="fr-CH" noProof="0"/>
              <a:t>Fourth level</a:t>
            </a:r>
          </a:p>
          <a:p>
            <a:pPr lvl="4"/>
            <a:r>
              <a:rPr lang="fr-CH"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CAFD032-8455-8C47-8B35-52D3E92D9373}" type="slidenum">
              <a:rPr lang="en-US"/>
              <a:pPr>
                <a:defRPr/>
              </a:pPr>
              <a:t>‹#›</a:t>
            </a:fld>
            <a:endParaRPr lang="en-US"/>
          </a:p>
        </p:txBody>
      </p:sp>
    </p:spTree>
    <p:extLst>
      <p:ext uri="{BB962C8B-B14F-4D97-AF65-F5344CB8AC3E}">
        <p14:creationId xmlns:p14="http://schemas.microsoft.com/office/powerpoint/2010/main" val="4117641069"/>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2570163"/>
            <a:ext cx="9144000" cy="4287837"/>
          </a:xfrm>
          <a:prstGeom prst="rect">
            <a:avLst/>
          </a:prstGeom>
        </p:spPr>
        <p:txBody>
          <a:bodyPr vert="horz"/>
          <a:lstStyle/>
          <a:p>
            <a:pPr lvl="0"/>
            <a:endParaRPr lang="en-US" noProof="0"/>
          </a:p>
        </p:txBody>
      </p:sp>
    </p:spTree>
    <p:extLst>
      <p:ext uri="{BB962C8B-B14F-4D97-AF65-F5344CB8AC3E}">
        <p14:creationId xmlns:p14="http://schemas.microsoft.com/office/powerpoint/2010/main" val="4835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1809847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3182471" y="1058333"/>
            <a:ext cx="5906974"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en-US" dirty="0"/>
          </a:p>
        </p:txBody>
      </p:sp>
      <p:sp>
        <p:nvSpPr>
          <p:cNvPr id="6" name="Picture Placeholder 5"/>
          <p:cNvSpPr>
            <a:spLocks noGrp="1"/>
          </p:cNvSpPr>
          <p:nvPr>
            <p:ph type="pic" sz="quarter" idx="13"/>
          </p:nvPr>
        </p:nvSpPr>
        <p:spPr>
          <a:xfrm>
            <a:off x="-37092" y="0"/>
            <a:ext cx="2875916" cy="685800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113559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 colonne titre">
    <p:spTree>
      <p:nvGrpSpPr>
        <p:cNvPr id="1" name=""/>
        <p:cNvGrpSpPr/>
        <p:nvPr/>
      </p:nvGrpSpPr>
      <p:grpSpPr>
        <a:xfrm>
          <a:off x="0" y="0"/>
          <a:ext cx="0" cy="0"/>
          <a:chOff x="0" y="0"/>
          <a:chExt cx="0" cy="0"/>
        </a:xfrm>
      </p:grpSpPr>
      <p:sp>
        <p:nvSpPr>
          <p:cNvPr id="5" name="Rectangle 4"/>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2581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326721"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3174535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1 colonne titre">
    <p:spTree>
      <p:nvGrpSpPr>
        <p:cNvPr id="1" name=""/>
        <p:cNvGrpSpPr/>
        <p:nvPr/>
      </p:nvGrpSpPr>
      <p:grpSpPr>
        <a:xfrm>
          <a:off x="0" y="0"/>
          <a:ext cx="0" cy="0"/>
          <a:chOff x="0" y="0"/>
          <a:chExt cx="0" cy="0"/>
        </a:xfrm>
      </p:grpSpPr>
      <p:sp>
        <p:nvSpPr>
          <p:cNvPr id="5" name="Rectangle 4"/>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4296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en-US" dirty="0"/>
          </a:p>
        </p:txBody>
      </p:sp>
      <p:sp>
        <p:nvSpPr>
          <p:cNvPr id="6" name="Picture Placeholder 5"/>
          <p:cNvSpPr>
            <a:spLocks noGrp="1"/>
          </p:cNvSpPr>
          <p:nvPr>
            <p:ph type="pic" sz="quarter" idx="13"/>
          </p:nvPr>
        </p:nvSpPr>
        <p:spPr>
          <a:xfrm>
            <a:off x="-22151" y="3319466"/>
            <a:ext cx="5040000" cy="3347997"/>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887094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Picture Placeholder 5"/>
          <p:cNvSpPr>
            <a:spLocks noGrp="1"/>
          </p:cNvSpPr>
          <p:nvPr>
            <p:ph type="pic" sz="quarter" idx="13"/>
          </p:nvPr>
        </p:nvSpPr>
        <p:spPr>
          <a:xfrm>
            <a:off x="-22151" y="3319466"/>
            <a:ext cx="5040000" cy="3347997"/>
          </a:xfrm>
          <a:prstGeom prst="rect">
            <a:avLst/>
          </a:prstGeom>
        </p:spPr>
        <p:txBody>
          <a:bodyPr vert="horz"/>
          <a:lstStyle/>
          <a:p>
            <a:pPr lvl="0"/>
            <a:endParaRPr lang="en-US" noProof="0" dirty="0"/>
          </a:p>
        </p:txBody>
      </p:sp>
    </p:spTree>
    <p:extLst>
      <p:ext uri="{BB962C8B-B14F-4D97-AF65-F5344CB8AC3E}">
        <p14:creationId xmlns:p14="http://schemas.microsoft.com/office/powerpoint/2010/main" val="917993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1 colonne titre">
    <p:spTree>
      <p:nvGrpSpPr>
        <p:cNvPr id="1" name=""/>
        <p:cNvGrpSpPr/>
        <p:nvPr/>
      </p:nvGrpSpPr>
      <p:grpSpPr>
        <a:xfrm>
          <a:off x="0" y="0"/>
          <a:ext cx="0" cy="0"/>
          <a:chOff x="0" y="0"/>
          <a:chExt cx="0" cy="0"/>
        </a:xfrm>
      </p:grpSpPr>
      <p:sp>
        <p:nvSpPr>
          <p:cNvPr id="4" name="Rectangle 3"/>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2581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1045826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onne sans titre">
    <p:spTree>
      <p:nvGrpSpPr>
        <p:cNvPr id="1" name=""/>
        <p:cNvGrpSpPr/>
        <p:nvPr/>
      </p:nvGrpSpPr>
      <p:grpSpPr>
        <a:xfrm>
          <a:off x="0" y="0"/>
          <a:ext cx="0" cy="0"/>
          <a:chOff x="0" y="0"/>
          <a:chExt cx="0" cy="0"/>
        </a:xfrm>
      </p:grpSpPr>
      <p:pic>
        <p:nvPicPr>
          <p:cNvPr id="3" name="Picture 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4"/>
          <p:cNvSpPr>
            <a:spLocks noGrp="1"/>
          </p:cNvSpPr>
          <p:nvPr>
            <p:ph type="body" sz="quarter" idx="12"/>
          </p:nvPr>
        </p:nvSpPr>
        <p:spPr>
          <a:xfrm>
            <a:off x="162000" y="406401"/>
            <a:ext cx="8787267" cy="5824538"/>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356174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onnes texte">
    <p:spTree>
      <p:nvGrpSpPr>
        <p:cNvPr id="1" name=""/>
        <p:cNvGrpSpPr/>
        <p:nvPr/>
      </p:nvGrpSpPr>
      <p:grpSpPr>
        <a:xfrm>
          <a:off x="0" y="0"/>
          <a:ext cx="0" cy="0"/>
          <a:chOff x="0" y="0"/>
          <a:chExt cx="0" cy="0"/>
        </a:xfrm>
      </p:grpSpPr>
      <p:pic>
        <p:nvPicPr>
          <p:cNvPr id="4" name="Picture 6"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2"/>
          </p:nvPr>
        </p:nvSpPr>
        <p:spPr>
          <a:xfrm>
            <a:off x="162000" y="322265"/>
            <a:ext cx="4291467" cy="5689070"/>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4"/>
          <p:cNvSpPr>
            <a:spLocks noGrp="1"/>
          </p:cNvSpPr>
          <p:nvPr>
            <p:ph type="body" sz="quarter" idx="13"/>
          </p:nvPr>
        </p:nvSpPr>
        <p:spPr>
          <a:xfrm>
            <a:off x="4642983" y="1056639"/>
            <a:ext cx="4291467" cy="495469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431543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onnes titre">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8" descr="pointille_tit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3018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Text Placeholder 4"/>
          <p:cNvSpPr>
            <a:spLocks noGrp="1"/>
          </p:cNvSpPr>
          <p:nvPr>
            <p:ph type="body" sz="quarter" idx="15"/>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1650002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6" descr="pointille_tit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842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4" name="Text Placeholder 4"/>
          <p:cNvSpPr>
            <a:spLocks noGrp="1"/>
          </p:cNvSpPr>
          <p:nvPr>
            <p:ph type="body" sz="quarter" idx="15"/>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1283037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a:lstStyle/>
          <a:p>
            <a:pPr lvl="0"/>
            <a:endParaRPr lang="en-US" noProof="0"/>
          </a:p>
        </p:txBody>
      </p:sp>
    </p:spTree>
    <p:extLst>
      <p:ext uri="{BB962C8B-B14F-4D97-AF65-F5344CB8AC3E}">
        <p14:creationId xmlns:p14="http://schemas.microsoft.com/office/powerpoint/2010/main" val="906365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a:solidFill>
                  <a:srgbClr val="FFFFFF"/>
                </a:solidFill>
                <a:latin typeface="Cambria" charset="0"/>
                <a:cs typeface="Cambria" charset="0"/>
              </a:rPr>
              <a:t> </a:t>
            </a:r>
          </a:p>
          <a:p>
            <a:pPr>
              <a:defRPr/>
            </a:pPr>
            <a:endParaRPr lang="en-US">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579120" y="1058333"/>
            <a:ext cx="8220393"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p:txBody>
      </p:sp>
      <p:sp>
        <p:nvSpPr>
          <p:cNvPr id="17" name="Picture Placeholder 16"/>
          <p:cNvSpPr>
            <a:spLocks noGrp="1"/>
          </p:cNvSpPr>
          <p:nvPr>
            <p:ph type="pic" sz="quarter" idx="13"/>
          </p:nvPr>
        </p:nvSpPr>
        <p:spPr>
          <a:xfrm>
            <a:off x="879475" y="2835275"/>
            <a:ext cx="4159250" cy="2976563"/>
          </a:xfrm>
          <a:prstGeom prst="rect">
            <a:avLst/>
          </a:prstGeom>
        </p:spPr>
        <p:txBody>
          <a:bodyPr vert="horz"/>
          <a:lstStyle/>
          <a:p>
            <a:pPr lvl="0"/>
            <a:r>
              <a:rPr lang="fr-CH" noProof="0" dirty="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2302610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a:solidFill>
                  <a:srgbClr val="FFFFFF"/>
                </a:solidFill>
                <a:latin typeface="Cambria" charset="0"/>
                <a:cs typeface="Cambria" charset="0"/>
              </a:rPr>
              <a:t> </a:t>
            </a:r>
          </a:p>
          <a:p>
            <a:pPr>
              <a:defRPr/>
            </a:pPr>
            <a:endParaRPr lang="en-US">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3669066" y="1058333"/>
            <a:ext cx="5130447"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p:txBody>
      </p:sp>
      <p:sp>
        <p:nvSpPr>
          <p:cNvPr id="17" name="Picture Placeholder 16"/>
          <p:cNvSpPr>
            <a:spLocks noGrp="1"/>
          </p:cNvSpPr>
          <p:nvPr>
            <p:ph type="pic" sz="quarter" idx="13"/>
          </p:nvPr>
        </p:nvSpPr>
        <p:spPr>
          <a:xfrm>
            <a:off x="879474" y="1058333"/>
            <a:ext cx="2595555" cy="4798531"/>
          </a:xfrm>
          <a:prstGeom prst="rect">
            <a:avLst/>
          </a:prstGeom>
        </p:spPr>
        <p:txBody>
          <a:bodyPr vert="horz"/>
          <a:lstStyle/>
          <a:p>
            <a:pPr lvl="0"/>
            <a:r>
              <a:rPr lang="fr-CH" noProof="0" dirty="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dirty="0"/>
              <a:t>Cliquez et modifiez le titre</a:t>
            </a:r>
            <a:endParaRPr lang="en-US" dirty="0"/>
          </a:p>
        </p:txBody>
      </p:sp>
    </p:spTree>
    <p:extLst>
      <p:ext uri="{BB962C8B-B14F-4D97-AF65-F5344CB8AC3E}">
        <p14:creationId xmlns:p14="http://schemas.microsoft.com/office/powerpoint/2010/main" val="85997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3" y="1122363"/>
            <a:ext cx="5822950"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6167147" y="1122363"/>
            <a:ext cx="2988000"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p:txBody>
      </p:sp>
    </p:spTree>
    <p:extLst>
      <p:ext uri="{BB962C8B-B14F-4D97-AF65-F5344CB8AC3E}">
        <p14:creationId xmlns:p14="http://schemas.microsoft.com/office/powerpoint/2010/main" val="4181668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6253163" cy="2840037"/>
            <a:chOff x="228600" y="208280"/>
            <a:chExt cx="6253480" cy="2839720"/>
          </a:xfrm>
        </p:grpSpPr>
        <p:sp>
          <p:nvSpPr>
            <p:cNvPr id="6" name="Rounded Rectangle 15"/>
            <p:cNvSpPr/>
            <p:nvPr userDrawn="1"/>
          </p:nvSpPr>
          <p:spPr>
            <a:xfrm>
              <a:off x="508014" y="517807"/>
              <a:ext cx="597406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63"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a:latin typeface="Calibri" charset="0"/>
            </a:endParaRPr>
          </a:p>
        </p:txBody>
      </p:sp>
      <p:pic>
        <p:nvPicPr>
          <p:cNvPr id="9"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1" y="1058333"/>
            <a:ext cx="5902960" cy="1989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518035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3106738"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3255037" y="1144636"/>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p:txBody>
      </p:sp>
    </p:spTree>
    <p:extLst>
      <p:ext uri="{BB962C8B-B14F-4D97-AF65-F5344CB8AC3E}">
        <p14:creationId xmlns:p14="http://schemas.microsoft.com/office/powerpoint/2010/main" val="65179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8802688" cy="2840037"/>
            <a:chOff x="228600" y="208280"/>
            <a:chExt cx="8802510" cy="2839720"/>
          </a:xfrm>
        </p:grpSpPr>
        <p:sp>
          <p:nvSpPr>
            <p:cNvPr id="6" name="Rounded Rectangle 15"/>
            <p:cNvSpPr/>
            <p:nvPr userDrawn="1"/>
          </p:nvSpPr>
          <p:spPr>
            <a:xfrm>
              <a:off x="507994" y="517807"/>
              <a:ext cx="852311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10"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a:latin typeface="Calibri" charset="0"/>
            </a:endParaRPr>
          </a:p>
        </p:txBody>
      </p:sp>
      <p:sp>
        <p:nvSpPr>
          <p:cNvPr id="9" name="TextBox 21"/>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a:solidFill>
                  <a:srgbClr val="FFFFFF"/>
                </a:solidFill>
                <a:latin typeface="Cambria" charset="0"/>
                <a:cs typeface="Cambria" charset="0"/>
              </a:rPr>
              <a:t> </a:t>
            </a:r>
          </a:p>
        </p:txBody>
      </p:sp>
      <p:pic>
        <p:nvPicPr>
          <p:cNvPr id="10"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3848208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8802688" cy="2840037"/>
            <a:chOff x="228600" y="208280"/>
            <a:chExt cx="8802510" cy="2839720"/>
          </a:xfrm>
        </p:grpSpPr>
        <p:sp>
          <p:nvSpPr>
            <p:cNvPr id="6" name="Rounded Rectangle 15"/>
            <p:cNvSpPr/>
            <p:nvPr userDrawn="1"/>
          </p:nvSpPr>
          <p:spPr>
            <a:xfrm>
              <a:off x="507994" y="517807"/>
              <a:ext cx="852311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10"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a:latin typeface="Calibri" charset="0"/>
            </a:endParaRPr>
          </a:p>
        </p:txBody>
      </p:sp>
      <p:sp>
        <p:nvSpPr>
          <p:cNvPr id="9" name="TextBox 21"/>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a:solidFill>
                  <a:srgbClr val="FFFFFF"/>
                </a:solidFill>
                <a:latin typeface="Cambria" charset="0"/>
                <a:cs typeface="Cambria" charset="0"/>
              </a:rPr>
              <a:t> </a:t>
            </a:r>
          </a:p>
        </p:txBody>
      </p:sp>
      <p:pic>
        <p:nvPicPr>
          <p:cNvPr id="10"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2967461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3" y="1122364"/>
            <a:ext cx="6640200" cy="2797614"/>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7054951" y="1122363"/>
            <a:ext cx="2100196"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p:txBody>
      </p:sp>
      <p:sp>
        <p:nvSpPr>
          <p:cNvPr id="6" name="Text Placeholder 4"/>
          <p:cNvSpPr>
            <a:spLocks noGrp="1"/>
          </p:cNvSpPr>
          <p:nvPr>
            <p:ph type="body" sz="quarter" idx="14"/>
          </p:nvPr>
        </p:nvSpPr>
        <p:spPr>
          <a:xfrm>
            <a:off x="162000" y="4029738"/>
            <a:ext cx="6673463" cy="2091356"/>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en-US" dirty="0"/>
          </a:p>
        </p:txBody>
      </p:sp>
    </p:spTree>
    <p:extLst>
      <p:ext uri="{BB962C8B-B14F-4D97-AF65-F5344CB8AC3E}">
        <p14:creationId xmlns:p14="http://schemas.microsoft.com/office/powerpoint/2010/main" val="1738744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2" y="3969077"/>
            <a:ext cx="6721917" cy="2355019"/>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7054951" y="1122363"/>
            <a:ext cx="2100196" cy="4958340"/>
          </a:xfrm>
          <a:prstGeom prst="rect">
            <a:avLst/>
          </a:prstGeom>
        </p:spPr>
        <p:txBody>
          <a:bodyPr vert="horz"/>
          <a:lstStyle/>
          <a:p>
            <a:pPr lvl="0"/>
            <a:endParaRPr lang="en-US" noProof="0" dirty="0"/>
          </a:p>
        </p:txBody>
      </p:sp>
      <p:sp>
        <p:nvSpPr>
          <p:cNvPr id="8" name="Text Placeholder 4"/>
          <p:cNvSpPr>
            <a:spLocks noGrp="1"/>
          </p:cNvSpPr>
          <p:nvPr>
            <p:ph type="body" sz="quarter" idx="14"/>
          </p:nvPr>
        </p:nvSpPr>
        <p:spPr>
          <a:xfrm>
            <a:off x="162000" y="1080962"/>
            <a:ext cx="6673463" cy="2091356"/>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en-US" dirty="0"/>
          </a:p>
        </p:txBody>
      </p:sp>
      <p:sp>
        <p:nvSpPr>
          <p:cNvPr id="9" name="Text Placeholder 4"/>
          <p:cNvSpPr>
            <a:spLocks noGrp="1"/>
          </p:cNvSpPr>
          <p:nvPr>
            <p:ph type="body" sz="quarter" idx="12"/>
          </p:nvPr>
        </p:nvSpPr>
        <p:spPr>
          <a:xfrm>
            <a:off x="295989" y="4082480"/>
            <a:ext cx="6539474" cy="2154644"/>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p:txBody>
      </p:sp>
    </p:spTree>
    <p:extLst>
      <p:ext uri="{BB962C8B-B14F-4D97-AF65-F5344CB8AC3E}">
        <p14:creationId xmlns:p14="http://schemas.microsoft.com/office/powerpoint/2010/main" val="307741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2" y="3172319"/>
            <a:ext cx="8695014" cy="3151778"/>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 Placeholder 4"/>
          <p:cNvSpPr>
            <a:spLocks noGrp="1"/>
          </p:cNvSpPr>
          <p:nvPr>
            <p:ph type="body" sz="quarter" idx="14"/>
          </p:nvPr>
        </p:nvSpPr>
        <p:spPr>
          <a:xfrm>
            <a:off x="162000" y="1080962"/>
            <a:ext cx="8728276" cy="2091356"/>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en-US" dirty="0"/>
          </a:p>
        </p:txBody>
      </p:sp>
      <p:sp>
        <p:nvSpPr>
          <p:cNvPr id="9" name="Text Placeholder 4"/>
          <p:cNvSpPr>
            <a:spLocks noGrp="1"/>
          </p:cNvSpPr>
          <p:nvPr>
            <p:ph type="body" sz="quarter" idx="12"/>
          </p:nvPr>
        </p:nvSpPr>
        <p:spPr>
          <a:xfrm>
            <a:off x="295988" y="3265984"/>
            <a:ext cx="8390173" cy="2971140"/>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p:txBody>
      </p:sp>
    </p:spTree>
    <p:extLst>
      <p:ext uri="{BB962C8B-B14F-4D97-AF65-F5344CB8AC3E}">
        <p14:creationId xmlns:p14="http://schemas.microsoft.com/office/powerpoint/2010/main" val="249867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036624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a:solidFill>
                  <a:srgbClr val="FFFFFF"/>
                </a:solidFill>
                <a:latin typeface="Cambria" charset="0"/>
                <a:cs typeface="Cambria" charset="0"/>
              </a:rPr>
              <a:t> </a:t>
            </a:r>
          </a:p>
          <a:p>
            <a:pPr>
              <a:defRPr/>
            </a:pPr>
            <a:endParaRPr lang="en-US">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579120" y="1058333"/>
            <a:ext cx="8220393"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p:txBody>
      </p:sp>
      <p:sp>
        <p:nvSpPr>
          <p:cNvPr id="17" name="Picture Placeholder 16"/>
          <p:cNvSpPr>
            <a:spLocks noGrp="1"/>
          </p:cNvSpPr>
          <p:nvPr>
            <p:ph type="pic" sz="quarter" idx="13"/>
          </p:nvPr>
        </p:nvSpPr>
        <p:spPr>
          <a:xfrm>
            <a:off x="879475" y="2835275"/>
            <a:ext cx="4159250" cy="2976563"/>
          </a:xfrm>
          <a:prstGeom prst="rect">
            <a:avLst/>
          </a:prstGeom>
        </p:spPr>
        <p:txBody>
          <a:bodyPr vert="horz"/>
          <a:lstStyle/>
          <a:p>
            <a:pPr lvl="0"/>
            <a:r>
              <a:rPr lang="fr-CH" noProof="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3760889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3106738"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3255037" y="1144636"/>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p:txBody>
      </p:sp>
    </p:spTree>
    <p:extLst>
      <p:ext uri="{BB962C8B-B14F-4D97-AF65-F5344CB8AC3E}">
        <p14:creationId xmlns:p14="http://schemas.microsoft.com/office/powerpoint/2010/main" val="2531242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onne titre">
    <p:spTree>
      <p:nvGrpSpPr>
        <p:cNvPr id="1" name=""/>
        <p:cNvGrpSpPr/>
        <p:nvPr/>
      </p:nvGrpSpPr>
      <p:grpSpPr>
        <a:xfrm>
          <a:off x="0" y="0"/>
          <a:ext cx="0" cy="0"/>
          <a:chOff x="0" y="0"/>
          <a:chExt cx="0" cy="0"/>
        </a:xfrm>
      </p:grpSpPr>
      <p:sp>
        <p:nvSpPr>
          <p:cNvPr id="5" name="Rectangle 4"/>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18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dirty="0"/>
              <a:t>Cliquez et modifiez le titre</a:t>
            </a:r>
            <a:endParaRPr lang="en-US" dirty="0"/>
          </a:p>
        </p:txBody>
      </p:sp>
    </p:spTree>
    <p:extLst>
      <p:ext uri="{BB962C8B-B14F-4D97-AF65-F5344CB8AC3E}">
        <p14:creationId xmlns:p14="http://schemas.microsoft.com/office/powerpoint/2010/main" val="3703442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 Placeholder 4"/>
          <p:cNvSpPr>
            <a:spLocks noGrp="1"/>
          </p:cNvSpPr>
          <p:nvPr>
            <p:ph type="body" sz="quarter" idx="12"/>
          </p:nvPr>
        </p:nvSpPr>
        <p:spPr>
          <a:xfrm>
            <a:off x="162000" y="1066799"/>
            <a:ext cx="55106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en-US" dirty="0"/>
          </a:p>
        </p:txBody>
      </p:sp>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a:t>Faire glisser l'image vers l'espace réservé ou cliquer sur l'icône pour l'ajouter</a:t>
            </a:r>
            <a:endParaRPr lang="en-US" noProof="0" dirty="0"/>
          </a:p>
        </p:txBody>
      </p:sp>
      <p:sp>
        <p:nvSpPr>
          <p:cNvPr id="7" name="Title Placeholder 17"/>
          <p:cNvSpPr>
            <a:spLocks noGrp="1"/>
          </p:cNvSpPr>
          <p:nvPr>
            <p:ph type="title"/>
          </p:nvPr>
        </p:nvSpPr>
        <p:spPr>
          <a:xfrm>
            <a:off x="67729" y="217634"/>
            <a:ext cx="5042434" cy="563672"/>
          </a:xfrm>
          <a:prstGeom prst="rect">
            <a:avLst/>
          </a:prstGeom>
        </p:spPr>
        <p:txBody>
          <a:bodyPr vert="horz" lIns="91440" tIns="45720" rIns="91440" bIns="45720" rtlCol="0" anchor="ctr" anchorCtr="0">
            <a:noAutofit/>
          </a:bodyPr>
          <a:lstStyle>
            <a:lvl1pPr>
              <a:defRPr sz="2800" cap="none"/>
            </a:lvl1pPr>
          </a:lstStyle>
          <a:p>
            <a:r>
              <a:rPr lang="fr-CH" dirty="0"/>
              <a:t>Cliquez et modifiez le titre</a:t>
            </a:r>
            <a:endParaRPr lang="en-US" dirty="0"/>
          </a:p>
        </p:txBody>
      </p:sp>
    </p:spTree>
    <p:extLst>
      <p:ext uri="{BB962C8B-B14F-4D97-AF65-F5344CB8AC3E}">
        <p14:creationId xmlns:p14="http://schemas.microsoft.com/office/powerpoint/2010/main" val="892396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2 colonnes titre long">
    <p:spTree>
      <p:nvGrpSpPr>
        <p:cNvPr id="1" name=""/>
        <p:cNvGrpSpPr/>
        <p:nvPr/>
      </p:nvGrpSpPr>
      <p:grpSpPr>
        <a:xfrm>
          <a:off x="0" y="0"/>
          <a:ext cx="0" cy="0"/>
          <a:chOff x="0" y="0"/>
          <a:chExt cx="0" cy="0"/>
        </a:xfrm>
      </p:grpSpPr>
      <p:pic>
        <p:nvPicPr>
          <p:cNvPr id="4"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55106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en-US" dirty="0"/>
          </a:p>
        </p:txBody>
      </p:sp>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a:t>Faire glisser l'image vers l'espace réservé ou cliquer sur l'icône pour l'ajouter</a:t>
            </a:r>
            <a:endParaRPr lang="en-US" noProof="0" dirty="0"/>
          </a:p>
        </p:txBody>
      </p:sp>
    </p:spTree>
    <p:extLst>
      <p:ext uri="{BB962C8B-B14F-4D97-AF65-F5344CB8AC3E}">
        <p14:creationId xmlns:p14="http://schemas.microsoft.com/office/powerpoint/2010/main" val="1919712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 Placeholder 4"/>
          <p:cNvSpPr>
            <a:spLocks noGrp="1"/>
          </p:cNvSpPr>
          <p:nvPr>
            <p:ph type="body" sz="quarter" idx="12"/>
          </p:nvPr>
        </p:nvSpPr>
        <p:spPr>
          <a:xfrm>
            <a:off x="3117211" y="1066799"/>
            <a:ext cx="5907260"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en-US" dirty="0"/>
          </a:p>
        </p:txBody>
      </p:sp>
      <p:sp>
        <p:nvSpPr>
          <p:cNvPr id="8" name="Picture Placeholder 16"/>
          <p:cNvSpPr>
            <a:spLocks noGrp="1"/>
          </p:cNvSpPr>
          <p:nvPr>
            <p:ph type="pic" sz="quarter" idx="13"/>
          </p:nvPr>
        </p:nvSpPr>
        <p:spPr>
          <a:xfrm>
            <a:off x="-103188" y="1102657"/>
            <a:ext cx="3103776" cy="4944535"/>
          </a:xfrm>
          <a:prstGeom prst="rect">
            <a:avLst/>
          </a:prstGeom>
        </p:spPr>
        <p:txBody>
          <a:bodyPr vert="horz"/>
          <a:lstStyle/>
          <a:p>
            <a:pPr lvl="0"/>
            <a:r>
              <a:rPr lang="fr-CH" noProof="0" dirty="0"/>
              <a:t>Faire glisser l'image vers l'espace réservé ou cliquer sur l'icône pour l'ajouter</a:t>
            </a:r>
            <a:endParaRPr lang="en-US" noProof="0" dirty="0"/>
          </a:p>
        </p:txBody>
      </p:sp>
      <p:sp>
        <p:nvSpPr>
          <p:cNvPr id="7" name="Title Placeholder 17"/>
          <p:cNvSpPr>
            <a:spLocks noGrp="1"/>
          </p:cNvSpPr>
          <p:nvPr>
            <p:ph type="title"/>
          </p:nvPr>
        </p:nvSpPr>
        <p:spPr>
          <a:xfrm>
            <a:off x="67729" y="217634"/>
            <a:ext cx="5042433" cy="563672"/>
          </a:xfrm>
          <a:prstGeom prst="rect">
            <a:avLst/>
          </a:prstGeom>
        </p:spPr>
        <p:txBody>
          <a:bodyPr vert="horz" lIns="91440" tIns="45720" rIns="91440" bIns="45720" rtlCol="0" anchor="ctr" anchorCtr="0">
            <a:noAutofit/>
          </a:bodyPr>
          <a:lstStyle>
            <a:lvl1pPr>
              <a:defRPr sz="2800" cap="none"/>
            </a:lvl1pPr>
          </a:lstStyle>
          <a:p>
            <a:r>
              <a:rPr lang="fr-CH" dirty="0"/>
              <a:t>Cliquez et modifiez le titre</a:t>
            </a:r>
            <a:endParaRPr lang="en-US" dirty="0"/>
          </a:p>
        </p:txBody>
      </p:sp>
    </p:spTree>
    <p:extLst>
      <p:ext uri="{BB962C8B-B14F-4D97-AF65-F5344CB8AC3E}">
        <p14:creationId xmlns:p14="http://schemas.microsoft.com/office/powerpoint/2010/main" val="890109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20" Type="http://schemas.openxmlformats.org/officeDocument/2006/relationships/slideLayout" Target="../slideLayouts/slideLayout25.xml"/><Relationship Id="rId21" Type="http://schemas.openxmlformats.org/officeDocument/2006/relationships/slideLayout" Target="../slideLayouts/slideLayout26.xml"/><Relationship Id="rId22" Type="http://schemas.openxmlformats.org/officeDocument/2006/relationships/slideLayout" Target="../slideLayouts/slideLayout27.xml"/><Relationship Id="rId23" Type="http://schemas.openxmlformats.org/officeDocument/2006/relationships/slideLayout" Target="../slideLayouts/slideLayout28.xml"/><Relationship Id="rId24" Type="http://schemas.openxmlformats.org/officeDocument/2006/relationships/slideLayout" Target="../slideLayouts/slideLayout29.xml"/><Relationship Id="rId25" Type="http://schemas.openxmlformats.org/officeDocument/2006/relationships/theme" Target="../theme/theme2.xml"/><Relationship Id="rId26" Type="http://schemas.openxmlformats.org/officeDocument/2006/relationships/image" Target="../media/image3.png"/><Relationship Id="rId10" Type="http://schemas.openxmlformats.org/officeDocument/2006/relationships/slideLayout" Target="../slideLayouts/slideLayout15.xml"/><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slideLayout" Target="../slideLayouts/slideLayout18.xml"/><Relationship Id="rId14" Type="http://schemas.openxmlformats.org/officeDocument/2006/relationships/slideLayout" Target="../slideLayouts/slideLayout19.xml"/><Relationship Id="rId15" Type="http://schemas.openxmlformats.org/officeDocument/2006/relationships/slideLayout" Target="../slideLayouts/slideLayout20.xml"/><Relationship Id="rId16" Type="http://schemas.openxmlformats.org/officeDocument/2006/relationships/slideLayout" Target="../slideLayouts/slideLayout21.xml"/><Relationship Id="rId17" Type="http://schemas.openxmlformats.org/officeDocument/2006/relationships/slideLayout" Target="../slideLayouts/slideLayout22.xml"/><Relationship Id="rId18" Type="http://schemas.openxmlformats.org/officeDocument/2006/relationships/slideLayout" Target="../slideLayouts/slideLayout23.xml"/><Relationship Id="rId19" Type="http://schemas.openxmlformats.org/officeDocument/2006/relationships/slideLayout" Target="../slideLayouts/slideLayout24.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28" r:id="rId1"/>
    <p:sldLayoutId id="2147484029" r:id="rId2"/>
    <p:sldLayoutId id="2147484068" r:id="rId3"/>
    <p:sldLayoutId id="2147484070" r:id="rId4"/>
    <p:sldLayoutId id="2147484071" r:id="rId5"/>
  </p:sldLayoutIdLst>
  <p:hf hdr="0" dt="0"/>
  <p:txStyles>
    <p:titleStyle>
      <a:lvl1pPr algn="l" rtl="0" eaLnBrk="0" fontAlgn="base" hangingPunct="0">
        <a:spcBef>
          <a:spcPct val="0"/>
        </a:spcBef>
        <a:spcAft>
          <a:spcPct val="0"/>
        </a:spcAft>
        <a:defRPr kumimoji="1" sz="3600" b="1" cap="all">
          <a:solidFill>
            <a:schemeClr val="bg1"/>
          </a:solidFill>
          <a:latin typeface="Rockwell"/>
          <a:ea typeface="ＭＳ Ｐゴシック" charset="0"/>
          <a:cs typeface="ヒラギノ角ゴ Pro W6" charset="0"/>
        </a:defRPr>
      </a:lvl1pPr>
      <a:lvl2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2pPr>
      <a:lvl3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3pPr>
      <a:lvl4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4pPr>
      <a:lvl5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p:titleStyle>
    <p:bodyStyle>
      <a:lvl1pPr marL="342900" indent="-342900" algn="l" rtl="0" eaLnBrk="0" fontAlgn="base" hangingPunct="0">
        <a:spcBef>
          <a:spcPct val="20000"/>
        </a:spcBef>
        <a:spcAft>
          <a:spcPct val="0"/>
        </a:spcAft>
        <a:defRPr kumimoji="1" sz="3200">
          <a:solidFill>
            <a:schemeClr val="tx1"/>
          </a:solidFill>
          <a:latin typeface="+mn-lt"/>
          <a:ea typeface="ＭＳ Ｐゴシック" charset="0"/>
          <a:cs typeface="ヒラギノ角ゴ Pro W3"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0"/>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0" descr="bandefooter.png"/>
          <p:cNvPicPr>
            <a:picLocks noChangeAspect="1"/>
          </p:cNvPicPr>
          <p:nvPr userDrawn="1"/>
        </p:nvPicPr>
        <p:blipFill>
          <a:blip r:embed="rId26" cstate="email">
            <a:extLst>
              <a:ext uri="{28A0092B-C50C-407E-A947-70E740481C1C}">
                <a14:useLocalDpi xmlns:a14="http://schemas.microsoft.com/office/drawing/2010/main"/>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
          <p:cNvSpPr txBox="1">
            <a:spLocks/>
          </p:cNvSpPr>
          <p:nvPr userDrawn="1"/>
        </p:nvSpPr>
        <p:spPr>
          <a:xfrm>
            <a:off x="6934200" y="6291263"/>
            <a:ext cx="2298700" cy="365125"/>
          </a:xfrm>
          <a:prstGeom prst="rect">
            <a:avLst/>
          </a:prstGeom>
        </p:spPr>
        <p:txBody>
          <a:bodyPr anchor="ctr"/>
          <a:lstStyle>
            <a:defPPr>
              <a:defRPr lang="en-US"/>
            </a:defPPr>
            <a:lvl1pPr marL="0" algn="l" defTabSz="457200" rtl="0" eaLnBrk="1" latinLnBrk="0" hangingPunct="1">
              <a:defRPr sz="13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Panorama de la Bible </a:t>
            </a:r>
          </a:p>
        </p:txBody>
      </p:sp>
      <p:sp>
        <p:nvSpPr>
          <p:cNvPr id="13" name="Slide Number Placeholder 4"/>
          <p:cNvSpPr txBox="1">
            <a:spLocks/>
          </p:cNvSpPr>
          <p:nvPr userDrawn="1"/>
        </p:nvSpPr>
        <p:spPr>
          <a:xfrm>
            <a:off x="8486775" y="6291263"/>
            <a:ext cx="635000" cy="393700"/>
          </a:xfrm>
          <a:prstGeom prst="rect">
            <a:avLst/>
          </a:prstGeom>
        </p:spPr>
        <p:txBody>
          <a:bodyPr anchor="ctr"/>
          <a:lstStyle>
            <a:defPPr>
              <a:defRPr lang="en-US"/>
            </a:defPPr>
            <a:lvl1pPr marL="0" algn="r" defTabSz="457200" rtl="0" eaLnBrk="1" latinLnBrk="0" hangingPunct="1">
              <a:defRPr sz="130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6FA2390D-B90E-C144-A448-322539D686BC}" type="slidenum">
              <a:rPr lang="en-US" smtClean="0"/>
              <a:pPr fontAlgn="auto">
                <a:spcBef>
                  <a:spcPts val="0"/>
                </a:spcBef>
                <a:spcAft>
                  <a:spcPts val="0"/>
                </a:spcAft>
                <a:defRPr/>
              </a:pPr>
              <a:t>‹#›</a:t>
            </a:fld>
            <a:endParaRPr lang="en-US" dirty="0"/>
          </a:p>
        </p:txBody>
      </p:sp>
    </p:spTree>
    <p:extLst>
      <p:ext uri="{BB962C8B-B14F-4D97-AF65-F5344CB8AC3E}">
        <p14:creationId xmlns:p14="http://schemas.microsoft.com/office/powerpoint/2010/main" val="4148597462"/>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 id="2147484059" r:id="rId13"/>
    <p:sldLayoutId id="2147484060" r:id="rId14"/>
    <p:sldLayoutId id="2147484061" r:id="rId15"/>
    <p:sldLayoutId id="2147484062" r:id="rId16"/>
    <p:sldLayoutId id="2147484063" r:id="rId17"/>
    <p:sldLayoutId id="2147484064" r:id="rId18"/>
    <p:sldLayoutId id="2147484065" r:id="rId19"/>
    <p:sldLayoutId id="2147484066" r:id="rId20"/>
    <p:sldLayoutId id="2147484067" r:id="rId21"/>
    <p:sldLayoutId id="2147484072" r:id="rId22"/>
    <p:sldLayoutId id="2147484073" r:id="rId23"/>
    <p:sldLayoutId id="2147484074" r:id="rId24"/>
  </p:sldLayoutIdLst>
  <p:hf hdr="0" dt="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5pPr>
      <a:lvl6pPr marL="4572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6pPr>
      <a:lvl7pPr marL="9144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7pPr>
      <a:lvl8pPr marL="13716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8pPr>
      <a:lvl9pPr marL="18288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pic>
        <p:nvPicPr>
          <p:cNvPr id="19458" name="Picture 16" descr="bandebleu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57225"/>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txBox="1">
            <a:spLocks/>
          </p:cNvSpPr>
          <p:nvPr/>
        </p:nvSpPr>
        <p:spPr>
          <a:xfrm>
            <a:off x="873125" y="1671638"/>
            <a:ext cx="9172575" cy="2225675"/>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pPr>
              <a:defRPr/>
            </a:pPr>
            <a:r>
              <a:rPr lang="fr-FR" b="0" cap="none" dirty="0">
                <a:latin typeface="Cambria"/>
                <a:cs typeface="Cambria"/>
              </a:rPr>
              <a:t>La vie d’</a:t>
            </a:r>
          </a:p>
          <a:p>
            <a:pPr>
              <a:lnSpc>
                <a:spcPct val="70000"/>
              </a:lnSpc>
              <a:spcBef>
                <a:spcPts val="0"/>
              </a:spcBef>
              <a:defRPr/>
            </a:pPr>
            <a:r>
              <a:rPr lang="fr-CH" sz="11000" b="0" cap="none" spc="300" dirty="0">
                <a:latin typeface="Cambria"/>
                <a:cs typeface="Cambria"/>
              </a:rPr>
              <a:t>Isaac</a:t>
            </a:r>
          </a:p>
        </p:txBody>
      </p:sp>
      <p:pic>
        <p:nvPicPr>
          <p:cNvPr id="19460" name="Picture 18" descr="bandefooter.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Footer Placeholder 1"/>
          <p:cNvSpPr txBox="1">
            <a:spLocks/>
          </p:cNvSpPr>
          <p:nvPr/>
        </p:nvSpPr>
        <p:spPr bwMode="auto">
          <a:xfrm>
            <a:off x="6934200" y="6313488"/>
            <a:ext cx="2298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en-US" sz="1300" dirty="0">
                <a:solidFill>
                  <a:schemeClr val="bg1"/>
                </a:solidFill>
              </a:rPr>
              <a:t>D Gern                1.2015</a:t>
            </a:r>
          </a:p>
        </p:txBody>
      </p:sp>
      <p:sp>
        <p:nvSpPr>
          <p:cNvPr id="19462" name="Slide Number Placeholder 4"/>
          <p:cNvSpPr txBox="1">
            <a:spLocks/>
          </p:cNvSpPr>
          <p:nvPr/>
        </p:nvSpPr>
        <p:spPr bwMode="auto">
          <a:xfrm>
            <a:off x="8672513" y="6313488"/>
            <a:ext cx="4492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algn="r" eaLnBrk="1" hangingPunct="1"/>
            <a:endParaRPr lang="en-US" sz="1300" dirty="0">
              <a:solidFill>
                <a:schemeClr val="bg1"/>
              </a:solidFill>
            </a:endParaRPr>
          </a:p>
        </p:txBody>
      </p:sp>
      <p:pic>
        <p:nvPicPr>
          <p:cNvPr id="19463" name="Picture 15" descr="titre_panorama.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6225" y="-192088"/>
            <a:ext cx="698023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610600" y="6034088"/>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a:solidFill>
                  <a:schemeClr val="bg1"/>
                </a:solidFill>
                <a:latin typeface="Tahoma" charset="0"/>
              </a:rPr>
              <a:t>TP</a:t>
            </a:r>
            <a:endParaRPr lang="fr-FR" sz="1200">
              <a:solidFill>
                <a:schemeClr val="bg1"/>
              </a:solidFill>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Abraham, très âgé, dit à son serviteur Eliezer d'aller chercher une épouse pour Isaac en Mésopotamie. </a:t>
            </a:r>
          </a:p>
          <a:p>
            <a:r>
              <a:rPr lang="fr-CH" dirty="0"/>
              <a:t>Le serviteur prend 10 chameaux et parcourt plusieurs centaines de km jusqu'à Charan. </a:t>
            </a:r>
          </a:p>
        </p:txBody>
      </p:sp>
      <p:pic>
        <p:nvPicPr>
          <p:cNvPr id="11" name="Espace réservé pour une image  10" descr="carte Charan_babylone.pn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re 2"/>
          <p:cNvSpPr>
            <a:spLocks noGrp="1"/>
          </p:cNvSpPr>
          <p:nvPr>
            <p:ph type="title"/>
          </p:nvPr>
        </p:nvSpPr>
        <p:spPr/>
        <p:txBody>
          <a:bodyPr/>
          <a:lstStyle/>
          <a:p>
            <a:r>
              <a:rPr lang="fr-FR" dirty="0"/>
              <a:t> </a:t>
            </a:r>
            <a:r>
              <a:rPr lang="fr-CH" dirty="0"/>
              <a:t>Une épouse pour Isaac</a:t>
            </a:r>
            <a:endParaRPr lang="fr-FR" dirty="0"/>
          </a:p>
        </p:txBody>
      </p:sp>
    </p:spTree>
    <p:extLst>
      <p:ext uri="{BB962C8B-B14F-4D97-AF65-F5344CB8AC3E}">
        <p14:creationId xmlns:p14="http://schemas.microsoft.com/office/powerpoint/2010/main" val="1590005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Arrivé près d'un puits, le serviteur s'adresse à Dieu:</a:t>
            </a:r>
            <a:endParaRPr lang="en-GB" dirty="0"/>
          </a:p>
          <a:p>
            <a:pPr lvl="2"/>
            <a:r>
              <a:rPr lang="fr-FR" dirty="0"/>
              <a:t>Eternel, Dieu de mon seigneur Abraham, donne-moi du succès aujourd'hui et fais preuve de bonté envers mon seigneur Abraham!  Voici que je me tiens près de la source d'eau, et les filles des habitants de la ville vont sortir pour puiser de l'eau. </a:t>
            </a:r>
            <a:r>
              <a:rPr lang="fr-CH" dirty="0"/>
              <a:t>Gn 24,13	</a:t>
            </a:r>
          </a:p>
          <a:p>
            <a:r>
              <a:rPr lang="fr-CH" dirty="0"/>
              <a:t>Il lui dit encore:</a:t>
            </a:r>
          </a:p>
          <a:p>
            <a:pPr lvl="2"/>
            <a:r>
              <a:rPr lang="fr-CH" dirty="0"/>
              <a:t>Que la jeune fille à laquelle je dirai: Penche ta cruche pour que je boive et qui répondra: Bois et je donnerai aussi à boire à tes chameaux soit celle que tu as destinée à ton serviteur Isaac! Par là je reconnaîtrai que tu fais preuve de bonté envers mon seigneur. Gn 24,14</a:t>
            </a:r>
          </a:p>
          <a:p>
            <a:pPr lvl="2"/>
            <a:endParaRPr lang="en-GB" dirty="0"/>
          </a:p>
        </p:txBody>
      </p:sp>
    </p:spTree>
    <p:extLst>
      <p:ext uri="{BB962C8B-B14F-4D97-AF65-F5344CB8AC3E}">
        <p14:creationId xmlns:p14="http://schemas.microsoft.com/office/powerpoint/2010/main" val="3694000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91836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Eliezer a beaucoup appris sur la foi en Dieu de son maître.</a:t>
            </a:r>
            <a:endParaRPr lang="en-GB" dirty="0"/>
          </a:p>
          <a:p>
            <a:pPr lvl="1"/>
            <a:r>
              <a:rPr lang="fr-CH" dirty="0"/>
              <a:t>Est-ce que nos collègues ou voisins apprennent des choses sur Dieu en nous regardant?</a:t>
            </a:r>
            <a:endParaRPr lang="en-GB" dirty="0"/>
          </a:p>
          <a:p>
            <a:r>
              <a:rPr lang="fr-CH" dirty="0"/>
              <a:t>Vous êtes peut-être à la recherche d’un-e conjoint-e.</a:t>
            </a:r>
          </a:p>
          <a:p>
            <a:r>
              <a:rPr lang="fr-CH" dirty="0"/>
              <a:t>Faites comme Eliezer, utilisez la prière, exposez votre demande à Dieu. </a:t>
            </a:r>
          </a:p>
          <a:p>
            <a:r>
              <a:rPr lang="fr-CH" dirty="0"/>
              <a:t>La réponse ne viendra pas forcément dans les minutes qui suivent, comme c'est le cas dans l'histoire d'Eliezer. </a:t>
            </a:r>
          </a:p>
          <a:p>
            <a:r>
              <a:rPr lang="fr-CH" dirty="0"/>
              <a:t>Le Seigneur sait parfaitement quelle personne est faite pour vous. </a:t>
            </a:r>
          </a:p>
          <a:p>
            <a:pPr lvl="1"/>
            <a:r>
              <a:rPr lang="fr-CH" dirty="0"/>
              <a:t>Faites-Lui confiance, persévérez dans la prière et il vous répondra.</a:t>
            </a:r>
            <a:endParaRPr lang="en-GB" dirty="0"/>
          </a:p>
        </p:txBody>
      </p:sp>
      <p:sp>
        <p:nvSpPr>
          <p:cNvPr id="5" name="Titre 4"/>
          <p:cNvSpPr>
            <a:spLocks noGrp="1"/>
          </p:cNvSpPr>
          <p:nvPr>
            <p:ph type="title"/>
          </p:nvPr>
        </p:nvSpPr>
        <p:spPr/>
        <p:txBody>
          <a:bodyPr/>
          <a:lstStyle/>
          <a:p>
            <a:endParaRPr lang="fr-FR"/>
          </a:p>
        </p:txBody>
      </p:sp>
    </p:spTree>
    <p:extLst>
      <p:ext uri="{BB962C8B-B14F-4D97-AF65-F5344CB8AC3E}">
        <p14:creationId xmlns:p14="http://schemas.microsoft.com/office/powerpoint/2010/main" val="3741241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Juste après qu’Eliezer ait prié, une jeune fille appelée Rebecca arrive près du puits. Le serviteur lui dit:</a:t>
            </a:r>
          </a:p>
          <a:p>
            <a:pPr lvl="2"/>
            <a:r>
              <a:rPr lang="fr-FR" dirty="0"/>
              <a:t>Laisse-moi boire un peu d'eau de ta cruche. </a:t>
            </a:r>
            <a:r>
              <a:rPr lang="fr-FR" dirty="0" err="1"/>
              <a:t>Gn</a:t>
            </a:r>
            <a:r>
              <a:rPr lang="fr-FR" dirty="0"/>
              <a:t> 24,17</a:t>
            </a:r>
          </a:p>
          <a:p>
            <a:r>
              <a:rPr lang="fr-FR" dirty="0"/>
              <a:t>Elle répond:</a:t>
            </a:r>
          </a:p>
          <a:p>
            <a:pPr lvl="2"/>
            <a:r>
              <a:rPr lang="fr-FR" dirty="0"/>
              <a:t>Bois, mon seigneur … je puiserai aussi pour tes chameaux, jusqu'à ce qu'ils aient assez bu. </a:t>
            </a:r>
            <a:r>
              <a:rPr lang="fr-FR" dirty="0" err="1"/>
              <a:t>Gn</a:t>
            </a:r>
            <a:r>
              <a:rPr lang="fr-FR" dirty="0"/>
              <a:t> 24,19	</a:t>
            </a:r>
          </a:p>
          <a:p>
            <a:pPr lvl="2"/>
            <a:endParaRPr lang="fr-FR" dirty="0"/>
          </a:p>
        </p:txBody>
      </p:sp>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06052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lvl="1"/>
            <a:r>
              <a:rPr lang="fr-FR" dirty="0"/>
              <a:t>Désaltérer un chameau assoiffé demande 60 à 100 litres d’eau. </a:t>
            </a:r>
          </a:p>
          <a:p>
            <a:pPr lvl="1"/>
            <a:r>
              <a:rPr lang="fr-FR" dirty="0"/>
              <a:t>Rebecca a ainsi dû puiser plus de 600 litres.</a:t>
            </a:r>
          </a:p>
          <a:p>
            <a:r>
              <a:rPr lang="fr-FR" dirty="0"/>
              <a:t>Entendant la réponse de Rebecca, le serviteur s’incline et adore l’Eternel.</a:t>
            </a:r>
          </a:p>
          <a:p>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r="-2170"/>
          <a:stretch/>
        </p:blipFill>
        <p:spPr>
          <a:xfrm>
            <a:off x="-22151" y="4006850"/>
            <a:ext cx="9362481" cy="2851150"/>
          </a:xfrm>
        </p:spPr>
      </p:pic>
      <p:sp>
        <p:nvSpPr>
          <p:cNvPr id="5" name="Text Box 11"/>
          <p:cNvSpPr txBox="1">
            <a:spLocks noChangeArrowheads="1"/>
          </p:cNvSpPr>
          <p:nvPr/>
        </p:nvSpPr>
        <p:spPr bwMode="auto">
          <a:xfrm>
            <a:off x="8385884" y="6111606"/>
            <a:ext cx="4300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a:solidFill>
                  <a:srgbClr val="5F5F5F"/>
                </a:solidFill>
                <a:latin typeface="+mj-lt"/>
              </a:rPr>
              <a:t>TP</a:t>
            </a:r>
            <a:endParaRPr lang="fr-FR" sz="1200" b="0" dirty="0">
              <a:solidFill>
                <a:srgbClr val="5F5F5F"/>
              </a:solidFill>
              <a:latin typeface="+mj-lt"/>
            </a:endParaRPr>
          </a:p>
        </p:txBody>
      </p:sp>
    </p:spTree>
    <p:extLst>
      <p:ext uri="{BB962C8B-B14F-4D97-AF65-F5344CB8AC3E}">
        <p14:creationId xmlns:p14="http://schemas.microsoft.com/office/powerpoint/2010/main" val="33205808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3255036" y="1144636"/>
            <a:ext cx="5667569" cy="4936067"/>
          </a:xfrm>
        </p:spPr>
        <p:txBody>
          <a:bodyPr/>
          <a:lstStyle/>
          <a:p>
            <a:r>
              <a:rPr lang="fr-CH" dirty="0"/>
              <a:t>Quel exemple pour nous! </a:t>
            </a:r>
          </a:p>
          <a:p>
            <a:pPr lvl="1"/>
            <a:r>
              <a:rPr lang="fr-CH" dirty="0"/>
              <a:t>N'oublions pas de remercier le Seigneur lorsqu'il nous répond. </a:t>
            </a:r>
          </a:p>
          <a:p>
            <a:pPr lvl="1"/>
            <a:r>
              <a:rPr lang="fr-CH" dirty="0"/>
              <a:t>Entrons en contact avec Lui et adorons-Le, </a:t>
            </a:r>
          </a:p>
          <a:p>
            <a:pPr lvl="1"/>
            <a:r>
              <a:rPr lang="fr-CH" dirty="0"/>
              <a:t>Passons du temps avec Lui ... et laissons-Le agir.</a:t>
            </a:r>
            <a:endParaRPr lang="en-GB" dirty="0"/>
          </a:p>
          <a:p>
            <a:r>
              <a:rPr lang="fr-FR" dirty="0"/>
              <a:t> </a:t>
            </a:r>
            <a:endParaRPr lang="en-GB" dirty="0"/>
          </a:p>
        </p:txBody>
      </p:sp>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462221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Le serviteur donne à Rebecca un anneau et 2 bracelets d'or. </a:t>
            </a:r>
          </a:p>
          <a:p>
            <a:r>
              <a:rPr lang="fr-CH" dirty="0"/>
              <a:t>Il lui demande s'il est possible de passer la nuit dans la maison de son père. </a:t>
            </a:r>
          </a:p>
          <a:p>
            <a:r>
              <a:rPr lang="fr-CH" dirty="0"/>
              <a:t>Avant de manger, le serviteur explique à la famille la mission que son maître lui a donnée. </a:t>
            </a:r>
          </a:p>
          <a:p>
            <a:r>
              <a:rPr lang="fr-CH" dirty="0"/>
              <a:t>Le père et Laban, frère de Rebecca, répondent au serviteur:</a:t>
            </a:r>
            <a:endParaRPr lang="en-GB" dirty="0"/>
          </a:p>
          <a:p>
            <a:pPr lvl="2"/>
            <a:r>
              <a:rPr lang="fr-FR" dirty="0"/>
              <a:t>C'est de l'Eternel que cela vient. Nous ne pouvons te parler ni en mal ni en bien. Voici Rebecca devant toi: emmène-la en repartant. Qu'elle soit la femme du fils de ton seigneur, comme l'Eternel l’a dit. </a:t>
            </a:r>
            <a:r>
              <a:rPr lang="fr-CH" dirty="0"/>
              <a:t>Gn 24,49-50</a:t>
            </a:r>
            <a:endParaRPr lang="en-GB" dirty="0"/>
          </a:p>
        </p:txBody>
      </p:sp>
    </p:spTree>
    <p:extLst>
      <p:ext uri="{BB962C8B-B14F-4D97-AF65-F5344CB8AC3E}">
        <p14:creationId xmlns:p14="http://schemas.microsoft.com/office/powerpoint/2010/main" val="3310633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Le serviteur sort des objets d'or et des vêtements et les donne à Rebecca. </a:t>
            </a:r>
          </a:p>
          <a:p>
            <a:r>
              <a:rPr lang="fr-CH" dirty="0"/>
              <a:t>Il donne aussi des présents à Laban et à sa mère. </a:t>
            </a:r>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l="-243"/>
          <a:stretch/>
        </p:blipFill>
        <p:spPr>
          <a:xfrm>
            <a:off x="0" y="4006850"/>
            <a:ext cx="9166150" cy="2851150"/>
          </a:xfrm>
        </p:spPr>
      </p:pic>
      <p:sp>
        <p:nvSpPr>
          <p:cNvPr id="5" name="Text Box 11"/>
          <p:cNvSpPr txBox="1">
            <a:spLocks noChangeArrowheads="1"/>
          </p:cNvSpPr>
          <p:nvPr/>
        </p:nvSpPr>
        <p:spPr bwMode="auto">
          <a:xfrm>
            <a:off x="8385884" y="6111606"/>
            <a:ext cx="4300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a:solidFill>
                  <a:srgbClr val="5F5F5F"/>
                </a:solidFill>
                <a:latin typeface="+mj-lt"/>
              </a:rPr>
              <a:t>TP</a:t>
            </a:r>
            <a:endParaRPr lang="fr-FR" sz="1200" b="0" dirty="0">
              <a:solidFill>
                <a:srgbClr val="5F5F5F"/>
              </a:solidFill>
              <a:latin typeface="+mj-lt"/>
            </a:endParaRPr>
          </a:p>
        </p:txBody>
      </p:sp>
    </p:spTree>
    <p:extLst>
      <p:ext uri="{BB962C8B-B14F-4D97-AF65-F5344CB8AC3E}">
        <p14:creationId xmlns:p14="http://schemas.microsoft.com/office/powerpoint/2010/main" val="3557859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Le lendemain matin, ils demandent à Rebecca si elle est prête à suivre le serviteur. </a:t>
            </a:r>
          </a:p>
          <a:p>
            <a:r>
              <a:rPr lang="fr-CH" dirty="0"/>
              <a:t>Rebecca accepte. Elle quitte sa famille et part avec le serviteur.</a:t>
            </a:r>
            <a:endParaRPr lang="en-GB" dirty="0"/>
          </a:p>
          <a:p>
            <a:r>
              <a:rPr lang="fr-CH" dirty="0"/>
              <a:t>De nombreux jours plus tard, ils arrivent à Hébron. </a:t>
            </a:r>
          </a:p>
          <a:p>
            <a:r>
              <a:rPr lang="fr-CH" dirty="0"/>
              <a:t>Rebecca voit arriver Isaac; Elle demande au serviteur:</a:t>
            </a:r>
            <a:endParaRPr lang="en-GB" dirty="0"/>
          </a:p>
          <a:p>
            <a:pPr lvl="2"/>
            <a:r>
              <a:rPr lang="fr-CH" dirty="0"/>
              <a:t>Qui est  l’homme, qui vient dans les champs à notre rencontre? </a:t>
            </a:r>
            <a:endParaRPr lang="en-GB" dirty="0"/>
          </a:p>
        </p:txBody>
      </p:sp>
      <p:pic>
        <p:nvPicPr>
          <p:cNvPr id="5"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68195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Placeholder 58" descr="101533012.jpg"/>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grpSp>
        <p:nvGrpSpPr>
          <p:cNvPr id="63" name="Group 62"/>
          <p:cNvGrpSpPr/>
          <p:nvPr/>
        </p:nvGrpSpPr>
        <p:grpSpPr>
          <a:xfrm>
            <a:off x="7347379" y="2273089"/>
            <a:ext cx="1413157" cy="518724"/>
            <a:chOff x="7347379" y="2273089"/>
            <a:chExt cx="1413157" cy="518724"/>
          </a:xfrm>
        </p:grpSpPr>
        <p:pic>
          <p:nvPicPr>
            <p:cNvPr id="43" name="Picture 42"/>
            <p:cNvPicPr>
              <a:picLocks noChangeAspect="1"/>
            </p:cNvPicPr>
            <p:nvPr/>
          </p:nvPicPr>
          <p:blipFill>
            <a:blip r:embed="rId3"/>
            <a:stretch>
              <a:fillRect/>
            </a:stretch>
          </p:blipFill>
          <p:spPr>
            <a:xfrm flipV="1">
              <a:off x="8557336" y="2360012"/>
              <a:ext cx="203200" cy="431801"/>
            </a:xfrm>
            <a:prstGeom prst="rect">
              <a:avLst/>
            </a:prstGeom>
          </p:spPr>
        </p:pic>
        <p:sp>
          <p:nvSpPr>
            <p:cNvPr id="44" name="TextBox 43"/>
            <p:cNvSpPr txBox="1"/>
            <p:nvPr/>
          </p:nvSpPr>
          <p:spPr>
            <a:xfrm>
              <a:off x="7347379" y="2273089"/>
              <a:ext cx="1404788" cy="292389"/>
            </a:xfrm>
            <a:prstGeom prst="rect">
              <a:avLst/>
            </a:prstGeom>
            <a:noFill/>
          </p:spPr>
          <p:txBody>
            <a:bodyPr wrap="square" rtlCol="0">
              <a:spAutoFit/>
            </a:bodyPr>
            <a:lstStyle/>
            <a:p>
              <a:r>
                <a:rPr lang="en-US" sz="1300" dirty="0">
                  <a:solidFill>
                    <a:schemeClr val="bg1"/>
                  </a:solidFill>
                  <a:latin typeface="Cambria"/>
                  <a:cs typeface="Cambria"/>
                </a:rPr>
                <a:t>JESUS</a:t>
              </a:r>
              <a:r>
                <a:rPr lang="en-US" sz="1300" baseline="0" dirty="0">
                  <a:solidFill>
                    <a:schemeClr val="bg1"/>
                  </a:solidFill>
                  <a:latin typeface="Cambria"/>
                  <a:cs typeface="Cambria"/>
                </a:rPr>
                <a:t> </a:t>
              </a:r>
              <a:r>
                <a:rPr lang="en-US" sz="1300" dirty="0">
                  <a:solidFill>
                    <a:schemeClr val="bg1"/>
                  </a:solidFill>
                  <a:latin typeface="Cambria"/>
                  <a:cs typeface="Cambria"/>
                </a:rPr>
                <a:t>CHRIST</a:t>
              </a:r>
            </a:p>
          </p:txBody>
        </p:sp>
      </p:grpSp>
      <p:sp>
        <p:nvSpPr>
          <p:cNvPr id="45" name="TextBox 44"/>
          <p:cNvSpPr txBox="1"/>
          <p:nvPr/>
        </p:nvSpPr>
        <p:spPr>
          <a:xfrm>
            <a:off x="405478" y="2926294"/>
            <a:ext cx="1159162" cy="276999"/>
          </a:xfrm>
          <a:prstGeom prst="rect">
            <a:avLst/>
          </a:prstGeom>
          <a:noFill/>
        </p:spPr>
        <p:txBody>
          <a:bodyPr wrap="square" rtlCol="0">
            <a:spAutoFit/>
          </a:bodyPr>
          <a:lstStyle/>
          <a:p>
            <a:pPr algn="ctr"/>
            <a:r>
              <a:rPr lang="en-US" sz="1200" dirty="0">
                <a:solidFill>
                  <a:srgbClr val="FFFFFF"/>
                </a:solidFill>
              </a:rPr>
              <a:t>300</a:t>
            </a:r>
            <a:r>
              <a:rPr lang="en-US" sz="1200" baseline="0" dirty="0">
                <a:solidFill>
                  <a:srgbClr val="FFFFFF"/>
                </a:solidFill>
              </a:rPr>
              <a:t> </a:t>
            </a:r>
            <a:r>
              <a:rPr lang="en-US" sz="1200" baseline="0" dirty="0" err="1">
                <a:solidFill>
                  <a:srgbClr val="FFFFFF"/>
                </a:solidFill>
              </a:rPr>
              <a:t>ans</a:t>
            </a:r>
            <a:endParaRPr lang="en-US" sz="1200" dirty="0">
              <a:solidFill>
                <a:srgbClr val="FFFFFF"/>
              </a:solidFill>
            </a:endParaRPr>
          </a:p>
        </p:txBody>
      </p:sp>
      <p:sp>
        <p:nvSpPr>
          <p:cNvPr id="46" name="TextBox 45"/>
          <p:cNvSpPr txBox="1"/>
          <p:nvPr/>
        </p:nvSpPr>
        <p:spPr>
          <a:xfrm>
            <a:off x="1641611" y="2926294"/>
            <a:ext cx="1159162" cy="276999"/>
          </a:xfrm>
          <a:prstGeom prst="rect">
            <a:avLst/>
          </a:prstGeom>
          <a:noFill/>
        </p:spPr>
        <p:txBody>
          <a:bodyPr wrap="square" rtlCol="0">
            <a:spAutoFit/>
          </a:bodyPr>
          <a:lstStyle/>
          <a:p>
            <a:pPr algn="ctr"/>
            <a:r>
              <a:rPr lang="en-US" sz="1200" dirty="0">
                <a:solidFill>
                  <a:srgbClr val="FFFFFF"/>
                </a:solidFill>
              </a:rPr>
              <a:t>400 </a:t>
            </a:r>
            <a:r>
              <a:rPr lang="en-US" sz="1200" baseline="0" dirty="0" err="1">
                <a:solidFill>
                  <a:srgbClr val="FFFFFF"/>
                </a:solidFill>
              </a:rPr>
              <a:t>ans</a:t>
            </a:r>
            <a:endParaRPr lang="en-US" sz="1200" dirty="0">
              <a:solidFill>
                <a:srgbClr val="FFFFFF"/>
              </a:solidFill>
            </a:endParaRPr>
          </a:p>
        </p:txBody>
      </p:sp>
      <p:sp>
        <p:nvSpPr>
          <p:cNvPr id="47" name="TextBox 46"/>
          <p:cNvSpPr txBox="1"/>
          <p:nvPr/>
        </p:nvSpPr>
        <p:spPr>
          <a:xfrm>
            <a:off x="2800773" y="2926294"/>
            <a:ext cx="685800" cy="276999"/>
          </a:xfrm>
          <a:prstGeom prst="rect">
            <a:avLst/>
          </a:prstGeom>
          <a:noFill/>
        </p:spPr>
        <p:txBody>
          <a:bodyPr wrap="square" rtlCol="0">
            <a:spAutoFit/>
          </a:bodyPr>
          <a:lstStyle/>
          <a:p>
            <a:pPr algn="ctr"/>
            <a:r>
              <a:rPr lang="en-US" sz="1200" dirty="0">
                <a:solidFill>
                  <a:srgbClr val="FFFFFF"/>
                </a:solidFill>
              </a:rPr>
              <a:t>40 </a:t>
            </a:r>
            <a:r>
              <a:rPr lang="en-US" sz="1200" baseline="0" dirty="0" err="1">
                <a:solidFill>
                  <a:srgbClr val="FFFFFF"/>
                </a:solidFill>
              </a:rPr>
              <a:t>ans</a:t>
            </a:r>
            <a:endParaRPr lang="en-US" sz="1200" dirty="0">
              <a:solidFill>
                <a:srgbClr val="FFFFFF"/>
              </a:solidFill>
            </a:endParaRPr>
          </a:p>
        </p:txBody>
      </p:sp>
      <p:sp>
        <p:nvSpPr>
          <p:cNvPr id="48" name="TextBox 47"/>
          <p:cNvSpPr txBox="1"/>
          <p:nvPr/>
        </p:nvSpPr>
        <p:spPr>
          <a:xfrm>
            <a:off x="3545839" y="2926294"/>
            <a:ext cx="1134533" cy="276999"/>
          </a:xfrm>
          <a:prstGeom prst="rect">
            <a:avLst/>
          </a:prstGeom>
          <a:noFill/>
        </p:spPr>
        <p:txBody>
          <a:bodyPr wrap="square" rtlCol="0">
            <a:spAutoFit/>
          </a:bodyPr>
          <a:lstStyle/>
          <a:p>
            <a:pPr algn="ctr"/>
            <a:r>
              <a:rPr lang="en-US" sz="1200" dirty="0">
                <a:solidFill>
                  <a:srgbClr val="FFFFFF"/>
                </a:solidFill>
              </a:rPr>
              <a:t>360 </a:t>
            </a:r>
            <a:r>
              <a:rPr lang="en-US" sz="1200" baseline="0" dirty="0" err="1">
                <a:solidFill>
                  <a:srgbClr val="FFFFFF"/>
                </a:solidFill>
              </a:rPr>
              <a:t>ans</a:t>
            </a:r>
            <a:endParaRPr lang="en-US" sz="1200" dirty="0">
              <a:solidFill>
                <a:srgbClr val="FFFFFF"/>
              </a:solidFill>
            </a:endParaRPr>
          </a:p>
        </p:txBody>
      </p:sp>
      <p:sp>
        <p:nvSpPr>
          <p:cNvPr id="49" name="TextBox 48"/>
          <p:cNvSpPr txBox="1"/>
          <p:nvPr/>
        </p:nvSpPr>
        <p:spPr>
          <a:xfrm>
            <a:off x="4680372" y="2926294"/>
            <a:ext cx="880535" cy="276999"/>
          </a:xfrm>
          <a:prstGeom prst="rect">
            <a:avLst/>
          </a:prstGeom>
          <a:noFill/>
        </p:spPr>
        <p:txBody>
          <a:bodyPr wrap="square" rtlCol="0">
            <a:spAutoFit/>
          </a:bodyPr>
          <a:lstStyle/>
          <a:p>
            <a:pPr algn="ctr"/>
            <a:r>
              <a:rPr lang="en-US" sz="1200" dirty="0">
                <a:solidFill>
                  <a:srgbClr val="FFFFFF"/>
                </a:solidFill>
              </a:rPr>
              <a:t>120 </a:t>
            </a:r>
            <a:r>
              <a:rPr lang="en-US" sz="1200" baseline="0" dirty="0" err="1">
                <a:solidFill>
                  <a:srgbClr val="FFFFFF"/>
                </a:solidFill>
              </a:rPr>
              <a:t>ans</a:t>
            </a:r>
            <a:endParaRPr lang="en-US" sz="1200" dirty="0">
              <a:solidFill>
                <a:srgbClr val="FFFFFF"/>
              </a:solidFill>
            </a:endParaRPr>
          </a:p>
        </p:txBody>
      </p:sp>
      <p:sp>
        <p:nvSpPr>
          <p:cNvPr id="50" name="TextBox 49"/>
          <p:cNvSpPr txBox="1"/>
          <p:nvPr/>
        </p:nvSpPr>
        <p:spPr>
          <a:xfrm>
            <a:off x="5560907" y="3118468"/>
            <a:ext cx="1168400" cy="276999"/>
          </a:xfrm>
          <a:prstGeom prst="rect">
            <a:avLst/>
          </a:prstGeom>
          <a:noFill/>
        </p:spPr>
        <p:txBody>
          <a:bodyPr wrap="square" rtlCol="0">
            <a:spAutoFit/>
          </a:bodyPr>
          <a:lstStyle/>
          <a:p>
            <a:pPr algn="ctr"/>
            <a:r>
              <a:rPr lang="en-US" sz="1200" dirty="0">
                <a:solidFill>
                  <a:srgbClr val="FFFFFF"/>
                </a:solidFill>
              </a:rPr>
              <a:t>330 </a:t>
            </a:r>
            <a:r>
              <a:rPr lang="en-US" sz="1200" dirty="0" err="1">
                <a:solidFill>
                  <a:srgbClr val="FFFFFF"/>
                </a:solidFill>
              </a:rPr>
              <a:t>ans</a:t>
            </a:r>
            <a:endParaRPr lang="en-US" sz="1200" dirty="0">
              <a:solidFill>
                <a:srgbClr val="FFFFFF"/>
              </a:solidFill>
            </a:endParaRPr>
          </a:p>
        </p:txBody>
      </p:sp>
      <p:sp>
        <p:nvSpPr>
          <p:cNvPr id="51" name="TextBox 50"/>
          <p:cNvSpPr txBox="1"/>
          <p:nvPr/>
        </p:nvSpPr>
        <p:spPr>
          <a:xfrm>
            <a:off x="6830907" y="3118468"/>
            <a:ext cx="687463" cy="276999"/>
          </a:xfrm>
          <a:prstGeom prst="rect">
            <a:avLst/>
          </a:prstGeom>
          <a:noFill/>
        </p:spPr>
        <p:txBody>
          <a:bodyPr wrap="square" rtlCol="0">
            <a:spAutoFit/>
          </a:bodyPr>
          <a:lstStyle/>
          <a:p>
            <a:pPr algn="ctr"/>
            <a:r>
              <a:rPr lang="en-US" sz="1200" dirty="0">
                <a:solidFill>
                  <a:srgbClr val="FFFFFF"/>
                </a:solidFill>
              </a:rPr>
              <a:t>70 </a:t>
            </a:r>
            <a:r>
              <a:rPr lang="en-US" sz="1200" dirty="0" err="1">
                <a:solidFill>
                  <a:srgbClr val="FFFFFF"/>
                </a:solidFill>
              </a:rPr>
              <a:t>ans</a:t>
            </a:r>
            <a:endParaRPr lang="en-US" sz="1200" dirty="0">
              <a:solidFill>
                <a:srgbClr val="FFFFFF"/>
              </a:solidFill>
            </a:endParaRPr>
          </a:p>
        </p:txBody>
      </p:sp>
      <p:sp>
        <p:nvSpPr>
          <p:cNvPr id="52" name="TextBox 51"/>
          <p:cNvSpPr txBox="1"/>
          <p:nvPr/>
        </p:nvSpPr>
        <p:spPr>
          <a:xfrm>
            <a:off x="7584440" y="3118468"/>
            <a:ext cx="1133764" cy="276999"/>
          </a:xfrm>
          <a:prstGeom prst="rect">
            <a:avLst/>
          </a:prstGeom>
          <a:noFill/>
        </p:spPr>
        <p:txBody>
          <a:bodyPr wrap="square" rtlCol="0">
            <a:spAutoFit/>
          </a:bodyPr>
          <a:lstStyle/>
          <a:p>
            <a:pPr algn="ctr"/>
            <a:r>
              <a:rPr lang="en-US" sz="1200" dirty="0">
                <a:solidFill>
                  <a:srgbClr val="FFFFFF"/>
                </a:solidFill>
              </a:rPr>
              <a:t>500 </a:t>
            </a:r>
            <a:r>
              <a:rPr lang="en-US" sz="1200" dirty="0" err="1">
                <a:solidFill>
                  <a:srgbClr val="FFFFFF"/>
                </a:solidFill>
              </a:rPr>
              <a:t>ans</a:t>
            </a:r>
            <a:endParaRPr lang="en-US" sz="1200" dirty="0">
              <a:solidFill>
                <a:srgbClr val="FFFFFF"/>
              </a:solidFill>
            </a:endParaRPr>
          </a:p>
        </p:txBody>
      </p:sp>
      <p:sp>
        <p:nvSpPr>
          <p:cNvPr id="54" name="Rectangle 53"/>
          <p:cNvSpPr/>
          <p:nvPr userDrawn="1"/>
        </p:nvSpPr>
        <p:spPr>
          <a:xfrm>
            <a:off x="-1510989" y="329391"/>
            <a:ext cx="6107545" cy="88130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9"/>
          <p:cNvSpPr txBox="1">
            <a:spLocks/>
          </p:cNvSpPr>
          <p:nvPr/>
        </p:nvSpPr>
        <p:spPr>
          <a:xfrm>
            <a:off x="146758" y="412389"/>
            <a:ext cx="8229600" cy="1039091"/>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r>
              <a:rPr lang="fr-CH" b="0" cap="none" dirty="0">
                <a:latin typeface="Cambria"/>
                <a:cs typeface="Cambria"/>
              </a:rPr>
              <a:t>Généalogie</a:t>
            </a:r>
            <a:endParaRPr lang="en-US" b="0" cap="none" dirty="0">
              <a:latin typeface="Cambria"/>
              <a:cs typeface="Cambria"/>
            </a:endParaRPr>
          </a:p>
        </p:txBody>
      </p:sp>
      <p:pic>
        <p:nvPicPr>
          <p:cNvPr id="57" name="Picture 5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9391" y="-146210"/>
            <a:ext cx="621145" cy="1035243"/>
          </a:xfrm>
          <a:prstGeom prst="rect">
            <a:avLst/>
          </a:prstGeom>
        </p:spPr>
      </p:pic>
      <p:grpSp>
        <p:nvGrpSpPr>
          <p:cNvPr id="62" name="Group 61"/>
          <p:cNvGrpSpPr/>
          <p:nvPr/>
        </p:nvGrpSpPr>
        <p:grpSpPr>
          <a:xfrm>
            <a:off x="220717" y="3188247"/>
            <a:ext cx="777171" cy="585233"/>
            <a:chOff x="-6396018" y="2982222"/>
            <a:chExt cx="2177472" cy="585233"/>
          </a:xfrm>
        </p:grpSpPr>
        <p:pic>
          <p:nvPicPr>
            <p:cNvPr id="60" name="Picture 59"/>
            <p:cNvPicPr>
              <a:picLocks noChangeAspect="1"/>
            </p:cNvPicPr>
            <p:nvPr/>
          </p:nvPicPr>
          <p:blipFill>
            <a:blip r:embed="rId3"/>
            <a:stretch>
              <a:fillRect/>
            </a:stretch>
          </p:blipFill>
          <p:spPr>
            <a:xfrm>
              <a:off x="-4421746" y="2982222"/>
              <a:ext cx="203200" cy="431801"/>
            </a:xfrm>
            <a:prstGeom prst="rect">
              <a:avLst/>
            </a:prstGeom>
          </p:spPr>
        </p:pic>
        <p:sp>
          <p:nvSpPr>
            <p:cNvPr id="61" name="TextBox 60"/>
            <p:cNvSpPr txBox="1"/>
            <p:nvPr/>
          </p:nvSpPr>
          <p:spPr>
            <a:xfrm>
              <a:off x="-6396018" y="3198123"/>
              <a:ext cx="2177472" cy="369332"/>
            </a:xfrm>
            <a:prstGeom prst="rect">
              <a:avLst/>
            </a:prstGeom>
            <a:noFill/>
          </p:spPr>
          <p:txBody>
            <a:bodyPr wrap="square" rtlCol="0">
              <a:spAutoFit/>
            </a:bodyPr>
            <a:lstStyle/>
            <a:p>
              <a:r>
                <a:rPr lang="en-US" dirty="0">
                  <a:solidFill>
                    <a:schemeClr val="bg1"/>
                  </a:solidFill>
                  <a:latin typeface="Cambria"/>
                  <a:cs typeface="Cambria"/>
                </a:rPr>
                <a:t>Isaac</a:t>
              </a:r>
            </a:p>
          </p:txBody>
        </p:sp>
      </p:grpSp>
      <p:pic>
        <p:nvPicPr>
          <p:cNvPr id="29" name="Picture 4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4813" y="2489200"/>
            <a:ext cx="831373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347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Le serviteur lui répond: </a:t>
            </a:r>
            <a:endParaRPr lang="en-GB" dirty="0"/>
          </a:p>
          <a:p>
            <a:pPr lvl="2"/>
            <a:r>
              <a:rPr lang="fr-CH" dirty="0"/>
              <a:t>C'est mon seigneur. Gn 24,65	</a:t>
            </a:r>
            <a:endParaRPr lang="en-GB" dirty="0"/>
          </a:p>
          <a:p>
            <a:r>
              <a:rPr lang="fr-CH" dirty="0"/>
              <a:t>Isaac et Rebecca vont habiter près du puits de Lachaï Roï.</a:t>
            </a:r>
            <a:endParaRPr lang="en-GB" dirty="0"/>
          </a:p>
          <a:p>
            <a:pPr lvl="1"/>
            <a:r>
              <a:rPr lang="fr-CH" dirty="0"/>
              <a:t>Ce mot signifie « puits du vivant qui se révèle ».</a:t>
            </a:r>
            <a:endParaRPr lang="en-GB" dirty="0"/>
          </a:p>
          <a:p>
            <a:r>
              <a:rPr lang="fr-CH" dirty="0"/>
              <a:t>Le croyant peut aussi vivre près de Jésus, la « source d’eau vive ». </a:t>
            </a:r>
          </a:p>
          <a:p>
            <a:r>
              <a:rPr lang="fr-CH" dirty="0"/>
              <a:t>C’est là qu’il peut retrouver des forces, être rafraîchi dans l’épreuve, jouir de sa communion.</a:t>
            </a:r>
            <a:endParaRPr lang="en-GB" dirty="0"/>
          </a:p>
        </p:txBody>
      </p:sp>
    </p:spTree>
    <p:extLst>
      <p:ext uri="{BB962C8B-B14F-4D97-AF65-F5344CB8AC3E}">
        <p14:creationId xmlns:p14="http://schemas.microsoft.com/office/powerpoint/2010/main" val="3844699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CH" dirty="0"/>
              <a:t>Le croyant peut aussi vivre près de Jésus, la « source d’eau vive ». </a:t>
            </a:r>
          </a:p>
          <a:p>
            <a:r>
              <a:rPr lang="fr-CH" dirty="0"/>
              <a:t>C’est là qu’il peut retrouver des forces, être rafraîchi dans l’épreuve, jouir de sa communion.</a:t>
            </a:r>
            <a:endParaRPr lang="en-GB" dirty="0"/>
          </a:p>
        </p:txBody>
      </p:sp>
      <p:sp>
        <p:nvSpPr>
          <p:cNvPr id="5" name="Titre 4"/>
          <p:cNvSpPr>
            <a:spLocks noGrp="1"/>
          </p:cNvSpPr>
          <p:nvPr>
            <p:ph type="title"/>
          </p:nvPr>
        </p:nvSpPr>
        <p:spPr/>
        <p:txBody>
          <a:bodyPr/>
          <a:lstStyle/>
          <a:p>
            <a:endParaRPr lang="fr-FR"/>
          </a:p>
        </p:txBody>
      </p:sp>
    </p:spTree>
    <p:extLst>
      <p:ext uri="{BB962C8B-B14F-4D97-AF65-F5344CB8AC3E}">
        <p14:creationId xmlns:p14="http://schemas.microsoft.com/office/powerpoint/2010/main" val="1026251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p:cNvSpPr>
            <a:spLocks noGrp="1"/>
          </p:cNvSpPr>
          <p:nvPr>
            <p:ph type="body" sz="quarter" idx="12"/>
          </p:nvPr>
        </p:nvSpPr>
        <p:spPr/>
        <p:txBody>
          <a:bodyPr/>
          <a:lstStyle/>
          <a:p>
            <a:r>
              <a:rPr lang="fr-FR" dirty="0"/>
              <a:t>Rebecca, femme, d’Isaac, est stérile.</a:t>
            </a:r>
          </a:p>
          <a:p>
            <a:r>
              <a:rPr lang="fr-FR" dirty="0"/>
              <a:t>Isaac supplie l’Eternel qui lui répond.</a:t>
            </a:r>
          </a:p>
          <a:p>
            <a:r>
              <a:rPr lang="fr-FR" dirty="0"/>
              <a:t>Après 20 ans de vie commune avec Isaac, Rebecca est enceinte de jumeaux.</a:t>
            </a:r>
          </a:p>
          <a:p>
            <a:r>
              <a:rPr lang="fr-FR" dirty="0"/>
              <a:t>Elle va consulter l’Eternel qui lui dit:</a:t>
            </a:r>
          </a:p>
          <a:p>
            <a:pPr lvl="2"/>
            <a:r>
              <a:rPr lang="fr-FR" dirty="0"/>
              <a:t>Il y a deux nations dans ton ventre, et deux peuples issus de toi se sépareront. Un de ces peuples sera plus fort que l'autre, et le plus grand sera asservi au plus petit. </a:t>
            </a:r>
            <a:r>
              <a:rPr lang="fr-FR" dirty="0" err="1"/>
              <a:t>Gn</a:t>
            </a:r>
            <a:r>
              <a:rPr lang="fr-FR" dirty="0"/>
              <a:t> 25,23	</a:t>
            </a:r>
          </a:p>
          <a:p>
            <a:r>
              <a:rPr lang="fr-FR" dirty="0"/>
              <a:t>Le premier-né, Esaü, est entièrement roux, recouvert de poils.</a:t>
            </a:r>
          </a:p>
          <a:p>
            <a:endParaRPr lang="fr-FR" dirty="0"/>
          </a:p>
        </p:txBody>
      </p:sp>
      <p:sp>
        <p:nvSpPr>
          <p:cNvPr id="8" name="Titre 7"/>
          <p:cNvSpPr>
            <a:spLocks noGrp="1"/>
          </p:cNvSpPr>
          <p:nvPr>
            <p:ph type="title"/>
          </p:nvPr>
        </p:nvSpPr>
        <p:spPr/>
        <p:txBody>
          <a:bodyPr/>
          <a:lstStyle/>
          <a:p>
            <a:r>
              <a:rPr lang="fr-FR" dirty="0"/>
              <a:t>Naissance de Jacob et d’Esaü</a:t>
            </a:r>
          </a:p>
        </p:txBody>
      </p:sp>
    </p:spTree>
    <p:extLst>
      <p:ext uri="{BB962C8B-B14F-4D97-AF65-F5344CB8AC3E}">
        <p14:creationId xmlns:p14="http://schemas.microsoft.com/office/powerpoint/2010/main" val="1062652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891213"/>
            <a:ext cx="8787267" cy="5172605"/>
          </a:xfrm>
        </p:spPr>
        <p:txBody>
          <a:bodyPr/>
          <a:lstStyle/>
          <a:p>
            <a:r>
              <a:rPr lang="fr-FR" dirty="0"/>
              <a:t>Le 2ème enfant, Jacob, naît en tenant la jambe de son frère dans la main.</a:t>
            </a:r>
          </a:p>
          <a:p>
            <a:pPr lvl="1"/>
            <a:r>
              <a:rPr lang="fr-FR" dirty="0"/>
              <a:t>Jacob est le père du peuple d’Israël.</a:t>
            </a:r>
          </a:p>
          <a:p>
            <a:pPr lvl="1"/>
            <a:r>
              <a:rPr lang="fr-FR" dirty="0"/>
              <a:t>Esaü est le père du peuple d’Edom.</a:t>
            </a:r>
          </a:p>
          <a:p>
            <a:r>
              <a:rPr lang="fr-FR" dirty="0"/>
              <a:t>Ces 2 peuples vont se combattre durant des siècles.</a:t>
            </a:r>
          </a:p>
          <a:p>
            <a:endParaRPr lang="fr-FR" dirty="0"/>
          </a:p>
        </p:txBody>
      </p:sp>
      <p:pic>
        <p:nvPicPr>
          <p:cNvPr id="5" name="Picture 2" descr="Bozrah vue du nord-ouest"/>
          <p:cNvPicPr>
            <a:picLocks noGrp="1" noChangeAspect="1" noChangeArrowheads="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0" y="3510003"/>
            <a:ext cx="9143999" cy="3347997"/>
          </a:xfrm>
          <a:prstGeom prst="rect">
            <a:avLst/>
          </a:prstGeom>
          <a:noFill/>
          <a:ln>
            <a:noFill/>
          </a:ln>
        </p:spPr>
      </p:pic>
      <p:sp>
        <p:nvSpPr>
          <p:cNvPr id="6" name="Text Box 13"/>
          <p:cNvSpPr txBox="1">
            <a:spLocks noChangeArrowheads="1"/>
          </p:cNvSpPr>
          <p:nvPr/>
        </p:nvSpPr>
        <p:spPr bwMode="auto">
          <a:xfrm>
            <a:off x="1479716" y="6438262"/>
            <a:ext cx="3683365" cy="369332"/>
          </a:xfrm>
          <a:prstGeom prst="rect">
            <a:avLst/>
          </a:prstGeom>
          <a:noFill/>
          <a:ln w="9525">
            <a:noFill/>
            <a:miter lim="800000"/>
            <a:headEnd/>
            <a:tailEnd/>
          </a:ln>
        </p:spPr>
        <p:txBody>
          <a:bodyPr wrap="square">
            <a:spAutoFit/>
          </a:bodyPr>
          <a:lstStyle/>
          <a:p>
            <a:r>
              <a:rPr lang="fr-CH" b="0" dirty="0" err="1">
                <a:solidFill>
                  <a:schemeClr val="bg1"/>
                </a:solidFill>
                <a:latin typeface="+mj-lt"/>
              </a:rPr>
              <a:t>Bozrah</a:t>
            </a:r>
            <a:r>
              <a:rPr lang="fr-CH" b="0" dirty="0">
                <a:solidFill>
                  <a:schemeClr val="bg1"/>
                </a:solidFill>
                <a:latin typeface="+mj-lt"/>
              </a:rPr>
              <a:t>, ancienne capitale d’Edom</a:t>
            </a:r>
            <a:endParaRPr lang="fr-FR" b="0" dirty="0">
              <a:solidFill>
                <a:schemeClr val="bg1"/>
              </a:solidFill>
              <a:latin typeface="+mj-lt"/>
            </a:endParaRPr>
          </a:p>
        </p:txBody>
      </p:sp>
      <p:sp>
        <p:nvSpPr>
          <p:cNvPr id="7" name="Text Box 11"/>
          <p:cNvSpPr txBox="1">
            <a:spLocks noChangeArrowheads="1"/>
          </p:cNvSpPr>
          <p:nvPr/>
        </p:nvSpPr>
        <p:spPr bwMode="auto">
          <a:xfrm>
            <a:off x="8490995" y="6469967"/>
            <a:ext cx="4300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a:solidFill>
                  <a:srgbClr val="FFFFFF"/>
                </a:solidFill>
                <a:latin typeface="+mj-lt"/>
              </a:rPr>
              <a:t>PL</a:t>
            </a:r>
            <a:endParaRPr lang="fr-FR" sz="1200" b="0" dirty="0">
              <a:solidFill>
                <a:srgbClr val="FFFFFF"/>
              </a:solidFill>
              <a:latin typeface="+mj-lt"/>
            </a:endParaRPr>
          </a:p>
        </p:txBody>
      </p:sp>
    </p:spTree>
    <p:extLst>
      <p:ext uri="{BB962C8B-B14F-4D97-AF65-F5344CB8AC3E}">
        <p14:creationId xmlns:p14="http://schemas.microsoft.com/office/powerpoint/2010/main" val="859612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Esaü devient chasseur, un homme des champs.</a:t>
            </a:r>
          </a:p>
          <a:p>
            <a:r>
              <a:rPr lang="fr-FR" dirty="0"/>
              <a:t>Jacob, tranquille, reste sous les tentes.</a:t>
            </a:r>
          </a:p>
          <a:p>
            <a:r>
              <a:rPr lang="fr-FR" dirty="0"/>
              <a:t>Quelle affection leurs parents leur portent-ils?</a:t>
            </a:r>
          </a:p>
          <a:p>
            <a:pPr lvl="2"/>
            <a:r>
              <a:rPr lang="fr-FR" dirty="0"/>
              <a:t>Isaac aimait Esaü parce qu'il lui amenait du gibier, et Rebecca aimait Jacob. </a:t>
            </a:r>
            <a:r>
              <a:rPr lang="fr-FR" dirty="0" err="1"/>
              <a:t>Gn</a:t>
            </a:r>
            <a:r>
              <a:rPr lang="fr-FR" dirty="0"/>
              <a:t> 25,28</a:t>
            </a:r>
          </a:p>
          <a:p>
            <a:r>
              <a:rPr lang="fr-FR" dirty="0"/>
              <a:t>Un jour, Esaü revient des champs, fatigué.</a:t>
            </a:r>
          </a:p>
        </p:txBody>
      </p:sp>
      <p:pic>
        <p:nvPicPr>
          <p:cNvPr id="5" name="Espace réservé pour une image  4" descr="Horns of Hattin top view from north, tb041003.bmp"/>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a:noFill/>
          <a:ln>
            <a:noFill/>
          </a:ln>
        </p:spPr>
      </p:pic>
    </p:spTree>
    <p:extLst>
      <p:ext uri="{BB962C8B-B14F-4D97-AF65-F5344CB8AC3E}">
        <p14:creationId xmlns:p14="http://schemas.microsoft.com/office/powerpoint/2010/main" val="1007434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1066799"/>
            <a:ext cx="5665889" cy="4944535"/>
          </a:xfrm>
        </p:spPr>
        <p:txBody>
          <a:bodyPr/>
          <a:lstStyle/>
          <a:p>
            <a:r>
              <a:rPr lang="fr-FR" dirty="0"/>
              <a:t>Jacob est en train de préparer un potage de lentilles.</a:t>
            </a:r>
          </a:p>
          <a:p>
            <a:r>
              <a:rPr lang="fr-FR" dirty="0"/>
              <a:t>Esaü lui demande de lui en donner.</a:t>
            </a:r>
          </a:p>
          <a:p>
            <a:r>
              <a:rPr lang="fr-FR" dirty="0"/>
              <a:t>Jacob lui répond:</a:t>
            </a:r>
          </a:p>
          <a:p>
            <a:pPr lvl="2"/>
            <a:r>
              <a:rPr lang="fr-FR" dirty="0"/>
              <a:t>Vends-moi aujourd'hui ton droit d'aînesse. </a:t>
            </a:r>
            <a:r>
              <a:rPr lang="fr-FR" dirty="0" err="1"/>
              <a:t>Gn</a:t>
            </a:r>
            <a:r>
              <a:rPr lang="fr-FR" dirty="0"/>
              <a:t> 25,31</a:t>
            </a:r>
          </a:p>
          <a:p>
            <a:r>
              <a:rPr lang="fr-FR" dirty="0"/>
              <a:t>Esaü accepte de lui céder son droit en échange du potage.</a:t>
            </a:r>
          </a:p>
          <a:p>
            <a:pPr lvl="2"/>
            <a:r>
              <a:rPr lang="fr-FR" dirty="0"/>
              <a:t>Alors Jacob donna du pain et du potage de lentilles à Esaü. Il mangea et but, puis se leva et s'en alla. C'est ainsi qu'Esaü méprisa le droit d'aînesse. </a:t>
            </a:r>
            <a:r>
              <a:rPr lang="fr-FR" dirty="0" err="1"/>
              <a:t>Gn</a:t>
            </a:r>
            <a:r>
              <a:rPr lang="fr-FR" dirty="0"/>
              <a:t> 25,34	</a:t>
            </a:r>
          </a:p>
          <a:p>
            <a:endParaRPr lang="fr-FR" dirty="0"/>
          </a:p>
          <a:p>
            <a:endParaRPr lang="fr-FR" dirty="0"/>
          </a:p>
        </p:txBody>
      </p:sp>
      <p:pic>
        <p:nvPicPr>
          <p:cNvPr id="4" name="Picture 4"/>
          <p:cNvPicPr>
            <a:picLocks noGrp="1" noChangeAspect="1" noChangeArrowheads="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prstGeom prst="rect">
            <a:avLst/>
          </a:prstGeom>
          <a:noFill/>
          <a:ln>
            <a:noFill/>
          </a:ln>
        </p:spPr>
      </p:pic>
    </p:spTree>
    <p:extLst>
      <p:ext uri="{BB962C8B-B14F-4D97-AF65-F5344CB8AC3E}">
        <p14:creationId xmlns:p14="http://schemas.microsoft.com/office/powerpoint/2010/main" val="3756762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4"/>
          </p:nvPr>
        </p:nvSpPr>
        <p:spPr/>
        <p:txBody>
          <a:bodyPr/>
          <a:lstStyle/>
          <a:p>
            <a:r>
              <a:rPr lang="fr-FR" dirty="0"/>
              <a:t>Le droit d’aînesse était très important à l’époque.</a:t>
            </a:r>
          </a:p>
          <a:p>
            <a:pPr lvl="1"/>
            <a:r>
              <a:rPr lang="fr-FR" dirty="0"/>
              <a:t>Il accordait notamment une double portion d’héritage (</a:t>
            </a:r>
            <a:r>
              <a:rPr lang="fr-FR" dirty="0" err="1"/>
              <a:t>Deut</a:t>
            </a:r>
            <a:r>
              <a:rPr lang="fr-FR" dirty="0"/>
              <a:t> 21/15-17).</a:t>
            </a:r>
          </a:p>
          <a:p>
            <a:r>
              <a:rPr lang="fr-FR" dirty="0"/>
              <a:t>Esaü a agi sans réfléchir afin de satisfaire un besoin immédiat.</a:t>
            </a:r>
          </a:p>
          <a:p>
            <a:endParaRPr lang="fr-FR" dirty="0"/>
          </a:p>
        </p:txBody>
      </p:sp>
      <p:sp>
        <p:nvSpPr>
          <p:cNvPr id="2" name="Espace réservé du texte 1"/>
          <p:cNvSpPr>
            <a:spLocks noGrp="1"/>
          </p:cNvSpPr>
          <p:nvPr>
            <p:ph type="body" sz="quarter" idx="12"/>
          </p:nvPr>
        </p:nvSpPr>
        <p:spPr/>
        <p:txBody>
          <a:bodyPr/>
          <a:lstStyle/>
          <a:p>
            <a:r>
              <a:rPr lang="fr-FR" dirty="0"/>
              <a:t>Le piège nous guette;</a:t>
            </a:r>
          </a:p>
          <a:p>
            <a:r>
              <a:rPr lang="fr-FR" dirty="0"/>
              <a:t>Avant de céder à nos instincts, pensons aux conséquences à long terme.</a:t>
            </a:r>
          </a:p>
          <a:p>
            <a:endParaRPr lang="fr-FR" dirty="0"/>
          </a:p>
        </p:txBody>
      </p:sp>
      <p:pic>
        <p:nvPicPr>
          <p:cNvPr id="7"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8" name="Text Box 11"/>
          <p:cNvSpPr txBox="1">
            <a:spLocks noChangeArrowheads="1"/>
          </p:cNvSpPr>
          <p:nvPr/>
        </p:nvSpPr>
        <p:spPr bwMode="auto">
          <a:xfrm>
            <a:off x="8713997" y="6080703"/>
            <a:ext cx="4300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a:solidFill>
                  <a:srgbClr val="5F5F5F"/>
                </a:solidFill>
                <a:latin typeface="+mj-lt"/>
              </a:rPr>
              <a:t>TP</a:t>
            </a:r>
            <a:endParaRPr lang="fr-FR" sz="1200" b="0" dirty="0">
              <a:solidFill>
                <a:srgbClr val="5F5F5F"/>
              </a:solidFill>
              <a:latin typeface="+mj-lt"/>
            </a:endParaRPr>
          </a:p>
        </p:txBody>
      </p:sp>
    </p:spTree>
    <p:extLst>
      <p:ext uri="{BB962C8B-B14F-4D97-AF65-F5344CB8AC3E}">
        <p14:creationId xmlns:p14="http://schemas.microsoft.com/office/powerpoint/2010/main" val="3756762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a:xfrm>
            <a:off x="162000" y="991485"/>
            <a:ext cx="8787267" cy="5172605"/>
          </a:xfrm>
        </p:spPr>
        <p:txBody>
          <a:bodyPr/>
          <a:lstStyle/>
          <a:p>
            <a:r>
              <a:rPr lang="fr-FR" dirty="0"/>
              <a:t>Tout le pays subit la famine.</a:t>
            </a:r>
          </a:p>
          <a:p>
            <a:r>
              <a:rPr lang="fr-FR" dirty="0"/>
              <a:t>Isaac s’installe à </a:t>
            </a:r>
            <a:r>
              <a:rPr lang="fr-FR" dirty="0" err="1"/>
              <a:t>Guérar</a:t>
            </a:r>
            <a:r>
              <a:rPr lang="fr-FR" dirty="0"/>
              <a:t>, dans le pays des Philistins.</a:t>
            </a:r>
          </a:p>
          <a:p>
            <a:r>
              <a:rPr lang="fr-FR" dirty="0"/>
              <a:t>L’Eternel lui apparaît et lui dit:</a:t>
            </a:r>
          </a:p>
          <a:p>
            <a:pPr lvl="2"/>
            <a:r>
              <a:rPr lang="fr-FR" dirty="0"/>
              <a:t>Ne descends pas en Egypte! Réside dans le pays que je vais t'indiquer. </a:t>
            </a:r>
            <a:r>
              <a:rPr lang="fr-FR" dirty="0" err="1"/>
              <a:t>Gn</a:t>
            </a:r>
            <a:r>
              <a:rPr lang="fr-FR" dirty="0"/>
              <a:t> 26,2	</a:t>
            </a:r>
          </a:p>
          <a:p>
            <a:endParaRPr lang="fr-FR" dirty="0"/>
          </a:p>
        </p:txBody>
      </p:sp>
      <p:pic>
        <p:nvPicPr>
          <p:cNvPr id="7" name="Espace réservé pour une image  6" descr="Gerar, Tel Haror, from southeast, tb n050701.bmp"/>
          <p:cNvPicPr>
            <a:picLocks noGrp="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22150" y="4006850"/>
            <a:ext cx="9166150" cy="2851150"/>
          </a:xfrm>
          <a:prstGeom prst="rect">
            <a:avLst/>
          </a:prstGeom>
          <a:noFill/>
          <a:ln>
            <a:noFill/>
          </a:ln>
        </p:spPr>
      </p:pic>
      <p:sp>
        <p:nvSpPr>
          <p:cNvPr id="9" name="Text Box 11"/>
          <p:cNvSpPr txBox="1">
            <a:spLocks noChangeArrowheads="1"/>
          </p:cNvSpPr>
          <p:nvPr/>
        </p:nvSpPr>
        <p:spPr bwMode="auto">
          <a:xfrm>
            <a:off x="8734265" y="6379230"/>
            <a:ext cx="4300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a:solidFill>
                  <a:srgbClr val="FFFFFF"/>
                </a:solidFill>
                <a:latin typeface="+mj-lt"/>
              </a:rPr>
              <a:t>PL</a:t>
            </a:r>
            <a:endParaRPr lang="fr-FR" sz="1200" b="0" dirty="0">
              <a:solidFill>
                <a:srgbClr val="FFFFFF"/>
              </a:solidFill>
              <a:latin typeface="+mj-lt"/>
            </a:endParaRPr>
          </a:p>
        </p:txBody>
      </p:sp>
      <p:sp>
        <p:nvSpPr>
          <p:cNvPr id="8" name="Text Box 13"/>
          <p:cNvSpPr txBox="1">
            <a:spLocks noChangeArrowheads="1"/>
          </p:cNvSpPr>
          <p:nvPr/>
        </p:nvSpPr>
        <p:spPr bwMode="auto">
          <a:xfrm>
            <a:off x="2890658" y="6348756"/>
            <a:ext cx="4310922" cy="369332"/>
          </a:xfrm>
          <a:prstGeom prst="rect">
            <a:avLst/>
          </a:prstGeom>
          <a:noFill/>
          <a:ln w="9525">
            <a:noFill/>
            <a:miter lim="800000"/>
            <a:headEnd/>
            <a:tailEnd/>
          </a:ln>
        </p:spPr>
        <p:txBody>
          <a:bodyPr wrap="square">
            <a:spAutoFit/>
          </a:bodyPr>
          <a:lstStyle/>
          <a:p>
            <a:r>
              <a:rPr lang="fr-CH" b="0" dirty="0">
                <a:solidFill>
                  <a:srgbClr val="FFFFFF"/>
                </a:solidFill>
                <a:latin typeface="+mj-lt"/>
              </a:rPr>
              <a:t>Gerar</a:t>
            </a:r>
            <a:endParaRPr lang="fr-FR" b="0" dirty="0">
              <a:solidFill>
                <a:srgbClr val="FFFFFF"/>
              </a:solidFill>
              <a:latin typeface="+mj-lt"/>
            </a:endParaRPr>
          </a:p>
        </p:txBody>
      </p:sp>
      <p:sp>
        <p:nvSpPr>
          <p:cNvPr id="4" name="Titre 3"/>
          <p:cNvSpPr>
            <a:spLocks noGrp="1"/>
          </p:cNvSpPr>
          <p:nvPr>
            <p:ph type="title"/>
          </p:nvPr>
        </p:nvSpPr>
        <p:spPr/>
        <p:txBody>
          <a:bodyPr/>
          <a:lstStyle/>
          <a:p>
            <a:r>
              <a:rPr lang="fr-FR" dirty="0"/>
              <a:t>Promesses faites à Isaac</a:t>
            </a:r>
          </a:p>
        </p:txBody>
      </p:sp>
    </p:spTree>
    <p:extLst>
      <p:ext uri="{BB962C8B-B14F-4D97-AF65-F5344CB8AC3E}">
        <p14:creationId xmlns:p14="http://schemas.microsoft.com/office/powerpoint/2010/main" val="2307961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Il lui dit encore:</a:t>
            </a:r>
          </a:p>
          <a:p>
            <a:pPr lvl="2"/>
            <a:r>
              <a:rPr lang="fr-FR" dirty="0"/>
              <a:t>séjourne dans ce pays-ci. Je serai avec toi et je te bénirai, car je te donnerai toutes ces terres, à toi et à ta descendance. Je tiendrai le serment que j'ai fait à ton père Abraham: je rendrai ta descendance aussi nombreuse que les étoiles du ciel, je donnerai toutes ces terres à ta descendance, toutes les nations de la terre seront bénies en ta descendance, </a:t>
            </a:r>
            <a:r>
              <a:rPr lang="fr-FR" dirty="0" err="1"/>
              <a:t>Gn</a:t>
            </a:r>
            <a:r>
              <a:rPr lang="fr-FR" dirty="0"/>
              <a:t> 26,3	</a:t>
            </a:r>
          </a:p>
          <a:p>
            <a:endParaRPr lang="fr-FR" dirty="0"/>
          </a:p>
          <a:p>
            <a:endParaRPr lang="fr-FR" dirty="0"/>
          </a:p>
        </p:txBody>
      </p:sp>
      <p:pic>
        <p:nvPicPr>
          <p:cNvPr id="5" name="Espace réservé pour une image  4" descr="Gerar, Tel Haror, from southeast2, tb n050701.bmp"/>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prstGeom prst="rect">
            <a:avLst/>
          </a:prstGeom>
          <a:noFill/>
          <a:ln>
            <a:noFill/>
          </a:ln>
        </p:spPr>
      </p:pic>
    </p:spTree>
    <p:extLst>
      <p:ext uri="{BB962C8B-B14F-4D97-AF65-F5344CB8AC3E}">
        <p14:creationId xmlns:p14="http://schemas.microsoft.com/office/powerpoint/2010/main" val="3118611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Comme son père l’avait fait, Isaac fait passer sa femme pour sa sœur.</a:t>
            </a:r>
          </a:p>
          <a:p>
            <a:r>
              <a:rPr lang="fr-FR" dirty="0"/>
              <a:t>Pourquoi fait-il cela?</a:t>
            </a:r>
          </a:p>
          <a:p>
            <a:pPr lvl="2"/>
            <a:r>
              <a:rPr lang="fr-FR" dirty="0"/>
              <a:t>Lorsque les habitants de l'endroit posaient des questions sur sa femme, il disait: «C'est ma </a:t>
            </a:r>
            <a:r>
              <a:rPr lang="fr-FR" dirty="0" err="1"/>
              <a:t>soeur</a:t>
            </a:r>
            <a:r>
              <a:rPr lang="fr-FR" dirty="0"/>
              <a:t>.» Il avait peur, en effet, qu'ils ne le tuent s'il disait «ma femme», parce que Rebecca était belle. </a:t>
            </a:r>
            <a:r>
              <a:rPr lang="fr-FR" dirty="0" err="1"/>
              <a:t>Gn</a:t>
            </a:r>
            <a:r>
              <a:rPr lang="fr-FR" dirty="0"/>
              <a:t> 26,7</a:t>
            </a:r>
          </a:p>
          <a:p>
            <a:r>
              <a:rPr lang="fr-FR" dirty="0"/>
              <a:t>Regardant par la fenêtre, </a:t>
            </a:r>
            <a:r>
              <a:rPr lang="fr-FR" dirty="0" err="1"/>
              <a:t>Abimelec</a:t>
            </a:r>
            <a:r>
              <a:rPr lang="fr-FR" dirty="0"/>
              <a:t>, roi des Philistins, voit Isaac s’amuser avec Rebecca.</a:t>
            </a:r>
          </a:p>
          <a:p>
            <a:r>
              <a:rPr lang="fr-FR" dirty="0"/>
              <a:t>Il lui dit:</a:t>
            </a:r>
          </a:p>
          <a:p>
            <a:pPr lvl="2"/>
            <a:r>
              <a:rPr lang="fr-FR" dirty="0"/>
              <a:t>C'est certain, c'est ta femme. Comment as-tu pu dire: C'est ma </a:t>
            </a:r>
            <a:r>
              <a:rPr lang="fr-FR" dirty="0" err="1"/>
              <a:t>soeur</a:t>
            </a:r>
            <a:r>
              <a:rPr lang="fr-FR" dirty="0"/>
              <a:t>? </a:t>
            </a:r>
            <a:r>
              <a:rPr lang="fr-FR" dirty="0" err="1"/>
              <a:t>Gn</a:t>
            </a:r>
            <a:r>
              <a:rPr lang="fr-FR" dirty="0"/>
              <a:t> 26.9 </a:t>
            </a:r>
          </a:p>
          <a:p>
            <a:endParaRPr lang="fr-FR" dirty="0"/>
          </a:p>
        </p:txBody>
      </p:sp>
      <p:sp>
        <p:nvSpPr>
          <p:cNvPr id="4" name="Titre 3"/>
          <p:cNvSpPr>
            <a:spLocks noGrp="1"/>
          </p:cNvSpPr>
          <p:nvPr>
            <p:ph type="title"/>
          </p:nvPr>
        </p:nvSpPr>
        <p:spPr/>
        <p:txBody>
          <a:bodyPr/>
          <a:lstStyle/>
          <a:p>
            <a:r>
              <a:rPr lang="fr-FR" dirty="0"/>
              <a:t>Faute d’Isaac</a:t>
            </a:r>
          </a:p>
        </p:txBody>
      </p:sp>
    </p:spTree>
    <p:extLst>
      <p:ext uri="{BB962C8B-B14F-4D97-AF65-F5344CB8AC3E}">
        <p14:creationId xmlns:p14="http://schemas.microsoft.com/office/powerpoint/2010/main" val="2903880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Abraham et sa femme Sara sont très âgés. Ils n’ont pas d’enfant.</a:t>
            </a:r>
            <a:endParaRPr lang="en-GB" dirty="0"/>
          </a:p>
          <a:p>
            <a:r>
              <a:rPr lang="fr-FR" dirty="0"/>
              <a:t>L’Eternel dit à Abraham:</a:t>
            </a:r>
            <a:endParaRPr lang="en-GB" dirty="0"/>
          </a:p>
          <a:p>
            <a:pPr lvl="2"/>
            <a:r>
              <a:rPr lang="fr-FR" dirty="0"/>
              <a:t>Je reviendrai vers toi à la même époque, et ta femme Sara aura un fils. </a:t>
            </a:r>
            <a:r>
              <a:rPr lang="fr-FR" dirty="0" err="1"/>
              <a:t>Gn</a:t>
            </a:r>
            <a:r>
              <a:rPr lang="fr-FR" dirty="0"/>
              <a:t> 18,10</a:t>
            </a:r>
            <a:endParaRPr lang="en-GB" dirty="0"/>
          </a:p>
          <a:p>
            <a:r>
              <a:rPr lang="fr-FR" dirty="0"/>
              <a:t>Sara devient enceinte et enfante un fils. Abraham lui donne le nom d’Isaac.</a:t>
            </a:r>
            <a:endParaRPr lang="en-GB" dirty="0"/>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4" name="Titre 3"/>
          <p:cNvSpPr>
            <a:spLocks noGrp="1"/>
          </p:cNvSpPr>
          <p:nvPr>
            <p:ph type="title"/>
          </p:nvPr>
        </p:nvSpPr>
        <p:spPr/>
        <p:txBody>
          <a:bodyPr/>
          <a:lstStyle/>
          <a:p>
            <a:r>
              <a:rPr lang="fr-FR" dirty="0"/>
              <a:t>Naissance d’Isaac</a:t>
            </a:r>
          </a:p>
        </p:txBody>
      </p:sp>
      <p:sp>
        <p:nvSpPr>
          <p:cNvPr id="6" name="Text Box 11"/>
          <p:cNvSpPr txBox="1">
            <a:spLocks noChangeArrowheads="1"/>
          </p:cNvSpPr>
          <p:nvPr/>
        </p:nvSpPr>
        <p:spPr bwMode="auto">
          <a:xfrm>
            <a:off x="8385884" y="6011334"/>
            <a:ext cx="4300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a:solidFill>
                  <a:srgbClr val="5F5F5F"/>
                </a:solidFill>
                <a:latin typeface="+mj-lt"/>
              </a:rPr>
              <a:t>TP</a:t>
            </a:r>
            <a:endParaRPr lang="fr-FR" sz="1200" b="0" dirty="0">
              <a:solidFill>
                <a:srgbClr val="5F5F5F"/>
              </a:solidFill>
              <a:latin typeface="+mj-lt"/>
            </a:endParaRPr>
          </a:p>
        </p:txBody>
      </p:sp>
    </p:spTree>
    <p:extLst>
      <p:ext uri="{BB962C8B-B14F-4D97-AF65-F5344CB8AC3E}">
        <p14:creationId xmlns:p14="http://schemas.microsoft.com/office/powerpoint/2010/main" val="1221459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p:cNvSpPr>
            <a:spLocks noGrp="1"/>
          </p:cNvSpPr>
          <p:nvPr>
            <p:ph type="body" sz="quarter" idx="12"/>
          </p:nvPr>
        </p:nvSpPr>
        <p:spPr>
          <a:xfrm>
            <a:off x="579120" y="1008197"/>
            <a:ext cx="8324991" cy="2050014"/>
          </a:xfrm>
        </p:spPr>
        <p:txBody>
          <a:bodyPr/>
          <a:lstStyle/>
          <a:p>
            <a:r>
              <a:rPr lang="fr-FR" dirty="0" err="1"/>
              <a:t>Abimélec</a:t>
            </a:r>
            <a:r>
              <a:rPr lang="fr-FR" dirty="0"/>
              <a:t> a observé Isaac. Les gens autour de nous nous observent aussi.</a:t>
            </a:r>
          </a:p>
          <a:p>
            <a:r>
              <a:rPr lang="fr-FR" dirty="0"/>
              <a:t>Ils comparent notre conduite à celle que nous devrions avoir en tant que chrétiens.</a:t>
            </a:r>
          </a:p>
          <a:p>
            <a:r>
              <a:rPr lang="fr-FR" dirty="0"/>
              <a:t>Tenons fermes, veillons.</a:t>
            </a:r>
          </a:p>
          <a:p>
            <a:endParaRPr lang="fr-FR" dirty="0"/>
          </a:p>
        </p:txBody>
      </p:sp>
      <p:sp>
        <p:nvSpPr>
          <p:cNvPr id="8" name="Titre 7"/>
          <p:cNvSpPr>
            <a:spLocks noGrp="1"/>
          </p:cNvSpPr>
          <p:nvPr>
            <p:ph type="title"/>
          </p:nvPr>
        </p:nvSpPr>
        <p:spPr/>
        <p:txBody>
          <a:bodyPr/>
          <a:lstStyle/>
          <a:p>
            <a:endParaRPr lang="fr-FR"/>
          </a:p>
        </p:txBody>
      </p:sp>
      <p:pic>
        <p:nvPicPr>
          <p:cNvPr id="11" name="Espace réservé pour une image  10" descr="iStock_000007424729Small.jpg"/>
          <p:cNvPicPr>
            <a:picLocks noGrp="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a:noFill/>
          <a:ln>
            <a:noFill/>
          </a:ln>
        </p:spPr>
      </p:pic>
    </p:spTree>
    <p:extLst>
      <p:ext uri="{BB962C8B-B14F-4D97-AF65-F5344CB8AC3E}">
        <p14:creationId xmlns:p14="http://schemas.microsoft.com/office/powerpoint/2010/main" val="3065826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Isaac fait pousser des cultures.</a:t>
            </a:r>
          </a:p>
          <a:p>
            <a:pPr lvl="2"/>
            <a:r>
              <a:rPr lang="fr-FR" dirty="0"/>
              <a:t>Isaac sema dans ce pays, et il recueillit cette année le centuple; car l'Eternel le bénit. </a:t>
            </a:r>
            <a:r>
              <a:rPr lang="fr-FR" dirty="0" err="1"/>
              <a:t>Gn</a:t>
            </a:r>
            <a:r>
              <a:rPr lang="fr-FR" dirty="0"/>
              <a:t> 26.12 </a:t>
            </a:r>
          </a:p>
          <a:p>
            <a:r>
              <a:rPr lang="fr-FR" dirty="0"/>
              <a:t>Il a de nombreux troupeaux de bétail</a:t>
            </a:r>
          </a:p>
        </p:txBody>
      </p:sp>
      <p:sp>
        <p:nvSpPr>
          <p:cNvPr id="4" name="Titre 3"/>
          <p:cNvSpPr>
            <a:spLocks noGrp="1"/>
          </p:cNvSpPr>
          <p:nvPr>
            <p:ph type="title"/>
          </p:nvPr>
        </p:nvSpPr>
        <p:spPr/>
        <p:txBody>
          <a:bodyPr/>
          <a:lstStyle/>
          <a:p>
            <a:r>
              <a:rPr lang="fr-FR" dirty="0"/>
              <a:t>Actions d’Isaac</a:t>
            </a:r>
          </a:p>
        </p:txBody>
      </p:sp>
      <p:pic>
        <p:nvPicPr>
          <p:cNvPr id="7" name="Espace réservé pour une image  6"/>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0" y="4006850"/>
            <a:ext cx="9166150" cy="2851150"/>
          </a:xfrm>
        </p:spPr>
      </p:pic>
    </p:spTree>
    <p:extLst>
      <p:ext uri="{BB962C8B-B14F-4D97-AF65-F5344CB8AC3E}">
        <p14:creationId xmlns:p14="http://schemas.microsoft.com/office/powerpoint/2010/main" val="3530503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Un grand nombre de serviteurs sont à son service.</a:t>
            </a:r>
          </a:p>
          <a:p>
            <a:pPr lvl="2"/>
            <a:r>
              <a:rPr lang="fr-FR" dirty="0"/>
              <a:t>Cet homme devint riche. Il s'enrichit de plus en plus, jusqu'à devenir très riche. </a:t>
            </a:r>
            <a:r>
              <a:rPr lang="fr-FR" dirty="0" err="1"/>
              <a:t>Gn</a:t>
            </a:r>
            <a:r>
              <a:rPr lang="fr-FR" dirty="0"/>
              <a:t> 26.13 </a:t>
            </a:r>
          </a:p>
          <a:p>
            <a:r>
              <a:rPr lang="fr-FR" dirty="0"/>
              <a:t>Les Philistins deviennent jaloux. Ils remplissent ses puits de terre.</a:t>
            </a:r>
          </a:p>
          <a:p>
            <a:pPr lvl="2"/>
            <a:r>
              <a:rPr lang="fr-FR" dirty="0"/>
              <a:t>Tous les puits qu'avaient creusés les serviteurs de son père à l'époque de son père Abraham, les Philistins les comblèrent en les remplissant de terre. </a:t>
            </a:r>
            <a:r>
              <a:rPr lang="fr-FR" dirty="0" err="1"/>
              <a:t>Gn</a:t>
            </a:r>
            <a:r>
              <a:rPr lang="fr-FR" dirty="0"/>
              <a:t> 26.15 </a:t>
            </a:r>
          </a:p>
          <a:p>
            <a:r>
              <a:rPr lang="fr-FR" dirty="0"/>
              <a:t>Le roi des Philistins dit à Isaac:</a:t>
            </a:r>
          </a:p>
          <a:p>
            <a:pPr lvl="2"/>
            <a:r>
              <a:rPr lang="fr-FR" dirty="0"/>
              <a:t>Va-t'en de chez nous, car tu es beaucoup plus puissant que nous. </a:t>
            </a:r>
            <a:r>
              <a:rPr lang="fr-FR" dirty="0" err="1"/>
              <a:t>Gn</a:t>
            </a:r>
            <a:r>
              <a:rPr lang="fr-FR" dirty="0"/>
              <a:t> 26.16 </a:t>
            </a:r>
          </a:p>
          <a:p>
            <a:r>
              <a:rPr lang="fr-FR" dirty="0"/>
              <a:t>Isaac s’installe dans la vallée de </a:t>
            </a:r>
            <a:r>
              <a:rPr lang="fr-FR" dirty="0" err="1"/>
              <a:t>Guérar</a:t>
            </a:r>
            <a:r>
              <a:rPr lang="fr-FR" dirty="0"/>
              <a:t>.</a:t>
            </a:r>
          </a:p>
          <a:p>
            <a:endParaRPr lang="fr-FR" dirty="0"/>
          </a:p>
          <a:p>
            <a:endParaRPr lang="fr-FR" dirty="0"/>
          </a:p>
        </p:txBody>
      </p:sp>
    </p:spTree>
    <p:extLst>
      <p:ext uri="{BB962C8B-B14F-4D97-AF65-F5344CB8AC3E}">
        <p14:creationId xmlns:p14="http://schemas.microsoft.com/office/powerpoint/2010/main" val="4240839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Il creuse à nouveau les puits creusés autrefois par son père.</a:t>
            </a:r>
          </a:p>
          <a:p>
            <a:pPr lvl="1"/>
            <a:r>
              <a:rPr lang="fr-FR" dirty="0"/>
              <a:t>Ces puits avaient été bouchés par les Philistins à la mort d’Abraham.</a:t>
            </a:r>
          </a:p>
          <a:p>
            <a:r>
              <a:rPr lang="fr-FR" dirty="0"/>
              <a:t>Les serviteurs d’Isaac creusent encore plusieurs autres puits.</a:t>
            </a:r>
          </a:p>
          <a:p>
            <a:r>
              <a:rPr lang="fr-FR" dirty="0"/>
              <a:t>Ils sont à chaque fois contestés par les bergers de </a:t>
            </a:r>
            <a:r>
              <a:rPr lang="fr-FR" dirty="0" err="1"/>
              <a:t>Guérar</a:t>
            </a:r>
            <a:r>
              <a:rPr lang="fr-FR" dirty="0"/>
              <a:t>.</a:t>
            </a:r>
          </a:p>
          <a:p>
            <a:endParaRPr lang="fr-FR" dirty="0"/>
          </a:p>
        </p:txBody>
      </p:sp>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862425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Isaac déménage à </a:t>
            </a:r>
            <a:r>
              <a:rPr lang="fr-FR" dirty="0" err="1"/>
              <a:t>Beer-Schéba</a:t>
            </a:r>
            <a:r>
              <a:rPr lang="fr-FR" dirty="0"/>
              <a:t>.</a:t>
            </a:r>
          </a:p>
          <a:p>
            <a:r>
              <a:rPr lang="fr-FR" dirty="0"/>
              <a:t>L’Eternel lui apparaît de nuit et lui dit:</a:t>
            </a:r>
          </a:p>
          <a:p>
            <a:pPr lvl="2"/>
            <a:r>
              <a:rPr lang="fr-FR" dirty="0"/>
              <a:t>Je suis le Dieu de ton père Abraham. N'aie pas peur, car je suis avec toi. Je te bénirai et je rendrai ta descendance nombreuse à cause de mon serviteur Abraham. </a:t>
            </a:r>
            <a:r>
              <a:rPr lang="fr-FR" dirty="0" err="1"/>
              <a:t>Gn</a:t>
            </a:r>
            <a:r>
              <a:rPr lang="fr-FR" dirty="0"/>
              <a:t> 26,24	</a:t>
            </a:r>
          </a:p>
          <a:p>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0" y="3577343"/>
            <a:ext cx="9166151" cy="3347997"/>
          </a:xfrm>
        </p:spPr>
      </p:pic>
      <p:sp>
        <p:nvSpPr>
          <p:cNvPr id="5" name="Text Box 13"/>
          <p:cNvSpPr txBox="1">
            <a:spLocks noChangeArrowheads="1"/>
          </p:cNvSpPr>
          <p:nvPr/>
        </p:nvSpPr>
        <p:spPr bwMode="auto">
          <a:xfrm>
            <a:off x="2606604" y="6469488"/>
            <a:ext cx="2957493" cy="369332"/>
          </a:xfrm>
          <a:prstGeom prst="rect">
            <a:avLst/>
          </a:prstGeom>
          <a:noFill/>
          <a:ln w="9525">
            <a:noFill/>
            <a:miter lim="800000"/>
            <a:headEnd/>
            <a:tailEnd/>
          </a:ln>
        </p:spPr>
        <p:txBody>
          <a:bodyPr wrap="square">
            <a:spAutoFit/>
          </a:bodyPr>
          <a:lstStyle/>
          <a:p>
            <a:r>
              <a:rPr lang="fr-CH" b="0" dirty="0">
                <a:solidFill>
                  <a:srgbClr val="FFFFFF"/>
                </a:solidFill>
                <a:latin typeface="+mj-lt"/>
              </a:rPr>
              <a:t>Ruines à Bee-Sheba</a:t>
            </a:r>
            <a:endParaRPr lang="fr-FR" b="0" dirty="0">
              <a:solidFill>
                <a:srgbClr val="FFFFFF"/>
              </a:solidFill>
              <a:latin typeface="+mj-lt"/>
            </a:endParaRPr>
          </a:p>
        </p:txBody>
      </p:sp>
      <p:sp>
        <p:nvSpPr>
          <p:cNvPr id="6" name="Text Box 11"/>
          <p:cNvSpPr txBox="1">
            <a:spLocks noChangeArrowheads="1"/>
          </p:cNvSpPr>
          <p:nvPr/>
        </p:nvSpPr>
        <p:spPr bwMode="auto">
          <a:xfrm>
            <a:off x="8327473" y="6548069"/>
            <a:ext cx="4300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a:solidFill>
                  <a:srgbClr val="FFFFFF"/>
                </a:solidFill>
                <a:latin typeface="+mj-lt"/>
              </a:rPr>
              <a:t>PL</a:t>
            </a:r>
            <a:endParaRPr lang="fr-FR" sz="1200" b="0" dirty="0">
              <a:solidFill>
                <a:srgbClr val="FFFFFF"/>
              </a:solidFill>
              <a:latin typeface="+mj-lt"/>
            </a:endParaRPr>
          </a:p>
        </p:txBody>
      </p:sp>
    </p:spTree>
    <p:extLst>
      <p:ext uri="{BB962C8B-B14F-4D97-AF65-F5344CB8AC3E}">
        <p14:creationId xmlns:p14="http://schemas.microsoft.com/office/powerpoint/2010/main" val="586410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FR" dirty="0"/>
              <a:t>Isaac devient aveugle.</a:t>
            </a:r>
          </a:p>
          <a:p>
            <a:r>
              <a:rPr lang="fr-FR" dirty="0"/>
              <a:t>Il appelle son fils Esaü et lui dit:</a:t>
            </a:r>
          </a:p>
          <a:p>
            <a:pPr lvl="2"/>
            <a:r>
              <a:rPr lang="fr-FR" dirty="0"/>
              <a:t>Prends donc tes armes, ton carquois et ton arc, va dans les champs chasser du gibier pour moi. Prépare-moi un plat comme je les aime et apporte-le-moi à manger afin que je te bénisse avant de mourir. </a:t>
            </a:r>
            <a:r>
              <a:rPr lang="fr-FR" dirty="0" err="1"/>
              <a:t>Gn</a:t>
            </a:r>
            <a:r>
              <a:rPr lang="fr-FR" dirty="0"/>
              <a:t> 27,3-4</a:t>
            </a:r>
          </a:p>
          <a:p>
            <a:r>
              <a:rPr lang="fr-FR" dirty="0"/>
              <a:t>Esaü part à la chasse.</a:t>
            </a:r>
          </a:p>
          <a:p>
            <a:r>
              <a:rPr lang="fr-FR" dirty="0"/>
              <a:t>Rebecca a entendu son mari parler à Esaü.</a:t>
            </a:r>
          </a:p>
          <a:p>
            <a:r>
              <a:rPr lang="fr-FR" dirty="0"/>
              <a:t>Elle rapporte les paroles à Jacob.</a:t>
            </a:r>
          </a:p>
          <a:p>
            <a:endParaRPr lang="fr-FR" dirty="0"/>
          </a:p>
          <a:p>
            <a:endParaRPr lang="fr-FR" dirty="0"/>
          </a:p>
          <a:p>
            <a:endParaRPr lang="fr-FR" dirty="0"/>
          </a:p>
        </p:txBody>
      </p:sp>
      <p:sp>
        <p:nvSpPr>
          <p:cNvPr id="3" name="Titre 2"/>
          <p:cNvSpPr>
            <a:spLocks noGrp="1"/>
          </p:cNvSpPr>
          <p:nvPr>
            <p:ph type="title"/>
          </p:nvPr>
        </p:nvSpPr>
        <p:spPr/>
        <p:txBody>
          <a:bodyPr/>
          <a:lstStyle/>
          <a:p>
            <a:r>
              <a:rPr lang="fr-FR" dirty="0"/>
              <a:t>Vol de la bénédiction</a:t>
            </a:r>
          </a:p>
        </p:txBody>
      </p:sp>
    </p:spTree>
    <p:extLst>
      <p:ext uri="{BB962C8B-B14F-4D97-AF65-F5344CB8AC3E}">
        <p14:creationId xmlns:p14="http://schemas.microsoft.com/office/powerpoint/2010/main" val="586410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Elle lui dit:</a:t>
            </a:r>
          </a:p>
          <a:p>
            <a:pPr lvl="2"/>
            <a:r>
              <a:rPr lang="fr-FR" dirty="0"/>
              <a:t>Va me prendre deux bons chevreaux dans le troupeau. J'en ferai pour ton père un plat comme il les aime, et tu le lui apporteras à manger afin qu'il te bénisse avant sa mort. </a:t>
            </a:r>
            <a:r>
              <a:rPr lang="fr-FR" dirty="0" err="1"/>
              <a:t>Gn</a:t>
            </a:r>
            <a:r>
              <a:rPr lang="fr-FR" dirty="0"/>
              <a:t> 27,9	</a:t>
            </a:r>
          </a:p>
          <a:p>
            <a:r>
              <a:rPr lang="fr-FR" dirty="0"/>
              <a:t>Rebecca a dû se souvenir de la promesse de L’Eternel.</a:t>
            </a:r>
          </a:p>
          <a:p>
            <a:r>
              <a:rPr lang="fr-FR" dirty="0"/>
              <a:t>Sans consulter celui-ci, elle va mettre en place tout un stratagème pour accorder la bénédiction à Jacob.</a:t>
            </a:r>
          </a:p>
          <a:p>
            <a:pPr lvl="1"/>
            <a:r>
              <a:rPr lang="fr-FR" dirty="0"/>
              <a:t>Son fils va devoir mentir 2 fois à son père,</a:t>
            </a:r>
          </a:p>
          <a:p>
            <a:pPr lvl="1"/>
            <a:r>
              <a:rPr lang="fr-FR" dirty="0"/>
              <a:t>Son mari va être abusé.</a:t>
            </a:r>
          </a:p>
          <a:p>
            <a:endParaRPr lang="fr-FR" dirty="0"/>
          </a:p>
        </p:txBody>
      </p:sp>
    </p:spTree>
    <p:extLst>
      <p:ext uri="{BB962C8B-B14F-4D97-AF65-F5344CB8AC3E}">
        <p14:creationId xmlns:p14="http://schemas.microsoft.com/office/powerpoint/2010/main" val="586410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Peu importe, pourvu que son fils préféré reçoive la bénédiction.</a:t>
            </a:r>
          </a:p>
          <a:p>
            <a:r>
              <a:rPr lang="fr-FR" dirty="0"/>
              <a:t>Dieu va permettre la réussite de leur plan mais</a:t>
            </a:r>
          </a:p>
          <a:p>
            <a:pPr lvl="1"/>
            <a:r>
              <a:rPr lang="fr-FR" dirty="0"/>
              <a:t>Rebecca ne verra plus son fils jusqu’à sa mort,</a:t>
            </a:r>
          </a:p>
          <a:p>
            <a:pPr lvl="1"/>
            <a:r>
              <a:rPr lang="fr-FR" dirty="0"/>
              <a:t>Jacob sera à son tour trompé par son beau-père et par ses fils.</a:t>
            </a:r>
          </a:p>
        </p:txBody>
      </p:sp>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r="-243"/>
          <a:stretch/>
        </p:blipFill>
        <p:spPr>
          <a:xfrm>
            <a:off x="0" y="4006850"/>
            <a:ext cx="9166150" cy="2851150"/>
          </a:xfrm>
        </p:spPr>
      </p:pic>
    </p:spTree>
    <p:extLst>
      <p:ext uri="{BB962C8B-B14F-4D97-AF65-F5344CB8AC3E}">
        <p14:creationId xmlns:p14="http://schemas.microsoft.com/office/powerpoint/2010/main" val="413654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Demandons à Dieu d’exercer nos consciences.</a:t>
            </a:r>
          </a:p>
          <a:p>
            <a:pPr lvl="2"/>
            <a:r>
              <a:rPr lang="fr-FR" dirty="0"/>
              <a:t>C'est pourquoi, vous débarrassant du mensonge, dites chacun la vérité à votre prochain, car nous sommes membres les uns des autres. </a:t>
            </a:r>
            <a:r>
              <a:rPr lang="fr-FR" dirty="0" err="1"/>
              <a:t>Ep</a:t>
            </a:r>
            <a:r>
              <a:rPr lang="fr-FR" dirty="0"/>
              <a:t> 4.25 </a:t>
            </a:r>
          </a:p>
          <a:p>
            <a:r>
              <a:rPr lang="fr-FR" dirty="0"/>
              <a:t>Ce récit nous montre où nous conduit le mensonge et les décisions prises sans Dieu.</a:t>
            </a:r>
          </a:p>
          <a:p>
            <a:endParaRPr lang="fr-FR" dirty="0"/>
          </a:p>
        </p:txBody>
      </p:sp>
      <p:pic>
        <p:nvPicPr>
          <p:cNvPr id="9" name="Espace réservé pour une image  8"/>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87038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Jacob répond à sa mère:</a:t>
            </a:r>
          </a:p>
          <a:p>
            <a:pPr lvl="2"/>
            <a:r>
              <a:rPr lang="fr-FR" dirty="0"/>
              <a:t>Mon frère Esaü est velu, tandis que moi, je n'ai pas de poils. Peut-être mon père me touchera-t-il et je passerai à ses yeux pour un menteur. J'attirerai alors sur moi la malédiction, et non la bénédiction. </a:t>
            </a:r>
            <a:r>
              <a:rPr lang="fr-FR" dirty="0" err="1"/>
              <a:t>Gn</a:t>
            </a:r>
            <a:r>
              <a:rPr lang="fr-FR" dirty="0"/>
              <a:t> 27,11</a:t>
            </a:r>
          </a:p>
          <a:p>
            <a:r>
              <a:rPr lang="fr-FR" dirty="0"/>
              <a:t>Rebecca lui dit qu’elle va préparer les chevreaux.</a:t>
            </a:r>
          </a:p>
          <a:p>
            <a:r>
              <a:rPr lang="fr-FR" dirty="0"/>
              <a:t>Elle fait mettre à Jacob les vêtements d’Esaü.</a:t>
            </a:r>
          </a:p>
          <a:p>
            <a:r>
              <a:rPr lang="fr-FR" dirty="0"/>
              <a:t>Ses mains et son cou sont couverts de la peau des chevreaux.</a:t>
            </a:r>
          </a:p>
          <a:p>
            <a:endParaRPr lang="fr-FR" dirty="0"/>
          </a:p>
        </p:txBody>
      </p:sp>
    </p:spTree>
    <p:extLst>
      <p:ext uri="{BB962C8B-B14F-4D97-AF65-F5344CB8AC3E}">
        <p14:creationId xmlns:p14="http://schemas.microsoft.com/office/powerpoint/2010/main" val="1313071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Isaac est devenu un jeune homme. </a:t>
            </a:r>
          </a:p>
          <a:p>
            <a:r>
              <a:rPr lang="fr-CH" dirty="0"/>
              <a:t>Un jour, l’Eternel ordonne à Abraham </a:t>
            </a:r>
          </a:p>
          <a:p>
            <a:pPr lvl="1"/>
            <a:r>
              <a:rPr lang="fr-CH" dirty="0"/>
              <a:t>d'aller sur le Mont Morija,</a:t>
            </a:r>
            <a:r>
              <a:rPr lang="fr-FR" dirty="0"/>
              <a:t> </a:t>
            </a:r>
          </a:p>
          <a:p>
            <a:pPr lvl="1"/>
            <a:r>
              <a:rPr lang="fr-FR" dirty="0"/>
              <a:t>de </a:t>
            </a:r>
            <a:r>
              <a:rPr lang="fr-CH" dirty="0"/>
              <a:t>prendre avec lui Isaac </a:t>
            </a:r>
          </a:p>
          <a:p>
            <a:pPr lvl="1"/>
            <a:r>
              <a:rPr lang="fr-CH" dirty="0"/>
              <a:t>et de l'offrir en sacrifice</a:t>
            </a:r>
            <a:endParaRPr lang="en-GB" dirty="0"/>
          </a:p>
          <a:p>
            <a:r>
              <a:rPr lang="fr-CH" dirty="0"/>
              <a:t>Abraham obéit. </a:t>
            </a:r>
          </a:p>
          <a:p>
            <a:r>
              <a:rPr lang="fr-CH" dirty="0"/>
              <a:t>Ils partent en direction du Nord. </a:t>
            </a:r>
          </a:p>
          <a:p>
            <a:r>
              <a:rPr lang="fr-CH" dirty="0"/>
              <a:t>Ils parcourent environ 80 km en 3 jours. </a:t>
            </a:r>
          </a:p>
        </p:txBody>
      </p:sp>
      <p:sp>
        <p:nvSpPr>
          <p:cNvPr id="4" name="Titre 3"/>
          <p:cNvSpPr>
            <a:spLocks noGrp="1"/>
          </p:cNvSpPr>
          <p:nvPr>
            <p:ph type="title"/>
          </p:nvPr>
        </p:nvSpPr>
        <p:spPr/>
        <p:txBody>
          <a:bodyPr/>
          <a:lstStyle/>
          <a:p>
            <a:r>
              <a:rPr lang="fr-CH" dirty="0"/>
              <a:t>Isaac offert en sacrifice</a:t>
            </a:r>
            <a:endParaRPr lang="fr-FR" dirty="0"/>
          </a:p>
        </p:txBody>
      </p:sp>
      <p:pic>
        <p:nvPicPr>
          <p:cNvPr id="9" name="Espace réservé pour une image  8"/>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10" name="Text Box 11"/>
          <p:cNvSpPr txBox="1">
            <a:spLocks noChangeArrowheads="1"/>
          </p:cNvSpPr>
          <p:nvPr/>
        </p:nvSpPr>
        <p:spPr bwMode="auto">
          <a:xfrm>
            <a:off x="8385884" y="6011334"/>
            <a:ext cx="4300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a:solidFill>
                  <a:srgbClr val="5F5F5F"/>
                </a:solidFill>
                <a:latin typeface="+mj-lt"/>
              </a:rPr>
              <a:t>FO</a:t>
            </a:r>
            <a:endParaRPr lang="fr-FR" sz="1200" b="0" dirty="0">
              <a:solidFill>
                <a:srgbClr val="5F5F5F"/>
              </a:solidFill>
              <a:latin typeface="+mj-lt"/>
            </a:endParaRPr>
          </a:p>
        </p:txBody>
      </p:sp>
    </p:spTree>
    <p:extLst>
      <p:ext uri="{BB962C8B-B14F-4D97-AF65-F5344CB8AC3E}">
        <p14:creationId xmlns:p14="http://schemas.microsoft.com/office/powerpoint/2010/main" val="639042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Jacob apporte le repas à son père.</a:t>
            </a:r>
          </a:p>
          <a:p>
            <a:r>
              <a:rPr lang="fr-FR" dirty="0"/>
              <a:t>Isaac demande si c’est Esaü ou Jacob qui se trouve devant lui.</a:t>
            </a:r>
          </a:p>
          <a:p>
            <a:r>
              <a:rPr lang="fr-FR" dirty="0"/>
              <a:t>Jacob lui répond:</a:t>
            </a:r>
          </a:p>
          <a:p>
            <a:pPr lvl="2"/>
            <a:r>
              <a:rPr lang="fr-FR" dirty="0"/>
              <a:t>Je suis ton fils aîné Esaü. Je me suis conformé à tes instructions. Lève-toi donc, installe-toi et mange de mon gibier afin de me bénir. </a:t>
            </a:r>
            <a:r>
              <a:rPr lang="fr-FR" dirty="0" err="1"/>
              <a:t>Gn</a:t>
            </a:r>
            <a:r>
              <a:rPr lang="fr-FR" dirty="0"/>
              <a:t> 27,19</a:t>
            </a:r>
          </a:p>
          <a:p>
            <a:r>
              <a:rPr lang="fr-FR" dirty="0"/>
              <a:t>Isaac est étonné qu’il ait déjà trouvé du gibier.</a:t>
            </a:r>
          </a:p>
          <a:p>
            <a:pPr lvl="2"/>
            <a:r>
              <a:rPr lang="fr-FR" dirty="0"/>
              <a:t>Comment cela? Tu en as vite trouvé, mon fils! </a:t>
            </a:r>
          </a:p>
          <a:p>
            <a:r>
              <a:rPr lang="fr-FR" dirty="0"/>
              <a:t>Jacob lui dit:</a:t>
            </a:r>
          </a:p>
          <a:p>
            <a:pPr lvl="2"/>
            <a:r>
              <a:rPr lang="fr-FR" dirty="0"/>
              <a:t>C'est que l'Eternel, ton Dieu, l'a fait venir devant moi. </a:t>
            </a:r>
            <a:r>
              <a:rPr lang="fr-FR" dirty="0" err="1"/>
              <a:t>Gn</a:t>
            </a:r>
            <a:r>
              <a:rPr lang="fr-FR" dirty="0"/>
              <a:t> 27,20</a:t>
            </a:r>
          </a:p>
          <a:p>
            <a:endParaRPr lang="fr-FR" dirty="0"/>
          </a:p>
          <a:p>
            <a:endParaRPr lang="fr-FR" dirty="0"/>
          </a:p>
        </p:txBody>
      </p:sp>
    </p:spTree>
    <p:extLst>
      <p:ext uri="{BB962C8B-B14F-4D97-AF65-F5344CB8AC3E}">
        <p14:creationId xmlns:p14="http://schemas.microsoft.com/office/powerpoint/2010/main" val="1011259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Isaac a tout de même un doute.</a:t>
            </a:r>
          </a:p>
          <a:p>
            <a:r>
              <a:rPr lang="fr-FR" dirty="0"/>
              <a:t>La voix qu’il entend est celle de Jacob et non celle d'Esaü.</a:t>
            </a:r>
          </a:p>
          <a:p>
            <a:r>
              <a:rPr lang="fr-FR" dirty="0"/>
              <a:t>Il dit à son fils:</a:t>
            </a:r>
          </a:p>
          <a:p>
            <a:pPr lvl="2"/>
            <a:r>
              <a:rPr lang="fr-FR" dirty="0"/>
              <a:t>Approche-toi donc, que je te touche, mon fils, pour savoir si tu es mon fils Esaü ou non. </a:t>
            </a:r>
            <a:r>
              <a:rPr lang="fr-FR" dirty="0" err="1"/>
              <a:t>Gn</a:t>
            </a:r>
            <a:r>
              <a:rPr lang="fr-FR" dirty="0"/>
              <a:t> 27,21</a:t>
            </a:r>
          </a:p>
          <a:p>
            <a:r>
              <a:rPr lang="fr-FR" dirty="0"/>
              <a:t>Isaac reconnaît les mains velues d’Esaü.</a:t>
            </a:r>
          </a:p>
          <a:p>
            <a:r>
              <a:rPr lang="fr-FR" dirty="0"/>
              <a:t>Jacob sert le repas à son père.</a:t>
            </a:r>
          </a:p>
          <a:p>
            <a:r>
              <a:rPr lang="fr-FR" dirty="0"/>
              <a:t>Isaac demande ensuite à son fils de l’embrasser.</a:t>
            </a:r>
          </a:p>
          <a:p>
            <a:r>
              <a:rPr lang="fr-FR" dirty="0"/>
              <a:t>Il reconnaît alors l’odeur des vêtements d’Esaü.</a:t>
            </a:r>
          </a:p>
          <a:p>
            <a:endParaRPr lang="fr-FR" dirty="0"/>
          </a:p>
          <a:p>
            <a:endParaRPr lang="fr-FR" dirty="0"/>
          </a:p>
        </p:txBody>
      </p:sp>
    </p:spTree>
    <p:extLst>
      <p:ext uri="{BB962C8B-B14F-4D97-AF65-F5344CB8AC3E}">
        <p14:creationId xmlns:p14="http://schemas.microsoft.com/office/powerpoint/2010/main" val="3791103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673957"/>
            <a:ext cx="8787267" cy="5172605"/>
          </a:xfrm>
        </p:spPr>
        <p:txBody>
          <a:bodyPr/>
          <a:lstStyle/>
          <a:p>
            <a:r>
              <a:rPr lang="fr-FR" dirty="0"/>
              <a:t>Isaac bénit son fils.</a:t>
            </a:r>
          </a:p>
          <a:p>
            <a:pPr lvl="2"/>
            <a:r>
              <a:rPr lang="fr-FR" dirty="0"/>
              <a:t>Que Dieu te donne de la rosée du ciel et des richesses de la terre, du blé et du vin en abondance! Que des peuples te soient asservis et que des nations se prosternent devant toi! Sois le maître de tes frères et que les fils de ta mère se prosternent devant toi! *Maudits soient tous ceux qui te maudiront et bénis soient tous ceux qui te béniront…</a:t>
            </a:r>
          </a:p>
          <a:p>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22225" y="4006850"/>
            <a:ext cx="9166225" cy="2851150"/>
          </a:xfrm>
        </p:spPr>
      </p:pic>
    </p:spTree>
    <p:extLst>
      <p:ext uri="{BB962C8B-B14F-4D97-AF65-F5344CB8AC3E}">
        <p14:creationId xmlns:p14="http://schemas.microsoft.com/office/powerpoint/2010/main" val="3791103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Jacob quitte ensuite son père.</a:t>
            </a:r>
          </a:p>
          <a:p>
            <a:r>
              <a:rPr lang="fr-FR" dirty="0"/>
              <a:t>Esaü rentre de la chasse et prépare le repas, l’amène à son père et lui dit:</a:t>
            </a:r>
          </a:p>
          <a:p>
            <a:pPr lvl="2"/>
            <a:r>
              <a:rPr lang="fr-FR" dirty="0"/>
              <a:t>Que mon père se lève et mange du gibier de son fils, afin que tu me bénisses! </a:t>
            </a:r>
            <a:r>
              <a:rPr lang="fr-FR" dirty="0" err="1"/>
              <a:t>Gn</a:t>
            </a:r>
            <a:r>
              <a:rPr lang="fr-FR" dirty="0"/>
              <a:t> 27,31	</a:t>
            </a:r>
          </a:p>
          <a:p>
            <a:r>
              <a:rPr lang="fr-FR" dirty="0"/>
              <a:t>Isaac lui demande qui il est.</a:t>
            </a:r>
          </a:p>
          <a:p>
            <a:r>
              <a:rPr lang="fr-FR" dirty="0"/>
              <a:t>Il lui répond:</a:t>
            </a:r>
          </a:p>
          <a:p>
            <a:pPr lvl="2"/>
            <a:r>
              <a:rPr lang="fr-FR" dirty="0"/>
              <a:t>Je suis ton fils aîné, Esaü. </a:t>
            </a:r>
            <a:r>
              <a:rPr lang="fr-FR" dirty="0" err="1"/>
              <a:t>Gn</a:t>
            </a:r>
            <a:r>
              <a:rPr lang="fr-FR" dirty="0"/>
              <a:t> 27,32</a:t>
            </a:r>
          </a:p>
          <a:p>
            <a:r>
              <a:rPr lang="fr-FR" dirty="0"/>
              <a:t>Isaac est saisi d’un grand tremblement </a:t>
            </a:r>
          </a:p>
          <a:p>
            <a:endParaRPr lang="fr-FR" dirty="0"/>
          </a:p>
        </p:txBody>
      </p:sp>
    </p:spTree>
    <p:extLst>
      <p:ext uri="{BB962C8B-B14F-4D97-AF65-F5344CB8AC3E}">
        <p14:creationId xmlns:p14="http://schemas.microsoft.com/office/powerpoint/2010/main" val="3791103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Il s’exclame:</a:t>
            </a:r>
          </a:p>
          <a:p>
            <a:pPr lvl="2"/>
            <a:r>
              <a:rPr lang="fr-FR" dirty="0"/>
              <a:t>Qui est donc celui qui a chassé du gibier et me l'a apporté? J'ai mangé de tout avant que tu ne viennes et je l'ai béni. Et effectivement, il sera béni. </a:t>
            </a:r>
            <a:r>
              <a:rPr lang="fr-FR" dirty="0" err="1"/>
              <a:t>Gn</a:t>
            </a:r>
            <a:r>
              <a:rPr lang="fr-FR" dirty="0"/>
              <a:t> 27,33</a:t>
            </a:r>
          </a:p>
          <a:p>
            <a:r>
              <a:rPr lang="fr-FR" dirty="0"/>
              <a:t>Entendant cela, Esaü pousse de grands cris.</a:t>
            </a:r>
          </a:p>
          <a:p>
            <a:r>
              <a:rPr lang="fr-FR" dirty="0"/>
              <a:t>Il dit à son père:</a:t>
            </a:r>
          </a:p>
          <a:p>
            <a:pPr lvl="2"/>
            <a:r>
              <a:rPr lang="fr-FR" dirty="0"/>
              <a:t>Bénis-moi aussi, mon père! </a:t>
            </a:r>
            <a:r>
              <a:rPr lang="fr-FR" dirty="0" err="1"/>
              <a:t>Gn</a:t>
            </a:r>
            <a:r>
              <a:rPr lang="fr-FR" dirty="0"/>
              <a:t> 27,34</a:t>
            </a:r>
          </a:p>
          <a:p>
            <a:r>
              <a:rPr lang="fr-FR" dirty="0"/>
              <a:t>Isaac lui répond: </a:t>
            </a:r>
          </a:p>
          <a:p>
            <a:pPr lvl="2"/>
            <a:r>
              <a:rPr lang="fr-FR" dirty="0"/>
              <a:t>Ton frère est venu avec ruse et a pris ta bénédiction… Je l'ai désigné comme ton maître et je lui ai donné tous ses frères pour serviteurs, je l'ai pourvu en blé et en vin. Que puis-je donc faire pour toi, mon fils?» </a:t>
            </a:r>
            <a:r>
              <a:rPr lang="fr-FR" dirty="0" err="1"/>
              <a:t>Gn</a:t>
            </a:r>
            <a:r>
              <a:rPr lang="fr-FR" dirty="0"/>
              <a:t> 27,35	</a:t>
            </a:r>
          </a:p>
          <a:p>
            <a:endParaRPr lang="fr-FR" dirty="0"/>
          </a:p>
        </p:txBody>
      </p:sp>
    </p:spTree>
    <p:extLst>
      <p:ext uri="{BB962C8B-B14F-4D97-AF65-F5344CB8AC3E}">
        <p14:creationId xmlns:p14="http://schemas.microsoft.com/office/powerpoint/2010/main" val="2500790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Esaü veut tuer son frère.</a:t>
            </a:r>
          </a:p>
          <a:p>
            <a:r>
              <a:rPr lang="fr-FR" dirty="0"/>
              <a:t>L’entendant, sa mère dit à Jacob:</a:t>
            </a:r>
          </a:p>
          <a:p>
            <a:pPr lvl="2"/>
            <a:r>
              <a:rPr lang="fr-FR" dirty="0"/>
              <a:t>Maintenant, mon fils, écoute-moi! Lève-toi, enfuis-toi chez mon frère Laban à </a:t>
            </a:r>
            <a:r>
              <a:rPr lang="fr-FR" dirty="0" err="1"/>
              <a:t>Charan</a:t>
            </a:r>
            <a:r>
              <a:rPr lang="fr-FR" dirty="0"/>
              <a:t>. Reste chez lui quelque temps, jusqu'à ce que la fureur de ton frère s'apaise, jusqu'à ce que la colère de ton frère se détourne de toi et qu'il oublie ce que tu lui as fait. </a:t>
            </a:r>
            <a:r>
              <a:rPr lang="fr-FR" dirty="0" err="1"/>
              <a:t>Gn</a:t>
            </a:r>
            <a:r>
              <a:rPr lang="fr-FR" dirty="0"/>
              <a:t> 27,43</a:t>
            </a:r>
          </a:p>
          <a:p>
            <a:r>
              <a:rPr lang="fr-FR" dirty="0"/>
              <a:t>Isaac appelle Jacob et lui dit:</a:t>
            </a:r>
          </a:p>
          <a:p>
            <a:pPr lvl="2"/>
            <a:r>
              <a:rPr lang="fr-FR" dirty="0"/>
              <a:t>Tu ne prendras pas une femme cananéenne. Lève-toi, va à </a:t>
            </a:r>
            <a:r>
              <a:rPr lang="fr-FR" dirty="0" err="1"/>
              <a:t>Paddan</a:t>
            </a:r>
            <a:r>
              <a:rPr lang="fr-FR" dirty="0"/>
              <a:t>-Aram, chez </a:t>
            </a:r>
            <a:r>
              <a:rPr lang="fr-FR" dirty="0" err="1"/>
              <a:t>Bethuel</a:t>
            </a:r>
            <a:r>
              <a:rPr lang="fr-FR" dirty="0"/>
              <a:t>, le père de ta mère, et prends-y une femme parmi les filles de Laban, le frère de ta mère. </a:t>
            </a:r>
            <a:r>
              <a:rPr lang="fr-FR" dirty="0" err="1"/>
              <a:t>Gn</a:t>
            </a:r>
            <a:r>
              <a:rPr lang="fr-FR" dirty="0"/>
              <a:t> 28.1</a:t>
            </a:r>
          </a:p>
          <a:p>
            <a:endParaRPr lang="fr-FR" dirty="0"/>
          </a:p>
        </p:txBody>
      </p:sp>
      <p:sp>
        <p:nvSpPr>
          <p:cNvPr id="4" name="Titre 3"/>
          <p:cNvSpPr>
            <a:spLocks noGrp="1"/>
          </p:cNvSpPr>
          <p:nvPr>
            <p:ph type="title"/>
          </p:nvPr>
        </p:nvSpPr>
        <p:spPr/>
        <p:txBody>
          <a:bodyPr/>
          <a:lstStyle/>
          <a:p>
            <a:r>
              <a:rPr lang="fr-FR" dirty="0"/>
              <a:t>Jacob s’enfuit</a:t>
            </a:r>
          </a:p>
        </p:txBody>
      </p:sp>
    </p:spTree>
    <p:extLst>
      <p:ext uri="{BB962C8B-B14F-4D97-AF65-F5344CB8AC3E}">
        <p14:creationId xmlns:p14="http://schemas.microsoft.com/office/powerpoint/2010/main" val="2500790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40 ans plus tard, Isaac revoit son fils Jacob.</a:t>
            </a:r>
          </a:p>
          <a:p>
            <a:r>
              <a:rPr lang="fr-FR" dirty="0"/>
              <a:t>Peu après, il meurt  à l’âge de 180 ans.</a:t>
            </a:r>
          </a:p>
          <a:p>
            <a:pPr lvl="2"/>
            <a:r>
              <a:rPr lang="fr-FR" dirty="0"/>
              <a:t>Isaac vécut 180 ans.  Il expira et mourut. Il alla rejoindre les siens alors qu’il était âgé et rassasié de jours, et ce furent ses fils Esaü et Jacob qui l'enterrèrent. </a:t>
            </a:r>
            <a:r>
              <a:rPr lang="fr-FR" dirty="0" err="1"/>
              <a:t>Gen</a:t>
            </a:r>
            <a:r>
              <a:rPr lang="fr-FR" dirty="0"/>
              <a:t> 38:28-29</a:t>
            </a:r>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22225" y="3709988"/>
            <a:ext cx="9166225" cy="3175000"/>
          </a:xfrm>
        </p:spPr>
      </p:pic>
      <p:sp>
        <p:nvSpPr>
          <p:cNvPr id="4" name="Titre 3"/>
          <p:cNvSpPr>
            <a:spLocks noGrp="1"/>
          </p:cNvSpPr>
          <p:nvPr>
            <p:ph type="title"/>
          </p:nvPr>
        </p:nvSpPr>
        <p:spPr/>
        <p:txBody>
          <a:bodyPr/>
          <a:lstStyle/>
          <a:p>
            <a:r>
              <a:rPr lang="fr-FR" dirty="0"/>
              <a:t>Mort d’Isaac</a:t>
            </a:r>
          </a:p>
        </p:txBody>
      </p:sp>
    </p:spTree>
    <p:extLst>
      <p:ext uri="{BB962C8B-B14F-4D97-AF65-F5344CB8AC3E}">
        <p14:creationId xmlns:p14="http://schemas.microsoft.com/office/powerpoint/2010/main" val="2500790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FR" dirty="0"/>
              <a:t>Comme nous l’avons vu, nous avons bien des leçons à retenir de l’histoire d’Isaac.</a:t>
            </a:r>
          </a:p>
          <a:p>
            <a:r>
              <a:rPr lang="fr-FR" dirty="0"/>
              <a:t>Ayons patience en Dieu, il agit quand il veut, où il veut.</a:t>
            </a:r>
          </a:p>
          <a:p>
            <a:r>
              <a:rPr lang="fr-FR" dirty="0"/>
              <a:t>Dieu tient ses promesses.</a:t>
            </a:r>
          </a:p>
          <a:p>
            <a:endParaRPr lang="fr-FR" dirty="0"/>
          </a:p>
        </p:txBody>
      </p:sp>
      <p:sp>
        <p:nvSpPr>
          <p:cNvPr id="5" name="Titre 4"/>
          <p:cNvSpPr>
            <a:spLocks noGrp="1"/>
          </p:cNvSpPr>
          <p:nvPr>
            <p:ph type="title"/>
          </p:nvPr>
        </p:nvSpPr>
        <p:spPr/>
        <p:txBody>
          <a:bodyPr/>
          <a:lstStyle/>
          <a:p>
            <a:r>
              <a:rPr lang="fr-FR" dirty="0"/>
              <a:t>conclusion</a:t>
            </a:r>
          </a:p>
        </p:txBody>
      </p:sp>
      <p:sp>
        <p:nvSpPr>
          <p:cNvPr id="7" name="Rectangle 6"/>
          <p:cNvSpPr>
            <a:spLocks noChangeArrowheads="1"/>
          </p:cNvSpPr>
          <p:nvPr/>
        </p:nvSpPr>
        <p:spPr bwMode="auto">
          <a:xfrm>
            <a:off x="230295" y="4953268"/>
            <a:ext cx="8739187" cy="1384995"/>
          </a:xfrm>
          <a:prstGeom prst="rect">
            <a:avLst/>
          </a:prstGeom>
          <a:noFill/>
          <a:ln w="9525">
            <a:noFill/>
            <a:miter lim="800000"/>
            <a:headEnd/>
            <a:tailEnd/>
          </a:ln>
        </p:spPr>
        <p:txBody>
          <a:bodyPr>
            <a:spAutoFit/>
          </a:bodyPr>
          <a:lstStyle>
            <a:defPPr>
              <a:defRPr lang="fr-FR"/>
            </a:defPPr>
            <a:lvl1pPr algn="l" rtl="0" fontAlgn="base">
              <a:spcBef>
                <a:spcPct val="0"/>
              </a:spcBef>
              <a:spcAft>
                <a:spcPct val="0"/>
              </a:spcAft>
              <a:defRPr b="1"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r>
              <a:rPr lang="fr-CH" sz="1200" b="0" dirty="0">
                <a:solidFill>
                  <a:srgbClr val="4D4D4D"/>
                </a:solidFill>
                <a:latin typeface="Arial" charset="0"/>
              </a:rPr>
              <a:t>Version: Segond </a:t>
            </a:r>
          </a:p>
          <a:p>
            <a:r>
              <a:rPr lang="fr-CH" sz="1200" b="0" dirty="0">
                <a:solidFill>
                  <a:srgbClr val="4D4D4D"/>
                </a:solidFill>
                <a:latin typeface="Arial" charset="0"/>
              </a:rPr>
              <a:t>Les images portant les mentions FO, TP, ISP et PL ont été achetées sur les sites fotolia.com, thinkstockphotos.fr, istockphoto.com et biblelieux.com; elles ne peuvent pas être utilisées dans un autre cadre que les présentations  se trouvant sur panorama-bible.ch. </a:t>
            </a:r>
          </a:p>
          <a:p>
            <a:r>
              <a:rPr lang="fr-CH" sz="1200" b="0" dirty="0">
                <a:solidFill>
                  <a:srgbClr val="4D4D4D"/>
                </a:solidFill>
                <a:latin typeface="Arial" charset="0"/>
              </a:rPr>
              <a:t>Lors de présentations de ce sujet, il n’est pas autorisé de rajouter ou de modifier les commentaires écrits sur fond bleu. </a:t>
            </a:r>
            <a:r>
              <a:rPr lang="fr-CH" altLang="fr-FR" sz="1200" b="0" dirty="0">
                <a:solidFill>
                  <a:srgbClr val="4D4D4D"/>
                </a:solidFill>
                <a:latin typeface="Arial" panose="020B0604020202020204" pitchFamily="34" charset="0"/>
              </a:rPr>
              <a:t>Vous pouvez contacter l’auteur sur le site panorama-</a:t>
            </a:r>
            <a:r>
              <a:rPr lang="fr-CH" altLang="fr-FR" sz="1200" b="0" dirty="0" err="1">
                <a:solidFill>
                  <a:srgbClr val="4D4D4D"/>
                </a:solidFill>
                <a:latin typeface="Arial" panose="020B0604020202020204" pitchFamily="34" charset="0"/>
              </a:rPr>
              <a:t>bible.ch</a:t>
            </a:r>
            <a:endParaRPr lang="fr-CH" sz="1200" b="0" dirty="0">
              <a:solidFill>
                <a:srgbClr val="4D4D4D"/>
              </a:solidFill>
              <a:latin typeface="Arial" charset="0"/>
            </a:endParaRPr>
          </a:p>
          <a:p>
            <a:endParaRPr lang="fr-FR" sz="1200" b="0" dirty="0">
              <a:solidFill>
                <a:srgbClr val="4D4D4D"/>
              </a:solidFill>
              <a:latin typeface="Arial" charset="0"/>
            </a:endParaRPr>
          </a:p>
        </p:txBody>
      </p:sp>
    </p:spTree>
    <p:extLst>
      <p:ext uri="{BB962C8B-B14F-4D97-AF65-F5344CB8AC3E}">
        <p14:creationId xmlns:p14="http://schemas.microsoft.com/office/powerpoint/2010/main" val="799169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Isaac suit son père. Ils arrivent à l’endroit indiqué par Dieu. </a:t>
            </a:r>
            <a:endParaRPr lang="en-GB" dirty="0"/>
          </a:p>
          <a:p>
            <a:r>
              <a:rPr lang="fr-CH" dirty="0"/>
              <a:t>Isaac demande à son père:</a:t>
            </a:r>
            <a:endParaRPr lang="en-GB" dirty="0"/>
          </a:p>
          <a:p>
            <a:pPr lvl="2"/>
            <a:r>
              <a:rPr lang="fr-FR" dirty="0"/>
              <a:t>Voici le feu et le bois, mais où se trouve l'agneau pour l'holocauste? </a:t>
            </a:r>
            <a:r>
              <a:rPr lang="fr-CH" dirty="0"/>
              <a:t>Gn 22,7</a:t>
            </a:r>
            <a:endParaRPr lang="en-GB" dirty="0"/>
          </a:p>
        </p:txBody>
      </p:sp>
      <p:pic>
        <p:nvPicPr>
          <p:cNvPr id="7" name="Espace réservé pour une image  6"/>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0" y="3990144"/>
            <a:ext cx="9166150" cy="2851150"/>
          </a:xfrm>
        </p:spPr>
      </p:pic>
      <p:sp>
        <p:nvSpPr>
          <p:cNvPr id="8" name="Text Box 11"/>
          <p:cNvSpPr txBox="1">
            <a:spLocks noChangeArrowheads="1"/>
          </p:cNvSpPr>
          <p:nvPr/>
        </p:nvSpPr>
        <p:spPr bwMode="auto">
          <a:xfrm>
            <a:off x="8385884" y="6128318"/>
            <a:ext cx="4300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a:solidFill>
                  <a:srgbClr val="5F5F5F"/>
                </a:solidFill>
                <a:latin typeface="+mj-lt"/>
              </a:rPr>
              <a:t>FO</a:t>
            </a:r>
            <a:endParaRPr lang="fr-FR" sz="1200" b="0" dirty="0">
              <a:solidFill>
                <a:srgbClr val="5F5F5F"/>
              </a:solidFill>
              <a:latin typeface="+mj-lt"/>
            </a:endParaRPr>
          </a:p>
        </p:txBody>
      </p:sp>
    </p:spTree>
    <p:extLst>
      <p:ext uri="{BB962C8B-B14F-4D97-AF65-F5344CB8AC3E}">
        <p14:creationId xmlns:p14="http://schemas.microsoft.com/office/powerpoint/2010/main" val="3885359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Son père lui répond:</a:t>
            </a:r>
            <a:endParaRPr lang="en-GB" dirty="0"/>
          </a:p>
          <a:p>
            <a:pPr lvl="2"/>
            <a:r>
              <a:rPr lang="fr-FR" dirty="0"/>
              <a:t>Mon fils, Dieu pourvoira lui-même à l'agneau pour l'holocauste .</a:t>
            </a:r>
            <a:r>
              <a:rPr lang="fr-CH" dirty="0"/>
              <a:t> Gn 22,8	</a:t>
            </a:r>
            <a:endParaRPr lang="en-GB" dirty="0"/>
          </a:p>
          <a:p>
            <a:r>
              <a:rPr lang="fr-CH" dirty="0"/>
              <a:t>Abraham allume le feu. Il attache ensuite Isaac et le met sur le bois. </a:t>
            </a:r>
          </a:p>
          <a:p>
            <a:r>
              <a:rPr lang="fr-CH" dirty="0"/>
              <a:t>Selon les instructions divines, il prend son couteau pour égorger son fils. </a:t>
            </a:r>
          </a:p>
          <a:p>
            <a:r>
              <a:rPr lang="fr-CH" dirty="0"/>
              <a:t>A cet instant, l'ange de l'Eternel lui dit: </a:t>
            </a:r>
          </a:p>
          <a:p>
            <a:pPr lvl="2"/>
            <a:r>
              <a:rPr lang="fr-CH" dirty="0"/>
              <a:t>"Abraham, Abraham". </a:t>
            </a:r>
          </a:p>
          <a:p>
            <a:r>
              <a:rPr lang="fr-CH" dirty="0">
                <a:solidFill>
                  <a:schemeClr val="tx1"/>
                </a:solidFill>
              </a:rPr>
              <a:t>Il répond:</a:t>
            </a:r>
          </a:p>
          <a:p>
            <a:pPr lvl="2"/>
            <a:r>
              <a:rPr lang="fr-CH" dirty="0"/>
              <a:t>"me voici". </a:t>
            </a:r>
          </a:p>
          <a:p>
            <a:pPr lvl="2"/>
            <a:endParaRPr lang="fr-CH" dirty="0"/>
          </a:p>
        </p:txBody>
      </p:sp>
    </p:spTree>
    <p:extLst>
      <p:ext uri="{BB962C8B-B14F-4D97-AF65-F5344CB8AC3E}">
        <p14:creationId xmlns:p14="http://schemas.microsoft.com/office/powerpoint/2010/main" val="2252477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solidFill>
                  <a:schemeClr val="tx1"/>
                </a:solidFill>
              </a:rPr>
              <a:t>L'ange lui dit:</a:t>
            </a:r>
            <a:endParaRPr lang="en-GB" dirty="0">
              <a:solidFill>
                <a:schemeClr val="tx1"/>
              </a:solidFill>
            </a:endParaRPr>
          </a:p>
          <a:p>
            <a:pPr lvl="2"/>
            <a:r>
              <a:rPr lang="fr-FR" dirty="0"/>
              <a:t>Ne porte pas la main sur l'enfant et ne lui fais rien, car je sais maintenant que tu crains Dieu et que tu ne m'as pas refusé ton fils unique</a:t>
            </a:r>
            <a:r>
              <a:rPr lang="fr-CH" dirty="0"/>
              <a:t>. Gn 22,12		</a:t>
            </a:r>
            <a:endParaRPr lang="en-GB" dirty="0"/>
          </a:p>
          <a:p>
            <a:r>
              <a:rPr lang="fr-CH" dirty="0">
                <a:solidFill>
                  <a:schemeClr val="tx1"/>
                </a:solidFill>
              </a:rPr>
              <a:t>Levant les yeux, Abraham découvre derrière lui un bouc retenu dans un buisson par les cornes. </a:t>
            </a:r>
          </a:p>
          <a:p>
            <a:r>
              <a:rPr lang="fr-CH" dirty="0">
                <a:solidFill>
                  <a:schemeClr val="tx1"/>
                </a:solidFill>
              </a:rPr>
              <a:t>Il le prend et l'offre en sacrifice à la place de son fils. </a:t>
            </a:r>
          </a:p>
        </p:txBody>
      </p:sp>
      <p:pic>
        <p:nvPicPr>
          <p:cNvPr id="5" name="Espace réservé pour une image  4" descr="iStock_000009734390XSmall.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prstGeom prst="rect">
            <a:avLst/>
          </a:prstGeom>
          <a:noFill/>
          <a:ln>
            <a:noFill/>
          </a:ln>
        </p:spPr>
      </p:pic>
    </p:spTree>
    <p:extLst>
      <p:ext uri="{BB962C8B-B14F-4D97-AF65-F5344CB8AC3E}">
        <p14:creationId xmlns:p14="http://schemas.microsoft.com/office/powerpoint/2010/main" val="4086107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solidFill>
                  <a:schemeClr val="tx1"/>
                </a:solidFill>
              </a:rPr>
              <a:t>Cette scène a montré à Isaac qu’il ne vivait que de la grâce du Seigneur. </a:t>
            </a:r>
          </a:p>
          <a:p>
            <a:r>
              <a:rPr lang="fr-CH" dirty="0">
                <a:solidFill>
                  <a:schemeClr val="tx1"/>
                </a:solidFill>
              </a:rPr>
              <a:t>Il a appris à avoir pleinement confiance en Dieu. </a:t>
            </a:r>
            <a:endParaRPr lang="en-GB" dirty="0">
              <a:solidFill>
                <a:schemeClr val="tx1"/>
              </a:solidFill>
            </a:endParaRPr>
          </a:p>
          <a:p>
            <a:r>
              <a:rPr lang="fr-CH" dirty="0">
                <a:solidFill>
                  <a:srgbClr val="330000"/>
                </a:solidFill>
              </a:rPr>
              <a:t>Le bouc a été offert en sacrifice à la place d’Isaac.</a:t>
            </a:r>
            <a:endParaRPr lang="en-GB" dirty="0">
              <a:solidFill>
                <a:srgbClr val="330000"/>
              </a:solidFill>
            </a:endParaRPr>
          </a:p>
          <a:p>
            <a:r>
              <a:rPr lang="fr-CH" dirty="0">
                <a:solidFill>
                  <a:srgbClr val="330000"/>
                </a:solidFill>
              </a:rPr>
              <a:t>Cette histoire nous fait penser à Jésus-Christ, offert sur la croix à notre place.</a:t>
            </a:r>
            <a:endParaRPr lang="en-GB" dirty="0">
              <a:solidFill>
                <a:srgbClr val="330000"/>
              </a:solidFill>
            </a:endParaRPr>
          </a:p>
          <a:p>
            <a:pPr lvl="2"/>
            <a:r>
              <a:rPr lang="fr-FR" dirty="0"/>
              <a:t>Mais voici comment Dieu prouve son amour envers nous: alors que nous étions encore des pécheurs, Christ est mort pour nous. </a:t>
            </a:r>
            <a:r>
              <a:rPr lang="fr-FR" dirty="0" err="1"/>
              <a:t>Rm</a:t>
            </a:r>
            <a:r>
              <a:rPr lang="fr-FR" dirty="0"/>
              <a:t> 5.8 </a:t>
            </a:r>
            <a:endParaRPr lang="en-GB" dirty="0"/>
          </a:p>
        </p:txBody>
      </p:sp>
    </p:spTree>
    <p:extLst>
      <p:ext uri="{BB962C8B-B14F-4D97-AF65-F5344CB8AC3E}">
        <p14:creationId xmlns:p14="http://schemas.microsoft.com/office/powerpoint/2010/main" val="167368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Espace réservé du texte 4"/>
          <p:cNvSpPr>
            <a:spLocks noGrp="1"/>
          </p:cNvSpPr>
          <p:nvPr>
            <p:ph type="body" sz="quarter" idx="12"/>
          </p:nvPr>
        </p:nvSpPr>
        <p:spPr/>
        <p:txBody>
          <a:bodyPr/>
          <a:lstStyle/>
          <a:p>
            <a:r>
              <a:rPr lang="fr-FR" dirty="0"/>
              <a:t>Le Seigneur peut nous demander de renoncer à certaines choses et tester ainsi notre engagement envers Lui. </a:t>
            </a:r>
          </a:p>
          <a:p>
            <a:r>
              <a:rPr lang="fr-FR" dirty="0"/>
              <a:t>Son but divin est de nous rapprocher de Lui. </a:t>
            </a:r>
          </a:p>
          <a:p>
            <a:r>
              <a:rPr lang="fr-FR" dirty="0"/>
              <a:t>Notre obéissance va entraîner des bénédictions qui vont s'étendre autour de nous. </a:t>
            </a:r>
          </a:p>
          <a:p>
            <a:endParaRPr lang="fr-FR" dirty="0"/>
          </a:p>
        </p:txBody>
      </p:sp>
    </p:spTree>
    <p:extLst>
      <p:ext uri="{BB962C8B-B14F-4D97-AF65-F5344CB8AC3E}">
        <p14:creationId xmlns:p14="http://schemas.microsoft.com/office/powerpoint/2010/main" val="2448115566"/>
      </p:ext>
    </p:extLst>
  </p:cSld>
  <p:clrMapOvr>
    <a:masterClrMapping/>
  </p:clrMapOvr>
</p:sld>
</file>

<file path=ppt/theme/theme1.xml><?xml version="1.0" encoding="utf-8"?>
<a:theme xmlns:a="http://schemas.openxmlformats.org/drawingml/2006/main" name="panorama">
  <a:themeElements>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8082</TotalTime>
  <Words>2826</Words>
  <Application>Microsoft Macintosh PowerPoint</Application>
  <PresentationFormat>Présentation à l'écran (4:3)</PresentationFormat>
  <Paragraphs>247</Paragraphs>
  <Slides>47</Slides>
  <Notes>0</Notes>
  <HiddenSlides>0</HiddenSlides>
  <MMClips>0</MMClips>
  <ScaleCrop>false</ScaleCrop>
  <HeadingPairs>
    <vt:vector size="4" baseType="variant">
      <vt:variant>
        <vt:lpstr>Thème</vt:lpstr>
      </vt:variant>
      <vt:variant>
        <vt:i4>2</vt:i4>
      </vt:variant>
      <vt:variant>
        <vt:lpstr>Titres des diapositives</vt:lpstr>
      </vt:variant>
      <vt:variant>
        <vt:i4>47</vt:i4>
      </vt:variant>
    </vt:vector>
  </HeadingPairs>
  <TitlesOfParts>
    <vt:vector size="49" baseType="lpstr">
      <vt:lpstr>panorama</vt:lpstr>
      <vt:lpstr>2_Custom Design</vt:lpstr>
      <vt:lpstr>Présentation PowerPoint</vt:lpstr>
      <vt:lpstr>Présentation PowerPoint</vt:lpstr>
      <vt:lpstr>Naissance d’Isaac</vt:lpstr>
      <vt:lpstr>Isaac offert en sacrifice</vt:lpstr>
      <vt:lpstr>Présentation PowerPoint</vt:lpstr>
      <vt:lpstr>Présentation PowerPoint</vt:lpstr>
      <vt:lpstr>Présentation PowerPoint</vt:lpstr>
      <vt:lpstr>Présentation PowerPoint</vt:lpstr>
      <vt:lpstr>Présentation PowerPoint</vt:lpstr>
      <vt:lpstr> Une épouse pour Isaac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Naissance de Jacob et d’Esaü</vt:lpstr>
      <vt:lpstr>Présentation PowerPoint</vt:lpstr>
      <vt:lpstr>Présentation PowerPoint</vt:lpstr>
      <vt:lpstr>Présentation PowerPoint</vt:lpstr>
      <vt:lpstr>Présentation PowerPoint</vt:lpstr>
      <vt:lpstr>Promesses faites à Isaac</vt:lpstr>
      <vt:lpstr>Présentation PowerPoint</vt:lpstr>
      <vt:lpstr>Faute d’Isaac</vt:lpstr>
      <vt:lpstr>Présentation PowerPoint</vt:lpstr>
      <vt:lpstr>Actions d’Isaac</vt:lpstr>
      <vt:lpstr>Présentation PowerPoint</vt:lpstr>
      <vt:lpstr>Présentation PowerPoint</vt:lpstr>
      <vt:lpstr>Présentation PowerPoint</vt:lpstr>
      <vt:lpstr>Vol de la bénédiction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Jacob s’enfuit</vt:lpstr>
      <vt:lpstr>Mort d’Isaac</vt:lpstr>
      <vt:lpstr>conclusion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Isaac</dc:title>
  <dc:subject/>
  <dc:creator/>
  <cp:keywords/>
  <dc:description/>
  <cp:lastModifiedBy>Didier Gern</cp:lastModifiedBy>
  <cp:revision>416</cp:revision>
  <cp:lastPrinted>2020-04-12T20:58:42Z</cp:lastPrinted>
  <dcterms:created xsi:type="dcterms:W3CDTF">2013-08-23T10:04:23Z</dcterms:created>
  <dcterms:modified xsi:type="dcterms:W3CDTF">2020-04-12T21:00:01Z</dcterms:modified>
  <cp:category/>
</cp:coreProperties>
</file>