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Lst>
  <p:notesMasterIdLst>
    <p:notesMasterId r:id="rId153"/>
  </p:notesMasterIdLst>
  <p:handoutMasterIdLst>
    <p:handoutMasterId r:id="rId154"/>
  </p:handoutMasterIdLst>
  <p:sldIdLst>
    <p:sldId id="262" r:id="rId3"/>
    <p:sldId id="330" r:id="rId4"/>
    <p:sldId id="331" r:id="rId5"/>
    <p:sldId id="406" r:id="rId6"/>
    <p:sldId id="332" r:id="rId7"/>
    <p:sldId id="333" r:id="rId8"/>
    <p:sldId id="498" r:id="rId9"/>
    <p:sldId id="430" r:id="rId10"/>
    <p:sldId id="335" r:id="rId11"/>
    <p:sldId id="431" r:id="rId12"/>
    <p:sldId id="337" r:id="rId13"/>
    <p:sldId id="432" r:id="rId14"/>
    <p:sldId id="433" r:id="rId15"/>
    <p:sldId id="339" r:id="rId16"/>
    <p:sldId id="437" r:id="rId17"/>
    <p:sldId id="434" r:id="rId18"/>
    <p:sldId id="340" r:id="rId19"/>
    <p:sldId id="341" r:id="rId20"/>
    <p:sldId id="342" r:id="rId21"/>
    <p:sldId id="343" r:id="rId22"/>
    <p:sldId id="436" r:id="rId23"/>
    <p:sldId id="435" r:id="rId24"/>
    <p:sldId id="345" r:id="rId25"/>
    <p:sldId id="346" r:id="rId26"/>
    <p:sldId id="347" r:id="rId27"/>
    <p:sldId id="348" r:id="rId28"/>
    <p:sldId id="349" r:id="rId29"/>
    <p:sldId id="476" r:id="rId30"/>
    <p:sldId id="350" r:id="rId31"/>
    <p:sldId id="477" r:id="rId32"/>
    <p:sldId id="351" r:id="rId33"/>
    <p:sldId id="352" r:id="rId34"/>
    <p:sldId id="439" r:id="rId35"/>
    <p:sldId id="490" r:id="rId36"/>
    <p:sldId id="354" r:id="rId37"/>
    <p:sldId id="355" r:id="rId38"/>
    <p:sldId id="356" r:id="rId39"/>
    <p:sldId id="357" r:id="rId40"/>
    <p:sldId id="358" r:id="rId41"/>
    <p:sldId id="359" r:id="rId42"/>
    <p:sldId id="360" r:id="rId43"/>
    <p:sldId id="440" r:id="rId44"/>
    <p:sldId id="363" r:id="rId45"/>
    <p:sldId id="478" r:id="rId46"/>
    <p:sldId id="365" r:id="rId47"/>
    <p:sldId id="443" r:id="rId48"/>
    <p:sldId id="366" r:id="rId49"/>
    <p:sldId id="367" r:id="rId50"/>
    <p:sldId id="444" r:id="rId51"/>
    <p:sldId id="368" r:id="rId52"/>
    <p:sldId id="369" r:id="rId53"/>
    <p:sldId id="370" r:id="rId54"/>
    <p:sldId id="371" r:id="rId55"/>
    <p:sldId id="372" r:id="rId56"/>
    <p:sldId id="373" r:id="rId57"/>
    <p:sldId id="445" r:id="rId58"/>
    <p:sldId id="374" r:id="rId59"/>
    <p:sldId id="375" r:id="rId60"/>
    <p:sldId id="479" r:id="rId61"/>
    <p:sldId id="376" r:id="rId62"/>
    <p:sldId id="480" r:id="rId63"/>
    <p:sldId id="377" r:id="rId64"/>
    <p:sldId id="378" r:id="rId65"/>
    <p:sldId id="379" r:id="rId66"/>
    <p:sldId id="380" r:id="rId67"/>
    <p:sldId id="381" r:id="rId68"/>
    <p:sldId id="382" r:id="rId69"/>
    <p:sldId id="491" r:id="rId70"/>
    <p:sldId id="446" r:id="rId71"/>
    <p:sldId id="383" r:id="rId72"/>
    <p:sldId id="384" r:id="rId73"/>
    <p:sldId id="481" r:id="rId74"/>
    <p:sldId id="447" r:id="rId75"/>
    <p:sldId id="449" r:id="rId76"/>
    <p:sldId id="386" r:id="rId77"/>
    <p:sldId id="387" r:id="rId78"/>
    <p:sldId id="482" r:id="rId79"/>
    <p:sldId id="388" r:id="rId80"/>
    <p:sldId id="389" r:id="rId81"/>
    <p:sldId id="483" r:id="rId82"/>
    <p:sldId id="390" r:id="rId83"/>
    <p:sldId id="484" r:id="rId84"/>
    <p:sldId id="391" r:id="rId85"/>
    <p:sldId id="450" r:id="rId86"/>
    <p:sldId id="392" r:id="rId87"/>
    <p:sldId id="393" r:id="rId88"/>
    <p:sldId id="394" r:id="rId89"/>
    <p:sldId id="496" r:id="rId90"/>
    <p:sldId id="497" r:id="rId91"/>
    <p:sldId id="396" r:id="rId92"/>
    <p:sldId id="397" r:id="rId93"/>
    <p:sldId id="398" r:id="rId94"/>
    <p:sldId id="399" r:id="rId95"/>
    <p:sldId id="400" r:id="rId96"/>
    <p:sldId id="488" r:id="rId97"/>
    <p:sldId id="489" r:id="rId98"/>
    <p:sldId id="402" r:id="rId99"/>
    <p:sldId id="403" r:id="rId100"/>
    <p:sldId id="404" r:id="rId101"/>
    <p:sldId id="405" r:id="rId102"/>
    <p:sldId id="485" r:id="rId103"/>
    <p:sldId id="407" r:id="rId104"/>
    <p:sldId id="408" r:id="rId105"/>
    <p:sldId id="409" r:id="rId106"/>
    <p:sldId id="410" r:id="rId107"/>
    <p:sldId id="492" r:id="rId108"/>
    <p:sldId id="493" r:id="rId109"/>
    <p:sldId id="494" r:id="rId110"/>
    <p:sldId id="411" r:id="rId111"/>
    <p:sldId id="451" r:id="rId112"/>
    <p:sldId id="412" r:id="rId113"/>
    <p:sldId id="452" r:id="rId114"/>
    <p:sldId id="413" r:id="rId115"/>
    <p:sldId id="414" r:id="rId116"/>
    <p:sldId id="454" r:id="rId117"/>
    <p:sldId id="415" r:id="rId118"/>
    <p:sldId id="416" r:id="rId119"/>
    <p:sldId id="456" r:id="rId120"/>
    <p:sldId id="417" r:id="rId121"/>
    <p:sldId id="418" r:id="rId122"/>
    <p:sldId id="419" r:id="rId123"/>
    <p:sldId id="457" r:id="rId124"/>
    <p:sldId id="420" r:id="rId125"/>
    <p:sldId id="423" r:id="rId126"/>
    <p:sldId id="424" r:id="rId127"/>
    <p:sldId id="425" r:id="rId128"/>
    <p:sldId id="486" r:id="rId129"/>
    <p:sldId id="426" r:id="rId130"/>
    <p:sldId id="427" r:id="rId131"/>
    <p:sldId id="428" r:id="rId132"/>
    <p:sldId id="429" r:id="rId133"/>
    <p:sldId id="471" r:id="rId134"/>
    <p:sldId id="458" r:id="rId135"/>
    <p:sldId id="472" r:id="rId136"/>
    <p:sldId id="459" r:id="rId137"/>
    <p:sldId id="460" r:id="rId138"/>
    <p:sldId id="487" r:id="rId139"/>
    <p:sldId id="462" r:id="rId140"/>
    <p:sldId id="463" r:id="rId141"/>
    <p:sldId id="464" r:id="rId142"/>
    <p:sldId id="473" r:id="rId143"/>
    <p:sldId id="465" r:id="rId144"/>
    <p:sldId id="466" r:id="rId145"/>
    <p:sldId id="467" r:id="rId146"/>
    <p:sldId id="495" r:id="rId147"/>
    <p:sldId id="475" r:id="rId148"/>
    <p:sldId id="468" r:id="rId149"/>
    <p:sldId id="469" r:id="rId150"/>
    <p:sldId id="470" r:id="rId151"/>
    <p:sldId id="474" r:id="rId15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5pPr>
    <a:lvl6pPr marL="2286000" algn="l" defTabSz="457200" rtl="0" eaLnBrk="1" latinLnBrk="0" hangingPunct="1">
      <a:defRPr kern="1200">
        <a:solidFill>
          <a:schemeClr val="tx1"/>
        </a:solidFill>
        <a:latin typeface="Rockwell" charset="0"/>
        <a:ea typeface="ＭＳ Ｐゴシック" charset="0"/>
        <a:cs typeface="ＭＳ Ｐゴシック" charset="0"/>
      </a:defRPr>
    </a:lvl6pPr>
    <a:lvl7pPr marL="2743200" algn="l" defTabSz="457200" rtl="0" eaLnBrk="1" latinLnBrk="0" hangingPunct="1">
      <a:defRPr kern="1200">
        <a:solidFill>
          <a:schemeClr val="tx1"/>
        </a:solidFill>
        <a:latin typeface="Rockwell" charset="0"/>
        <a:ea typeface="ＭＳ Ｐゴシック" charset="0"/>
        <a:cs typeface="ＭＳ Ｐゴシック" charset="0"/>
      </a:defRPr>
    </a:lvl7pPr>
    <a:lvl8pPr marL="3200400" algn="l" defTabSz="457200" rtl="0" eaLnBrk="1" latinLnBrk="0" hangingPunct="1">
      <a:defRPr kern="1200">
        <a:solidFill>
          <a:schemeClr val="tx1"/>
        </a:solidFill>
        <a:latin typeface="Rockwell" charset="0"/>
        <a:ea typeface="ＭＳ Ｐゴシック" charset="0"/>
        <a:cs typeface="ＭＳ Ｐゴシック" charset="0"/>
      </a:defRPr>
    </a:lvl8pPr>
    <a:lvl9pPr marL="3657600" algn="l" defTabSz="457200" rtl="0" eaLnBrk="1" latinLnBrk="0" hangingPunct="1">
      <a:defRPr kern="1200">
        <a:solidFill>
          <a:schemeClr val="tx1"/>
        </a:solidFill>
        <a:latin typeface="Rockwel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B98E56"/>
    <a:srgbClr val="BB8F57"/>
    <a:srgbClr val="BC9057"/>
    <a:srgbClr val="BC9566"/>
    <a:srgbClr val="B89264"/>
    <a:srgbClr val="C29A69"/>
    <a:srgbClr val="D3A876"/>
    <a:srgbClr val="000000"/>
    <a:srgbClr val="78371B"/>
    <a:srgbClr val="3599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48" autoAdjust="0"/>
    <p:restoredTop sz="99854" autoAdjust="0"/>
  </p:normalViewPr>
  <p:slideViewPr>
    <p:cSldViewPr snapToGrid="0" snapToObjects="1">
      <p:cViewPr>
        <p:scale>
          <a:sx n="94" d="100"/>
          <a:sy n="94" d="100"/>
        </p:scale>
        <p:origin x="-136" y="-200"/>
      </p:cViewPr>
      <p:guideLst>
        <p:guide orient="horz" pos="319"/>
        <p:guide pos="41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7" d="100"/>
        <a:sy n="167" d="100"/>
      </p:scale>
      <p:origin x="0" y="10188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53" Type="http://schemas.openxmlformats.org/officeDocument/2006/relationships/notesMaster" Target="notesMasters/notesMaster1.xml"/><Relationship Id="rId154" Type="http://schemas.openxmlformats.org/officeDocument/2006/relationships/handoutMaster" Target="handoutMasters/handoutMaster1.xml"/><Relationship Id="rId155" Type="http://schemas.openxmlformats.org/officeDocument/2006/relationships/printerSettings" Target="printerSettings/printerSettings1.bin"/><Relationship Id="rId156" Type="http://schemas.openxmlformats.org/officeDocument/2006/relationships/presProps" Target="presProps.xml"/><Relationship Id="rId157" Type="http://schemas.openxmlformats.org/officeDocument/2006/relationships/viewProps" Target="viewProps.xml"/><Relationship Id="rId158" Type="http://schemas.openxmlformats.org/officeDocument/2006/relationships/theme" Target="theme/theme1.xml"/><Relationship Id="rId159"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40" Type="http://schemas.openxmlformats.org/officeDocument/2006/relationships/slide" Target="slides/slide138.xml"/><Relationship Id="rId141" Type="http://schemas.openxmlformats.org/officeDocument/2006/relationships/slide" Target="slides/slide1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8068F45-7AE3-6C43-9032-88871BDCA947}" type="datetime1">
              <a:rPr lang="fr-CH"/>
              <a:pPr>
                <a:defRPr/>
              </a:pPr>
              <a:t>12.04.20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F0B63F3-7E6A-FB48-AD57-3C4A4FBA9A10}" type="slidenum">
              <a:rPr lang="en-US"/>
              <a:pPr>
                <a:defRPr/>
              </a:pPr>
              <a:t>‹#›</a:t>
            </a:fld>
            <a:endParaRPr lang="en-US"/>
          </a:p>
        </p:txBody>
      </p:sp>
    </p:spTree>
    <p:extLst>
      <p:ext uri="{BB962C8B-B14F-4D97-AF65-F5344CB8AC3E}">
        <p14:creationId xmlns:p14="http://schemas.microsoft.com/office/powerpoint/2010/main" val="38273365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4C48AB0-F8F9-DD4A-BE1C-B9EBD8E5A1F1}" type="datetime1">
              <a:rPr lang="fr-CH"/>
              <a:pPr>
                <a:defRPr/>
              </a:pPr>
              <a:t>12.04.20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noProof="0" smtClean="0"/>
              <a:t>Click to edit Master text styles</a:t>
            </a:r>
          </a:p>
          <a:p>
            <a:pPr lvl="1"/>
            <a:r>
              <a:rPr lang="fr-CH" noProof="0" smtClean="0"/>
              <a:t>Second level</a:t>
            </a:r>
          </a:p>
          <a:p>
            <a:pPr lvl="2"/>
            <a:r>
              <a:rPr lang="fr-CH" noProof="0" smtClean="0"/>
              <a:t>Third level</a:t>
            </a:r>
          </a:p>
          <a:p>
            <a:pPr lvl="3"/>
            <a:r>
              <a:rPr lang="fr-CH" noProof="0" smtClean="0"/>
              <a:t>Fourth level</a:t>
            </a:r>
          </a:p>
          <a:p>
            <a:pPr lvl="4"/>
            <a:r>
              <a:rPr lang="fr-CH"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CAFD032-8455-8C47-8B35-52D3E92D9373}" type="slidenum">
              <a:rPr lang="en-US"/>
              <a:pPr>
                <a:defRPr/>
              </a:pPr>
              <a:t>‹#›</a:t>
            </a:fld>
            <a:endParaRPr lang="en-US"/>
          </a:p>
        </p:txBody>
      </p:sp>
    </p:spTree>
    <p:extLst>
      <p:ext uri="{BB962C8B-B14F-4D97-AF65-F5344CB8AC3E}">
        <p14:creationId xmlns:p14="http://schemas.microsoft.com/office/powerpoint/2010/main" val="4117641069"/>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995821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2570163"/>
            <a:ext cx="9144000" cy="4287837"/>
          </a:xfrm>
          <a:prstGeom prst="rect">
            <a:avLst/>
          </a:prstGeom>
        </p:spPr>
        <p:txBody>
          <a:bodyPr vert="horz"/>
          <a:lstStyle/>
          <a:p>
            <a:pPr lvl="0"/>
            <a:endParaRPr lang="en-US" noProof="0"/>
          </a:p>
        </p:txBody>
      </p:sp>
    </p:spTree>
    <p:extLst>
      <p:ext uri="{BB962C8B-B14F-4D97-AF65-F5344CB8AC3E}">
        <p14:creationId xmlns:p14="http://schemas.microsoft.com/office/powerpoint/2010/main" val="4835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onne image texte haut">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432319"/>
            <a:ext cx="8787267" cy="5798619"/>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367564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4296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2431786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709963"/>
            <a:ext cx="5040000" cy="295750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205137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682960"/>
            <a:ext cx="5040000" cy="2986811"/>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143751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1 colonne titre">
    <p:spTree>
      <p:nvGrpSpPr>
        <p:cNvPr id="1" name=""/>
        <p:cNvGrpSpPr/>
        <p:nvPr/>
      </p:nvGrpSpPr>
      <p:grpSpPr>
        <a:xfrm>
          <a:off x="0" y="0"/>
          <a:ext cx="0" cy="0"/>
          <a:chOff x="0" y="0"/>
          <a:chExt cx="0" cy="0"/>
        </a:xfrm>
      </p:grpSpPr>
      <p:sp>
        <p:nvSpPr>
          <p:cNvPr id="4" name="Rectangle 3"/>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702699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onne sans titre">
    <p:spTree>
      <p:nvGrpSpPr>
        <p:cNvPr id="1" name=""/>
        <p:cNvGrpSpPr/>
        <p:nvPr/>
      </p:nvGrpSpPr>
      <p:grpSpPr>
        <a:xfrm>
          <a:off x="0" y="0"/>
          <a:ext cx="0" cy="0"/>
          <a:chOff x="0" y="0"/>
          <a:chExt cx="0" cy="0"/>
        </a:xfrm>
      </p:grpSpPr>
      <p:pic>
        <p:nvPicPr>
          <p:cNvPr id="3" name="Picture 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4"/>
          <p:cNvSpPr>
            <a:spLocks noGrp="1"/>
          </p:cNvSpPr>
          <p:nvPr>
            <p:ph type="body" sz="quarter" idx="12"/>
          </p:nvPr>
        </p:nvSpPr>
        <p:spPr>
          <a:xfrm>
            <a:off x="162000" y="406401"/>
            <a:ext cx="8787267" cy="5824538"/>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Tree>
    <p:extLst>
      <p:ext uri="{BB962C8B-B14F-4D97-AF65-F5344CB8AC3E}">
        <p14:creationId xmlns:p14="http://schemas.microsoft.com/office/powerpoint/2010/main" val="22708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onnes texte">
    <p:spTree>
      <p:nvGrpSpPr>
        <p:cNvPr id="1" name=""/>
        <p:cNvGrpSpPr/>
        <p:nvPr/>
      </p:nvGrpSpPr>
      <p:grpSpPr>
        <a:xfrm>
          <a:off x="0" y="0"/>
          <a:ext cx="0" cy="0"/>
          <a:chOff x="0" y="0"/>
          <a:chExt cx="0" cy="0"/>
        </a:xfrm>
      </p:grpSpPr>
      <p:pic>
        <p:nvPicPr>
          <p:cNvPr id="4" name="Picture 6"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2"/>
          </p:nvPr>
        </p:nvSpPr>
        <p:spPr>
          <a:xfrm>
            <a:off x="162000" y="322265"/>
            <a:ext cx="4291467" cy="5689070"/>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3" name="Text Placeholder 4"/>
          <p:cNvSpPr>
            <a:spLocks noGrp="1"/>
          </p:cNvSpPr>
          <p:nvPr>
            <p:ph type="body" sz="quarter" idx="13"/>
          </p:nvPr>
        </p:nvSpPr>
        <p:spPr>
          <a:xfrm>
            <a:off x="4642983" y="1056639"/>
            <a:ext cx="4291467" cy="495469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Tree>
    <p:extLst>
      <p:ext uri="{BB962C8B-B14F-4D97-AF65-F5344CB8AC3E}">
        <p14:creationId xmlns:p14="http://schemas.microsoft.com/office/powerpoint/2010/main" val="3707146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onnes titre">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8"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8"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2082723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6"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842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4"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319797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4667250" y="1066799"/>
            <a:ext cx="4159250"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1427197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pPr lvl="0"/>
            <a:endParaRPr lang="en-US" noProof="0"/>
          </a:p>
        </p:txBody>
      </p:sp>
    </p:spTree>
    <p:extLst>
      <p:ext uri="{BB962C8B-B14F-4D97-AF65-F5344CB8AC3E}">
        <p14:creationId xmlns:p14="http://schemas.microsoft.com/office/powerpoint/2010/main" val="906365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579120" y="1058333"/>
            <a:ext cx="8220393"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7" name="Picture Placeholder 16"/>
          <p:cNvSpPr>
            <a:spLocks noGrp="1"/>
          </p:cNvSpPr>
          <p:nvPr>
            <p:ph type="pic" sz="quarter" idx="13"/>
          </p:nvPr>
        </p:nvSpPr>
        <p:spPr>
          <a:xfrm>
            <a:off x="879475" y="2835275"/>
            <a:ext cx="4159250" cy="2976563"/>
          </a:xfrm>
          <a:prstGeom prst="rect">
            <a:avLst/>
          </a:prstGeom>
        </p:spPr>
        <p:txBody>
          <a:bodyPr vert="horz"/>
          <a:lstStyle/>
          <a:p>
            <a:pPr lvl="0"/>
            <a:r>
              <a:rPr lang="fr-CH" noProof="0" smtClean="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760889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6253163" cy="2840037"/>
            <a:chOff x="228600" y="208280"/>
            <a:chExt cx="6253480" cy="2839720"/>
          </a:xfrm>
        </p:grpSpPr>
        <p:sp>
          <p:nvSpPr>
            <p:cNvPr id="6" name="Rounded Rectangle 15"/>
            <p:cNvSpPr/>
            <p:nvPr userDrawn="1"/>
          </p:nvSpPr>
          <p:spPr>
            <a:xfrm>
              <a:off x="508014" y="517807"/>
              <a:ext cx="597406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63"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pic>
        <p:nvPicPr>
          <p:cNvPr id="9"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1" y="1058333"/>
            <a:ext cx="5902960" cy="1989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4280869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4469" y="3151211"/>
            <a:ext cx="8789316" cy="2965427"/>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 Placeholder 4"/>
          <p:cNvSpPr>
            <a:spLocks noGrp="1"/>
          </p:cNvSpPr>
          <p:nvPr>
            <p:ph type="body" sz="quarter" idx="12"/>
          </p:nvPr>
        </p:nvSpPr>
        <p:spPr>
          <a:xfrm>
            <a:off x="295988" y="3292310"/>
            <a:ext cx="8333163" cy="2766120"/>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6" name="Text Placeholder 4"/>
          <p:cNvSpPr>
            <a:spLocks noGrp="1"/>
          </p:cNvSpPr>
          <p:nvPr>
            <p:ph type="body" sz="quarter" idx="13"/>
          </p:nvPr>
        </p:nvSpPr>
        <p:spPr>
          <a:xfrm>
            <a:off x="162000" y="1058334"/>
            <a:ext cx="8787267" cy="1963538"/>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Tree>
    <p:extLst>
      <p:ext uri="{BB962C8B-B14F-4D97-AF65-F5344CB8AC3E}">
        <p14:creationId xmlns:p14="http://schemas.microsoft.com/office/powerpoint/2010/main" val="1588785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4469" y="4197696"/>
            <a:ext cx="8789316" cy="1918942"/>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 Placeholder 4"/>
          <p:cNvSpPr>
            <a:spLocks noGrp="1"/>
          </p:cNvSpPr>
          <p:nvPr>
            <p:ph type="body" sz="quarter" idx="12"/>
          </p:nvPr>
        </p:nvSpPr>
        <p:spPr>
          <a:xfrm>
            <a:off x="295988" y="4327036"/>
            <a:ext cx="8333163" cy="1731394"/>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6" name="Text Placeholder 4"/>
          <p:cNvSpPr>
            <a:spLocks noGrp="1"/>
          </p:cNvSpPr>
          <p:nvPr>
            <p:ph type="body" sz="quarter" idx="13"/>
          </p:nvPr>
        </p:nvSpPr>
        <p:spPr>
          <a:xfrm>
            <a:off x="162000" y="1058334"/>
            <a:ext cx="8787267" cy="297474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Tree>
    <p:extLst>
      <p:ext uri="{BB962C8B-B14F-4D97-AF65-F5344CB8AC3E}">
        <p14:creationId xmlns:p14="http://schemas.microsoft.com/office/powerpoint/2010/main" val="3902966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8802688" cy="2840037"/>
            <a:chOff x="228600" y="208280"/>
            <a:chExt cx="8802510" cy="2839720"/>
          </a:xfrm>
        </p:grpSpPr>
        <p:sp>
          <p:nvSpPr>
            <p:cNvPr id="6" name="Rounded Rectangle 15"/>
            <p:cNvSpPr/>
            <p:nvPr userDrawn="1"/>
          </p:nvSpPr>
          <p:spPr>
            <a:xfrm>
              <a:off x="507994" y="517807"/>
              <a:ext cx="852311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9"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p:txBody>
      </p:sp>
      <p:pic>
        <p:nvPicPr>
          <p:cNvPr id="10"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926559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8802688" cy="3493770"/>
            <a:chOff x="228600" y="208280"/>
            <a:chExt cx="8802510" cy="2839720"/>
          </a:xfrm>
        </p:grpSpPr>
        <p:sp>
          <p:nvSpPr>
            <p:cNvPr id="6" name="Rounded Rectangle 15"/>
            <p:cNvSpPr/>
            <p:nvPr userDrawn="1"/>
          </p:nvSpPr>
          <p:spPr>
            <a:xfrm>
              <a:off x="507994" y="517807"/>
              <a:ext cx="852311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9"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p:txBody>
      </p:sp>
      <p:pic>
        <p:nvPicPr>
          <p:cNvPr id="10"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4"/>
          <p:cNvSpPr>
            <a:spLocks noGrp="1"/>
          </p:cNvSpPr>
          <p:nvPr>
            <p:ph type="body" sz="quarter" idx="12"/>
          </p:nvPr>
        </p:nvSpPr>
        <p:spPr>
          <a:xfrm>
            <a:off x="579120" y="1058333"/>
            <a:ext cx="8324991" cy="2440750"/>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
        <p:nvSpPr>
          <p:cNvPr id="15" name="Text Placeholder 4"/>
          <p:cNvSpPr>
            <a:spLocks noGrp="1"/>
          </p:cNvSpPr>
          <p:nvPr>
            <p:ph type="body" sz="quarter" idx="13"/>
          </p:nvPr>
        </p:nvSpPr>
        <p:spPr>
          <a:xfrm>
            <a:off x="162000" y="3719800"/>
            <a:ext cx="8787267" cy="297474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Tree>
    <p:extLst>
      <p:ext uri="{BB962C8B-B14F-4D97-AF65-F5344CB8AC3E}">
        <p14:creationId xmlns:p14="http://schemas.microsoft.com/office/powerpoint/2010/main" val="3788209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8802688" cy="2840037"/>
            <a:chOff x="228600" y="208280"/>
            <a:chExt cx="8802510" cy="2839720"/>
          </a:xfrm>
        </p:grpSpPr>
        <p:sp>
          <p:nvSpPr>
            <p:cNvPr id="6" name="Rounded Rectangle 15"/>
            <p:cNvSpPr/>
            <p:nvPr userDrawn="1"/>
          </p:nvSpPr>
          <p:spPr>
            <a:xfrm>
              <a:off x="507994" y="517807"/>
              <a:ext cx="852311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9"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p:txBody>
      </p:sp>
      <p:pic>
        <p:nvPicPr>
          <p:cNvPr id="10"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8523288"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696539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3669066" y="1058333"/>
            <a:ext cx="5130447"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7" name="Picture Placeholder 16"/>
          <p:cNvSpPr>
            <a:spLocks noGrp="1"/>
          </p:cNvSpPr>
          <p:nvPr>
            <p:ph type="pic" sz="quarter" idx="13"/>
          </p:nvPr>
        </p:nvSpPr>
        <p:spPr>
          <a:xfrm>
            <a:off x="879474" y="1058333"/>
            <a:ext cx="2595555" cy="4798531"/>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2023934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3106738"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3255037" y="1144636"/>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2531242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4469"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6167147" y="1122363"/>
            <a:ext cx="2988000"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1935195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onne titre">
    <p:spTree>
      <p:nvGrpSpPr>
        <p:cNvPr id="1" name=""/>
        <p:cNvGrpSpPr/>
        <p:nvPr/>
      </p:nvGrpSpPr>
      <p:grpSpPr>
        <a:xfrm>
          <a:off x="0" y="0"/>
          <a:ext cx="0" cy="0"/>
          <a:chOff x="0" y="0"/>
          <a:chExt cx="0" cy="0"/>
        </a:xfrm>
      </p:grpSpPr>
      <p:sp>
        <p:nvSpPr>
          <p:cNvPr id="5" name="Rectangle 4"/>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55783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pPr lvl="0"/>
            <a:endParaRPr lang="en-US" noProof="0"/>
          </a:p>
        </p:txBody>
      </p:sp>
    </p:spTree>
    <p:extLst>
      <p:ext uri="{BB962C8B-B14F-4D97-AF65-F5344CB8AC3E}">
        <p14:creationId xmlns:p14="http://schemas.microsoft.com/office/powerpoint/2010/main" val="3091683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3001129" y="1058333"/>
            <a:ext cx="6048000"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6" name="Picture Placeholder 5"/>
          <p:cNvSpPr>
            <a:spLocks noGrp="1"/>
          </p:cNvSpPr>
          <p:nvPr>
            <p:ph type="pic" sz="quarter" idx="13"/>
          </p:nvPr>
        </p:nvSpPr>
        <p:spPr>
          <a:xfrm>
            <a:off x="-22151" y="0"/>
            <a:ext cx="2891318" cy="685800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767372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4667250" y="1066799"/>
            <a:ext cx="4159250"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1571720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4120585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176577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4469"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6167147" y="1122363"/>
            <a:ext cx="2988000"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250496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036624175"/>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20" Type="http://schemas.openxmlformats.org/officeDocument/2006/relationships/slideLayout" Target="../slideLayouts/slideLayout22.xml"/><Relationship Id="rId21" Type="http://schemas.openxmlformats.org/officeDocument/2006/relationships/slideLayout" Target="../slideLayouts/slideLayout23.xml"/><Relationship Id="rId22" Type="http://schemas.openxmlformats.org/officeDocument/2006/relationships/slideLayout" Target="../slideLayouts/slideLayout24.xml"/><Relationship Id="rId23" Type="http://schemas.openxmlformats.org/officeDocument/2006/relationships/slideLayout" Target="../slideLayouts/slideLayout25.xml"/><Relationship Id="rId24" Type="http://schemas.openxmlformats.org/officeDocument/2006/relationships/slideLayout" Target="../slideLayouts/slideLayout26.xml"/><Relationship Id="rId25" Type="http://schemas.openxmlformats.org/officeDocument/2006/relationships/slideLayout" Target="../slideLayouts/slideLayout27.xml"/><Relationship Id="rId26" Type="http://schemas.openxmlformats.org/officeDocument/2006/relationships/slideLayout" Target="../slideLayouts/slideLayout28.xml"/><Relationship Id="rId27" Type="http://schemas.openxmlformats.org/officeDocument/2006/relationships/slideLayout" Target="../slideLayouts/slideLayout29.xml"/><Relationship Id="rId28" Type="http://schemas.openxmlformats.org/officeDocument/2006/relationships/slideLayout" Target="../slideLayouts/slideLayout30.xml"/><Relationship Id="rId29" Type="http://schemas.openxmlformats.org/officeDocument/2006/relationships/theme" Target="../theme/theme2.xml"/><Relationship Id="rId30" Type="http://schemas.openxmlformats.org/officeDocument/2006/relationships/image" Target="../media/image1.png"/><Relationship Id="rId10" Type="http://schemas.openxmlformats.org/officeDocument/2006/relationships/slideLayout" Target="../slideLayouts/slideLayout12.xml"/><Relationship Id="rId11" Type="http://schemas.openxmlformats.org/officeDocument/2006/relationships/slideLayout" Target="../slideLayouts/slideLayout13.xml"/><Relationship Id="rId12" Type="http://schemas.openxmlformats.org/officeDocument/2006/relationships/slideLayout" Target="../slideLayouts/slideLayout14.xml"/><Relationship Id="rId13" Type="http://schemas.openxmlformats.org/officeDocument/2006/relationships/slideLayout" Target="../slideLayouts/slideLayout15.xml"/><Relationship Id="rId14" Type="http://schemas.openxmlformats.org/officeDocument/2006/relationships/slideLayout" Target="../slideLayouts/slideLayout16.xml"/><Relationship Id="rId15" Type="http://schemas.openxmlformats.org/officeDocument/2006/relationships/slideLayout" Target="../slideLayouts/slideLayout17.xml"/><Relationship Id="rId16" Type="http://schemas.openxmlformats.org/officeDocument/2006/relationships/slideLayout" Target="../slideLayouts/slideLayout18.xml"/><Relationship Id="rId17" Type="http://schemas.openxmlformats.org/officeDocument/2006/relationships/slideLayout" Target="../slideLayouts/slideLayout19.xml"/><Relationship Id="rId18" Type="http://schemas.openxmlformats.org/officeDocument/2006/relationships/slideLayout" Target="../slideLayouts/slideLayout20.xml"/><Relationship Id="rId19" Type="http://schemas.openxmlformats.org/officeDocument/2006/relationships/slideLayout" Target="../slideLayouts/slideLayout21.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28" r:id="rId1"/>
    <p:sldLayoutId id="2147484029" r:id="rId2"/>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kumimoji="1" sz="3600" b="1" cap="all">
          <a:solidFill>
            <a:schemeClr val="bg1"/>
          </a:solidFill>
          <a:latin typeface="Rockwell"/>
          <a:ea typeface="ＭＳ Ｐゴシック" charset="0"/>
          <a:cs typeface="ヒラギノ角ゴ Pro W6" charset="0"/>
        </a:defRPr>
      </a:lvl1pPr>
      <a:lvl2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2pPr>
      <a:lvl3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3pPr>
      <a:lvl4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4pPr>
      <a:lvl5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p:titleStyle>
    <p:bodyStyle>
      <a:lvl1pPr marL="342900" indent="-342900" algn="l" rtl="0" eaLnBrk="0" fontAlgn="base" hangingPunct="0">
        <a:spcBef>
          <a:spcPct val="20000"/>
        </a:spcBef>
        <a:spcAft>
          <a:spcPct val="0"/>
        </a:spcAft>
        <a:defRPr kumimoji="1" sz="3200">
          <a:solidFill>
            <a:schemeClr val="tx1"/>
          </a:solidFill>
          <a:latin typeface="+mn-lt"/>
          <a:ea typeface="ＭＳ Ｐゴシック" charset="0"/>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0"/>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0" descr="bandefooter.png"/>
          <p:cNvPicPr>
            <a:picLocks noChangeAspect="1"/>
          </p:cNvPicPr>
          <p:nvPr userDrawn="1"/>
        </p:nvPicPr>
        <p:blipFill>
          <a:blip r:embed="rId30"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
          <p:cNvSpPr txBox="1">
            <a:spLocks/>
          </p:cNvSpPr>
          <p:nvPr userDrawn="1"/>
        </p:nvSpPr>
        <p:spPr>
          <a:xfrm>
            <a:off x="6934200" y="6313488"/>
            <a:ext cx="2298700" cy="365125"/>
          </a:xfrm>
          <a:prstGeom prst="rect">
            <a:avLst/>
          </a:prstGeom>
        </p:spPr>
        <p:txBody>
          <a:bodyPr anchor="ctr"/>
          <a:lstStyle>
            <a:defPPr>
              <a:defRPr lang="en-US"/>
            </a:defPPr>
            <a:lvl1pPr marL="0" algn="l" defTabSz="457200" rtl="0" eaLnBrk="1" latinLnBrk="0" hangingPunct="1">
              <a:defRPr sz="13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mtClean="0"/>
              <a:t>Panorama de la Bible </a:t>
            </a:r>
            <a:endParaRPr lang="en-US" dirty="0"/>
          </a:p>
        </p:txBody>
      </p:sp>
      <p:sp>
        <p:nvSpPr>
          <p:cNvPr id="13" name="Slide Number Placeholder 4"/>
          <p:cNvSpPr txBox="1">
            <a:spLocks/>
          </p:cNvSpPr>
          <p:nvPr userDrawn="1"/>
        </p:nvSpPr>
        <p:spPr>
          <a:xfrm>
            <a:off x="8506301" y="6313488"/>
            <a:ext cx="615474" cy="365125"/>
          </a:xfrm>
          <a:prstGeom prst="rect">
            <a:avLst/>
          </a:prstGeom>
        </p:spPr>
        <p:txBody>
          <a:bodyPr anchor="ctr"/>
          <a:lstStyle>
            <a:defPPr>
              <a:defRPr lang="en-US"/>
            </a:defPPr>
            <a:lvl1pPr marL="0" algn="r" defTabSz="457200" rtl="0" eaLnBrk="1" latinLnBrk="0" hangingPunct="1">
              <a:defRPr sz="130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BFABA89-278C-EA43-B63B-2CD611B0DC80}" type="slidenum">
              <a:rPr lang="en-US" smtClean="0"/>
              <a:pPr fontAlgn="auto">
                <a:spcBef>
                  <a:spcPts val="0"/>
                </a:spcBef>
                <a:spcAft>
                  <a:spcPts val="0"/>
                </a:spcAft>
                <a:defRPr/>
              </a:pPr>
              <a:t>‹#›</a:t>
            </a:fld>
            <a:endParaRPr lang="en-US" dirty="0"/>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51" r:id="rId3"/>
    <p:sldLayoutId id="2147484052" r:id="rId4"/>
    <p:sldLayoutId id="2147484053" r:id="rId5"/>
    <p:sldLayoutId id="2147484054" r:id="rId6"/>
    <p:sldLayoutId id="2147484032" r:id="rId7"/>
    <p:sldLayoutId id="2147484048"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9" r:id="rId17"/>
    <p:sldLayoutId id="2147484041" r:id="rId18"/>
    <p:sldLayoutId id="2147484042" r:id="rId19"/>
    <p:sldLayoutId id="2147484055" r:id="rId20"/>
    <p:sldLayoutId id="2147484056" r:id="rId21"/>
    <p:sldLayoutId id="2147484043" r:id="rId22"/>
    <p:sldLayoutId id="2147484057" r:id="rId23"/>
    <p:sldLayoutId id="2147484046" r:id="rId24"/>
    <p:sldLayoutId id="2147484044" r:id="rId25"/>
    <p:sldLayoutId id="2147484045" r:id="rId26"/>
    <p:sldLayoutId id="2147484050" r:id="rId27"/>
    <p:sldLayoutId id="2147484047" r:id="rId28"/>
  </p:sldLayoutIdLst>
  <p:timing>
    <p:tnLst>
      <p:par>
        <p:cTn xmlns:p14="http://schemas.microsoft.com/office/powerpoint/2010/main" id="1" dur="indefinite" restart="never" nodeType="tmRoot"/>
      </p:par>
    </p:tnLst>
  </p:timing>
  <p:hf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5pPr>
      <a:lvl6pPr marL="4572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6pPr>
      <a:lvl7pPr marL="9144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7pPr>
      <a:lvl8pPr marL="13716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8pPr>
      <a:lvl9pPr marL="18288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image" Target="../media/image7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4.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6.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9.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 Id="rId3" Type="http://schemas.openxmlformats.org/officeDocument/2006/relationships/image" Target="../media/image80.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5.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8.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2.png"/><Relationship Id="rId6"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85.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2.xml"/><Relationship Id="rId3" Type="http://schemas.openxmlformats.org/officeDocument/2006/relationships/image" Target="../media/image6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6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8.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pic>
        <p:nvPicPr>
          <p:cNvPr id="19458" name="Picture 16" descr="bandebleu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57225"/>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txBox="1">
            <a:spLocks/>
          </p:cNvSpPr>
          <p:nvPr/>
        </p:nvSpPr>
        <p:spPr>
          <a:xfrm>
            <a:off x="873125" y="1671638"/>
            <a:ext cx="9172575" cy="2225675"/>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pPr>
              <a:defRPr/>
            </a:pPr>
            <a:r>
              <a:rPr lang="fr-FR" b="0" cap="none" dirty="0" smtClean="0">
                <a:latin typeface="Cambria"/>
                <a:cs typeface="Cambria"/>
              </a:rPr>
              <a:t>L’histoire de</a:t>
            </a:r>
          </a:p>
          <a:p>
            <a:pPr>
              <a:lnSpc>
                <a:spcPct val="70000"/>
              </a:lnSpc>
              <a:spcBef>
                <a:spcPts val="0"/>
              </a:spcBef>
              <a:defRPr/>
            </a:pPr>
            <a:r>
              <a:rPr lang="fr-FR" sz="11000" b="0" cap="none" spc="300" dirty="0" smtClean="0">
                <a:latin typeface="Cambria"/>
                <a:cs typeface="Cambria"/>
              </a:rPr>
              <a:t>Moïse</a:t>
            </a:r>
            <a:endParaRPr lang="fr-CH" sz="11000" b="0" cap="none" spc="300" dirty="0">
              <a:latin typeface="Cambria"/>
              <a:cs typeface="Cambria"/>
            </a:endParaRPr>
          </a:p>
        </p:txBody>
      </p:sp>
      <p:pic>
        <p:nvPicPr>
          <p:cNvPr id="19460" name="Picture 18" descr="bandefooter.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Footer Placeholder 1"/>
          <p:cNvSpPr txBox="1">
            <a:spLocks/>
          </p:cNvSpPr>
          <p:nvPr/>
        </p:nvSpPr>
        <p:spPr bwMode="auto">
          <a:xfrm>
            <a:off x="6934200" y="6313488"/>
            <a:ext cx="2298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en-US" sz="1300" dirty="0" smtClean="0">
                <a:solidFill>
                  <a:schemeClr val="bg1"/>
                </a:solidFill>
              </a:rPr>
              <a:t>D Gern         12.2014</a:t>
            </a:r>
            <a:endParaRPr lang="en-US" sz="1300" dirty="0">
              <a:solidFill>
                <a:schemeClr val="bg1"/>
              </a:solidFill>
            </a:endParaRPr>
          </a:p>
        </p:txBody>
      </p:sp>
      <p:pic>
        <p:nvPicPr>
          <p:cNvPr id="19463" name="Picture 15" descr="titre_panorama.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6225" y="-192088"/>
            <a:ext cx="698023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593137" y="6618762"/>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a:solidFill>
                  <a:schemeClr val="bg1"/>
                </a:solidFill>
                <a:latin typeface="Tahoma" charset="0"/>
              </a:rPr>
              <a:t>TP</a:t>
            </a:r>
            <a:endParaRPr lang="fr-FR" sz="1200" dirty="0">
              <a:solidFill>
                <a:schemeClr val="bg1"/>
              </a:solidFill>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a:t>Personne ne se trouve à proximité.</a:t>
            </a:r>
            <a:endParaRPr lang="en-GB" dirty="0"/>
          </a:p>
          <a:p>
            <a:r>
              <a:rPr lang="fr-CH" dirty="0" smtClean="0"/>
              <a:t>Moïse </a:t>
            </a:r>
            <a:r>
              <a:rPr lang="fr-CH" dirty="0"/>
              <a:t>ne prend pas le temps de réfléchir avant de tuer l'Egyptien. </a:t>
            </a:r>
            <a:endParaRPr lang="fr-CH" dirty="0" smtClean="0"/>
          </a:p>
          <a:p>
            <a:r>
              <a:rPr lang="fr-CH" dirty="0" smtClean="0"/>
              <a:t>Le </a:t>
            </a:r>
            <a:r>
              <a:rPr lang="fr-CH" dirty="0"/>
              <a:t>jour suivant, il voit 2 Hébreux qui se querellent. </a:t>
            </a:r>
          </a:p>
          <a:p>
            <a:pPr lvl="1"/>
            <a:r>
              <a:rPr lang="fr-CH" dirty="0"/>
              <a:t>Pourquoi retourne-t-il sur le lieu du crime</a:t>
            </a:r>
            <a:r>
              <a:rPr lang="fr-CH" dirty="0" smtClean="0"/>
              <a:t>? </a:t>
            </a:r>
          </a:p>
          <a:p>
            <a:r>
              <a:rPr lang="fr-CH" dirty="0" smtClean="0"/>
              <a:t>Une </a:t>
            </a:r>
            <a:r>
              <a:rPr lang="fr-CH" dirty="0"/>
              <a:t>nouvelle fois il agit sans consulter </a:t>
            </a:r>
            <a:r>
              <a:rPr lang="fr-CH" dirty="0" smtClean="0"/>
              <a:t>Dieu. Il dit </a:t>
            </a:r>
            <a:r>
              <a:rPr lang="fr-CH" dirty="0"/>
              <a:t>à celui qui a tort:</a:t>
            </a:r>
            <a:endParaRPr lang="en-GB" dirty="0"/>
          </a:p>
          <a:p>
            <a:pPr lvl="2"/>
            <a:r>
              <a:rPr lang="fr-FR" dirty="0"/>
              <a:t>Pourquoi frappes-tu ton prochain? Ex 2,13	</a:t>
            </a:r>
            <a:endParaRPr lang="en-GB" dirty="0"/>
          </a:p>
          <a:p>
            <a:endParaRPr lang="en-GB" dirty="0"/>
          </a:p>
          <a:p>
            <a:endParaRPr lang="en-GB" dirty="0"/>
          </a:p>
        </p:txBody>
      </p:sp>
      <p:pic>
        <p:nvPicPr>
          <p:cNvPr id="9" name="Espace réservé pour une image  8"/>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4324277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L'objectif du peuple n'est-il pas d'aller dans le pays de Canaan?</a:t>
            </a:r>
            <a:endParaRPr lang="fr-FR" dirty="0"/>
          </a:p>
          <a:p>
            <a:r>
              <a:rPr lang="fr-CH" dirty="0"/>
              <a:t>Pourquoi perdre 40 jours à ne rien faire?</a:t>
            </a:r>
            <a:endParaRPr lang="fr-FR" dirty="0"/>
          </a:p>
          <a:p>
            <a:r>
              <a:rPr lang="fr-CH" dirty="0" smtClean="0"/>
              <a:t>Que </a:t>
            </a:r>
            <a:r>
              <a:rPr lang="fr-CH" dirty="0"/>
              <a:t>de fois on ne comprend pas notre Seigneur:</a:t>
            </a:r>
            <a:endParaRPr lang="fr-FR" dirty="0"/>
          </a:p>
          <a:p>
            <a:pPr lvl="1"/>
            <a:r>
              <a:rPr lang="fr-CH" dirty="0"/>
              <a:t>J'ai prévu de participer à une campagne d'évangélisation et je tombe malade avant d'y aller,</a:t>
            </a:r>
            <a:endParaRPr lang="fr-FR" dirty="0"/>
          </a:p>
          <a:p>
            <a:pPr lvl="1"/>
            <a:r>
              <a:rPr lang="fr-CH" dirty="0"/>
              <a:t>J'organise un camp chrétien qui doit être annulé faute de participants,</a:t>
            </a:r>
            <a:endParaRPr lang="fr-FR" dirty="0"/>
          </a:p>
          <a:p>
            <a:pPr lvl="1"/>
            <a:r>
              <a:rPr lang="fr-CH" dirty="0"/>
              <a:t>Etc</a:t>
            </a:r>
            <a:r>
              <a:rPr lang="fr-CH" dirty="0" smtClean="0"/>
              <a:t>…</a:t>
            </a:r>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342925594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Moïse </a:t>
            </a:r>
            <a:r>
              <a:rPr lang="fr-CH" dirty="0"/>
              <a:t>est à l'écart du peuple durant ces 40 jours. </a:t>
            </a:r>
            <a:endParaRPr lang="fr-CH" dirty="0" smtClean="0"/>
          </a:p>
          <a:p>
            <a:r>
              <a:rPr lang="fr-CH" dirty="0" smtClean="0"/>
              <a:t>L'Eternel </a:t>
            </a:r>
            <a:r>
              <a:rPr lang="fr-CH" dirty="0"/>
              <a:t>va entrer dans une relation profonde avec lui.</a:t>
            </a:r>
            <a:endParaRPr lang="fr-FR" dirty="0"/>
          </a:p>
          <a:p>
            <a:r>
              <a:rPr lang="fr-CH" dirty="0"/>
              <a:t>De même, notre Seigneur nous fait suivre des périodes de formation continue … pour que nous soyons efficaces pour lui</a:t>
            </a:r>
            <a:r>
              <a:rPr lang="fr-CH" dirty="0" smtClean="0"/>
              <a:t>.</a:t>
            </a:r>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280020357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Ne voyant pas </a:t>
            </a:r>
            <a:r>
              <a:rPr lang="fr-CH" dirty="0" smtClean="0"/>
              <a:t>revenir Moïse, le </a:t>
            </a:r>
            <a:r>
              <a:rPr lang="fr-CH" dirty="0"/>
              <a:t>peuple </a:t>
            </a:r>
            <a:r>
              <a:rPr lang="fr-CH" dirty="0" smtClean="0"/>
              <a:t>s'impatiente et dit </a:t>
            </a:r>
            <a:r>
              <a:rPr lang="fr-CH" dirty="0"/>
              <a:t>à Aaron:</a:t>
            </a:r>
            <a:endParaRPr lang="fr-FR" dirty="0"/>
          </a:p>
          <a:p>
            <a:pPr lvl="2"/>
            <a:r>
              <a:rPr lang="fr-FR" dirty="0"/>
              <a:t>Allons! fais-nous un dieu qui marche devant nous, car ce Moïse, cet homme qui nous a fait sortir du pays d'Egypte, nous ne savons ce qu'il est devenu. Ex 32,1</a:t>
            </a:r>
          </a:p>
          <a:p>
            <a:r>
              <a:rPr lang="fr-FR" dirty="0"/>
              <a:t>Aaron leur </a:t>
            </a:r>
            <a:r>
              <a:rPr lang="fr-FR" dirty="0" smtClean="0"/>
              <a:t>répond: </a:t>
            </a:r>
            <a:endParaRPr lang="fr-FR" dirty="0"/>
          </a:p>
          <a:p>
            <a:pPr lvl="2"/>
            <a:r>
              <a:rPr lang="fr-FR" dirty="0"/>
              <a:t>Otez les anneaux d'or qui sont aux oreilles de vos femmes, de vos fils et de vos filles, et apportez-les-moi. Ex 32,2	</a:t>
            </a:r>
          </a:p>
          <a:p>
            <a:r>
              <a:rPr lang="fr-CH" dirty="0"/>
              <a:t>Avec ces objets, il fait un veau d'or. </a:t>
            </a:r>
            <a:endParaRPr lang="fr-CH" dirty="0" smtClean="0"/>
          </a:p>
          <a:p>
            <a:r>
              <a:rPr lang="fr-CH" dirty="0" smtClean="0"/>
              <a:t>Redescendu </a:t>
            </a:r>
            <a:r>
              <a:rPr lang="fr-CH" dirty="0"/>
              <a:t>de la montagne, Moïse </a:t>
            </a:r>
            <a:r>
              <a:rPr lang="fr-CH" dirty="0" smtClean="0"/>
              <a:t>le voit. </a:t>
            </a:r>
          </a:p>
        </p:txBody>
      </p:sp>
      <p:sp>
        <p:nvSpPr>
          <p:cNvPr id="4" name="Titre 3"/>
          <p:cNvSpPr>
            <a:spLocks noGrp="1"/>
          </p:cNvSpPr>
          <p:nvPr>
            <p:ph type="title"/>
          </p:nvPr>
        </p:nvSpPr>
        <p:spPr/>
        <p:txBody>
          <a:bodyPr/>
          <a:lstStyle/>
          <a:p>
            <a:r>
              <a:rPr lang="fr-CH" dirty="0"/>
              <a:t>Le veau </a:t>
            </a:r>
            <a:r>
              <a:rPr lang="fr-CH" dirty="0" smtClean="0"/>
              <a:t>d'or</a:t>
            </a:r>
            <a:endParaRPr lang="fr-FR" dirty="0"/>
          </a:p>
        </p:txBody>
      </p:sp>
    </p:spTree>
    <p:extLst>
      <p:ext uri="{BB962C8B-B14F-4D97-AF65-F5344CB8AC3E}">
        <p14:creationId xmlns:p14="http://schemas.microsoft.com/office/powerpoint/2010/main" val="265576374"/>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Il </a:t>
            </a:r>
            <a:r>
              <a:rPr lang="fr-CH" dirty="0"/>
              <a:t>se met en colère et jette les 2 tables par terre.</a:t>
            </a:r>
            <a:endParaRPr lang="fr-FR" dirty="0"/>
          </a:p>
          <a:p>
            <a:pPr lvl="2"/>
            <a:r>
              <a:rPr lang="fr-FR" dirty="0"/>
              <a:t>Il prit le veau qu'ils avaient fait, et le brûla au feu; il le réduisit en poudre, répandit cette poudre à la surface de l'eau, et fit boire les enfants d'Israël. Ex 32,20</a:t>
            </a:r>
          </a:p>
          <a:p>
            <a:r>
              <a:rPr lang="fr-CH" dirty="0"/>
              <a:t>L'Eternel dit à Moïse de tailler 2 nouvelles tables.</a:t>
            </a:r>
            <a:endParaRPr lang="fr-FR" dirty="0"/>
          </a:p>
          <a:p>
            <a:r>
              <a:rPr lang="fr-CH" dirty="0"/>
              <a:t>Moïse monte sur la montagne et y passe à nouveau 40 jours. </a:t>
            </a:r>
            <a:endParaRPr lang="fr-CH" dirty="0" smtClean="0"/>
          </a:p>
          <a:p>
            <a:r>
              <a:rPr lang="fr-CH" dirty="0" smtClean="0"/>
              <a:t>L'Eternel </a:t>
            </a:r>
            <a:r>
              <a:rPr lang="fr-CH" dirty="0"/>
              <a:t>écrit les 10 commandements sur les </a:t>
            </a:r>
            <a:r>
              <a:rPr lang="fr-CH" dirty="0" smtClean="0"/>
              <a:t>tables.</a:t>
            </a:r>
          </a:p>
          <a:p>
            <a:r>
              <a:rPr lang="fr-CH" dirty="0" smtClean="0"/>
              <a:t>Moïse </a:t>
            </a:r>
            <a:r>
              <a:rPr lang="fr-CH" dirty="0"/>
              <a:t>redescend ensuite vers le peuple, les tables dans ses mains.</a:t>
            </a:r>
            <a:endParaRPr lang="fr-FR" dirty="0"/>
          </a:p>
          <a:p>
            <a:pPr lvl="2"/>
            <a:r>
              <a:rPr lang="fr-FR" dirty="0"/>
              <a:t>… la peau de son visage rayonnait, parce qu'il avait parlé avec l'Eternel. Ex 34,29	</a:t>
            </a:r>
          </a:p>
        </p:txBody>
      </p:sp>
    </p:spTree>
    <p:extLst>
      <p:ext uri="{BB962C8B-B14F-4D97-AF65-F5344CB8AC3E}">
        <p14:creationId xmlns:p14="http://schemas.microsoft.com/office/powerpoint/2010/main" val="128653714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 </a:t>
            </a:r>
            <a:r>
              <a:rPr lang="fr-FR" dirty="0"/>
              <a:t>peuple s'approche de lui.</a:t>
            </a:r>
          </a:p>
          <a:p>
            <a:r>
              <a:rPr lang="fr-FR" dirty="0"/>
              <a:t>Moïse leur donne les ordres qu'il a reçus de l'Eternel.</a:t>
            </a:r>
          </a:p>
          <a:p>
            <a:r>
              <a:rPr lang="fr-FR" dirty="0"/>
              <a:t>Après avoir parlé, Moïse met un voile sur son visage.</a:t>
            </a:r>
          </a:p>
          <a:p>
            <a:pPr lvl="2"/>
            <a:r>
              <a:rPr lang="fr-FR" dirty="0"/>
              <a:t>Les enfants d'Israël regardaient le visage de Moïse, et voyait que la peau de son visage rayonnait; et Moïse remettait le voile sur son visage jusqu'à ce qu'il entre, pour parler avec l'Eternel. Ex 34,35	</a:t>
            </a:r>
          </a:p>
        </p:txBody>
      </p:sp>
    </p:spTree>
    <p:extLst>
      <p:ext uri="{BB962C8B-B14F-4D97-AF65-F5344CB8AC3E}">
        <p14:creationId xmlns:p14="http://schemas.microsoft.com/office/powerpoint/2010/main" val="294786093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Que </a:t>
            </a:r>
            <a:r>
              <a:rPr lang="fr-CH" dirty="0"/>
              <a:t>de fois Moïse a passé du temps seul avec </a:t>
            </a:r>
            <a:r>
              <a:rPr lang="fr-CH" dirty="0" smtClean="0"/>
              <a:t>Dieu.</a:t>
            </a:r>
            <a:endParaRPr lang="fr-FR" dirty="0"/>
          </a:p>
          <a:p>
            <a:r>
              <a:rPr lang="fr-CH" dirty="0" smtClean="0"/>
              <a:t>Passons </a:t>
            </a:r>
            <a:r>
              <a:rPr lang="fr-CH" dirty="0"/>
              <a:t>également du temps aux pieds de Jésus.</a:t>
            </a:r>
            <a:endParaRPr lang="fr-FR" dirty="0"/>
          </a:p>
          <a:p>
            <a:pPr lvl="1"/>
            <a:r>
              <a:rPr lang="fr-CH" dirty="0"/>
              <a:t>Écoutons-le,</a:t>
            </a:r>
            <a:endParaRPr lang="fr-FR" dirty="0"/>
          </a:p>
          <a:p>
            <a:pPr lvl="1"/>
            <a:r>
              <a:rPr lang="fr-CH" dirty="0"/>
              <a:t>Parlons-lui,</a:t>
            </a:r>
            <a:endParaRPr lang="fr-FR" dirty="0"/>
          </a:p>
          <a:p>
            <a:pPr lvl="1"/>
            <a:r>
              <a:rPr lang="fr-CH" dirty="0"/>
              <a:t>Remercions-le,</a:t>
            </a:r>
            <a:endParaRPr lang="fr-FR" dirty="0"/>
          </a:p>
          <a:p>
            <a:pPr lvl="1"/>
            <a:r>
              <a:rPr lang="fr-CH" dirty="0"/>
              <a:t>Adorons-le.</a:t>
            </a:r>
            <a:endParaRPr lang="fr-FR" dirty="0"/>
          </a:p>
          <a:p>
            <a:r>
              <a:rPr lang="fr-CH" dirty="0"/>
              <a:t>L'endroit pour ce "temps de mise à part"?</a:t>
            </a:r>
            <a:endParaRPr lang="fr-FR" dirty="0"/>
          </a:p>
          <a:p>
            <a:r>
              <a:rPr lang="fr-CH" dirty="0"/>
              <a:t>Le Seigneur nous montrera à chacun l'endroit idéal pour nous!</a:t>
            </a:r>
            <a:endParaRPr lang="fr-FR" dirty="0"/>
          </a:p>
          <a:p>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466221441"/>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Moïse a passé 40 jours en présence de Dieu. </a:t>
            </a:r>
          </a:p>
          <a:p>
            <a:pPr lvl="1"/>
            <a:r>
              <a:rPr lang="fr-FR" dirty="0" smtClean="0"/>
              <a:t>Dieu lui a parlé.</a:t>
            </a:r>
          </a:p>
          <a:p>
            <a:pPr lvl="1"/>
            <a:r>
              <a:rPr lang="fr-FR" dirty="0" smtClean="0"/>
              <a:t>Son visage n’est plus le même qu’avant, il reflète la gloire divine autour de lui.</a:t>
            </a:r>
          </a:p>
          <a:p>
            <a:r>
              <a:rPr lang="fr-FR" dirty="0" smtClean="0"/>
              <a:t>Notre mission sur la terre est également de refléter la gloire de Dieu.</a:t>
            </a:r>
          </a:p>
          <a:p>
            <a:pPr lvl="2"/>
            <a:r>
              <a:rPr lang="fr-FR" dirty="0"/>
              <a:t>Nous tous qui, sans voile sur le visage, contemplons comme dans un miroir la gloire du Seigneur, nous sommes transformés à son image, de gloire en gloire, par l'Esprit du Seigneur</a:t>
            </a:r>
            <a:r>
              <a:rPr lang="fr-FR" dirty="0" smtClean="0"/>
              <a:t>. 2 Cor 3:18</a:t>
            </a:r>
          </a:p>
          <a:p>
            <a:r>
              <a:rPr lang="fr-FR" dirty="0" smtClean="0"/>
              <a:t>La bible est précise et chaque mot est important.</a:t>
            </a:r>
          </a:p>
          <a:p>
            <a:r>
              <a:rPr lang="fr-FR" dirty="0" smtClean="0"/>
              <a:t>Avez-vous lu le verset ci-dessus?</a:t>
            </a:r>
            <a:endParaRPr lang="fr-FR" dirty="0"/>
          </a:p>
        </p:txBody>
      </p:sp>
      <p:sp>
        <p:nvSpPr>
          <p:cNvPr id="4" name="Titre 3"/>
          <p:cNvSpPr>
            <a:spLocks noGrp="1"/>
          </p:cNvSpPr>
          <p:nvPr>
            <p:ph type="title"/>
          </p:nvPr>
        </p:nvSpPr>
        <p:spPr>
          <a:xfrm>
            <a:off x="1066800" y="280045"/>
            <a:ext cx="4445948" cy="563672"/>
          </a:xfrm>
        </p:spPr>
        <p:txBody>
          <a:bodyPr/>
          <a:lstStyle/>
          <a:p>
            <a:r>
              <a:rPr lang="fr-FR" dirty="0" smtClean="0"/>
              <a:t>Refléter la gloire de Dieu</a:t>
            </a:r>
            <a:endParaRPr lang="fr-FR" dirty="0"/>
          </a:p>
        </p:txBody>
      </p:sp>
    </p:spTree>
    <p:extLst>
      <p:ext uri="{BB962C8B-B14F-4D97-AF65-F5344CB8AC3E}">
        <p14:creationId xmlns:p14="http://schemas.microsoft.com/office/powerpoint/2010/main" val="23679386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Il est est dit que nous devons «contempler» notre Seigneur.</a:t>
            </a:r>
          </a:p>
          <a:p>
            <a:pPr lvl="1"/>
            <a:r>
              <a:rPr lang="fr-FR" dirty="0" smtClean="0"/>
              <a:t>Il ne s’agit pas d’un regard furtif de temps en temps.</a:t>
            </a:r>
          </a:p>
          <a:p>
            <a:pPr lvl="1"/>
            <a:r>
              <a:rPr lang="fr-FR" dirty="0" smtClean="0"/>
              <a:t>Ce n’est qu’en prenant du temps, dans un esprit de recueillement.</a:t>
            </a:r>
          </a:p>
          <a:p>
            <a:r>
              <a:rPr lang="fr-FR" dirty="0" smtClean="0"/>
              <a:t>Glorifier Dieu n’est pas qu’une action ponctuelle durant une heure le dimanche.</a:t>
            </a:r>
          </a:p>
          <a:p>
            <a:r>
              <a:rPr lang="fr-FR" dirty="0" smtClean="0"/>
              <a:t>Non chers amis, il s’agit d’une action continue, à chaque moment de la journée.</a:t>
            </a:r>
          </a:p>
          <a:p>
            <a:pPr lvl="2"/>
            <a:r>
              <a:rPr lang="fr-FR" dirty="0" smtClean="0"/>
              <a:t>Rendez </a:t>
            </a:r>
            <a:r>
              <a:rPr lang="fr-FR" dirty="0"/>
              <a:t>donc gloire à Dieu dans votre corps </a:t>
            </a:r>
            <a:r>
              <a:rPr lang="fr-FR" dirty="0" smtClean="0"/>
              <a:t>et </a:t>
            </a:r>
            <a:r>
              <a:rPr lang="fr-FR" dirty="0"/>
              <a:t>dans votre esprit qui appartiennent à </a:t>
            </a:r>
            <a:r>
              <a:rPr lang="fr-FR" dirty="0" smtClean="0"/>
              <a:t>Dieu. 1 Co 6:19-20</a:t>
            </a:r>
          </a:p>
          <a:p>
            <a:pPr lvl="2"/>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14339353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lvl="1"/>
            <a:r>
              <a:rPr lang="fr-FR" dirty="0" smtClean="0"/>
              <a:t>Max </a:t>
            </a:r>
            <a:r>
              <a:rPr lang="fr-FR" dirty="0" err="1" smtClean="0"/>
              <a:t>Lucado</a:t>
            </a:r>
            <a:r>
              <a:rPr lang="fr-FR" dirty="0" smtClean="0"/>
              <a:t>, dans son livre « et si je n’étais pas le centre du monde » a écrit:</a:t>
            </a:r>
          </a:p>
          <a:p>
            <a:pPr lvl="2"/>
            <a:r>
              <a:rPr lang="fr-FR" dirty="0" smtClean="0"/>
              <a:t>Dieu n’existe pas pour faire de nous des gens importants mais nous existons pour lui rendre gloire…</a:t>
            </a:r>
          </a:p>
          <a:p>
            <a:pPr lvl="2"/>
            <a:r>
              <a:rPr lang="fr-FR" dirty="0" smtClean="0"/>
              <a:t>Que fait la lune? Elle ne produit aucune lumière par elle-même. Seule, elle n’est rien d’autre qu’un rocher noir comme de l’encre et criblé de trous. Cependant, correctement positionnée par rapport au soleil, elle rayonne. </a:t>
            </a:r>
          </a:p>
          <a:p>
            <a:pPr lvl="2"/>
            <a:r>
              <a:rPr lang="fr-FR" dirty="0" smtClean="0"/>
              <a:t>…Que se passerait-il si nous acceptions simplement de refléter le Fils? Voilà notre place. </a:t>
            </a:r>
            <a:r>
              <a:rPr lang="fr-FR" sz="1800" dirty="0" smtClean="0"/>
              <a:t>Page 20</a:t>
            </a:r>
            <a:endParaRPr lang="fr-FR" sz="1800"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35550745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smtClean="0"/>
              <a:t>Moïse </a:t>
            </a:r>
            <a:r>
              <a:rPr lang="fr-CH" dirty="0"/>
              <a:t>informe le peuple que l'Eternel lui a confié la construction d'un tabernacle.</a:t>
            </a:r>
            <a:endParaRPr lang="fr-FR" dirty="0"/>
          </a:p>
          <a:p>
            <a:r>
              <a:rPr lang="fr-CH" dirty="0"/>
              <a:t>Beaucoup de matériaux sont nécessaires à sa construction.</a:t>
            </a:r>
            <a:endParaRPr lang="fr-FR" dirty="0"/>
          </a:p>
          <a:p>
            <a:r>
              <a:rPr lang="fr-CH" dirty="0"/>
              <a:t>Moïse demande au peuple d'apporter des offrandes:</a:t>
            </a:r>
            <a:endParaRPr lang="fr-FR" dirty="0"/>
          </a:p>
          <a:p>
            <a:pPr lvl="1"/>
            <a:r>
              <a:rPr lang="fr-CH" dirty="0"/>
              <a:t>des bagues et des bracelets en or</a:t>
            </a:r>
            <a:endParaRPr lang="fr-FR" dirty="0"/>
          </a:p>
          <a:p>
            <a:pPr lvl="1"/>
            <a:r>
              <a:rPr lang="fr-CH" dirty="0"/>
              <a:t>des pierres précieuses,</a:t>
            </a:r>
            <a:endParaRPr lang="fr-FR" dirty="0"/>
          </a:p>
          <a:p>
            <a:pPr lvl="1"/>
            <a:r>
              <a:rPr lang="fr-CH" dirty="0"/>
              <a:t>de l'or, des étoffes</a:t>
            </a:r>
            <a:endParaRPr lang="fr-FR" dirty="0"/>
          </a:p>
          <a:p>
            <a:pPr lvl="1"/>
            <a:r>
              <a:rPr lang="fr-CH" dirty="0"/>
              <a:t>des peaux de béliers et de dauphins,</a:t>
            </a:r>
            <a:endParaRPr lang="fr-FR" dirty="0"/>
          </a:p>
          <a:p>
            <a:pPr lvl="1"/>
            <a:r>
              <a:rPr lang="fr-CH" dirty="0"/>
              <a:t>du bois d'accacia,</a:t>
            </a:r>
            <a:endParaRPr lang="fr-FR" dirty="0"/>
          </a:p>
          <a:p>
            <a:pPr lvl="1"/>
            <a:r>
              <a:rPr lang="fr-CH" dirty="0"/>
              <a:t>de l'huile, </a:t>
            </a:r>
            <a:r>
              <a:rPr lang="fr-CH" dirty="0" smtClean="0"/>
              <a:t>…</a:t>
            </a:r>
            <a:endParaRPr lang="fr-FR" dirty="0"/>
          </a:p>
        </p:txBody>
      </p:sp>
      <p:sp>
        <p:nvSpPr>
          <p:cNvPr id="5" name="Titre 4"/>
          <p:cNvSpPr>
            <a:spLocks noGrp="1"/>
          </p:cNvSpPr>
          <p:nvPr>
            <p:ph type="title"/>
          </p:nvPr>
        </p:nvSpPr>
        <p:spPr/>
        <p:txBody>
          <a:bodyPr/>
          <a:lstStyle/>
          <a:p>
            <a:r>
              <a:rPr lang="fr-CH" dirty="0"/>
              <a:t>Le </a:t>
            </a:r>
            <a:r>
              <a:rPr lang="fr-CH" dirty="0" smtClean="0"/>
              <a:t>tabernacle</a:t>
            </a:r>
            <a:endParaRPr lang="fr-FR" dirty="0"/>
          </a:p>
        </p:txBody>
      </p:sp>
    </p:spTree>
    <p:extLst>
      <p:ext uri="{BB962C8B-B14F-4D97-AF65-F5344CB8AC3E}">
        <p14:creationId xmlns:p14="http://schemas.microsoft.com/office/powerpoint/2010/main" val="5445292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a:t>L'homme lui répond:</a:t>
            </a:r>
            <a:endParaRPr lang="en-GB" dirty="0"/>
          </a:p>
          <a:p>
            <a:pPr lvl="2"/>
            <a:r>
              <a:rPr lang="fr-FR" dirty="0"/>
              <a:t>Qui t'a établi chef et juge sur nous? Est-ce pour me tuer que tu me parles, tout comme tu as tué </a:t>
            </a:r>
            <a:r>
              <a:rPr lang="fr-FR" dirty="0" smtClean="0"/>
              <a:t>l'Egyptien? </a:t>
            </a:r>
            <a:r>
              <a:rPr lang="fr-FR" dirty="0"/>
              <a:t>Ex 2,14	</a:t>
            </a:r>
            <a:endParaRPr lang="en-GB" dirty="0"/>
          </a:p>
          <a:p>
            <a:r>
              <a:rPr lang="fr-CH" dirty="0" smtClean="0"/>
              <a:t>Moïse </a:t>
            </a:r>
            <a:r>
              <a:rPr lang="fr-CH" dirty="0"/>
              <a:t>prend peur. </a:t>
            </a:r>
            <a:endParaRPr lang="fr-CH" dirty="0" smtClean="0"/>
          </a:p>
          <a:p>
            <a:r>
              <a:rPr lang="fr-CH" dirty="0" smtClean="0"/>
              <a:t>Pharaon </a:t>
            </a:r>
            <a:r>
              <a:rPr lang="fr-CH" dirty="0"/>
              <a:t>apprend ce qui s'est passé et cherche à le faire mourir. </a:t>
            </a:r>
            <a:endParaRPr lang="fr-CH" dirty="0" smtClean="0"/>
          </a:p>
          <a:p>
            <a:r>
              <a:rPr lang="fr-CH" dirty="0" smtClean="0"/>
              <a:t>Moïse </a:t>
            </a:r>
            <a:r>
              <a:rPr lang="fr-CH" dirty="0"/>
              <a:t>s'enfuit dans le pays de Madian à des centaines de kilomètre de l'Egypte</a:t>
            </a:r>
            <a:r>
              <a:rPr lang="fr-CH" dirty="0" smtClean="0"/>
              <a:t>.</a:t>
            </a:r>
            <a:endParaRPr lang="en-GB" dirty="0"/>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8517234" y="5975481"/>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2968982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3622673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smtClean="0"/>
              <a:t>Des </a:t>
            </a:r>
            <a:r>
              <a:rPr lang="fr-CH" dirty="0"/>
              <a:t>femmes sont chargées de filer le poil de chèvres.</a:t>
            </a:r>
            <a:endParaRPr lang="fr-FR" dirty="0"/>
          </a:p>
          <a:p>
            <a:r>
              <a:rPr lang="fr-CH" dirty="0"/>
              <a:t>Le critère de sélection de ces femmes?</a:t>
            </a:r>
            <a:endParaRPr lang="fr-FR" dirty="0"/>
          </a:p>
          <a:p>
            <a:pPr lvl="1"/>
            <a:r>
              <a:rPr lang="fr-CH" dirty="0"/>
              <a:t>Leur cœur doit être bien disposé,</a:t>
            </a:r>
            <a:endParaRPr lang="fr-FR" dirty="0"/>
          </a:p>
          <a:p>
            <a:pPr lvl="1"/>
            <a:r>
              <a:rPr lang="fr-CH" dirty="0"/>
              <a:t>Elles doivent être habiles</a:t>
            </a:r>
            <a:r>
              <a:rPr lang="fr-CH" dirty="0" smtClean="0"/>
              <a:t>.</a:t>
            </a:r>
            <a:endParaRPr lang="fr-FR" dirty="0"/>
          </a:p>
          <a:p>
            <a:r>
              <a:rPr lang="fr-CH" dirty="0"/>
              <a:t>Betsaleel va beaucoup </a:t>
            </a:r>
            <a:r>
              <a:rPr lang="fr-CH" dirty="0" smtClean="0"/>
              <a:t>travailler.</a:t>
            </a:r>
            <a:r>
              <a:rPr lang="fr-FR" dirty="0"/>
              <a:t> </a:t>
            </a:r>
            <a:r>
              <a:rPr lang="fr-CH" dirty="0" smtClean="0"/>
              <a:t>L'Eternel </a:t>
            </a:r>
            <a:r>
              <a:rPr lang="fr-CH" dirty="0"/>
              <a:t>lui donne</a:t>
            </a:r>
            <a:endParaRPr lang="fr-FR" dirty="0"/>
          </a:p>
          <a:p>
            <a:pPr lvl="1"/>
            <a:r>
              <a:rPr lang="fr-CH" dirty="0"/>
              <a:t>la sagesse,</a:t>
            </a:r>
            <a:endParaRPr lang="fr-FR" dirty="0"/>
          </a:p>
          <a:p>
            <a:pPr lvl="1"/>
            <a:r>
              <a:rPr lang="fr-CH" dirty="0"/>
              <a:t>l'intelligence,</a:t>
            </a:r>
            <a:endParaRPr lang="fr-FR" dirty="0"/>
          </a:p>
          <a:p>
            <a:pPr lvl="1"/>
            <a:r>
              <a:rPr lang="fr-CH" dirty="0"/>
              <a:t>la faculté de </a:t>
            </a:r>
            <a:r>
              <a:rPr lang="fr-CH" dirty="0" smtClean="0"/>
              <a:t>faire </a:t>
            </a:r>
            <a:r>
              <a:rPr lang="fr-CH" dirty="0"/>
              <a:t>des inventions, travailler </a:t>
            </a:r>
            <a:r>
              <a:rPr lang="fr-CH" dirty="0" smtClean="0"/>
              <a:t>l'or</a:t>
            </a:r>
            <a:r>
              <a:rPr lang="fr-CH" dirty="0"/>
              <a:t> </a:t>
            </a:r>
            <a:r>
              <a:rPr lang="fr-CH" dirty="0" smtClean="0"/>
              <a:t>et l'argent</a:t>
            </a:r>
            <a:r>
              <a:rPr lang="fr-CH" dirty="0"/>
              <a:t>.</a:t>
            </a:r>
            <a:endParaRPr lang="fr-FR" dirty="0"/>
          </a:p>
          <a:p>
            <a:r>
              <a:rPr lang="fr-CH" dirty="0"/>
              <a:t>Terminé, le tabernacle est placé au milieu du campement</a:t>
            </a:r>
            <a:r>
              <a:rPr lang="fr-CH" dirty="0" smtClean="0"/>
              <a:t>.</a:t>
            </a:r>
            <a:endParaRPr lang="fr-FR" dirty="0"/>
          </a:p>
        </p:txBody>
      </p:sp>
    </p:spTree>
    <p:extLst>
      <p:ext uri="{BB962C8B-B14F-4D97-AF65-F5344CB8AC3E}">
        <p14:creationId xmlns:p14="http://schemas.microsoft.com/office/powerpoint/2010/main" val="3508612047"/>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abernacle from above, tb q110902"/>
          <p:cNvPicPr preferRelativeResize="0">
            <a:picLocks noGrp="1" noChangeAspect="1" noChangeArrowheads="1"/>
          </p:cNvPicPr>
          <p:nvPr>
            <p:ph type="pic" sz="quarter" idx="10"/>
            <p:custDataLst>
              <p:tags r:id="rId1"/>
            </p:custDataLst>
          </p:nvPr>
        </p:nvPicPr>
        <p:blipFill>
          <a:blip r:embed="rId3" cstate="email">
            <a:extLst>
              <a:ext uri="{28A0092B-C50C-407E-A947-70E740481C1C}">
                <a14:useLocalDpi xmlns:a14="http://schemas.microsoft.com/office/drawing/2010/main"/>
              </a:ext>
            </a:extLst>
          </a:blip>
          <a:srcRect l="-96" r="-96"/>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976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smtClean="0"/>
              <a:t>Lors </a:t>
            </a:r>
            <a:r>
              <a:rPr lang="fr-CH" dirty="0"/>
              <a:t>des déplacements dans le désert, il est placé devant le peuple.</a:t>
            </a:r>
            <a:endParaRPr lang="fr-FR" dirty="0"/>
          </a:p>
          <a:p>
            <a:pPr lvl="2"/>
            <a:r>
              <a:rPr lang="fr-CH" dirty="0"/>
              <a:t>Aussi longtemps que durèrent leurs marches, les enfants d'Israël partaient, quand la nuée s'élevait de dessus le tabernacle. Ex 40,36	</a:t>
            </a:r>
            <a:endParaRPr lang="fr-FR" dirty="0"/>
          </a:p>
          <a:p>
            <a:pPr lvl="2"/>
            <a:r>
              <a:rPr lang="fr-CH" dirty="0"/>
              <a:t>Et quand la nuée ne s'élevait pas, ils ne partaient pas, jusqu'à ce qu'elle s'élève. Ex 40,37	</a:t>
            </a:r>
            <a:endParaRPr lang="fr-FR" dirty="0"/>
          </a:p>
          <a:p>
            <a:pPr lvl="2"/>
            <a:r>
              <a:rPr lang="fr-CH" dirty="0"/>
              <a:t>La nuée de l'Eternel était de jour sur le tabernacle; et de nuit, il y avait un feu, aux yeux de toute la maison d'Israël, pendant toutes leurs marches. Ex 40,38	</a:t>
            </a:r>
            <a:endParaRPr lang="fr-FR" dirty="0"/>
          </a:p>
        </p:txBody>
      </p:sp>
    </p:spTree>
    <p:extLst>
      <p:ext uri="{BB962C8B-B14F-4D97-AF65-F5344CB8AC3E}">
        <p14:creationId xmlns:p14="http://schemas.microsoft.com/office/powerpoint/2010/main" val="2863268937"/>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smtClean="0"/>
              <a:t>Les </a:t>
            </a:r>
            <a:r>
              <a:rPr lang="fr-CH" dirty="0"/>
              <a:t>Hébreux sont sortis d'Egypte depuis </a:t>
            </a:r>
            <a:r>
              <a:rPr lang="fr-CH" dirty="0" smtClean="0"/>
              <a:t>une année.</a:t>
            </a:r>
            <a:endParaRPr lang="fr-FR" dirty="0"/>
          </a:p>
          <a:p>
            <a:r>
              <a:rPr lang="fr-CH" dirty="0"/>
              <a:t>L'Eternel dit à Moïse de faire célébrer la Pâque.</a:t>
            </a:r>
            <a:endParaRPr lang="fr-FR" dirty="0"/>
          </a:p>
          <a:p>
            <a:pPr lvl="2"/>
            <a:r>
              <a:rPr lang="fr-FR" dirty="0"/>
              <a:t>Et ils firent la Pâque, le premier [mois], le quatorzième jour du mois, entre les deux soirs, au désert de Sinaï. Nb 9,5	</a:t>
            </a:r>
          </a:p>
          <a:p>
            <a:r>
              <a:rPr lang="fr-CH" dirty="0"/>
              <a:t>Un jour, la nuée située au dessus du tabernacle </a:t>
            </a:r>
            <a:r>
              <a:rPr lang="fr-CH" dirty="0" smtClean="0"/>
              <a:t>s'élève.</a:t>
            </a:r>
          </a:p>
          <a:p>
            <a:r>
              <a:rPr lang="fr-CH" dirty="0" smtClean="0"/>
              <a:t>C'est </a:t>
            </a:r>
            <a:r>
              <a:rPr lang="fr-CH" dirty="0"/>
              <a:t>le signe du </a:t>
            </a:r>
            <a:r>
              <a:rPr lang="fr-CH" dirty="0" smtClean="0"/>
              <a:t>départ, tout </a:t>
            </a:r>
            <a:r>
              <a:rPr lang="fr-CH" dirty="0"/>
              <a:t>le peuple se met en marche.</a:t>
            </a:r>
            <a:endParaRPr lang="fr-FR" dirty="0"/>
          </a:p>
          <a:p>
            <a:r>
              <a:rPr lang="fr-CH" dirty="0"/>
              <a:t>Arrivé à Paran, le peuple se met à murmurer</a:t>
            </a:r>
            <a:r>
              <a:rPr lang="fr-CH" dirty="0" smtClean="0"/>
              <a:t>.</a:t>
            </a:r>
            <a:endParaRPr lang="fr-FR" dirty="0"/>
          </a:p>
        </p:txBody>
      </p:sp>
      <p:sp>
        <p:nvSpPr>
          <p:cNvPr id="5" name="Titre 4"/>
          <p:cNvSpPr>
            <a:spLocks noGrp="1"/>
          </p:cNvSpPr>
          <p:nvPr>
            <p:ph type="title"/>
          </p:nvPr>
        </p:nvSpPr>
        <p:spPr/>
        <p:txBody>
          <a:bodyPr/>
          <a:lstStyle/>
          <a:p>
            <a:r>
              <a:rPr lang="fr-CH" dirty="0"/>
              <a:t>Dans le désert de </a:t>
            </a:r>
            <a:r>
              <a:rPr lang="fr-CH" dirty="0" smtClean="0"/>
              <a:t>Paran</a:t>
            </a:r>
            <a:endParaRPr lang="fr-FR" dirty="0"/>
          </a:p>
        </p:txBody>
      </p:sp>
    </p:spTree>
    <p:extLst>
      <p:ext uri="{BB962C8B-B14F-4D97-AF65-F5344CB8AC3E}">
        <p14:creationId xmlns:p14="http://schemas.microsoft.com/office/powerpoint/2010/main" val="68306931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5487" y="-1"/>
            <a:ext cx="9452362" cy="6948057"/>
          </a:xfrm>
          <a:prstGeom prst="rect">
            <a:avLst/>
          </a:prstGeom>
          <a:solidFill>
            <a:schemeClr val="bg1"/>
          </a:solidFill>
        </p:spPr>
        <p:txBody>
          <a:bodyPr wrap="square" rtlCol="0">
            <a:spAutoFit/>
          </a:bodyPr>
          <a:lstStyle/>
          <a:p>
            <a:endParaRPr lang="fr-FR" dirty="0"/>
          </a:p>
        </p:txBody>
      </p:sp>
      <p:pic>
        <p:nvPicPr>
          <p:cNvPr id="28673" name="Espace réservé pour une image  5"/>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bwMode="auto">
          <a:xfrm>
            <a:off x="732999" y="15611"/>
            <a:ext cx="6885658" cy="69324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9"/>
          <p:cNvSpPr txBox="1">
            <a:spLocks noChangeArrowheads="1"/>
          </p:cNvSpPr>
          <p:nvPr/>
        </p:nvSpPr>
        <p:spPr bwMode="auto">
          <a:xfrm>
            <a:off x="2894365" y="1917508"/>
            <a:ext cx="1395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a:solidFill>
                  <a:srgbClr val="FFFFFF"/>
                </a:solidFill>
                <a:latin typeface="Arial" charset="0"/>
              </a:rPr>
              <a:t>Ramsès</a:t>
            </a:r>
            <a:endParaRPr lang="fr-FR" sz="1800" b="0" dirty="0">
              <a:solidFill>
                <a:srgbClr val="FFFFFF"/>
              </a:solidFill>
              <a:latin typeface="Arial" charset="0"/>
            </a:endParaRPr>
          </a:p>
        </p:txBody>
      </p:sp>
      <p:sp>
        <p:nvSpPr>
          <p:cNvPr id="6" name="Text Box 13"/>
          <p:cNvSpPr txBox="1">
            <a:spLocks noChangeArrowheads="1"/>
          </p:cNvSpPr>
          <p:nvPr/>
        </p:nvSpPr>
        <p:spPr bwMode="auto">
          <a:xfrm>
            <a:off x="4345939" y="3808457"/>
            <a:ext cx="1395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a:solidFill>
                  <a:schemeClr val="bg1"/>
                </a:solidFill>
                <a:latin typeface="Arial" charset="0"/>
              </a:rPr>
              <a:t>Mara</a:t>
            </a:r>
            <a:endParaRPr lang="fr-FR" sz="1800" b="0" dirty="0">
              <a:solidFill>
                <a:schemeClr val="bg1"/>
              </a:solidFill>
              <a:latin typeface="Arial" charset="0"/>
            </a:endParaRPr>
          </a:p>
        </p:txBody>
      </p:sp>
      <p:sp>
        <p:nvSpPr>
          <p:cNvPr id="7" name="Text Box 16"/>
          <p:cNvSpPr txBox="1">
            <a:spLocks noChangeArrowheads="1"/>
          </p:cNvSpPr>
          <p:nvPr/>
        </p:nvSpPr>
        <p:spPr bwMode="auto">
          <a:xfrm>
            <a:off x="4275802" y="4140545"/>
            <a:ext cx="62782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a:solidFill>
                  <a:schemeClr val="bg1"/>
                </a:solidFill>
                <a:latin typeface="Arial" charset="0"/>
              </a:rPr>
              <a:t>Elim</a:t>
            </a:r>
            <a:endParaRPr lang="fr-FR" sz="1800" b="0" dirty="0">
              <a:solidFill>
                <a:schemeClr val="bg1"/>
              </a:solidFill>
              <a:latin typeface="Arial" charset="0"/>
            </a:endParaRPr>
          </a:p>
        </p:txBody>
      </p:sp>
      <p:sp>
        <p:nvSpPr>
          <p:cNvPr id="3" name="Forme libre 2"/>
          <p:cNvSpPr/>
          <p:nvPr/>
        </p:nvSpPr>
        <p:spPr>
          <a:xfrm>
            <a:off x="3809738" y="2175446"/>
            <a:ext cx="1131605" cy="2628242"/>
          </a:xfrm>
          <a:custGeom>
            <a:avLst/>
            <a:gdLst>
              <a:gd name="connsiteX0" fmla="*/ 0 w 1131605"/>
              <a:gd name="connsiteY0" fmla="*/ 0 h 2628242"/>
              <a:gd name="connsiteX1" fmla="*/ 37720 w 1131605"/>
              <a:gd name="connsiteY1" fmla="*/ 150898 h 2628242"/>
              <a:gd name="connsiteX2" fmla="*/ 62867 w 1131605"/>
              <a:gd name="connsiteY2" fmla="*/ 188623 h 2628242"/>
              <a:gd name="connsiteX3" fmla="*/ 88014 w 1131605"/>
              <a:gd name="connsiteY3" fmla="*/ 264072 h 2628242"/>
              <a:gd name="connsiteX4" fmla="*/ 125734 w 1131605"/>
              <a:gd name="connsiteY4" fmla="*/ 326946 h 2628242"/>
              <a:gd name="connsiteX5" fmla="*/ 150881 w 1131605"/>
              <a:gd name="connsiteY5" fmla="*/ 364670 h 2628242"/>
              <a:gd name="connsiteX6" fmla="*/ 201174 w 1131605"/>
              <a:gd name="connsiteY6" fmla="*/ 452694 h 2628242"/>
              <a:gd name="connsiteX7" fmla="*/ 238895 w 1131605"/>
              <a:gd name="connsiteY7" fmla="*/ 490419 h 2628242"/>
              <a:gd name="connsiteX8" fmla="*/ 264041 w 1131605"/>
              <a:gd name="connsiteY8" fmla="*/ 540718 h 2628242"/>
              <a:gd name="connsiteX9" fmla="*/ 314335 w 1131605"/>
              <a:gd name="connsiteY9" fmla="*/ 616167 h 2628242"/>
              <a:gd name="connsiteX10" fmla="*/ 352055 w 1131605"/>
              <a:gd name="connsiteY10" fmla="*/ 943113 h 2628242"/>
              <a:gd name="connsiteX11" fmla="*/ 364628 w 1131605"/>
              <a:gd name="connsiteY11" fmla="*/ 1031137 h 2628242"/>
              <a:gd name="connsiteX12" fmla="*/ 452642 w 1131605"/>
              <a:gd name="connsiteY12" fmla="*/ 1131735 h 2628242"/>
              <a:gd name="connsiteX13" fmla="*/ 465216 w 1131605"/>
              <a:gd name="connsiteY13" fmla="*/ 1182035 h 2628242"/>
              <a:gd name="connsiteX14" fmla="*/ 490362 w 1131605"/>
              <a:gd name="connsiteY14" fmla="*/ 1433531 h 2628242"/>
              <a:gd name="connsiteX15" fmla="*/ 515509 w 1131605"/>
              <a:gd name="connsiteY15" fmla="*/ 1471256 h 2628242"/>
              <a:gd name="connsiteX16" fmla="*/ 540656 w 1131605"/>
              <a:gd name="connsiteY16" fmla="*/ 1546705 h 2628242"/>
              <a:gd name="connsiteX17" fmla="*/ 578376 w 1131605"/>
              <a:gd name="connsiteY17" fmla="*/ 1735327 h 2628242"/>
              <a:gd name="connsiteX18" fmla="*/ 590950 w 1131605"/>
              <a:gd name="connsiteY18" fmla="*/ 1798201 h 2628242"/>
              <a:gd name="connsiteX19" fmla="*/ 653816 w 1131605"/>
              <a:gd name="connsiteY19" fmla="*/ 1911375 h 2628242"/>
              <a:gd name="connsiteX20" fmla="*/ 666390 w 1131605"/>
              <a:gd name="connsiteY20" fmla="*/ 1949099 h 2628242"/>
              <a:gd name="connsiteX21" fmla="*/ 716683 w 1131605"/>
              <a:gd name="connsiteY21" fmla="*/ 2024548 h 2628242"/>
              <a:gd name="connsiteX22" fmla="*/ 766977 w 1131605"/>
              <a:gd name="connsiteY22" fmla="*/ 2099998 h 2628242"/>
              <a:gd name="connsiteX23" fmla="*/ 842417 w 1131605"/>
              <a:gd name="connsiteY23" fmla="*/ 2188021 h 2628242"/>
              <a:gd name="connsiteX24" fmla="*/ 854991 w 1131605"/>
              <a:gd name="connsiteY24" fmla="*/ 2225746 h 2628242"/>
              <a:gd name="connsiteX25" fmla="*/ 943005 w 1131605"/>
              <a:gd name="connsiteY25" fmla="*/ 2301195 h 2628242"/>
              <a:gd name="connsiteX26" fmla="*/ 968151 w 1131605"/>
              <a:gd name="connsiteY26" fmla="*/ 2338919 h 2628242"/>
              <a:gd name="connsiteX27" fmla="*/ 980725 w 1131605"/>
              <a:gd name="connsiteY27" fmla="*/ 2376644 h 2628242"/>
              <a:gd name="connsiteX28" fmla="*/ 1031018 w 1131605"/>
              <a:gd name="connsiteY28" fmla="*/ 2452093 h 2628242"/>
              <a:gd name="connsiteX29" fmla="*/ 1106459 w 1131605"/>
              <a:gd name="connsiteY29" fmla="*/ 2590416 h 2628242"/>
              <a:gd name="connsiteX30" fmla="*/ 1131605 w 1131605"/>
              <a:gd name="connsiteY30" fmla="*/ 2628141 h 26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1605" h="2628242">
                <a:moveTo>
                  <a:pt x="0" y="0"/>
                </a:moveTo>
                <a:cubicBezTo>
                  <a:pt x="6285" y="37714"/>
                  <a:pt x="15580" y="117684"/>
                  <a:pt x="37720" y="150898"/>
                </a:cubicBezTo>
                <a:lnTo>
                  <a:pt x="62867" y="188623"/>
                </a:lnTo>
                <a:cubicBezTo>
                  <a:pt x="71249" y="213773"/>
                  <a:pt x="74376" y="241339"/>
                  <a:pt x="88014" y="264072"/>
                </a:cubicBezTo>
                <a:cubicBezTo>
                  <a:pt x="100587" y="285030"/>
                  <a:pt x="112782" y="306220"/>
                  <a:pt x="125734" y="326946"/>
                </a:cubicBezTo>
                <a:cubicBezTo>
                  <a:pt x="133743" y="339762"/>
                  <a:pt x="143384" y="351548"/>
                  <a:pt x="150881" y="364670"/>
                </a:cubicBezTo>
                <a:cubicBezTo>
                  <a:pt x="173239" y="403801"/>
                  <a:pt x="173328" y="419274"/>
                  <a:pt x="201174" y="452694"/>
                </a:cubicBezTo>
                <a:cubicBezTo>
                  <a:pt x="212558" y="466356"/>
                  <a:pt x="226321" y="477844"/>
                  <a:pt x="238895" y="490419"/>
                </a:cubicBezTo>
                <a:cubicBezTo>
                  <a:pt x="247277" y="507185"/>
                  <a:pt x="254398" y="524644"/>
                  <a:pt x="264041" y="540718"/>
                </a:cubicBezTo>
                <a:cubicBezTo>
                  <a:pt x="279590" y="566637"/>
                  <a:pt x="314335" y="616167"/>
                  <a:pt x="314335" y="616167"/>
                </a:cubicBezTo>
                <a:cubicBezTo>
                  <a:pt x="334538" y="959662"/>
                  <a:pt x="308523" y="710913"/>
                  <a:pt x="352055" y="943113"/>
                </a:cubicBezTo>
                <a:cubicBezTo>
                  <a:pt x="357517" y="972245"/>
                  <a:pt x="353989" y="1003473"/>
                  <a:pt x="364628" y="1031137"/>
                </a:cubicBezTo>
                <a:cubicBezTo>
                  <a:pt x="389919" y="1096902"/>
                  <a:pt x="406465" y="1100948"/>
                  <a:pt x="452642" y="1131735"/>
                </a:cubicBezTo>
                <a:cubicBezTo>
                  <a:pt x="456833" y="1148502"/>
                  <a:pt x="463407" y="1164847"/>
                  <a:pt x="465216" y="1182035"/>
                </a:cubicBezTo>
                <a:cubicBezTo>
                  <a:pt x="465377" y="1183563"/>
                  <a:pt x="470125" y="1379559"/>
                  <a:pt x="490362" y="1433531"/>
                </a:cubicBezTo>
                <a:cubicBezTo>
                  <a:pt x="495668" y="1447682"/>
                  <a:pt x="509372" y="1457446"/>
                  <a:pt x="515509" y="1471256"/>
                </a:cubicBezTo>
                <a:cubicBezTo>
                  <a:pt x="526275" y="1495481"/>
                  <a:pt x="540656" y="1546705"/>
                  <a:pt x="540656" y="1546705"/>
                </a:cubicBezTo>
                <a:cubicBezTo>
                  <a:pt x="564989" y="1790071"/>
                  <a:pt x="532487" y="1582351"/>
                  <a:pt x="578376" y="1735327"/>
                </a:cubicBezTo>
                <a:cubicBezTo>
                  <a:pt x="584517" y="1755799"/>
                  <a:pt x="584809" y="1777729"/>
                  <a:pt x="590950" y="1798201"/>
                </a:cubicBezTo>
                <a:cubicBezTo>
                  <a:pt x="610160" y="1862241"/>
                  <a:pt x="615290" y="1860002"/>
                  <a:pt x="653816" y="1911375"/>
                </a:cubicBezTo>
                <a:cubicBezTo>
                  <a:pt x="658007" y="1923950"/>
                  <a:pt x="659953" y="1937512"/>
                  <a:pt x="666390" y="1949099"/>
                </a:cubicBezTo>
                <a:cubicBezTo>
                  <a:pt x="681067" y="1975521"/>
                  <a:pt x="707126" y="1995874"/>
                  <a:pt x="716683" y="2024548"/>
                </a:cubicBezTo>
                <a:cubicBezTo>
                  <a:pt x="738071" y="2088717"/>
                  <a:pt x="715604" y="2040055"/>
                  <a:pt x="766977" y="2099998"/>
                </a:cubicBezTo>
                <a:cubicBezTo>
                  <a:pt x="863747" y="2212909"/>
                  <a:pt x="748827" y="2094421"/>
                  <a:pt x="842417" y="2188021"/>
                </a:cubicBezTo>
                <a:cubicBezTo>
                  <a:pt x="846608" y="2200596"/>
                  <a:pt x="847639" y="2214717"/>
                  <a:pt x="854991" y="2225746"/>
                </a:cubicBezTo>
                <a:cubicBezTo>
                  <a:pt x="872503" y="2252017"/>
                  <a:pt x="919764" y="2283762"/>
                  <a:pt x="943005" y="2301195"/>
                </a:cubicBezTo>
                <a:cubicBezTo>
                  <a:pt x="951387" y="2313770"/>
                  <a:pt x="961393" y="2325402"/>
                  <a:pt x="968151" y="2338919"/>
                </a:cubicBezTo>
                <a:cubicBezTo>
                  <a:pt x="974078" y="2350775"/>
                  <a:pt x="974288" y="2365057"/>
                  <a:pt x="980725" y="2376644"/>
                </a:cubicBezTo>
                <a:cubicBezTo>
                  <a:pt x="995402" y="2403066"/>
                  <a:pt x="1014254" y="2426943"/>
                  <a:pt x="1031018" y="2452093"/>
                </a:cubicBezTo>
                <a:cubicBezTo>
                  <a:pt x="1061628" y="2498013"/>
                  <a:pt x="1087441" y="2533354"/>
                  <a:pt x="1106459" y="2590416"/>
                </a:cubicBezTo>
                <a:cubicBezTo>
                  <a:pt x="1120357" y="2632117"/>
                  <a:pt x="1105777" y="2628141"/>
                  <a:pt x="1131605" y="2628141"/>
                </a:cubicBezTo>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600" b="1" i="0" u="none" strike="noStrike" cap="none" normalizeH="0" baseline="0" smtClean="0">
              <a:ln>
                <a:noFill/>
              </a:ln>
              <a:solidFill>
                <a:schemeClr val="tx1"/>
              </a:solidFill>
              <a:effectLst/>
              <a:latin typeface="Tahoma" pitchFamily="34" charset="0"/>
            </a:endParaRPr>
          </a:p>
        </p:txBody>
      </p:sp>
      <p:sp>
        <p:nvSpPr>
          <p:cNvPr id="10" name="Forme libre 9"/>
          <p:cNvSpPr/>
          <p:nvPr/>
        </p:nvSpPr>
        <p:spPr>
          <a:xfrm>
            <a:off x="3834885" y="2188021"/>
            <a:ext cx="1068743" cy="2527542"/>
          </a:xfrm>
          <a:custGeom>
            <a:avLst/>
            <a:gdLst>
              <a:gd name="connsiteX0" fmla="*/ 0 w 1068743"/>
              <a:gd name="connsiteY0" fmla="*/ 0 h 2527542"/>
              <a:gd name="connsiteX1" fmla="*/ 25147 w 1068743"/>
              <a:gd name="connsiteY1" fmla="*/ 176048 h 2527542"/>
              <a:gd name="connsiteX2" fmla="*/ 50293 w 1068743"/>
              <a:gd name="connsiteY2" fmla="*/ 276646 h 2527542"/>
              <a:gd name="connsiteX3" fmla="*/ 88014 w 1068743"/>
              <a:gd name="connsiteY3" fmla="*/ 414970 h 2527542"/>
              <a:gd name="connsiteX4" fmla="*/ 100587 w 1068743"/>
              <a:gd name="connsiteY4" fmla="*/ 452694 h 2527542"/>
              <a:gd name="connsiteX5" fmla="*/ 176027 w 1068743"/>
              <a:gd name="connsiteY5" fmla="*/ 553293 h 2527542"/>
              <a:gd name="connsiteX6" fmla="*/ 201174 w 1068743"/>
              <a:gd name="connsiteY6" fmla="*/ 628742 h 2527542"/>
              <a:gd name="connsiteX7" fmla="*/ 213748 w 1068743"/>
              <a:gd name="connsiteY7" fmla="*/ 716766 h 2527542"/>
              <a:gd name="connsiteX8" fmla="*/ 226321 w 1068743"/>
              <a:gd name="connsiteY8" fmla="*/ 754490 h 2527542"/>
              <a:gd name="connsiteX9" fmla="*/ 238894 w 1068743"/>
              <a:gd name="connsiteY9" fmla="*/ 855089 h 2527542"/>
              <a:gd name="connsiteX10" fmla="*/ 251468 w 1068743"/>
              <a:gd name="connsiteY10" fmla="*/ 892813 h 2527542"/>
              <a:gd name="connsiteX11" fmla="*/ 276614 w 1068743"/>
              <a:gd name="connsiteY11" fmla="*/ 993412 h 2527542"/>
              <a:gd name="connsiteX12" fmla="*/ 289188 w 1068743"/>
              <a:gd name="connsiteY12" fmla="*/ 1031136 h 2527542"/>
              <a:gd name="connsiteX13" fmla="*/ 339481 w 1068743"/>
              <a:gd name="connsiteY13" fmla="*/ 1106585 h 2527542"/>
              <a:gd name="connsiteX14" fmla="*/ 402348 w 1068743"/>
              <a:gd name="connsiteY14" fmla="*/ 1182034 h 2527542"/>
              <a:gd name="connsiteX15" fmla="*/ 427495 w 1068743"/>
              <a:gd name="connsiteY15" fmla="*/ 1219759 h 2527542"/>
              <a:gd name="connsiteX16" fmla="*/ 465215 w 1068743"/>
              <a:gd name="connsiteY16" fmla="*/ 1257483 h 2527542"/>
              <a:gd name="connsiteX17" fmla="*/ 502936 w 1068743"/>
              <a:gd name="connsiteY17" fmla="*/ 1345507 h 2527542"/>
              <a:gd name="connsiteX18" fmla="*/ 553229 w 1068743"/>
              <a:gd name="connsiteY18" fmla="*/ 1446106 h 2527542"/>
              <a:gd name="connsiteX19" fmla="*/ 578376 w 1068743"/>
              <a:gd name="connsiteY19" fmla="*/ 1534130 h 2527542"/>
              <a:gd name="connsiteX20" fmla="*/ 603523 w 1068743"/>
              <a:gd name="connsiteY20" fmla="*/ 1622154 h 2527542"/>
              <a:gd name="connsiteX21" fmla="*/ 628669 w 1068743"/>
              <a:gd name="connsiteY21" fmla="*/ 1659878 h 2527542"/>
              <a:gd name="connsiteX22" fmla="*/ 678963 w 1068743"/>
              <a:gd name="connsiteY22" fmla="*/ 1747902 h 2527542"/>
              <a:gd name="connsiteX23" fmla="*/ 729257 w 1068743"/>
              <a:gd name="connsiteY23" fmla="*/ 1823351 h 2527542"/>
              <a:gd name="connsiteX24" fmla="*/ 754403 w 1068743"/>
              <a:gd name="connsiteY24" fmla="*/ 1861075 h 2527542"/>
              <a:gd name="connsiteX25" fmla="*/ 804697 w 1068743"/>
              <a:gd name="connsiteY25" fmla="*/ 1898800 h 2527542"/>
              <a:gd name="connsiteX26" fmla="*/ 842417 w 1068743"/>
              <a:gd name="connsiteY26" fmla="*/ 1974249 h 2527542"/>
              <a:gd name="connsiteX27" fmla="*/ 867564 w 1068743"/>
              <a:gd name="connsiteY27" fmla="*/ 2049698 h 2527542"/>
              <a:gd name="connsiteX28" fmla="*/ 892711 w 1068743"/>
              <a:gd name="connsiteY28" fmla="*/ 2099997 h 2527542"/>
              <a:gd name="connsiteX29" fmla="*/ 905284 w 1068743"/>
              <a:gd name="connsiteY29" fmla="*/ 2137722 h 2527542"/>
              <a:gd name="connsiteX30" fmla="*/ 980724 w 1068743"/>
              <a:gd name="connsiteY30" fmla="*/ 2238321 h 2527542"/>
              <a:gd name="connsiteX31" fmla="*/ 1005871 w 1068743"/>
              <a:gd name="connsiteY31" fmla="*/ 2276045 h 2527542"/>
              <a:gd name="connsiteX32" fmla="*/ 1043591 w 1068743"/>
              <a:gd name="connsiteY32" fmla="*/ 2301195 h 2527542"/>
              <a:gd name="connsiteX33" fmla="*/ 1068738 w 1068743"/>
              <a:gd name="connsiteY33" fmla="*/ 2527542 h 252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8743" h="2527542">
                <a:moveTo>
                  <a:pt x="0" y="0"/>
                </a:moveTo>
                <a:cubicBezTo>
                  <a:pt x="9857" y="88724"/>
                  <a:pt x="7988" y="101683"/>
                  <a:pt x="25147" y="176048"/>
                </a:cubicBezTo>
                <a:cubicBezTo>
                  <a:pt x="32918" y="209727"/>
                  <a:pt x="45405" y="242429"/>
                  <a:pt x="50293" y="276646"/>
                </a:cubicBezTo>
                <a:cubicBezTo>
                  <a:pt x="69855" y="413591"/>
                  <a:pt x="46870" y="318956"/>
                  <a:pt x="88014" y="414970"/>
                </a:cubicBezTo>
                <a:cubicBezTo>
                  <a:pt x="93235" y="427153"/>
                  <a:pt x="93235" y="441665"/>
                  <a:pt x="100587" y="452694"/>
                </a:cubicBezTo>
                <a:cubicBezTo>
                  <a:pt x="168893" y="555166"/>
                  <a:pt x="110872" y="409936"/>
                  <a:pt x="176027" y="553293"/>
                </a:cubicBezTo>
                <a:cubicBezTo>
                  <a:pt x="186996" y="577427"/>
                  <a:pt x="201174" y="628742"/>
                  <a:pt x="201174" y="628742"/>
                </a:cubicBezTo>
                <a:cubicBezTo>
                  <a:pt x="205365" y="658083"/>
                  <a:pt x="207936" y="687702"/>
                  <a:pt x="213748" y="716766"/>
                </a:cubicBezTo>
                <a:cubicBezTo>
                  <a:pt x="216347" y="729763"/>
                  <a:pt x="223950" y="741449"/>
                  <a:pt x="226321" y="754490"/>
                </a:cubicBezTo>
                <a:cubicBezTo>
                  <a:pt x="232365" y="787739"/>
                  <a:pt x="232849" y="821840"/>
                  <a:pt x="238894" y="855089"/>
                </a:cubicBezTo>
                <a:cubicBezTo>
                  <a:pt x="241265" y="868130"/>
                  <a:pt x="247981" y="880025"/>
                  <a:pt x="251468" y="892813"/>
                </a:cubicBezTo>
                <a:cubicBezTo>
                  <a:pt x="260562" y="926160"/>
                  <a:pt x="265684" y="960621"/>
                  <a:pt x="276614" y="993412"/>
                </a:cubicBezTo>
                <a:cubicBezTo>
                  <a:pt x="280805" y="1005987"/>
                  <a:pt x="282751" y="1019549"/>
                  <a:pt x="289188" y="1031136"/>
                </a:cubicBezTo>
                <a:cubicBezTo>
                  <a:pt x="303865" y="1057558"/>
                  <a:pt x="325965" y="1079550"/>
                  <a:pt x="339481" y="1106585"/>
                </a:cubicBezTo>
                <a:cubicBezTo>
                  <a:pt x="371386" y="1170402"/>
                  <a:pt x="349031" y="1146486"/>
                  <a:pt x="402348" y="1182034"/>
                </a:cubicBezTo>
                <a:cubicBezTo>
                  <a:pt x="410730" y="1194609"/>
                  <a:pt x="417821" y="1208149"/>
                  <a:pt x="427495" y="1219759"/>
                </a:cubicBezTo>
                <a:cubicBezTo>
                  <a:pt x="438878" y="1233420"/>
                  <a:pt x="454880" y="1243012"/>
                  <a:pt x="465215" y="1257483"/>
                </a:cubicBezTo>
                <a:cubicBezTo>
                  <a:pt x="488451" y="1290018"/>
                  <a:pt x="489977" y="1310945"/>
                  <a:pt x="502936" y="1345507"/>
                </a:cubicBezTo>
                <a:cubicBezTo>
                  <a:pt x="529302" y="1415824"/>
                  <a:pt x="518503" y="1394011"/>
                  <a:pt x="553229" y="1446106"/>
                </a:cubicBezTo>
                <a:cubicBezTo>
                  <a:pt x="592550" y="1603400"/>
                  <a:pt x="542290" y="1407810"/>
                  <a:pt x="578376" y="1534130"/>
                </a:cubicBezTo>
                <a:cubicBezTo>
                  <a:pt x="583749" y="1552938"/>
                  <a:pt x="593472" y="1602050"/>
                  <a:pt x="603523" y="1622154"/>
                </a:cubicBezTo>
                <a:cubicBezTo>
                  <a:pt x="610281" y="1635671"/>
                  <a:pt x="621911" y="1646361"/>
                  <a:pt x="628669" y="1659878"/>
                </a:cubicBezTo>
                <a:cubicBezTo>
                  <a:pt x="686280" y="1775114"/>
                  <a:pt x="572561" y="1595883"/>
                  <a:pt x="678963" y="1747902"/>
                </a:cubicBezTo>
                <a:cubicBezTo>
                  <a:pt x="696295" y="1772664"/>
                  <a:pt x="712492" y="1798201"/>
                  <a:pt x="729257" y="1823351"/>
                </a:cubicBezTo>
                <a:cubicBezTo>
                  <a:pt x="737639" y="1835926"/>
                  <a:pt x="742314" y="1852007"/>
                  <a:pt x="754403" y="1861075"/>
                </a:cubicBezTo>
                <a:lnTo>
                  <a:pt x="804697" y="1898800"/>
                </a:lnTo>
                <a:cubicBezTo>
                  <a:pt x="850549" y="2036373"/>
                  <a:pt x="777423" y="1827996"/>
                  <a:pt x="842417" y="1974249"/>
                </a:cubicBezTo>
                <a:cubicBezTo>
                  <a:pt x="853183" y="1998474"/>
                  <a:pt x="855709" y="2025986"/>
                  <a:pt x="867564" y="2049698"/>
                </a:cubicBezTo>
                <a:cubicBezTo>
                  <a:pt x="875946" y="2066464"/>
                  <a:pt x="885328" y="2082767"/>
                  <a:pt x="892711" y="2099997"/>
                </a:cubicBezTo>
                <a:cubicBezTo>
                  <a:pt x="897932" y="2112180"/>
                  <a:pt x="898168" y="2126539"/>
                  <a:pt x="905284" y="2137722"/>
                </a:cubicBezTo>
                <a:cubicBezTo>
                  <a:pt x="927785" y="2173085"/>
                  <a:pt x="957476" y="2203445"/>
                  <a:pt x="980724" y="2238321"/>
                </a:cubicBezTo>
                <a:cubicBezTo>
                  <a:pt x="989106" y="2250896"/>
                  <a:pt x="995185" y="2265358"/>
                  <a:pt x="1005871" y="2276045"/>
                </a:cubicBezTo>
                <a:cubicBezTo>
                  <a:pt x="1016556" y="2286731"/>
                  <a:pt x="1031018" y="2292812"/>
                  <a:pt x="1043591" y="2301195"/>
                </a:cubicBezTo>
                <a:cubicBezTo>
                  <a:pt x="1069778" y="2510711"/>
                  <a:pt x="1068738" y="2434805"/>
                  <a:pt x="1068738" y="2527542"/>
                </a:cubicBezTo>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600" b="1" i="0" u="none" strike="noStrike" cap="none" normalizeH="0" baseline="0" smtClean="0">
              <a:ln>
                <a:noFill/>
              </a:ln>
              <a:solidFill>
                <a:schemeClr val="tx1">
                  <a:lumMod val="75000"/>
                  <a:lumOff val="25000"/>
                </a:schemeClr>
              </a:solidFill>
              <a:effectLst/>
              <a:latin typeface="Tahoma" pitchFamily="34" charset="0"/>
            </a:endParaRPr>
          </a:p>
        </p:txBody>
      </p:sp>
      <p:sp>
        <p:nvSpPr>
          <p:cNvPr id="12" name="Freeform 11"/>
          <p:cNvSpPr>
            <a:spLocks/>
          </p:cNvSpPr>
          <p:nvPr/>
        </p:nvSpPr>
        <p:spPr bwMode="auto">
          <a:xfrm>
            <a:off x="3235882" y="2318642"/>
            <a:ext cx="939946" cy="988539"/>
          </a:xfrm>
          <a:custGeom>
            <a:avLst/>
            <a:gdLst>
              <a:gd name="T0" fmla="*/ 2147483647 w 422"/>
              <a:gd name="T1" fmla="*/ 0 h 695"/>
              <a:gd name="T2" fmla="*/ 2147483647 w 422"/>
              <a:gd name="T3" fmla="*/ 2147483647 h 695"/>
              <a:gd name="T4" fmla="*/ 2147483647 w 422"/>
              <a:gd name="T5" fmla="*/ 2147483647 h 695"/>
              <a:gd name="T6" fmla="*/ 2147483647 w 422"/>
              <a:gd name="T7" fmla="*/ 2147483647 h 695"/>
              <a:gd name="T8" fmla="*/ 2147483647 w 422"/>
              <a:gd name="T9" fmla="*/ 2147483647 h 695"/>
              <a:gd name="T10" fmla="*/ 2147483647 w 422"/>
              <a:gd name="T11" fmla="*/ 2147483647 h 695"/>
              <a:gd name="T12" fmla="*/ 2147483647 w 422"/>
              <a:gd name="T13" fmla="*/ 2147483647 h 695"/>
              <a:gd name="T14" fmla="*/ 2147483647 w 422"/>
              <a:gd name="T15" fmla="*/ 2147483647 h 695"/>
              <a:gd name="T16" fmla="*/ 2147483647 w 422"/>
              <a:gd name="T17" fmla="*/ 2147483647 h 695"/>
              <a:gd name="T18" fmla="*/ 2147483647 w 422"/>
              <a:gd name="T19" fmla="*/ 2147483647 h 695"/>
              <a:gd name="T20" fmla="*/ 2147483647 w 422"/>
              <a:gd name="T21" fmla="*/ 2147483647 h 695"/>
              <a:gd name="T22" fmla="*/ 2147483647 w 422"/>
              <a:gd name="T23" fmla="*/ 2147483647 h 695"/>
              <a:gd name="T24" fmla="*/ 2147483647 w 422"/>
              <a:gd name="T25" fmla="*/ 2147483647 h 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2"/>
              <a:gd name="T40" fmla="*/ 0 h 695"/>
              <a:gd name="T41" fmla="*/ 422 w 422"/>
              <a:gd name="T42" fmla="*/ 695 h 6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2" h="695">
                <a:moveTo>
                  <a:pt x="15" y="0"/>
                </a:moveTo>
                <a:cubicBezTo>
                  <a:pt x="0" y="22"/>
                  <a:pt x="12" y="48"/>
                  <a:pt x="19" y="72"/>
                </a:cubicBezTo>
                <a:cubicBezTo>
                  <a:pt x="31" y="116"/>
                  <a:pt x="59" y="156"/>
                  <a:pt x="79" y="196"/>
                </a:cubicBezTo>
                <a:cubicBezTo>
                  <a:pt x="88" y="213"/>
                  <a:pt x="91" y="229"/>
                  <a:pt x="107" y="240"/>
                </a:cubicBezTo>
                <a:cubicBezTo>
                  <a:pt x="121" y="261"/>
                  <a:pt x="136" y="257"/>
                  <a:pt x="163" y="264"/>
                </a:cubicBezTo>
                <a:cubicBezTo>
                  <a:pt x="192" y="271"/>
                  <a:pt x="158" y="264"/>
                  <a:pt x="187" y="276"/>
                </a:cubicBezTo>
                <a:cubicBezTo>
                  <a:pt x="217" y="289"/>
                  <a:pt x="244" y="294"/>
                  <a:pt x="271" y="312"/>
                </a:cubicBezTo>
                <a:cubicBezTo>
                  <a:pt x="274" y="360"/>
                  <a:pt x="275" y="385"/>
                  <a:pt x="295" y="424"/>
                </a:cubicBezTo>
                <a:cubicBezTo>
                  <a:pt x="296" y="455"/>
                  <a:pt x="295" y="486"/>
                  <a:pt x="299" y="516"/>
                </a:cubicBezTo>
                <a:cubicBezTo>
                  <a:pt x="301" y="532"/>
                  <a:pt x="341" y="599"/>
                  <a:pt x="355" y="604"/>
                </a:cubicBezTo>
                <a:cubicBezTo>
                  <a:pt x="360" y="620"/>
                  <a:pt x="371" y="621"/>
                  <a:pt x="379" y="636"/>
                </a:cubicBezTo>
                <a:cubicBezTo>
                  <a:pt x="385" y="648"/>
                  <a:pt x="389" y="660"/>
                  <a:pt x="395" y="672"/>
                </a:cubicBezTo>
                <a:cubicBezTo>
                  <a:pt x="399" y="680"/>
                  <a:pt x="422" y="695"/>
                  <a:pt x="411" y="68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kern="1200"/>
          </a:p>
        </p:txBody>
      </p:sp>
      <p:sp>
        <p:nvSpPr>
          <p:cNvPr id="11" name="ZoneTexte 10"/>
          <p:cNvSpPr txBox="1"/>
          <p:nvPr/>
        </p:nvSpPr>
        <p:spPr>
          <a:xfrm>
            <a:off x="1739648" y="958924"/>
            <a:ext cx="330232" cy="931414"/>
          </a:xfrm>
          <a:prstGeom prst="rect">
            <a:avLst/>
          </a:prstGeom>
          <a:noFill/>
        </p:spPr>
        <p:txBody>
          <a:bodyPr wrap="square" rtlCol="0">
            <a:spAutoFit/>
          </a:bodyPr>
          <a:lstStyle/>
          <a:p>
            <a:endParaRPr lang="fr-FR" dirty="0"/>
          </a:p>
        </p:txBody>
      </p:sp>
      <p:sp>
        <p:nvSpPr>
          <p:cNvPr id="14" name="Freeform 11"/>
          <p:cNvSpPr>
            <a:spLocks/>
          </p:cNvSpPr>
          <p:nvPr/>
        </p:nvSpPr>
        <p:spPr bwMode="auto">
          <a:xfrm>
            <a:off x="4144462" y="3307181"/>
            <a:ext cx="272609" cy="783265"/>
          </a:xfrm>
          <a:custGeom>
            <a:avLst/>
            <a:gdLst>
              <a:gd name="T0" fmla="*/ 2147483647 w 422"/>
              <a:gd name="T1" fmla="*/ 0 h 695"/>
              <a:gd name="T2" fmla="*/ 2147483647 w 422"/>
              <a:gd name="T3" fmla="*/ 2147483647 h 695"/>
              <a:gd name="T4" fmla="*/ 2147483647 w 422"/>
              <a:gd name="T5" fmla="*/ 2147483647 h 695"/>
              <a:gd name="T6" fmla="*/ 2147483647 w 422"/>
              <a:gd name="T7" fmla="*/ 2147483647 h 695"/>
              <a:gd name="T8" fmla="*/ 2147483647 w 422"/>
              <a:gd name="T9" fmla="*/ 2147483647 h 695"/>
              <a:gd name="T10" fmla="*/ 2147483647 w 422"/>
              <a:gd name="T11" fmla="*/ 2147483647 h 695"/>
              <a:gd name="T12" fmla="*/ 2147483647 w 422"/>
              <a:gd name="T13" fmla="*/ 2147483647 h 695"/>
              <a:gd name="T14" fmla="*/ 2147483647 w 422"/>
              <a:gd name="T15" fmla="*/ 2147483647 h 695"/>
              <a:gd name="T16" fmla="*/ 2147483647 w 422"/>
              <a:gd name="T17" fmla="*/ 2147483647 h 695"/>
              <a:gd name="T18" fmla="*/ 2147483647 w 422"/>
              <a:gd name="T19" fmla="*/ 2147483647 h 695"/>
              <a:gd name="T20" fmla="*/ 2147483647 w 422"/>
              <a:gd name="T21" fmla="*/ 2147483647 h 695"/>
              <a:gd name="T22" fmla="*/ 2147483647 w 422"/>
              <a:gd name="T23" fmla="*/ 2147483647 h 695"/>
              <a:gd name="T24" fmla="*/ 2147483647 w 422"/>
              <a:gd name="T25" fmla="*/ 2147483647 h 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2"/>
              <a:gd name="T40" fmla="*/ 0 h 695"/>
              <a:gd name="T41" fmla="*/ 422 w 422"/>
              <a:gd name="T42" fmla="*/ 695 h 6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2" h="695">
                <a:moveTo>
                  <a:pt x="15" y="0"/>
                </a:moveTo>
                <a:cubicBezTo>
                  <a:pt x="0" y="22"/>
                  <a:pt x="12" y="48"/>
                  <a:pt x="19" y="72"/>
                </a:cubicBezTo>
                <a:cubicBezTo>
                  <a:pt x="31" y="116"/>
                  <a:pt x="59" y="156"/>
                  <a:pt x="79" y="196"/>
                </a:cubicBezTo>
                <a:cubicBezTo>
                  <a:pt x="88" y="213"/>
                  <a:pt x="91" y="229"/>
                  <a:pt x="107" y="240"/>
                </a:cubicBezTo>
                <a:cubicBezTo>
                  <a:pt x="121" y="261"/>
                  <a:pt x="136" y="257"/>
                  <a:pt x="163" y="264"/>
                </a:cubicBezTo>
                <a:cubicBezTo>
                  <a:pt x="192" y="271"/>
                  <a:pt x="158" y="264"/>
                  <a:pt x="187" y="276"/>
                </a:cubicBezTo>
                <a:cubicBezTo>
                  <a:pt x="217" y="289"/>
                  <a:pt x="244" y="294"/>
                  <a:pt x="271" y="312"/>
                </a:cubicBezTo>
                <a:cubicBezTo>
                  <a:pt x="274" y="360"/>
                  <a:pt x="275" y="385"/>
                  <a:pt x="295" y="424"/>
                </a:cubicBezTo>
                <a:cubicBezTo>
                  <a:pt x="296" y="455"/>
                  <a:pt x="295" y="486"/>
                  <a:pt x="299" y="516"/>
                </a:cubicBezTo>
                <a:cubicBezTo>
                  <a:pt x="301" y="532"/>
                  <a:pt x="341" y="599"/>
                  <a:pt x="355" y="604"/>
                </a:cubicBezTo>
                <a:cubicBezTo>
                  <a:pt x="360" y="620"/>
                  <a:pt x="371" y="621"/>
                  <a:pt x="379" y="636"/>
                </a:cubicBezTo>
                <a:cubicBezTo>
                  <a:pt x="385" y="648"/>
                  <a:pt x="389" y="660"/>
                  <a:pt x="395" y="672"/>
                </a:cubicBezTo>
                <a:cubicBezTo>
                  <a:pt x="399" y="680"/>
                  <a:pt x="422" y="695"/>
                  <a:pt x="411" y="68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kern="1200"/>
          </a:p>
        </p:txBody>
      </p:sp>
      <p:sp>
        <p:nvSpPr>
          <p:cNvPr id="15" name="Freeform 11"/>
          <p:cNvSpPr>
            <a:spLocks/>
          </p:cNvSpPr>
          <p:nvPr/>
        </p:nvSpPr>
        <p:spPr bwMode="auto">
          <a:xfrm rot="21003908">
            <a:off x="4608524" y="4389567"/>
            <a:ext cx="235084" cy="524321"/>
          </a:xfrm>
          <a:custGeom>
            <a:avLst/>
            <a:gdLst>
              <a:gd name="T0" fmla="*/ 2147483647 w 422"/>
              <a:gd name="T1" fmla="*/ 0 h 695"/>
              <a:gd name="T2" fmla="*/ 2147483647 w 422"/>
              <a:gd name="T3" fmla="*/ 2147483647 h 695"/>
              <a:gd name="T4" fmla="*/ 2147483647 w 422"/>
              <a:gd name="T5" fmla="*/ 2147483647 h 695"/>
              <a:gd name="T6" fmla="*/ 2147483647 w 422"/>
              <a:gd name="T7" fmla="*/ 2147483647 h 695"/>
              <a:gd name="T8" fmla="*/ 2147483647 w 422"/>
              <a:gd name="T9" fmla="*/ 2147483647 h 695"/>
              <a:gd name="T10" fmla="*/ 2147483647 w 422"/>
              <a:gd name="T11" fmla="*/ 2147483647 h 695"/>
              <a:gd name="T12" fmla="*/ 2147483647 w 422"/>
              <a:gd name="T13" fmla="*/ 2147483647 h 695"/>
              <a:gd name="T14" fmla="*/ 2147483647 w 422"/>
              <a:gd name="T15" fmla="*/ 2147483647 h 695"/>
              <a:gd name="T16" fmla="*/ 2147483647 w 422"/>
              <a:gd name="T17" fmla="*/ 2147483647 h 695"/>
              <a:gd name="T18" fmla="*/ 2147483647 w 422"/>
              <a:gd name="T19" fmla="*/ 2147483647 h 695"/>
              <a:gd name="T20" fmla="*/ 2147483647 w 422"/>
              <a:gd name="T21" fmla="*/ 2147483647 h 695"/>
              <a:gd name="T22" fmla="*/ 2147483647 w 422"/>
              <a:gd name="T23" fmla="*/ 2147483647 h 695"/>
              <a:gd name="T24" fmla="*/ 2147483647 w 422"/>
              <a:gd name="T25" fmla="*/ 2147483647 h 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2"/>
              <a:gd name="T40" fmla="*/ 0 h 695"/>
              <a:gd name="T41" fmla="*/ 422 w 422"/>
              <a:gd name="T42" fmla="*/ 695 h 6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2" h="695">
                <a:moveTo>
                  <a:pt x="15" y="0"/>
                </a:moveTo>
                <a:cubicBezTo>
                  <a:pt x="0" y="22"/>
                  <a:pt x="12" y="48"/>
                  <a:pt x="19" y="72"/>
                </a:cubicBezTo>
                <a:cubicBezTo>
                  <a:pt x="31" y="116"/>
                  <a:pt x="59" y="156"/>
                  <a:pt x="79" y="196"/>
                </a:cubicBezTo>
                <a:cubicBezTo>
                  <a:pt x="88" y="213"/>
                  <a:pt x="91" y="229"/>
                  <a:pt x="107" y="240"/>
                </a:cubicBezTo>
                <a:cubicBezTo>
                  <a:pt x="121" y="261"/>
                  <a:pt x="136" y="257"/>
                  <a:pt x="163" y="264"/>
                </a:cubicBezTo>
                <a:cubicBezTo>
                  <a:pt x="192" y="271"/>
                  <a:pt x="158" y="264"/>
                  <a:pt x="187" y="276"/>
                </a:cubicBezTo>
                <a:cubicBezTo>
                  <a:pt x="217" y="289"/>
                  <a:pt x="244" y="294"/>
                  <a:pt x="271" y="312"/>
                </a:cubicBezTo>
                <a:cubicBezTo>
                  <a:pt x="274" y="360"/>
                  <a:pt x="275" y="385"/>
                  <a:pt x="295" y="424"/>
                </a:cubicBezTo>
                <a:cubicBezTo>
                  <a:pt x="296" y="455"/>
                  <a:pt x="295" y="486"/>
                  <a:pt x="299" y="516"/>
                </a:cubicBezTo>
                <a:cubicBezTo>
                  <a:pt x="301" y="532"/>
                  <a:pt x="341" y="599"/>
                  <a:pt x="355" y="604"/>
                </a:cubicBezTo>
                <a:cubicBezTo>
                  <a:pt x="360" y="620"/>
                  <a:pt x="371" y="621"/>
                  <a:pt x="379" y="636"/>
                </a:cubicBezTo>
                <a:cubicBezTo>
                  <a:pt x="385" y="648"/>
                  <a:pt x="389" y="660"/>
                  <a:pt x="395" y="672"/>
                </a:cubicBezTo>
                <a:cubicBezTo>
                  <a:pt x="399" y="680"/>
                  <a:pt x="422" y="695"/>
                  <a:pt x="411" y="68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kern="1200"/>
          </a:p>
        </p:txBody>
      </p:sp>
      <p:sp>
        <p:nvSpPr>
          <p:cNvPr id="13" name="Text Box 16"/>
          <p:cNvSpPr txBox="1">
            <a:spLocks noChangeArrowheads="1"/>
          </p:cNvSpPr>
          <p:nvPr/>
        </p:nvSpPr>
        <p:spPr bwMode="auto">
          <a:xfrm>
            <a:off x="5013907" y="3907089"/>
            <a:ext cx="1395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smtClean="0">
                <a:solidFill>
                  <a:schemeClr val="bg1"/>
                </a:solidFill>
                <a:latin typeface="Arial" charset="0"/>
              </a:rPr>
              <a:t>Sinaï</a:t>
            </a:r>
            <a:endParaRPr lang="fr-FR" sz="1800" b="0" dirty="0">
              <a:solidFill>
                <a:schemeClr val="bg1"/>
              </a:solidFill>
              <a:latin typeface="Arial" charset="0"/>
            </a:endParaRPr>
          </a:p>
        </p:txBody>
      </p:sp>
      <p:sp>
        <p:nvSpPr>
          <p:cNvPr id="16" name="Text Box 16"/>
          <p:cNvSpPr txBox="1">
            <a:spLocks noChangeArrowheads="1"/>
          </p:cNvSpPr>
          <p:nvPr/>
        </p:nvSpPr>
        <p:spPr bwMode="auto">
          <a:xfrm>
            <a:off x="6130440" y="1393437"/>
            <a:ext cx="1395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smtClean="0">
                <a:solidFill>
                  <a:schemeClr val="bg1"/>
                </a:solidFill>
                <a:latin typeface="Arial" charset="0"/>
              </a:rPr>
              <a:t>Paran</a:t>
            </a:r>
            <a:endParaRPr lang="fr-FR" sz="1800" b="0" dirty="0">
              <a:solidFill>
                <a:schemeClr val="bg1"/>
              </a:solidFill>
              <a:latin typeface="Arial" charset="0"/>
            </a:endParaRPr>
          </a:p>
        </p:txBody>
      </p:sp>
      <p:sp>
        <p:nvSpPr>
          <p:cNvPr id="5" name="Forme libre 4"/>
          <p:cNvSpPr/>
          <p:nvPr/>
        </p:nvSpPr>
        <p:spPr>
          <a:xfrm>
            <a:off x="5351082" y="1750479"/>
            <a:ext cx="779358" cy="2156610"/>
          </a:xfrm>
          <a:custGeom>
            <a:avLst/>
            <a:gdLst>
              <a:gd name="connsiteX0" fmla="*/ 0 w 1233874"/>
              <a:gd name="connsiteY0" fmla="*/ 2835668 h 2835668"/>
              <a:gd name="connsiteX1" fmla="*/ 49319 w 1233874"/>
              <a:gd name="connsiteY1" fmla="*/ 2700049 h 2835668"/>
              <a:gd name="connsiteX2" fmla="*/ 73978 w 1233874"/>
              <a:gd name="connsiteY2" fmla="*/ 2601417 h 2835668"/>
              <a:gd name="connsiteX3" fmla="*/ 98637 w 1233874"/>
              <a:gd name="connsiteY3" fmla="*/ 2539772 h 2835668"/>
              <a:gd name="connsiteX4" fmla="*/ 135627 w 1233874"/>
              <a:gd name="connsiteY4" fmla="*/ 2416482 h 2835668"/>
              <a:gd name="connsiteX5" fmla="*/ 160286 w 1233874"/>
              <a:gd name="connsiteY5" fmla="*/ 2305521 h 2835668"/>
              <a:gd name="connsiteX6" fmla="*/ 184945 w 1233874"/>
              <a:gd name="connsiteY6" fmla="*/ 2243876 h 2835668"/>
              <a:gd name="connsiteX7" fmla="*/ 197275 w 1233874"/>
              <a:gd name="connsiteY7" fmla="*/ 2169902 h 2835668"/>
              <a:gd name="connsiteX8" fmla="*/ 221934 w 1233874"/>
              <a:gd name="connsiteY8" fmla="*/ 2132915 h 2835668"/>
              <a:gd name="connsiteX9" fmla="*/ 246594 w 1233874"/>
              <a:gd name="connsiteY9" fmla="*/ 2071271 h 2835668"/>
              <a:gd name="connsiteX10" fmla="*/ 258923 w 1233874"/>
              <a:gd name="connsiteY10" fmla="*/ 2034284 h 2835668"/>
              <a:gd name="connsiteX11" fmla="*/ 283583 w 1233874"/>
              <a:gd name="connsiteY11" fmla="*/ 1984968 h 2835668"/>
              <a:gd name="connsiteX12" fmla="*/ 295912 w 1233874"/>
              <a:gd name="connsiteY12" fmla="*/ 1947981 h 2835668"/>
              <a:gd name="connsiteX13" fmla="*/ 345231 w 1233874"/>
              <a:gd name="connsiteY13" fmla="*/ 1874007 h 2835668"/>
              <a:gd name="connsiteX14" fmla="*/ 406880 w 1233874"/>
              <a:gd name="connsiteY14" fmla="*/ 1812362 h 2835668"/>
              <a:gd name="connsiteX15" fmla="*/ 493187 w 1233874"/>
              <a:gd name="connsiteY15" fmla="*/ 1701401 h 2835668"/>
              <a:gd name="connsiteX16" fmla="*/ 554836 w 1233874"/>
              <a:gd name="connsiteY16" fmla="*/ 1627427 h 2835668"/>
              <a:gd name="connsiteX17" fmla="*/ 579495 w 1233874"/>
              <a:gd name="connsiteY17" fmla="*/ 1590440 h 2835668"/>
              <a:gd name="connsiteX18" fmla="*/ 616484 w 1233874"/>
              <a:gd name="connsiteY18" fmla="*/ 1541124 h 2835668"/>
              <a:gd name="connsiteX19" fmla="*/ 665803 w 1233874"/>
              <a:gd name="connsiteY19" fmla="*/ 1491808 h 2835668"/>
              <a:gd name="connsiteX20" fmla="*/ 690462 w 1233874"/>
              <a:gd name="connsiteY20" fmla="*/ 1442492 h 2835668"/>
              <a:gd name="connsiteX21" fmla="*/ 739781 w 1233874"/>
              <a:gd name="connsiteY21" fmla="*/ 1380847 h 2835668"/>
              <a:gd name="connsiteX22" fmla="*/ 789100 w 1233874"/>
              <a:gd name="connsiteY22" fmla="*/ 1269886 h 2835668"/>
              <a:gd name="connsiteX23" fmla="*/ 813759 w 1233874"/>
              <a:gd name="connsiteY23" fmla="*/ 1183583 h 2835668"/>
              <a:gd name="connsiteX24" fmla="*/ 863078 w 1233874"/>
              <a:gd name="connsiteY24" fmla="*/ 1097280 h 2835668"/>
              <a:gd name="connsiteX25" fmla="*/ 875407 w 1233874"/>
              <a:gd name="connsiteY25" fmla="*/ 1047964 h 2835668"/>
              <a:gd name="connsiteX26" fmla="*/ 900067 w 1233874"/>
              <a:gd name="connsiteY26" fmla="*/ 1010977 h 2835668"/>
              <a:gd name="connsiteX27" fmla="*/ 912396 w 1233874"/>
              <a:gd name="connsiteY27" fmla="*/ 973991 h 2835668"/>
              <a:gd name="connsiteX28" fmla="*/ 949385 w 1233874"/>
              <a:gd name="connsiteY28" fmla="*/ 739740 h 2835668"/>
              <a:gd name="connsiteX29" fmla="*/ 986375 w 1233874"/>
              <a:gd name="connsiteY29" fmla="*/ 665766 h 2835668"/>
              <a:gd name="connsiteX30" fmla="*/ 1023364 w 1233874"/>
              <a:gd name="connsiteY30" fmla="*/ 591792 h 2835668"/>
              <a:gd name="connsiteX31" fmla="*/ 1048023 w 1233874"/>
              <a:gd name="connsiteY31" fmla="*/ 493160 h 2835668"/>
              <a:gd name="connsiteX32" fmla="*/ 1085012 w 1233874"/>
              <a:gd name="connsiteY32" fmla="*/ 406857 h 2835668"/>
              <a:gd name="connsiteX33" fmla="*/ 1122001 w 1233874"/>
              <a:gd name="connsiteY33" fmla="*/ 369870 h 2835668"/>
              <a:gd name="connsiteX34" fmla="*/ 1146660 w 1233874"/>
              <a:gd name="connsiteY34" fmla="*/ 283567 h 2835668"/>
              <a:gd name="connsiteX35" fmla="*/ 1171320 w 1233874"/>
              <a:gd name="connsiteY35" fmla="*/ 258909 h 2835668"/>
              <a:gd name="connsiteX36" fmla="*/ 1195979 w 1233874"/>
              <a:gd name="connsiteY36" fmla="*/ 172606 h 2835668"/>
              <a:gd name="connsiteX37" fmla="*/ 1232968 w 1233874"/>
              <a:gd name="connsiteY37" fmla="*/ 49316 h 2835668"/>
              <a:gd name="connsiteX38" fmla="*/ 1232968 w 1233874"/>
              <a:gd name="connsiteY38" fmla="*/ 0 h 283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3874" h="2835668">
                <a:moveTo>
                  <a:pt x="0" y="2835668"/>
                </a:moveTo>
                <a:cubicBezTo>
                  <a:pt x="20832" y="2783590"/>
                  <a:pt x="33492" y="2755439"/>
                  <a:pt x="49319" y="2700049"/>
                </a:cubicBezTo>
                <a:cubicBezTo>
                  <a:pt x="58630" y="2667464"/>
                  <a:pt x="61391" y="2632882"/>
                  <a:pt x="73978" y="2601417"/>
                </a:cubicBezTo>
                <a:cubicBezTo>
                  <a:pt x="82198" y="2580869"/>
                  <a:pt x="92277" y="2560970"/>
                  <a:pt x="98637" y="2539772"/>
                </a:cubicBezTo>
                <a:cubicBezTo>
                  <a:pt x="148644" y="2373092"/>
                  <a:pt x="67977" y="2585594"/>
                  <a:pt x="135627" y="2416482"/>
                </a:cubicBezTo>
                <a:cubicBezTo>
                  <a:pt x="140515" y="2392044"/>
                  <a:pt x="151577" y="2331645"/>
                  <a:pt x="160286" y="2305521"/>
                </a:cubicBezTo>
                <a:cubicBezTo>
                  <a:pt x="167285" y="2284525"/>
                  <a:pt x="176725" y="2264424"/>
                  <a:pt x="184945" y="2243876"/>
                </a:cubicBezTo>
                <a:cubicBezTo>
                  <a:pt x="189055" y="2219218"/>
                  <a:pt x="189369" y="2193617"/>
                  <a:pt x="197275" y="2169902"/>
                </a:cubicBezTo>
                <a:cubicBezTo>
                  <a:pt x="201961" y="2155845"/>
                  <a:pt x="215307" y="2146168"/>
                  <a:pt x="221934" y="2132915"/>
                </a:cubicBezTo>
                <a:cubicBezTo>
                  <a:pt x="231832" y="2113121"/>
                  <a:pt x="238823" y="2091993"/>
                  <a:pt x="246594" y="2071271"/>
                </a:cubicBezTo>
                <a:cubicBezTo>
                  <a:pt x="251157" y="2059103"/>
                  <a:pt x="253803" y="2046229"/>
                  <a:pt x="258923" y="2034284"/>
                </a:cubicBezTo>
                <a:cubicBezTo>
                  <a:pt x="266163" y="2017391"/>
                  <a:pt x="276343" y="2001861"/>
                  <a:pt x="283583" y="1984968"/>
                </a:cubicBezTo>
                <a:cubicBezTo>
                  <a:pt x="288703" y="1973023"/>
                  <a:pt x="289600" y="1959341"/>
                  <a:pt x="295912" y="1947981"/>
                </a:cubicBezTo>
                <a:cubicBezTo>
                  <a:pt x="310305" y="1922075"/>
                  <a:pt x="331977" y="1900514"/>
                  <a:pt x="345231" y="1874007"/>
                </a:cubicBezTo>
                <a:cubicBezTo>
                  <a:pt x="375703" y="1813066"/>
                  <a:pt x="352454" y="1830503"/>
                  <a:pt x="406880" y="1812362"/>
                </a:cubicBezTo>
                <a:cubicBezTo>
                  <a:pt x="465870" y="1723880"/>
                  <a:pt x="435242" y="1759343"/>
                  <a:pt x="493187" y="1701401"/>
                </a:cubicBezTo>
                <a:cubicBezTo>
                  <a:pt x="516737" y="1630757"/>
                  <a:pt x="487655" y="1694604"/>
                  <a:pt x="554836" y="1627427"/>
                </a:cubicBezTo>
                <a:cubicBezTo>
                  <a:pt x="565314" y="1616950"/>
                  <a:pt x="570882" y="1602498"/>
                  <a:pt x="579495" y="1590440"/>
                </a:cubicBezTo>
                <a:cubicBezTo>
                  <a:pt x="591439" y="1573719"/>
                  <a:pt x="602952" y="1556588"/>
                  <a:pt x="616484" y="1541124"/>
                </a:cubicBezTo>
                <a:cubicBezTo>
                  <a:pt x="631794" y="1523628"/>
                  <a:pt x="649363" y="1508247"/>
                  <a:pt x="665803" y="1491808"/>
                </a:cubicBezTo>
                <a:cubicBezTo>
                  <a:pt x="674023" y="1475369"/>
                  <a:pt x="680267" y="1457784"/>
                  <a:pt x="690462" y="1442492"/>
                </a:cubicBezTo>
                <a:cubicBezTo>
                  <a:pt x="724623" y="1391254"/>
                  <a:pt x="709919" y="1448033"/>
                  <a:pt x="739781" y="1380847"/>
                </a:cubicBezTo>
                <a:cubicBezTo>
                  <a:pt x="798469" y="1248805"/>
                  <a:pt x="733293" y="1353589"/>
                  <a:pt x="789100" y="1269886"/>
                </a:cubicBezTo>
                <a:cubicBezTo>
                  <a:pt x="795358" y="1244854"/>
                  <a:pt x="803144" y="1208350"/>
                  <a:pt x="813759" y="1183583"/>
                </a:cubicBezTo>
                <a:cubicBezTo>
                  <a:pt x="832532" y="1139781"/>
                  <a:pt x="838311" y="1134428"/>
                  <a:pt x="863078" y="1097280"/>
                </a:cubicBezTo>
                <a:cubicBezTo>
                  <a:pt x="867188" y="1080841"/>
                  <a:pt x="868732" y="1063538"/>
                  <a:pt x="875407" y="1047964"/>
                </a:cubicBezTo>
                <a:cubicBezTo>
                  <a:pt x="881244" y="1034344"/>
                  <a:pt x="893440" y="1024230"/>
                  <a:pt x="900067" y="1010977"/>
                </a:cubicBezTo>
                <a:cubicBezTo>
                  <a:pt x="905879" y="999354"/>
                  <a:pt x="908286" y="986320"/>
                  <a:pt x="912396" y="973991"/>
                </a:cubicBezTo>
                <a:cubicBezTo>
                  <a:pt x="920389" y="918043"/>
                  <a:pt x="939575" y="778976"/>
                  <a:pt x="949385" y="739740"/>
                </a:cubicBezTo>
                <a:cubicBezTo>
                  <a:pt x="964535" y="679147"/>
                  <a:pt x="949733" y="702405"/>
                  <a:pt x="986375" y="665766"/>
                </a:cubicBezTo>
                <a:cubicBezTo>
                  <a:pt x="1016783" y="544133"/>
                  <a:pt x="976253" y="670306"/>
                  <a:pt x="1023364" y="591792"/>
                </a:cubicBezTo>
                <a:cubicBezTo>
                  <a:pt x="1035441" y="571665"/>
                  <a:pt x="1044236" y="508307"/>
                  <a:pt x="1048023" y="493160"/>
                </a:cubicBezTo>
                <a:cubicBezTo>
                  <a:pt x="1054215" y="468395"/>
                  <a:pt x="1071442" y="425855"/>
                  <a:pt x="1085012" y="406857"/>
                </a:cubicBezTo>
                <a:cubicBezTo>
                  <a:pt x="1095147" y="392669"/>
                  <a:pt x="1109671" y="382199"/>
                  <a:pt x="1122001" y="369870"/>
                </a:cubicBezTo>
                <a:cubicBezTo>
                  <a:pt x="1124303" y="360663"/>
                  <a:pt x="1139081" y="296197"/>
                  <a:pt x="1146660" y="283567"/>
                </a:cubicBezTo>
                <a:cubicBezTo>
                  <a:pt x="1152641" y="273599"/>
                  <a:pt x="1163100" y="267128"/>
                  <a:pt x="1171320" y="258909"/>
                </a:cubicBezTo>
                <a:cubicBezTo>
                  <a:pt x="1212764" y="134578"/>
                  <a:pt x="1149522" y="327453"/>
                  <a:pt x="1195979" y="172606"/>
                </a:cubicBezTo>
                <a:cubicBezTo>
                  <a:pt x="1203640" y="147072"/>
                  <a:pt x="1228909" y="81789"/>
                  <a:pt x="1232968" y="49316"/>
                </a:cubicBezTo>
                <a:cubicBezTo>
                  <a:pt x="1235007" y="33004"/>
                  <a:pt x="1232968" y="16439"/>
                  <a:pt x="1232968" y="0"/>
                </a:cubicBezTo>
              </a:path>
            </a:pathLst>
          </a:cu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latin typeface="Rockwell"/>
              <a:cs typeface="Rockwell"/>
            </a:endParaRPr>
          </a:p>
        </p:txBody>
      </p:sp>
      <p:sp>
        <p:nvSpPr>
          <p:cNvPr id="18" name="Forme libre 17"/>
          <p:cNvSpPr/>
          <p:nvPr/>
        </p:nvSpPr>
        <p:spPr>
          <a:xfrm>
            <a:off x="4941343" y="4273801"/>
            <a:ext cx="276198" cy="599909"/>
          </a:xfrm>
          <a:custGeom>
            <a:avLst/>
            <a:gdLst>
              <a:gd name="connsiteX0" fmla="*/ 0 w 1233874"/>
              <a:gd name="connsiteY0" fmla="*/ 2835668 h 2835668"/>
              <a:gd name="connsiteX1" fmla="*/ 49319 w 1233874"/>
              <a:gd name="connsiteY1" fmla="*/ 2700049 h 2835668"/>
              <a:gd name="connsiteX2" fmla="*/ 73978 w 1233874"/>
              <a:gd name="connsiteY2" fmla="*/ 2601417 h 2835668"/>
              <a:gd name="connsiteX3" fmla="*/ 98637 w 1233874"/>
              <a:gd name="connsiteY3" fmla="*/ 2539772 h 2835668"/>
              <a:gd name="connsiteX4" fmla="*/ 135627 w 1233874"/>
              <a:gd name="connsiteY4" fmla="*/ 2416482 h 2835668"/>
              <a:gd name="connsiteX5" fmla="*/ 160286 w 1233874"/>
              <a:gd name="connsiteY5" fmla="*/ 2305521 h 2835668"/>
              <a:gd name="connsiteX6" fmla="*/ 184945 w 1233874"/>
              <a:gd name="connsiteY6" fmla="*/ 2243876 h 2835668"/>
              <a:gd name="connsiteX7" fmla="*/ 197275 w 1233874"/>
              <a:gd name="connsiteY7" fmla="*/ 2169902 h 2835668"/>
              <a:gd name="connsiteX8" fmla="*/ 221934 w 1233874"/>
              <a:gd name="connsiteY8" fmla="*/ 2132915 h 2835668"/>
              <a:gd name="connsiteX9" fmla="*/ 246594 w 1233874"/>
              <a:gd name="connsiteY9" fmla="*/ 2071271 h 2835668"/>
              <a:gd name="connsiteX10" fmla="*/ 258923 w 1233874"/>
              <a:gd name="connsiteY10" fmla="*/ 2034284 h 2835668"/>
              <a:gd name="connsiteX11" fmla="*/ 283583 w 1233874"/>
              <a:gd name="connsiteY11" fmla="*/ 1984968 h 2835668"/>
              <a:gd name="connsiteX12" fmla="*/ 295912 w 1233874"/>
              <a:gd name="connsiteY12" fmla="*/ 1947981 h 2835668"/>
              <a:gd name="connsiteX13" fmla="*/ 345231 w 1233874"/>
              <a:gd name="connsiteY13" fmla="*/ 1874007 h 2835668"/>
              <a:gd name="connsiteX14" fmla="*/ 406880 w 1233874"/>
              <a:gd name="connsiteY14" fmla="*/ 1812362 h 2835668"/>
              <a:gd name="connsiteX15" fmla="*/ 493187 w 1233874"/>
              <a:gd name="connsiteY15" fmla="*/ 1701401 h 2835668"/>
              <a:gd name="connsiteX16" fmla="*/ 554836 w 1233874"/>
              <a:gd name="connsiteY16" fmla="*/ 1627427 h 2835668"/>
              <a:gd name="connsiteX17" fmla="*/ 579495 w 1233874"/>
              <a:gd name="connsiteY17" fmla="*/ 1590440 h 2835668"/>
              <a:gd name="connsiteX18" fmla="*/ 616484 w 1233874"/>
              <a:gd name="connsiteY18" fmla="*/ 1541124 h 2835668"/>
              <a:gd name="connsiteX19" fmla="*/ 665803 w 1233874"/>
              <a:gd name="connsiteY19" fmla="*/ 1491808 h 2835668"/>
              <a:gd name="connsiteX20" fmla="*/ 690462 w 1233874"/>
              <a:gd name="connsiteY20" fmla="*/ 1442492 h 2835668"/>
              <a:gd name="connsiteX21" fmla="*/ 739781 w 1233874"/>
              <a:gd name="connsiteY21" fmla="*/ 1380847 h 2835668"/>
              <a:gd name="connsiteX22" fmla="*/ 789100 w 1233874"/>
              <a:gd name="connsiteY22" fmla="*/ 1269886 h 2835668"/>
              <a:gd name="connsiteX23" fmla="*/ 813759 w 1233874"/>
              <a:gd name="connsiteY23" fmla="*/ 1183583 h 2835668"/>
              <a:gd name="connsiteX24" fmla="*/ 863078 w 1233874"/>
              <a:gd name="connsiteY24" fmla="*/ 1097280 h 2835668"/>
              <a:gd name="connsiteX25" fmla="*/ 875407 w 1233874"/>
              <a:gd name="connsiteY25" fmla="*/ 1047964 h 2835668"/>
              <a:gd name="connsiteX26" fmla="*/ 900067 w 1233874"/>
              <a:gd name="connsiteY26" fmla="*/ 1010977 h 2835668"/>
              <a:gd name="connsiteX27" fmla="*/ 912396 w 1233874"/>
              <a:gd name="connsiteY27" fmla="*/ 973991 h 2835668"/>
              <a:gd name="connsiteX28" fmla="*/ 949385 w 1233874"/>
              <a:gd name="connsiteY28" fmla="*/ 739740 h 2835668"/>
              <a:gd name="connsiteX29" fmla="*/ 986375 w 1233874"/>
              <a:gd name="connsiteY29" fmla="*/ 665766 h 2835668"/>
              <a:gd name="connsiteX30" fmla="*/ 1023364 w 1233874"/>
              <a:gd name="connsiteY30" fmla="*/ 591792 h 2835668"/>
              <a:gd name="connsiteX31" fmla="*/ 1048023 w 1233874"/>
              <a:gd name="connsiteY31" fmla="*/ 493160 h 2835668"/>
              <a:gd name="connsiteX32" fmla="*/ 1085012 w 1233874"/>
              <a:gd name="connsiteY32" fmla="*/ 406857 h 2835668"/>
              <a:gd name="connsiteX33" fmla="*/ 1122001 w 1233874"/>
              <a:gd name="connsiteY33" fmla="*/ 369870 h 2835668"/>
              <a:gd name="connsiteX34" fmla="*/ 1146660 w 1233874"/>
              <a:gd name="connsiteY34" fmla="*/ 283567 h 2835668"/>
              <a:gd name="connsiteX35" fmla="*/ 1171320 w 1233874"/>
              <a:gd name="connsiteY35" fmla="*/ 258909 h 2835668"/>
              <a:gd name="connsiteX36" fmla="*/ 1195979 w 1233874"/>
              <a:gd name="connsiteY36" fmla="*/ 172606 h 2835668"/>
              <a:gd name="connsiteX37" fmla="*/ 1232968 w 1233874"/>
              <a:gd name="connsiteY37" fmla="*/ 49316 h 2835668"/>
              <a:gd name="connsiteX38" fmla="*/ 1232968 w 1233874"/>
              <a:gd name="connsiteY38" fmla="*/ 0 h 283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3874" h="2835668">
                <a:moveTo>
                  <a:pt x="0" y="2835668"/>
                </a:moveTo>
                <a:cubicBezTo>
                  <a:pt x="20832" y="2783590"/>
                  <a:pt x="33492" y="2755439"/>
                  <a:pt x="49319" y="2700049"/>
                </a:cubicBezTo>
                <a:cubicBezTo>
                  <a:pt x="58630" y="2667464"/>
                  <a:pt x="61391" y="2632882"/>
                  <a:pt x="73978" y="2601417"/>
                </a:cubicBezTo>
                <a:cubicBezTo>
                  <a:pt x="82198" y="2580869"/>
                  <a:pt x="92277" y="2560970"/>
                  <a:pt x="98637" y="2539772"/>
                </a:cubicBezTo>
                <a:cubicBezTo>
                  <a:pt x="148644" y="2373092"/>
                  <a:pt x="67977" y="2585594"/>
                  <a:pt x="135627" y="2416482"/>
                </a:cubicBezTo>
                <a:cubicBezTo>
                  <a:pt x="140515" y="2392044"/>
                  <a:pt x="151577" y="2331645"/>
                  <a:pt x="160286" y="2305521"/>
                </a:cubicBezTo>
                <a:cubicBezTo>
                  <a:pt x="167285" y="2284525"/>
                  <a:pt x="176725" y="2264424"/>
                  <a:pt x="184945" y="2243876"/>
                </a:cubicBezTo>
                <a:cubicBezTo>
                  <a:pt x="189055" y="2219218"/>
                  <a:pt x="189369" y="2193617"/>
                  <a:pt x="197275" y="2169902"/>
                </a:cubicBezTo>
                <a:cubicBezTo>
                  <a:pt x="201961" y="2155845"/>
                  <a:pt x="215307" y="2146168"/>
                  <a:pt x="221934" y="2132915"/>
                </a:cubicBezTo>
                <a:cubicBezTo>
                  <a:pt x="231832" y="2113121"/>
                  <a:pt x="238823" y="2091993"/>
                  <a:pt x="246594" y="2071271"/>
                </a:cubicBezTo>
                <a:cubicBezTo>
                  <a:pt x="251157" y="2059103"/>
                  <a:pt x="253803" y="2046229"/>
                  <a:pt x="258923" y="2034284"/>
                </a:cubicBezTo>
                <a:cubicBezTo>
                  <a:pt x="266163" y="2017391"/>
                  <a:pt x="276343" y="2001861"/>
                  <a:pt x="283583" y="1984968"/>
                </a:cubicBezTo>
                <a:cubicBezTo>
                  <a:pt x="288703" y="1973023"/>
                  <a:pt x="289600" y="1959341"/>
                  <a:pt x="295912" y="1947981"/>
                </a:cubicBezTo>
                <a:cubicBezTo>
                  <a:pt x="310305" y="1922075"/>
                  <a:pt x="331977" y="1900514"/>
                  <a:pt x="345231" y="1874007"/>
                </a:cubicBezTo>
                <a:cubicBezTo>
                  <a:pt x="375703" y="1813066"/>
                  <a:pt x="352454" y="1830503"/>
                  <a:pt x="406880" y="1812362"/>
                </a:cubicBezTo>
                <a:cubicBezTo>
                  <a:pt x="465870" y="1723880"/>
                  <a:pt x="435242" y="1759343"/>
                  <a:pt x="493187" y="1701401"/>
                </a:cubicBezTo>
                <a:cubicBezTo>
                  <a:pt x="516737" y="1630757"/>
                  <a:pt x="487655" y="1694604"/>
                  <a:pt x="554836" y="1627427"/>
                </a:cubicBezTo>
                <a:cubicBezTo>
                  <a:pt x="565314" y="1616950"/>
                  <a:pt x="570882" y="1602498"/>
                  <a:pt x="579495" y="1590440"/>
                </a:cubicBezTo>
                <a:cubicBezTo>
                  <a:pt x="591439" y="1573719"/>
                  <a:pt x="602952" y="1556588"/>
                  <a:pt x="616484" y="1541124"/>
                </a:cubicBezTo>
                <a:cubicBezTo>
                  <a:pt x="631794" y="1523628"/>
                  <a:pt x="649363" y="1508247"/>
                  <a:pt x="665803" y="1491808"/>
                </a:cubicBezTo>
                <a:cubicBezTo>
                  <a:pt x="674023" y="1475369"/>
                  <a:pt x="680267" y="1457784"/>
                  <a:pt x="690462" y="1442492"/>
                </a:cubicBezTo>
                <a:cubicBezTo>
                  <a:pt x="724623" y="1391254"/>
                  <a:pt x="709919" y="1448033"/>
                  <a:pt x="739781" y="1380847"/>
                </a:cubicBezTo>
                <a:cubicBezTo>
                  <a:pt x="798469" y="1248805"/>
                  <a:pt x="733293" y="1353589"/>
                  <a:pt x="789100" y="1269886"/>
                </a:cubicBezTo>
                <a:cubicBezTo>
                  <a:pt x="795358" y="1244854"/>
                  <a:pt x="803144" y="1208350"/>
                  <a:pt x="813759" y="1183583"/>
                </a:cubicBezTo>
                <a:cubicBezTo>
                  <a:pt x="832532" y="1139781"/>
                  <a:pt x="838311" y="1134428"/>
                  <a:pt x="863078" y="1097280"/>
                </a:cubicBezTo>
                <a:cubicBezTo>
                  <a:pt x="867188" y="1080841"/>
                  <a:pt x="868732" y="1063538"/>
                  <a:pt x="875407" y="1047964"/>
                </a:cubicBezTo>
                <a:cubicBezTo>
                  <a:pt x="881244" y="1034344"/>
                  <a:pt x="893440" y="1024230"/>
                  <a:pt x="900067" y="1010977"/>
                </a:cubicBezTo>
                <a:cubicBezTo>
                  <a:pt x="905879" y="999354"/>
                  <a:pt x="908286" y="986320"/>
                  <a:pt x="912396" y="973991"/>
                </a:cubicBezTo>
                <a:cubicBezTo>
                  <a:pt x="920389" y="918043"/>
                  <a:pt x="939575" y="778976"/>
                  <a:pt x="949385" y="739740"/>
                </a:cubicBezTo>
                <a:cubicBezTo>
                  <a:pt x="964535" y="679147"/>
                  <a:pt x="949733" y="702405"/>
                  <a:pt x="986375" y="665766"/>
                </a:cubicBezTo>
                <a:cubicBezTo>
                  <a:pt x="1016783" y="544133"/>
                  <a:pt x="976253" y="670306"/>
                  <a:pt x="1023364" y="591792"/>
                </a:cubicBezTo>
                <a:cubicBezTo>
                  <a:pt x="1035441" y="571665"/>
                  <a:pt x="1044236" y="508307"/>
                  <a:pt x="1048023" y="493160"/>
                </a:cubicBezTo>
                <a:cubicBezTo>
                  <a:pt x="1054215" y="468395"/>
                  <a:pt x="1071442" y="425855"/>
                  <a:pt x="1085012" y="406857"/>
                </a:cubicBezTo>
                <a:cubicBezTo>
                  <a:pt x="1095147" y="392669"/>
                  <a:pt x="1109671" y="382199"/>
                  <a:pt x="1122001" y="369870"/>
                </a:cubicBezTo>
                <a:cubicBezTo>
                  <a:pt x="1124303" y="360663"/>
                  <a:pt x="1139081" y="296197"/>
                  <a:pt x="1146660" y="283567"/>
                </a:cubicBezTo>
                <a:cubicBezTo>
                  <a:pt x="1152641" y="273599"/>
                  <a:pt x="1163100" y="267128"/>
                  <a:pt x="1171320" y="258909"/>
                </a:cubicBezTo>
                <a:cubicBezTo>
                  <a:pt x="1212764" y="134578"/>
                  <a:pt x="1149522" y="327453"/>
                  <a:pt x="1195979" y="172606"/>
                </a:cubicBezTo>
                <a:cubicBezTo>
                  <a:pt x="1203640" y="147072"/>
                  <a:pt x="1228909" y="81789"/>
                  <a:pt x="1232968" y="49316"/>
                </a:cubicBezTo>
                <a:cubicBezTo>
                  <a:pt x="1235007" y="33004"/>
                  <a:pt x="1232968" y="16439"/>
                  <a:pt x="1232968" y="0"/>
                </a:cubicBezTo>
              </a:path>
            </a:pathLst>
          </a:cu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latin typeface="Rockwell"/>
              <a:cs typeface="Rockwell"/>
            </a:endParaRPr>
          </a:p>
        </p:txBody>
      </p:sp>
    </p:spTree>
    <p:extLst>
      <p:ext uri="{BB962C8B-B14F-4D97-AF65-F5344CB8AC3E}">
        <p14:creationId xmlns:p14="http://schemas.microsoft.com/office/powerpoint/2010/main" val="513224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3" grpId="0"/>
      <p:bldP spid="1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smtClean="0"/>
              <a:t>Il </a:t>
            </a:r>
            <a:r>
              <a:rPr lang="fr-CH" dirty="0"/>
              <a:t>se rappelle de la vie en Egypte.</a:t>
            </a:r>
            <a:endParaRPr lang="fr-FR" dirty="0"/>
          </a:p>
          <a:p>
            <a:pPr lvl="2"/>
            <a:r>
              <a:rPr lang="fr-FR" dirty="0"/>
              <a:t>Qui nous fera manger de la chair? Il nous souvient du poisson que nous mangions en Egypte pour rien, des concombres, et des melons, et des poireaux, et des oignons, et de l'ail; et maintenant notre âme est asséchée; il n'y a rien, si ce n'est cette manne devant nos yeux. Nb 11,5	</a:t>
            </a:r>
            <a:endParaRPr lang="fr-CH" sz="1400" dirty="0"/>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225" y="3899160"/>
            <a:ext cx="9166225" cy="2986088"/>
          </a:xfrm>
        </p:spPr>
      </p:pic>
    </p:spTree>
    <p:extLst>
      <p:ext uri="{BB962C8B-B14F-4D97-AF65-F5344CB8AC3E}">
        <p14:creationId xmlns:p14="http://schemas.microsoft.com/office/powerpoint/2010/main" val="334165931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a:t>La manne est-elle si mauvaise?</a:t>
            </a:r>
          </a:p>
          <a:p>
            <a:pPr lvl="2"/>
            <a:r>
              <a:rPr lang="fr-FR" dirty="0"/>
              <a:t>La communauté d'Israël donna à cette nourriture le nom de manne. Elle ressemblait à de la graine de coriandre, était blanche et avait le goût d'un gâteau au miel. Ex 16:31</a:t>
            </a:r>
          </a:p>
          <a:p>
            <a:r>
              <a:rPr lang="fr-CH" dirty="0" smtClean="0"/>
              <a:t>Suite </a:t>
            </a:r>
            <a:r>
              <a:rPr lang="fr-CH" dirty="0"/>
              <a:t>aux murmures du peuple, l'Eternel fait un  nouveau miracle.</a:t>
            </a:r>
            <a:endParaRPr lang="fr-FR" dirty="0"/>
          </a:p>
          <a:p>
            <a:pPr lvl="2"/>
            <a:r>
              <a:rPr lang="fr-FR" dirty="0"/>
              <a:t>Et il se leva, de par l'Eternel, un vent qui fit venir de la mer des cailles, et les jeta sur le camp, environ une journée de chemin en deçà, et environ une journée de chemin en delà, tout autour du camp, et environ deux coudées sur la surface de la terre. Nb 11,3	</a:t>
            </a:r>
          </a:p>
        </p:txBody>
      </p:sp>
    </p:spTree>
    <p:extLst>
      <p:ext uri="{BB962C8B-B14F-4D97-AF65-F5344CB8AC3E}">
        <p14:creationId xmlns:p14="http://schemas.microsoft.com/office/powerpoint/2010/main" val="329970996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a:t>Les cailles volent à un peu plus d'un mètre du sol.</a:t>
            </a:r>
            <a:r>
              <a:rPr lang="fr-FR" dirty="0"/>
              <a:t> </a:t>
            </a:r>
            <a:r>
              <a:rPr lang="fr-CH" dirty="0"/>
              <a:t>Il suffit de les prendre avec les mains.</a:t>
            </a:r>
            <a:endParaRPr lang="fr-FR" dirty="0"/>
          </a:p>
          <a:p>
            <a:r>
              <a:rPr lang="fr-CH" dirty="0" smtClean="0"/>
              <a:t>Les </a:t>
            </a:r>
            <a:r>
              <a:rPr lang="fr-CH" dirty="0"/>
              <a:t>Hébreux en ramassent d'énormes quantités.</a:t>
            </a:r>
            <a:endParaRPr lang="fr-FR" dirty="0"/>
          </a:p>
          <a:p>
            <a:r>
              <a:rPr lang="fr-CH" dirty="0"/>
              <a:t>Le peuple part ensuite vers le Nord, à Kades-Barnea.</a:t>
            </a:r>
            <a:endParaRPr lang="fr-FR" dirty="0"/>
          </a:p>
          <a:p>
            <a:endParaRPr lang="fr-FR" dirty="0"/>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9582219"/>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smtClean="0"/>
              <a:t>Le </a:t>
            </a:r>
            <a:r>
              <a:rPr lang="fr-CH" dirty="0"/>
              <a:t>peuple s'approche de Moïse et lui dit:</a:t>
            </a:r>
            <a:endParaRPr lang="fr-FR" dirty="0"/>
          </a:p>
          <a:p>
            <a:pPr lvl="2"/>
            <a:r>
              <a:rPr lang="fr-CH" dirty="0"/>
              <a:t>Nous voudrions envoyer quelques hommes en avant pour qu'ils fassent, pour nous, une reconnaissance du pays et qu'ils nous renseignent sur la route que nous devons prendre et sur les villes où nous devons aller. Dt 1,22 </a:t>
            </a:r>
            <a:r>
              <a:rPr lang="fr-CH" i="1" dirty="0"/>
              <a:t>v. du Semeur</a:t>
            </a:r>
            <a:endParaRPr lang="fr-FR" dirty="0"/>
          </a:p>
          <a:p>
            <a:r>
              <a:rPr lang="fr-CH" dirty="0"/>
              <a:t>L'Eternel avait pourtant promis à Israël la possession d'un pays merveilleux.</a:t>
            </a:r>
            <a:endParaRPr lang="fr-FR" dirty="0"/>
          </a:p>
          <a:p>
            <a:r>
              <a:rPr lang="fr-CH" dirty="0"/>
              <a:t>Pourquoi faut-il qu'ils explorent </a:t>
            </a:r>
            <a:r>
              <a:rPr lang="fr-CH" dirty="0" smtClean="0"/>
              <a:t>Canaan</a:t>
            </a:r>
            <a:r>
              <a:rPr lang="fr-FR" dirty="0"/>
              <a:t> </a:t>
            </a:r>
            <a:r>
              <a:rPr lang="fr-CH" dirty="0" smtClean="0"/>
              <a:t>pour </a:t>
            </a:r>
            <a:r>
              <a:rPr lang="fr-CH" dirty="0"/>
              <a:t>vérifier si ce pays correspond à ce qu'ils attendent?</a:t>
            </a:r>
            <a:endParaRPr lang="fr-FR" dirty="0"/>
          </a:p>
          <a:p>
            <a:pPr lvl="1"/>
            <a:r>
              <a:rPr lang="fr-CH" dirty="0"/>
              <a:t>Que de prudence, de crainte humaine!</a:t>
            </a:r>
            <a:endParaRPr lang="fr-FR" dirty="0"/>
          </a:p>
          <a:p>
            <a:r>
              <a:rPr lang="fr-CH" dirty="0"/>
              <a:t>Chacun ne se reconnaît-il pas dans ce genre de réaction</a:t>
            </a:r>
            <a:r>
              <a:rPr lang="fr-CH" dirty="0" smtClean="0"/>
              <a:t>?</a:t>
            </a:r>
            <a:endParaRPr lang="fr-FR" dirty="0"/>
          </a:p>
        </p:txBody>
      </p:sp>
      <p:sp>
        <p:nvSpPr>
          <p:cNvPr id="4" name="Titre 3"/>
          <p:cNvSpPr>
            <a:spLocks noGrp="1"/>
          </p:cNvSpPr>
          <p:nvPr>
            <p:ph type="title"/>
          </p:nvPr>
        </p:nvSpPr>
        <p:spPr/>
        <p:txBody>
          <a:bodyPr/>
          <a:lstStyle/>
          <a:p>
            <a:r>
              <a:rPr lang="fr-CH" dirty="0"/>
              <a:t>Les </a:t>
            </a:r>
            <a:r>
              <a:rPr lang="fr-CH" dirty="0" smtClean="0"/>
              <a:t>espions</a:t>
            </a:r>
            <a:endParaRPr lang="fr-FR" dirty="0"/>
          </a:p>
        </p:txBody>
      </p:sp>
    </p:spTree>
    <p:extLst>
      <p:ext uri="{BB962C8B-B14F-4D97-AF65-F5344CB8AC3E}">
        <p14:creationId xmlns:p14="http://schemas.microsoft.com/office/powerpoint/2010/main" val="31914790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Espace réservé du texte 4"/>
          <p:cNvSpPr>
            <a:spLocks noGrp="1"/>
          </p:cNvSpPr>
          <p:nvPr>
            <p:ph type="body" sz="quarter" idx="12"/>
          </p:nvPr>
        </p:nvSpPr>
        <p:spPr/>
        <p:txBody>
          <a:bodyPr/>
          <a:lstStyle/>
          <a:p>
            <a:r>
              <a:rPr lang="fr-CH" dirty="0" smtClean="0"/>
              <a:t>Moïse désire délivrer son peuple.</a:t>
            </a:r>
          </a:p>
          <a:p>
            <a:r>
              <a:rPr lang="fr-CH" dirty="0" smtClean="0"/>
              <a:t>C’est une bonne résolution mais il agit sans consulter Dieu </a:t>
            </a:r>
          </a:p>
          <a:p>
            <a:pPr lvl="1"/>
            <a:r>
              <a:rPr lang="fr-CH" dirty="0" smtClean="0"/>
              <a:t>sur le lieux, </a:t>
            </a:r>
          </a:p>
          <a:p>
            <a:pPr lvl="1"/>
            <a:r>
              <a:rPr lang="fr-CH" dirty="0" smtClean="0"/>
              <a:t>le moment </a:t>
            </a:r>
          </a:p>
          <a:p>
            <a:pPr lvl="1"/>
            <a:r>
              <a:rPr lang="fr-CH" dirty="0" smtClean="0"/>
              <a:t>et la manière.</a:t>
            </a:r>
          </a:p>
          <a:p>
            <a:r>
              <a:rPr lang="fr-CH" dirty="0" smtClean="0"/>
              <a:t>Et nous, Laissons</a:t>
            </a:r>
            <a:r>
              <a:rPr lang="fr-CH" dirty="0"/>
              <a:t>-nous le Seigneur nous guider? </a:t>
            </a:r>
          </a:p>
          <a:p>
            <a:r>
              <a:rPr lang="fr-CH" dirty="0"/>
              <a:t>Ou est-ce nous qui </a:t>
            </a:r>
            <a:r>
              <a:rPr lang="fr-CH" dirty="0" smtClean="0"/>
              <a:t>décidons… </a:t>
            </a:r>
          </a:p>
          <a:p>
            <a:pPr lvl="1"/>
            <a:r>
              <a:rPr lang="fr-CH" dirty="0" smtClean="0"/>
              <a:t>en </a:t>
            </a:r>
            <a:r>
              <a:rPr lang="fr-CH" dirty="0"/>
              <a:t>remerciant ensuite le Seigneur d'avoir été avec nous?</a:t>
            </a:r>
            <a:endParaRPr lang="en-GB" dirty="0"/>
          </a:p>
          <a:p>
            <a:endParaRPr lang="fr-FR" dirty="0"/>
          </a:p>
        </p:txBody>
      </p:sp>
      <p:sp>
        <p:nvSpPr>
          <p:cNvPr id="12" name="Text Box 13"/>
          <p:cNvSpPr txBox="1">
            <a:spLocks noChangeArrowheads="1"/>
          </p:cNvSpPr>
          <p:nvPr/>
        </p:nvSpPr>
        <p:spPr bwMode="auto">
          <a:xfrm>
            <a:off x="8442634" y="6048639"/>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19140546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smtClean="0"/>
              <a:t>L'Eternel </a:t>
            </a:r>
            <a:r>
              <a:rPr lang="fr-CH" dirty="0"/>
              <a:t>dit à Moïse:</a:t>
            </a:r>
            <a:endParaRPr lang="fr-FR" dirty="0"/>
          </a:p>
          <a:p>
            <a:pPr lvl="2"/>
            <a:r>
              <a:rPr lang="fr-FR" dirty="0"/>
              <a:t>Envoie des hommes, et ils reconnaîtront le pays de Canaan que je donne aux fils d'Israël; vous enverrez un homme pour chaque tribu de ses pères, tous des princes parmi eux. Nb 13,2</a:t>
            </a:r>
          </a:p>
          <a:p>
            <a:r>
              <a:rPr lang="fr-CH" dirty="0"/>
              <a:t>La mission des 12 espions est la suivante:</a:t>
            </a:r>
            <a:endParaRPr lang="fr-FR" dirty="0"/>
          </a:p>
          <a:p>
            <a:pPr lvl="1"/>
            <a:r>
              <a:rPr lang="fr-CH" dirty="0"/>
              <a:t>Déterminer quelle est la force des Cananéens,</a:t>
            </a:r>
            <a:endParaRPr lang="fr-FR" dirty="0"/>
          </a:p>
          <a:p>
            <a:pPr lvl="1"/>
            <a:r>
              <a:rPr lang="fr-CH" dirty="0"/>
              <a:t>Reconnaître s'il y a des villes, leur emplacement, voir si elles ont des remparts.</a:t>
            </a:r>
            <a:endParaRPr lang="fr-FR" dirty="0"/>
          </a:p>
          <a:p>
            <a:pPr lvl="1"/>
            <a:r>
              <a:rPr lang="fr-CH" dirty="0"/>
              <a:t>Étudier la qualité du sol,</a:t>
            </a:r>
            <a:endParaRPr lang="fr-FR" dirty="0"/>
          </a:p>
          <a:p>
            <a:pPr lvl="1"/>
            <a:r>
              <a:rPr lang="fr-CH" dirty="0"/>
              <a:t>Voir s'il y a des arbres.</a:t>
            </a:r>
            <a:endParaRPr lang="fr-FR" dirty="0"/>
          </a:p>
          <a:p>
            <a:r>
              <a:rPr lang="fr-CH" dirty="0"/>
              <a:t>Les espions sont chargés de ramener des fruits du pays</a:t>
            </a:r>
            <a:r>
              <a:rPr lang="fr-CH" dirty="0" smtClean="0"/>
              <a:t>.</a:t>
            </a:r>
            <a:endParaRPr lang="fr-FR" dirty="0"/>
          </a:p>
        </p:txBody>
      </p:sp>
    </p:spTree>
    <p:extLst>
      <p:ext uri="{BB962C8B-B14F-4D97-AF65-F5344CB8AC3E}">
        <p14:creationId xmlns:p14="http://schemas.microsoft.com/office/powerpoint/2010/main" val="1292515009"/>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smtClean="0"/>
              <a:t>40 </a:t>
            </a:r>
            <a:r>
              <a:rPr lang="fr-CH" dirty="0"/>
              <a:t>jours plus tard, ils sont de </a:t>
            </a:r>
            <a:r>
              <a:rPr lang="fr-CH" dirty="0" smtClean="0"/>
              <a:t>retour.</a:t>
            </a:r>
            <a:r>
              <a:rPr lang="fr-FR" dirty="0"/>
              <a:t> </a:t>
            </a:r>
            <a:r>
              <a:rPr lang="fr-CH" dirty="0" smtClean="0"/>
              <a:t>Ils </a:t>
            </a:r>
            <a:r>
              <a:rPr lang="fr-CH" dirty="0"/>
              <a:t>portent une énorme grappe de raisin.</a:t>
            </a:r>
            <a:endParaRPr lang="fr-FR" dirty="0"/>
          </a:p>
          <a:p>
            <a:pPr lvl="2"/>
            <a:r>
              <a:rPr lang="fr-FR" dirty="0"/>
              <a:t>Et ils vinrent jusqu'au torrent d'</a:t>
            </a:r>
            <a:r>
              <a:rPr lang="fr-FR" dirty="0" err="1"/>
              <a:t>Eshcol</a:t>
            </a:r>
            <a:r>
              <a:rPr lang="fr-FR" dirty="0"/>
              <a:t>, et coupèrent de là un sarment avec une grappe de raisin; et ils le portèrent à deux au moyen d'une perche. Nb </a:t>
            </a:r>
            <a:r>
              <a:rPr lang="fr-FR" dirty="0" smtClean="0"/>
              <a:t>13,23</a:t>
            </a:r>
            <a:endParaRPr lang="fr-FR" dirty="0"/>
          </a:p>
        </p:txBody>
      </p:sp>
      <p:pic>
        <p:nvPicPr>
          <p:cNvPr id="9" name="Espace réservé pour une image  8"/>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150" y="4049004"/>
            <a:ext cx="9166150" cy="2851150"/>
          </a:xfrm>
        </p:spPr>
      </p:pic>
    </p:spTree>
    <p:extLst>
      <p:ext uri="{BB962C8B-B14F-4D97-AF65-F5344CB8AC3E}">
        <p14:creationId xmlns:p14="http://schemas.microsoft.com/office/powerpoint/2010/main" val="1885884214"/>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Ils rapportent également des grenades et des figues.</a:t>
            </a:r>
          </a:p>
          <a:p>
            <a:r>
              <a:rPr lang="fr-CH" dirty="0" smtClean="0"/>
              <a:t>Ils font ensuite un rapport de leur voyage.</a:t>
            </a:r>
            <a:endParaRPr lang="fr-FR" dirty="0" smtClean="0"/>
          </a:p>
          <a:p>
            <a:pPr lvl="2"/>
            <a:r>
              <a:rPr lang="fr-FR" dirty="0" smtClean="0"/>
              <a:t>Nous sommes allés dans le pays où tu nous as envoyés; et vraiment il est ruisselant de lait et de miel, et en voici les fruits. Nb 13,27	</a:t>
            </a:r>
            <a:endParaRPr lang="fr-FR" dirty="0"/>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8203" r="-37093"/>
          <a:stretch/>
        </p:blipFill>
        <p:spPr>
          <a:xfrm>
            <a:off x="813759" y="3748014"/>
            <a:ext cx="4204090" cy="2921758"/>
          </a:xfrm>
        </p:spPr>
      </p:pic>
    </p:spTree>
    <p:extLst>
      <p:ext uri="{BB962C8B-B14F-4D97-AF65-F5344CB8AC3E}">
        <p14:creationId xmlns:p14="http://schemas.microsoft.com/office/powerpoint/2010/main" val="288434557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smtClean="0"/>
              <a:t>10 </a:t>
            </a:r>
            <a:r>
              <a:rPr lang="fr-CH" dirty="0"/>
              <a:t>des 12 espions décrivent le pays:</a:t>
            </a:r>
            <a:endParaRPr lang="fr-FR" dirty="0"/>
          </a:p>
          <a:p>
            <a:pPr lvl="2"/>
            <a:r>
              <a:rPr lang="fr-FR" dirty="0"/>
              <a:t>… le peuple qui habite dans le pays est fort, et les villes sont fortifiées, très-grandes; et nous y avons vu aussi les enfants </a:t>
            </a:r>
            <a:r>
              <a:rPr lang="fr-FR" dirty="0" smtClean="0"/>
              <a:t>d'</a:t>
            </a:r>
            <a:r>
              <a:rPr lang="fr-FR" dirty="0" err="1" smtClean="0"/>
              <a:t>Anak</a:t>
            </a:r>
            <a:r>
              <a:rPr lang="fr-FR" dirty="0" smtClean="0"/>
              <a:t>. Nous </a:t>
            </a:r>
            <a:r>
              <a:rPr lang="fr-FR" dirty="0"/>
              <a:t>ne sommes pas capables de monter contre ce peuple, car il est plus fort que nous.</a:t>
            </a:r>
          </a:p>
          <a:p>
            <a:pPr lvl="2"/>
            <a:r>
              <a:rPr lang="fr-FR" dirty="0"/>
              <a:t>Et nous y avons vu les géants, fils d'</a:t>
            </a:r>
            <a:r>
              <a:rPr lang="fr-FR" dirty="0" err="1"/>
              <a:t>Anak</a:t>
            </a:r>
            <a:r>
              <a:rPr lang="fr-FR" dirty="0"/>
              <a:t>, qui est [de la race] des géants; et nous étions à nos yeux comme des sauterelles, et nous étions de même à leurs yeux. Nb 13,28, 31, 33</a:t>
            </a:r>
          </a:p>
          <a:p>
            <a:r>
              <a:rPr lang="fr-CH" dirty="0"/>
              <a:t>Les 2 espions restants, Josué et Caleb, en font une autre description:</a:t>
            </a:r>
            <a:endParaRPr lang="fr-FR" dirty="0"/>
          </a:p>
          <a:p>
            <a:pPr lvl="2"/>
            <a:r>
              <a:rPr lang="fr-FR" dirty="0"/>
              <a:t>Montons hardiment et prenons possession du [pays], car nous sommes bien capables de le faire. Nb </a:t>
            </a:r>
            <a:r>
              <a:rPr lang="fr-FR" dirty="0" smtClean="0"/>
              <a:t>13,30</a:t>
            </a:r>
          </a:p>
          <a:p>
            <a:pPr lvl="2"/>
            <a:r>
              <a:rPr lang="fr-FR" dirty="0" smtClean="0"/>
              <a:t>Si </a:t>
            </a:r>
            <a:r>
              <a:rPr lang="fr-FR" dirty="0"/>
              <a:t>l'Eternel prend plaisir en nous, il nous fera entrer dans ce pays-là et nous le donnera, un pays qui ruisselle de lait et de miel</a:t>
            </a:r>
            <a:r>
              <a:rPr lang="fr-FR" dirty="0" smtClean="0"/>
              <a:t>. </a:t>
            </a:r>
            <a:r>
              <a:rPr lang="fr-FR" dirty="0"/>
              <a:t>Nb </a:t>
            </a:r>
            <a:r>
              <a:rPr lang="fr-FR" dirty="0" smtClean="0"/>
              <a:t>13,30</a:t>
            </a:r>
            <a:endParaRPr lang="fr-FR" dirty="0"/>
          </a:p>
          <a:p>
            <a:pPr lvl="2"/>
            <a:r>
              <a:rPr lang="fr-FR" dirty="0"/>
              <a:t>	</a:t>
            </a:r>
          </a:p>
        </p:txBody>
      </p:sp>
    </p:spTree>
    <p:extLst>
      <p:ext uri="{BB962C8B-B14F-4D97-AF65-F5344CB8AC3E}">
        <p14:creationId xmlns:p14="http://schemas.microsoft.com/office/powerpoint/2010/main" val="3930045883"/>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Josué et Caleb avertissent le peuple:</a:t>
            </a:r>
          </a:p>
          <a:p>
            <a:pPr lvl="2"/>
            <a:r>
              <a:rPr lang="fr-FR" dirty="0" smtClean="0"/>
              <a:t>Seulement</a:t>
            </a:r>
            <a:r>
              <a:rPr lang="fr-FR" dirty="0"/>
              <a:t>, ne vous rebellez pas contre l'Eternel; et ne craignez pas le peuple du pays, car ils seront notre pain: leur protection s'est retirée de dessus eux, et l'Eternel est avec nous; ne les craignez pas. Nb 14,7	</a:t>
            </a:r>
          </a:p>
          <a:p>
            <a:r>
              <a:rPr lang="fr-CH" dirty="0"/>
              <a:t>La réaction du peuple est violente, ils veulent lapider Josué et Caleb.</a:t>
            </a:r>
            <a:endParaRPr lang="fr-FR" dirty="0"/>
          </a:p>
          <a:p>
            <a:pPr lvl="2"/>
            <a:r>
              <a:rPr lang="fr-FR" dirty="0"/>
              <a:t>Et toute l'assemblée parla de les lapider avec des pierres. Et la gloire de l'Eternel apparut à tous les fils d'Israël à la tente d'assignation. Nb 14,10	</a:t>
            </a:r>
            <a:endParaRPr lang="fr-FR" dirty="0" smtClean="0"/>
          </a:p>
          <a:p>
            <a:pPr lvl="2"/>
            <a:endParaRPr lang="fr-FR" dirty="0"/>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3001129" y="6557945"/>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TP</a:t>
            </a:r>
            <a:endParaRPr lang="fr-FR" sz="1200" dirty="0">
              <a:latin typeface="Tahoma" charset="0"/>
            </a:endParaRPr>
          </a:p>
        </p:txBody>
      </p:sp>
    </p:spTree>
    <p:extLst>
      <p:ext uri="{BB962C8B-B14F-4D97-AF65-F5344CB8AC3E}">
        <p14:creationId xmlns:p14="http://schemas.microsoft.com/office/powerpoint/2010/main" val="3497848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smtClean="0"/>
              <a:t>L'Eternel </a:t>
            </a:r>
            <a:r>
              <a:rPr lang="fr-CH" dirty="0"/>
              <a:t>dit à Moïse:</a:t>
            </a:r>
            <a:endParaRPr lang="fr-FR" dirty="0"/>
          </a:p>
          <a:p>
            <a:pPr lvl="2"/>
            <a:r>
              <a:rPr lang="fr-FR" dirty="0"/>
              <a:t>Car tous ces hommes qui ont vu ma gloire, et mes signes, que j'ai faits en Egypte et dans le désert, et qui m'ont tenté ces dix fois, et qui n'ont pas écouté ma voix;... s'ils voient le pays que j'avais promis par serment à leurs pères! Aucun de ceux qui m'ont méprisé ne le verra.  Nb 14,22</a:t>
            </a:r>
          </a:p>
          <a:p>
            <a:r>
              <a:rPr lang="fr-CH" dirty="0"/>
              <a:t>A cause de son incrédulité, le peuple va devoir rester 38 ans de plus dans le désert</a:t>
            </a:r>
            <a:r>
              <a:rPr lang="fr-CH" dirty="0" smtClean="0"/>
              <a:t>!</a:t>
            </a:r>
            <a:endParaRPr lang="fr-FR" dirty="0"/>
          </a:p>
        </p:txBody>
      </p:sp>
      <p:pic>
        <p:nvPicPr>
          <p:cNvPr id="7"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89575680"/>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a:t>Le peuple arrive à </a:t>
            </a:r>
            <a:r>
              <a:rPr lang="fr-CH" dirty="0" smtClean="0"/>
              <a:t>Kades et découvre qu’il n’y a pas </a:t>
            </a:r>
            <a:r>
              <a:rPr lang="fr-CH" dirty="0"/>
              <a:t>d'eau.</a:t>
            </a:r>
            <a:endParaRPr lang="fr-FR" dirty="0"/>
          </a:p>
          <a:p>
            <a:r>
              <a:rPr lang="fr-CH" dirty="0"/>
              <a:t>Le peuple se met à nouveau à murmurer.</a:t>
            </a:r>
            <a:endParaRPr lang="fr-FR" dirty="0"/>
          </a:p>
          <a:p>
            <a:r>
              <a:rPr lang="fr-CH" dirty="0"/>
              <a:t>	</a:t>
            </a:r>
            <a:endParaRPr lang="fr-FR" dirty="0"/>
          </a:p>
        </p:txBody>
      </p:sp>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7" name="Text Box 13"/>
          <p:cNvSpPr txBox="1">
            <a:spLocks noChangeArrowheads="1"/>
          </p:cNvSpPr>
          <p:nvPr/>
        </p:nvSpPr>
        <p:spPr bwMode="auto">
          <a:xfrm>
            <a:off x="8787743" y="6092438"/>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436862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a:xfrm>
            <a:off x="162000" y="1058333"/>
            <a:ext cx="8887986" cy="5172605"/>
          </a:xfrm>
        </p:spPr>
        <p:txBody>
          <a:bodyPr/>
          <a:lstStyle/>
          <a:p>
            <a:r>
              <a:rPr lang="fr-CH" dirty="0"/>
              <a:t>Moïse et Aaron se mettent en colère et accusent le peuple.</a:t>
            </a:r>
            <a:endParaRPr lang="fr-FR" dirty="0"/>
          </a:p>
          <a:p>
            <a:r>
              <a:rPr lang="fr-CH" dirty="0"/>
              <a:t>Ils s'attribuent la puissance qui vient de Dieu:</a:t>
            </a:r>
            <a:endParaRPr lang="fr-FR" dirty="0"/>
          </a:p>
          <a:p>
            <a:pPr lvl="2"/>
            <a:r>
              <a:rPr lang="fr-CH" dirty="0"/>
              <a:t>Ecoutez donc, rebelles! Est-ce de ce rocher que nous vous ferons sortir de l'eau? Nb </a:t>
            </a:r>
            <a:r>
              <a:rPr lang="fr-CH" dirty="0" smtClean="0"/>
              <a:t>20,10</a:t>
            </a:r>
          </a:p>
          <a:p>
            <a:r>
              <a:rPr lang="fr-CH" dirty="0" smtClean="0"/>
              <a:t>Pour </a:t>
            </a:r>
            <a:r>
              <a:rPr lang="fr-CH" dirty="0"/>
              <a:t>obtenir de l'eau, l'Eternel leur donne une instruction:</a:t>
            </a:r>
            <a:endParaRPr lang="fr-FR" dirty="0"/>
          </a:p>
          <a:p>
            <a:pPr lvl="2"/>
            <a:r>
              <a:rPr lang="fr-CH" dirty="0"/>
              <a:t>Prends la verge… Vous parlerez … au rocher, et il donnera ses eaux; Nb 20,6</a:t>
            </a:r>
            <a:endParaRPr lang="fr-FR" dirty="0"/>
          </a:p>
          <a:p>
            <a:r>
              <a:rPr lang="fr-CH" dirty="0"/>
              <a:t>Furieux, les 2 frères ne font qu'à moitié les ordres </a:t>
            </a:r>
            <a:r>
              <a:rPr lang="fr-CH" dirty="0" smtClean="0"/>
              <a:t>reçus.</a:t>
            </a:r>
            <a:r>
              <a:rPr lang="fr-FR" dirty="0"/>
              <a:t> </a:t>
            </a:r>
            <a:r>
              <a:rPr lang="fr-CH" dirty="0" smtClean="0"/>
              <a:t>Au </a:t>
            </a:r>
            <a:r>
              <a:rPr lang="fr-CH" dirty="0"/>
              <a:t>lieu de parler au rocher, ils le frappent.</a:t>
            </a:r>
            <a:endParaRPr lang="fr-FR" dirty="0"/>
          </a:p>
          <a:p>
            <a:pPr lvl="1"/>
            <a:r>
              <a:rPr lang="fr-CH" i="1" dirty="0"/>
              <a:t>Rappel: Le rocher avait été frappé à Rephidim</a:t>
            </a:r>
            <a:r>
              <a:rPr lang="fr-CH" dirty="0" smtClean="0"/>
              <a:t>.</a:t>
            </a:r>
            <a:endParaRPr lang="fr-FR" dirty="0"/>
          </a:p>
        </p:txBody>
      </p:sp>
    </p:spTree>
    <p:extLst>
      <p:ext uri="{BB962C8B-B14F-4D97-AF65-F5344CB8AC3E}">
        <p14:creationId xmlns:p14="http://schemas.microsoft.com/office/powerpoint/2010/main" val="3873166055"/>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Espace réservé du texte 4"/>
          <p:cNvSpPr>
            <a:spLocks noGrp="1"/>
          </p:cNvSpPr>
          <p:nvPr>
            <p:ph type="body" sz="quarter" idx="12"/>
          </p:nvPr>
        </p:nvSpPr>
        <p:spPr/>
        <p:txBody>
          <a:bodyPr/>
          <a:lstStyle/>
          <a:p>
            <a:r>
              <a:rPr lang="fr-CH" dirty="0" smtClean="0"/>
              <a:t>Le </a:t>
            </a:r>
            <a:r>
              <a:rPr lang="fr-CH" dirty="0"/>
              <a:t>rocher nous fait penser à Jésus-Christ</a:t>
            </a:r>
            <a:r>
              <a:rPr lang="fr-CH" dirty="0" smtClean="0"/>
              <a:t>;</a:t>
            </a:r>
            <a:r>
              <a:rPr lang="fr-FR" dirty="0"/>
              <a:t> </a:t>
            </a:r>
            <a:r>
              <a:rPr lang="fr-CH" dirty="0" smtClean="0"/>
              <a:t>Il </a:t>
            </a:r>
            <a:r>
              <a:rPr lang="fr-CH" dirty="0"/>
              <a:t>a été frappé une fois pour toutes à la croix.</a:t>
            </a:r>
            <a:endParaRPr lang="fr-FR" dirty="0"/>
          </a:p>
          <a:p>
            <a:r>
              <a:rPr lang="fr-CH" dirty="0"/>
              <a:t>Ce n'est pas nécessaire qu'il le soit une 2</a:t>
            </a:r>
            <a:r>
              <a:rPr lang="fr-CH" baseline="30000" dirty="0"/>
              <a:t>ème</a:t>
            </a:r>
            <a:r>
              <a:rPr lang="fr-CH" dirty="0"/>
              <a:t> </a:t>
            </a:r>
            <a:r>
              <a:rPr lang="fr-CH" dirty="0" smtClean="0"/>
              <a:t>fois.</a:t>
            </a:r>
            <a:r>
              <a:rPr lang="fr-FR" dirty="0"/>
              <a:t> </a:t>
            </a:r>
            <a:r>
              <a:rPr lang="fr-CH" dirty="0" smtClean="0"/>
              <a:t>L'œuvre </a:t>
            </a:r>
            <a:r>
              <a:rPr lang="fr-CH" dirty="0"/>
              <a:t>du salut en Christ est parfaite, complète.</a:t>
            </a:r>
            <a:endParaRPr lang="fr-FR" dirty="0"/>
          </a:p>
          <a:p>
            <a:r>
              <a:rPr lang="fr-CH" dirty="0"/>
              <a:t>Au lieu de "frapper le rocher" une 2</a:t>
            </a:r>
            <a:r>
              <a:rPr lang="fr-CH" baseline="30000" dirty="0"/>
              <a:t>ème</a:t>
            </a:r>
            <a:r>
              <a:rPr lang="fr-CH" dirty="0"/>
              <a:t> fois, nous pouvons </a:t>
            </a:r>
            <a:endParaRPr lang="fr-FR" dirty="0"/>
          </a:p>
          <a:p>
            <a:pPr lvl="1"/>
            <a:r>
              <a:rPr lang="fr-CH" dirty="0"/>
              <a:t>"Parler" à Jésus,</a:t>
            </a:r>
            <a:endParaRPr lang="fr-FR" dirty="0"/>
          </a:p>
          <a:p>
            <a:pPr lvl="1"/>
            <a:r>
              <a:rPr lang="fr-CH" dirty="0"/>
              <a:t>Entrer en contact avec lui par la prière,</a:t>
            </a:r>
            <a:endParaRPr lang="fr-FR" dirty="0"/>
          </a:p>
          <a:p>
            <a:pPr lvl="1"/>
            <a:r>
              <a:rPr lang="fr-CH" dirty="0" smtClean="0"/>
              <a:t>être </a:t>
            </a:r>
            <a:r>
              <a:rPr lang="fr-CH" dirty="0"/>
              <a:t>désaltéré par lui</a:t>
            </a:r>
            <a:r>
              <a:rPr lang="fr-CH" dirty="0" smtClean="0"/>
              <a:t>.</a:t>
            </a:r>
            <a:endParaRPr lang="fr-FR" dirty="0"/>
          </a:p>
        </p:txBody>
      </p:sp>
    </p:spTree>
    <p:extLst>
      <p:ext uri="{BB962C8B-B14F-4D97-AF65-F5344CB8AC3E}">
        <p14:creationId xmlns:p14="http://schemas.microsoft.com/office/powerpoint/2010/main" val="2215410132"/>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a:xfrm>
            <a:off x="579120" y="1058333"/>
            <a:ext cx="8310580" cy="4936067"/>
          </a:xfrm>
        </p:spPr>
        <p:txBody>
          <a:bodyPr/>
          <a:lstStyle/>
          <a:p>
            <a:r>
              <a:rPr lang="fr-CH" dirty="0" smtClean="0"/>
              <a:t>Si </a:t>
            </a:r>
            <a:r>
              <a:rPr lang="fr-CH" dirty="0"/>
              <a:t>le Seigneur nous dit de "parler au rocher", pourquoi "frappons-nous le rocher »?</a:t>
            </a:r>
            <a:endParaRPr lang="fr-FR" dirty="0"/>
          </a:p>
          <a:p>
            <a:r>
              <a:rPr lang="fr-CH" dirty="0" smtClean="0"/>
              <a:t>Est</a:t>
            </a:r>
            <a:r>
              <a:rPr lang="fr-CH" dirty="0"/>
              <a:t>-ce qu'on ne remplace pas parfois les ordres du Seigneur par des habitudes?</a:t>
            </a:r>
            <a:endParaRPr lang="fr-FR" dirty="0"/>
          </a:p>
          <a:p>
            <a:r>
              <a:rPr lang="fr-CH" dirty="0"/>
              <a:t>C. Swindoll, dans son livre sur Moïse écrit ceci:</a:t>
            </a:r>
            <a:endParaRPr lang="fr-FR" dirty="0"/>
          </a:p>
          <a:p>
            <a:pPr lvl="2"/>
            <a:r>
              <a:rPr lang="fr-CH" i="1" dirty="0"/>
              <a:t>Dieu ne voit pas d'un œil favorable sa gloire entachée par son enfant. Il est lent à la colère mais sa patience a des limites. Pardonne-t-il? Oui, mais même des péchés pardonnés ont de terribles conséquences, ne l'oubliez jamais</a:t>
            </a:r>
            <a:r>
              <a:rPr lang="fr-CH" i="1" dirty="0" smtClean="0"/>
              <a:t>!</a:t>
            </a:r>
          </a:p>
        </p:txBody>
      </p:sp>
      <p:sp>
        <p:nvSpPr>
          <p:cNvPr id="2" name="Titre 1"/>
          <p:cNvSpPr>
            <a:spLocks noGrp="1"/>
          </p:cNvSpPr>
          <p:nvPr>
            <p:ph type="title"/>
          </p:nvPr>
        </p:nvSpPr>
        <p:spPr/>
        <p:txBody>
          <a:bodyPr/>
          <a:lstStyle/>
          <a:p>
            <a:endParaRPr lang="fr-FR"/>
          </a:p>
        </p:txBody>
      </p:sp>
    </p:spTree>
    <p:extLst>
      <p:ext uri="{BB962C8B-B14F-4D97-AF65-F5344CB8AC3E}">
        <p14:creationId xmlns:p14="http://schemas.microsoft.com/office/powerpoint/2010/main" val="35444409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 Box 13"/>
          <p:cNvSpPr txBox="1">
            <a:spLocks noChangeArrowheads="1"/>
          </p:cNvSpPr>
          <p:nvPr/>
        </p:nvSpPr>
        <p:spPr bwMode="auto">
          <a:xfrm>
            <a:off x="8619017" y="6550624"/>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1753364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a:t>L'Eternel dit à Moïse et à Aaron:	</a:t>
            </a:r>
            <a:endParaRPr lang="fr-FR" dirty="0"/>
          </a:p>
          <a:p>
            <a:pPr lvl="2"/>
            <a:r>
              <a:rPr lang="fr-CH" dirty="0"/>
              <a:t>Parce que vous ne m'avez pas cru, pour me sanctifier aux yeux des fils d'Israël, à cause de cela vous n'introduirez pas cette congrégation dans le pays que je leur donne. Nb 20,12	</a:t>
            </a:r>
            <a:endParaRPr lang="fr-FR" dirty="0" smtClean="0"/>
          </a:p>
          <a:p>
            <a:pPr lvl="1"/>
            <a:r>
              <a:rPr lang="fr-CH" dirty="0" smtClean="0"/>
              <a:t>A </a:t>
            </a:r>
            <a:r>
              <a:rPr lang="fr-CH" dirty="0"/>
              <a:t>cause d'un seul instant de rage, Moïse se voit privé d'entrer dans le pays de Canaan.</a:t>
            </a:r>
            <a:endParaRPr lang="fr-FR" dirty="0"/>
          </a:p>
          <a:p>
            <a:r>
              <a:rPr lang="fr-CH" dirty="0"/>
              <a:t>Nous nous trouvons aussi parfois dans la situation de Moïse.</a:t>
            </a:r>
            <a:endParaRPr lang="fr-FR" dirty="0"/>
          </a:p>
          <a:p>
            <a:r>
              <a:rPr lang="fr-CH" dirty="0"/>
              <a:t>L'apôtre Jacques nous donne un conseil:</a:t>
            </a:r>
            <a:endParaRPr lang="fr-FR" dirty="0"/>
          </a:p>
          <a:p>
            <a:pPr lvl="2"/>
            <a:r>
              <a:rPr lang="fr-CH" dirty="0"/>
              <a:t>Q</a:t>
            </a:r>
            <a:r>
              <a:rPr lang="fr-CH" dirty="0" smtClean="0"/>
              <a:t>ue </a:t>
            </a:r>
            <a:r>
              <a:rPr lang="fr-CH" dirty="0"/>
              <a:t>tout homme soit prompt à écouter, lent à parler, lent à se mettre en colère; car la colère de l'homme n'accomplit pas la justice de Dieu. Jq 1,19	</a:t>
            </a:r>
            <a:endParaRPr lang="fr-FR" dirty="0"/>
          </a:p>
        </p:txBody>
      </p:sp>
      <p:sp>
        <p:nvSpPr>
          <p:cNvPr id="2" name="Titre 1"/>
          <p:cNvSpPr>
            <a:spLocks noGrp="1"/>
          </p:cNvSpPr>
          <p:nvPr>
            <p:ph type="title"/>
          </p:nvPr>
        </p:nvSpPr>
        <p:spPr/>
        <p:txBody>
          <a:bodyPr/>
          <a:lstStyle/>
          <a:p>
            <a:endParaRPr lang="fr-FR"/>
          </a:p>
        </p:txBody>
      </p:sp>
    </p:spTree>
    <p:extLst>
      <p:ext uri="{BB962C8B-B14F-4D97-AF65-F5344CB8AC3E}">
        <p14:creationId xmlns:p14="http://schemas.microsoft.com/office/powerpoint/2010/main" val="4005279043"/>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smtClean="0"/>
              <a:t>Aaron meurt à Kades.</a:t>
            </a:r>
          </a:p>
          <a:p>
            <a:r>
              <a:rPr lang="fr-CH" dirty="0" smtClean="0"/>
              <a:t>De </a:t>
            </a:r>
            <a:r>
              <a:rPr lang="fr-CH" dirty="0"/>
              <a:t>Kades, Moïse demande au roi d'Edom de le laisser traverser son pays.</a:t>
            </a:r>
            <a:endParaRPr lang="fr-FR" dirty="0"/>
          </a:p>
          <a:p>
            <a:pPr lvl="2"/>
            <a:r>
              <a:rPr lang="fr-CH" dirty="0"/>
              <a:t>Je te prie, que nous passions par ton pays; nous ne passerons pas par les champs, ni par les vignes, et nous ne boirons pas de l'eau des puits; nous marcherons par le chemin du roi, nous ne nous détournerons ni à droite ni à gauche, jusqu'à ce que nous ayons passé tes limites. Nb 20,17	</a:t>
            </a:r>
            <a:endParaRPr lang="fr-FR" dirty="0"/>
          </a:p>
          <a:p>
            <a:r>
              <a:rPr lang="fr-CH" dirty="0"/>
              <a:t>Edom </a:t>
            </a:r>
            <a:r>
              <a:rPr lang="fr-CH" dirty="0" smtClean="0"/>
              <a:t>refuse.</a:t>
            </a:r>
            <a:endParaRPr lang="fr-FR" dirty="0"/>
          </a:p>
          <a:p>
            <a:r>
              <a:rPr lang="fr-CH" dirty="0" smtClean="0"/>
              <a:t>Les </a:t>
            </a:r>
            <a:r>
              <a:rPr lang="fr-CH" dirty="0"/>
              <a:t>Hébreux sont contraints de contourner le pays par le Sud</a:t>
            </a:r>
            <a:r>
              <a:rPr lang="fr-CH" dirty="0" smtClean="0"/>
              <a:t>.</a:t>
            </a:r>
            <a:endParaRPr lang="fr-FR" dirty="0"/>
          </a:p>
        </p:txBody>
      </p:sp>
    </p:spTree>
    <p:extLst>
      <p:ext uri="{BB962C8B-B14F-4D97-AF65-F5344CB8AC3E}">
        <p14:creationId xmlns:p14="http://schemas.microsoft.com/office/powerpoint/2010/main" val="4133251360"/>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5487" y="-1"/>
            <a:ext cx="9452362" cy="6948057"/>
          </a:xfrm>
          <a:prstGeom prst="rect">
            <a:avLst/>
          </a:prstGeom>
          <a:solidFill>
            <a:srgbClr val="B98E56"/>
          </a:solidFill>
        </p:spPr>
        <p:txBody>
          <a:bodyPr wrap="square" rtlCol="0">
            <a:spAutoFit/>
          </a:bodyPr>
          <a:lstStyle/>
          <a:p>
            <a:endParaRPr lang="fr-FR" dirty="0"/>
          </a:p>
        </p:txBody>
      </p:sp>
      <p:pic>
        <p:nvPicPr>
          <p:cNvPr id="28673" name="Espace réservé pour une image  5"/>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bwMode="auto">
          <a:xfrm>
            <a:off x="793952" y="-1"/>
            <a:ext cx="6885658" cy="69099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9"/>
          <p:cNvSpPr txBox="1">
            <a:spLocks noChangeArrowheads="1"/>
          </p:cNvSpPr>
          <p:nvPr/>
        </p:nvSpPr>
        <p:spPr bwMode="auto">
          <a:xfrm>
            <a:off x="2130617" y="1890338"/>
            <a:ext cx="1395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FR" sz="1800" b="0" dirty="0" err="1" smtClean="0">
                <a:solidFill>
                  <a:schemeClr val="bg1"/>
                </a:solidFill>
                <a:latin typeface="+mj-lt"/>
              </a:rPr>
              <a:t>Succoth</a:t>
            </a:r>
            <a:endParaRPr lang="fr-FR" sz="1800" b="0" dirty="0">
              <a:solidFill>
                <a:schemeClr val="bg1"/>
              </a:solidFill>
              <a:latin typeface="+mj-lt"/>
            </a:endParaRPr>
          </a:p>
        </p:txBody>
      </p:sp>
      <p:sp>
        <p:nvSpPr>
          <p:cNvPr id="6" name="Text Box 13"/>
          <p:cNvSpPr txBox="1">
            <a:spLocks noChangeArrowheads="1"/>
          </p:cNvSpPr>
          <p:nvPr/>
        </p:nvSpPr>
        <p:spPr bwMode="auto">
          <a:xfrm>
            <a:off x="4169030" y="3093344"/>
            <a:ext cx="1395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a:solidFill>
                  <a:schemeClr val="bg1"/>
                </a:solidFill>
                <a:latin typeface="+mj-lt"/>
              </a:rPr>
              <a:t>Mara</a:t>
            </a:r>
            <a:endParaRPr lang="fr-FR" sz="1800" b="0" dirty="0">
              <a:solidFill>
                <a:schemeClr val="bg1"/>
              </a:solidFill>
              <a:latin typeface="+mj-lt"/>
            </a:endParaRPr>
          </a:p>
        </p:txBody>
      </p:sp>
      <p:sp>
        <p:nvSpPr>
          <p:cNvPr id="7" name="Text Box 16"/>
          <p:cNvSpPr txBox="1">
            <a:spLocks noChangeArrowheads="1"/>
          </p:cNvSpPr>
          <p:nvPr/>
        </p:nvSpPr>
        <p:spPr bwMode="auto">
          <a:xfrm>
            <a:off x="4386081" y="3564257"/>
            <a:ext cx="62782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a:solidFill>
                  <a:schemeClr val="bg1"/>
                </a:solidFill>
                <a:latin typeface="+mj-lt"/>
              </a:rPr>
              <a:t>Elim</a:t>
            </a:r>
            <a:endParaRPr lang="fr-FR" sz="1800" b="0" dirty="0">
              <a:solidFill>
                <a:schemeClr val="bg1"/>
              </a:solidFill>
              <a:latin typeface="+mj-lt"/>
            </a:endParaRPr>
          </a:p>
        </p:txBody>
      </p:sp>
      <p:sp>
        <p:nvSpPr>
          <p:cNvPr id="3" name="Forme libre 2"/>
          <p:cNvSpPr/>
          <p:nvPr/>
        </p:nvSpPr>
        <p:spPr>
          <a:xfrm>
            <a:off x="3809738" y="2175446"/>
            <a:ext cx="1131605" cy="2628242"/>
          </a:xfrm>
          <a:custGeom>
            <a:avLst/>
            <a:gdLst>
              <a:gd name="connsiteX0" fmla="*/ 0 w 1131605"/>
              <a:gd name="connsiteY0" fmla="*/ 0 h 2628242"/>
              <a:gd name="connsiteX1" fmla="*/ 37720 w 1131605"/>
              <a:gd name="connsiteY1" fmla="*/ 150898 h 2628242"/>
              <a:gd name="connsiteX2" fmla="*/ 62867 w 1131605"/>
              <a:gd name="connsiteY2" fmla="*/ 188623 h 2628242"/>
              <a:gd name="connsiteX3" fmla="*/ 88014 w 1131605"/>
              <a:gd name="connsiteY3" fmla="*/ 264072 h 2628242"/>
              <a:gd name="connsiteX4" fmla="*/ 125734 w 1131605"/>
              <a:gd name="connsiteY4" fmla="*/ 326946 h 2628242"/>
              <a:gd name="connsiteX5" fmla="*/ 150881 w 1131605"/>
              <a:gd name="connsiteY5" fmla="*/ 364670 h 2628242"/>
              <a:gd name="connsiteX6" fmla="*/ 201174 w 1131605"/>
              <a:gd name="connsiteY6" fmla="*/ 452694 h 2628242"/>
              <a:gd name="connsiteX7" fmla="*/ 238895 w 1131605"/>
              <a:gd name="connsiteY7" fmla="*/ 490419 h 2628242"/>
              <a:gd name="connsiteX8" fmla="*/ 264041 w 1131605"/>
              <a:gd name="connsiteY8" fmla="*/ 540718 h 2628242"/>
              <a:gd name="connsiteX9" fmla="*/ 314335 w 1131605"/>
              <a:gd name="connsiteY9" fmla="*/ 616167 h 2628242"/>
              <a:gd name="connsiteX10" fmla="*/ 352055 w 1131605"/>
              <a:gd name="connsiteY10" fmla="*/ 943113 h 2628242"/>
              <a:gd name="connsiteX11" fmla="*/ 364628 w 1131605"/>
              <a:gd name="connsiteY11" fmla="*/ 1031137 h 2628242"/>
              <a:gd name="connsiteX12" fmla="*/ 452642 w 1131605"/>
              <a:gd name="connsiteY12" fmla="*/ 1131735 h 2628242"/>
              <a:gd name="connsiteX13" fmla="*/ 465216 w 1131605"/>
              <a:gd name="connsiteY13" fmla="*/ 1182035 h 2628242"/>
              <a:gd name="connsiteX14" fmla="*/ 490362 w 1131605"/>
              <a:gd name="connsiteY14" fmla="*/ 1433531 h 2628242"/>
              <a:gd name="connsiteX15" fmla="*/ 515509 w 1131605"/>
              <a:gd name="connsiteY15" fmla="*/ 1471256 h 2628242"/>
              <a:gd name="connsiteX16" fmla="*/ 540656 w 1131605"/>
              <a:gd name="connsiteY16" fmla="*/ 1546705 h 2628242"/>
              <a:gd name="connsiteX17" fmla="*/ 578376 w 1131605"/>
              <a:gd name="connsiteY17" fmla="*/ 1735327 h 2628242"/>
              <a:gd name="connsiteX18" fmla="*/ 590950 w 1131605"/>
              <a:gd name="connsiteY18" fmla="*/ 1798201 h 2628242"/>
              <a:gd name="connsiteX19" fmla="*/ 653816 w 1131605"/>
              <a:gd name="connsiteY19" fmla="*/ 1911375 h 2628242"/>
              <a:gd name="connsiteX20" fmla="*/ 666390 w 1131605"/>
              <a:gd name="connsiteY20" fmla="*/ 1949099 h 2628242"/>
              <a:gd name="connsiteX21" fmla="*/ 716683 w 1131605"/>
              <a:gd name="connsiteY21" fmla="*/ 2024548 h 2628242"/>
              <a:gd name="connsiteX22" fmla="*/ 766977 w 1131605"/>
              <a:gd name="connsiteY22" fmla="*/ 2099998 h 2628242"/>
              <a:gd name="connsiteX23" fmla="*/ 842417 w 1131605"/>
              <a:gd name="connsiteY23" fmla="*/ 2188021 h 2628242"/>
              <a:gd name="connsiteX24" fmla="*/ 854991 w 1131605"/>
              <a:gd name="connsiteY24" fmla="*/ 2225746 h 2628242"/>
              <a:gd name="connsiteX25" fmla="*/ 943005 w 1131605"/>
              <a:gd name="connsiteY25" fmla="*/ 2301195 h 2628242"/>
              <a:gd name="connsiteX26" fmla="*/ 968151 w 1131605"/>
              <a:gd name="connsiteY26" fmla="*/ 2338919 h 2628242"/>
              <a:gd name="connsiteX27" fmla="*/ 980725 w 1131605"/>
              <a:gd name="connsiteY27" fmla="*/ 2376644 h 2628242"/>
              <a:gd name="connsiteX28" fmla="*/ 1031018 w 1131605"/>
              <a:gd name="connsiteY28" fmla="*/ 2452093 h 2628242"/>
              <a:gd name="connsiteX29" fmla="*/ 1106459 w 1131605"/>
              <a:gd name="connsiteY29" fmla="*/ 2590416 h 2628242"/>
              <a:gd name="connsiteX30" fmla="*/ 1131605 w 1131605"/>
              <a:gd name="connsiteY30" fmla="*/ 2628141 h 26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1605" h="2628242">
                <a:moveTo>
                  <a:pt x="0" y="0"/>
                </a:moveTo>
                <a:cubicBezTo>
                  <a:pt x="6285" y="37714"/>
                  <a:pt x="15580" y="117684"/>
                  <a:pt x="37720" y="150898"/>
                </a:cubicBezTo>
                <a:lnTo>
                  <a:pt x="62867" y="188623"/>
                </a:lnTo>
                <a:cubicBezTo>
                  <a:pt x="71249" y="213773"/>
                  <a:pt x="74376" y="241339"/>
                  <a:pt x="88014" y="264072"/>
                </a:cubicBezTo>
                <a:cubicBezTo>
                  <a:pt x="100587" y="285030"/>
                  <a:pt x="112782" y="306220"/>
                  <a:pt x="125734" y="326946"/>
                </a:cubicBezTo>
                <a:cubicBezTo>
                  <a:pt x="133743" y="339762"/>
                  <a:pt x="143384" y="351548"/>
                  <a:pt x="150881" y="364670"/>
                </a:cubicBezTo>
                <a:cubicBezTo>
                  <a:pt x="173239" y="403801"/>
                  <a:pt x="173328" y="419274"/>
                  <a:pt x="201174" y="452694"/>
                </a:cubicBezTo>
                <a:cubicBezTo>
                  <a:pt x="212558" y="466356"/>
                  <a:pt x="226321" y="477844"/>
                  <a:pt x="238895" y="490419"/>
                </a:cubicBezTo>
                <a:cubicBezTo>
                  <a:pt x="247277" y="507185"/>
                  <a:pt x="254398" y="524644"/>
                  <a:pt x="264041" y="540718"/>
                </a:cubicBezTo>
                <a:cubicBezTo>
                  <a:pt x="279590" y="566637"/>
                  <a:pt x="314335" y="616167"/>
                  <a:pt x="314335" y="616167"/>
                </a:cubicBezTo>
                <a:cubicBezTo>
                  <a:pt x="334538" y="959662"/>
                  <a:pt x="308523" y="710913"/>
                  <a:pt x="352055" y="943113"/>
                </a:cubicBezTo>
                <a:cubicBezTo>
                  <a:pt x="357517" y="972245"/>
                  <a:pt x="353989" y="1003473"/>
                  <a:pt x="364628" y="1031137"/>
                </a:cubicBezTo>
                <a:cubicBezTo>
                  <a:pt x="389919" y="1096902"/>
                  <a:pt x="406465" y="1100948"/>
                  <a:pt x="452642" y="1131735"/>
                </a:cubicBezTo>
                <a:cubicBezTo>
                  <a:pt x="456833" y="1148502"/>
                  <a:pt x="463407" y="1164847"/>
                  <a:pt x="465216" y="1182035"/>
                </a:cubicBezTo>
                <a:cubicBezTo>
                  <a:pt x="465377" y="1183563"/>
                  <a:pt x="470125" y="1379559"/>
                  <a:pt x="490362" y="1433531"/>
                </a:cubicBezTo>
                <a:cubicBezTo>
                  <a:pt x="495668" y="1447682"/>
                  <a:pt x="509372" y="1457446"/>
                  <a:pt x="515509" y="1471256"/>
                </a:cubicBezTo>
                <a:cubicBezTo>
                  <a:pt x="526275" y="1495481"/>
                  <a:pt x="540656" y="1546705"/>
                  <a:pt x="540656" y="1546705"/>
                </a:cubicBezTo>
                <a:cubicBezTo>
                  <a:pt x="564989" y="1790071"/>
                  <a:pt x="532487" y="1582351"/>
                  <a:pt x="578376" y="1735327"/>
                </a:cubicBezTo>
                <a:cubicBezTo>
                  <a:pt x="584517" y="1755799"/>
                  <a:pt x="584809" y="1777729"/>
                  <a:pt x="590950" y="1798201"/>
                </a:cubicBezTo>
                <a:cubicBezTo>
                  <a:pt x="610160" y="1862241"/>
                  <a:pt x="615290" y="1860002"/>
                  <a:pt x="653816" y="1911375"/>
                </a:cubicBezTo>
                <a:cubicBezTo>
                  <a:pt x="658007" y="1923950"/>
                  <a:pt x="659953" y="1937512"/>
                  <a:pt x="666390" y="1949099"/>
                </a:cubicBezTo>
                <a:cubicBezTo>
                  <a:pt x="681067" y="1975521"/>
                  <a:pt x="707126" y="1995874"/>
                  <a:pt x="716683" y="2024548"/>
                </a:cubicBezTo>
                <a:cubicBezTo>
                  <a:pt x="738071" y="2088717"/>
                  <a:pt x="715604" y="2040055"/>
                  <a:pt x="766977" y="2099998"/>
                </a:cubicBezTo>
                <a:cubicBezTo>
                  <a:pt x="863747" y="2212909"/>
                  <a:pt x="748827" y="2094421"/>
                  <a:pt x="842417" y="2188021"/>
                </a:cubicBezTo>
                <a:cubicBezTo>
                  <a:pt x="846608" y="2200596"/>
                  <a:pt x="847639" y="2214717"/>
                  <a:pt x="854991" y="2225746"/>
                </a:cubicBezTo>
                <a:cubicBezTo>
                  <a:pt x="872503" y="2252017"/>
                  <a:pt x="919764" y="2283762"/>
                  <a:pt x="943005" y="2301195"/>
                </a:cubicBezTo>
                <a:cubicBezTo>
                  <a:pt x="951387" y="2313770"/>
                  <a:pt x="961393" y="2325402"/>
                  <a:pt x="968151" y="2338919"/>
                </a:cubicBezTo>
                <a:cubicBezTo>
                  <a:pt x="974078" y="2350775"/>
                  <a:pt x="974288" y="2365057"/>
                  <a:pt x="980725" y="2376644"/>
                </a:cubicBezTo>
                <a:cubicBezTo>
                  <a:pt x="995402" y="2403066"/>
                  <a:pt x="1014254" y="2426943"/>
                  <a:pt x="1031018" y="2452093"/>
                </a:cubicBezTo>
                <a:cubicBezTo>
                  <a:pt x="1061628" y="2498013"/>
                  <a:pt x="1087441" y="2533354"/>
                  <a:pt x="1106459" y="2590416"/>
                </a:cubicBezTo>
                <a:cubicBezTo>
                  <a:pt x="1120357" y="2632117"/>
                  <a:pt x="1105777" y="2628141"/>
                  <a:pt x="1131605" y="2628141"/>
                </a:cubicBezTo>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600" b="1" i="0" u="none" strike="noStrike" cap="none" normalizeH="0" baseline="0" smtClean="0">
              <a:ln>
                <a:noFill/>
              </a:ln>
              <a:solidFill>
                <a:schemeClr val="tx1"/>
              </a:solidFill>
              <a:effectLst/>
              <a:latin typeface="Tahoma" pitchFamily="34" charset="0"/>
            </a:endParaRPr>
          </a:p>
        </p:txBody>
      </p:sp>
      <p:sp>
        <p:nvSpPr>
          <p:cNvPr id="10" name="Forme libre 9"/>
          <p:cNvSpPr/>
          <p:nvPr/>
        </p:nvSpPr>
        <p:spPr>
          <a:xfrm>
            <a:off x="3834885" y="2188021"/>
            <a:ext cx="1068743" cy="2527542"/>
          </a:xfrm>
          <a:custGeom>
            <a:avLst/>
            <a:gdLst>
              <a:gd name="connsiteX0" fmla="*/ 0 w 1068743"/>
              <a:gd name="connsiteY0" fmla="*/ 0 h 2527542"/>
              <a:gd name="connsiteX1" fmla="*/ 25147 w 1068743"/>
              <a:gd name="connsiteY1" fmla="*/ 176048 h 2527542"/>
              <a:gd name="connsiteX2" fmla="*/ 50293 w 1068743"/>
              <a:gd name="connsiteY2" fmla="*/ 276646 h 2527542"/>
              <a:gd name="connsiteX3" fmla="*/ 88014 w 1068743"/>
              <a:gd name="connsiteY3" fmla="*/ 414970 h 2527542"/>
              <a:gd name="connsiteX4" fmla="*/ 100587 w 1068743"/>
              <a:gd name="connsiteY4" fmla="*/ 452694 h 2527542"/>
              <a:gd name="connsiteX5" fmla="*/ 176027 w 1068743"/>
              <a:gd name="connsiteY5" fmla="*/ 553293 h 2527542"/>
              <a:gd name="connsiteX6" fmla="*/ 201174 w 1068743"/>
              <a:gd name="connsiteY6" fmla="*/ 628742 h 2527542"/>
              <a:gd name="connsiteX7" fmla="*/ 213748 w 1068743"/>
              <a:gd name="connsiteY7" fmla="*/ 716766 h 2527542"/>
              <a:gd name="connsiteX8" fmla="*/ 226321 w 1068743"/>
              <a:gd name="connsiteY8" fmla="*/ 754490 h 2527542"/>
              <a:gd name="connsiteX9" fmla="*/ 238894 w 1068743"/>
              <a:gd name="connsiteY9" fmla="*/ 855089 h 2527542"/>
              <a:gd name="connsiteX10" fmla="*/ 251468 w 1068743"/>
              <a:gd name="connsiteY10" fmla="*/ 892813 h 2527542"/>
              <a:gd name="connsiteX11" fmla="*/ 276614 w 1068743"/>
              <a:gd name="connsiteY11" fmla="*/ 993412 h 2527542"/>
              <a:gd name="connsiteX12" fmla="*/ 289188 w 1068743"/>
              <a:gd name="connsiteY12" fmla="*/ 1031136 h 2527542"/>
              <a:gd name="connsiteX13" fmla="*/ 339481 w 1068743"/>
              <a:gd name="connsiteY13" fmla="*/ 1106585 h 2527542"/>
              <a:gd name="connsiteX14" fmla="*/ 402348 w 1068743"/>
              <a:gd name="connsiteY14" fmla="*/ 1182034 h 2527542"/>
              <a:gd name="connsiteX15" fmla="*/ 427495 w 1068743"/>
              <a:gd name="connsiteY15" fmla="*/ 1219759 h 2527542"/>
              <a:gd name="connsiteX16" fmla="*/ 465215 w 1068743"/>
              <a:gd name="connsiteY16" fmla="*/ 1257483 h 2527542"/>
              <a:gd name="connsiteX17" fmla="*/ 502936 w 1068743"/>
              <a:gd name="connsiteY17" fmla="*/ 1345507 h 2527542"/>
              <a:gd name="connsiteX18" fmla="*/ 553229 w 1068743"/>
              <a:gd name="connsiteY18" fmla="*/ 1446106 h 2527542"/>
              <a:gd name="connsiteX19" fmla="*/ 578376 w 1068743"/>
              <a:gd name="connsiteY19" fmla="*/ 1534130 h 2527542"/>
              <a:gd name="connsiteX20" fmla="*/ 603523 w 1068743"/>
              <a:gd name="connsiteY20" fmla="*/ 1622154 h 2527542"/>
              <a:gd name="connsiteX21" fmla="*/ 628669 w 1068743"/>
              <a:gd name="connsiteY21" fmla="*/ 1659878 h 2527542"/>
              <a:gd name="connsiteX22" fmla="*/ 678963 w 1068743"/>
              <a:gd name="connsiteY22" fmla="*/ 1747902 h 2527542"/>
              <a:gd name="connsiteX23" fmla="*/ 729257 w 1068743"/>
              <a:gd name="connsiteY23" fmla="*/ 1823351 h 2527542"/>
              <a:gd name="connsiteX24" fmla="*/ 754403 w 1068743"/>
              <a:gd name="connsiteY24" fmla="*/ 1861075 h 2527542"/>
              <a:gd name="connsiteX25" fmla="*/ 804697 w 1068743"/>
              <a:gd name="connsiteY25" fmla="*/ 1898800 h 2527542"/>
              <a:gd name="connsiteX26" fmla="*/ 842417 w 1068743"/>
              <a:gd name="connsiteY26" fmla="*/ 1974249 h 2527542"/>
              <a:gd name="connsiteX27" fmla="*/ 867564 w 1068743"/>
              <a:gd name="connsiteY27" fmla="*/ 2049698 h 2527542"/>
              <a:gd name="connsiteX28" fmla="*/ 892711 w 1068743"/>
              <a:gd name="connsiteY28" fmla="*/ 2099997 h 2527542"/>
              <a:gd name="connsiteX29" fmla="*/ 905284 w 1068743"/>
              <a:gd name="connsiteY29" fmla="*/ 2137722 h 2527542"/>
              <a:gd name="connsiteX30" fmla="*/ 980724 w 1068743"/>
              <a:gd name="connsiteY30" fmla="*/ 2238321 h 2527542"/>
              <a:gd name="connsiteX31" fmla="*/ 1005871 w 1068743"/>
              <a:gd name="connsiteY31" fmla="*/ 2276045 h 2527542"/>
              <a:gd name="connsiteX32" fmla="*/ 1043591 w 1068743"/>
              <a:gd name="connsiteY32" fmla="*/ 2301195 h 2527542"/>
              <a:gd name="connsiteX33" fmla="*/ 1068738 w 1068743"/>
              <a:gd name="connsiteY33" fmla="*/ 2527542 h 252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8743" h="2527542">
                <a:moveTo>
                  <a:pt x="0" y="0"/>
                </a:moveTo>
                <a:cubicBezTo>
                  <a:pt x="9857" y="88724"/>
                  <a:pt x="7988" y="101683"/>
                  <a:pt x="25147" y="176048"/>
                </a:cubicBezTo>
                <a:cubicBezTo>
                  <a:pt x="32918" y="209727"/>
                  <a:pt x="45405" y="242429"/>
                  <a:pt x="50293" y="276646"/>
                </a:cubicBezTo>
                <a:cubicBezTo>
                  <a:pt x="69855" y="413591"/>
                  <a:pt x="46870" y="318956"/>
                  <a:pt x="88014" y="414970"/>
                </a:cubicBezTo>
                <a:cubicBezTo>
                  <a:pt x="93235" y="427153"/>
                  <a:pt x="93235" y="441665"/>
                  <a:pt x="100587" y="452694"/>
                </a:cubicBezTo>
                <a:cubicBezTo>
                  <a:pt x="168893" y="555166"/>
                  <a:pt x="110872" y="409936"/>
                  <a:pt x="176027" y="553293"/>
                </a:cubicBezTo>
                <a:cubicBezTo>
                  <a:pt x="186996" y="577427"/>
                  <a:pt x="201174" y="628742"/>
                  <a:pt x="201174" y="628742"/>
                </a:cubicBezTo>
                <a:cubicBezTo>
                  <a:pt x="205365" y="658083"/>
                  <a:pt x="207936" y="687702"/>
                  <a:pt x="213748" y="716766"/>
                </a:cubicBezTo>
                <a:cubicBezTo>
                  <a:pt x="216347" y="729763"/>
                  <a:pt x="223950" y="741449"/>
                  <a:pt x="226321" y="754490"/>
                </a:cubicBezTo>
                <a:cubicBezTo>
                  <a:pt x="232365" y="787739"/>
                  <a:pt x="232849" y="821840"/>
                  <a:pt x="238894" y="855089"/>
                </a:cubicBezTo>
                <a:cubicBezTo>
                  <a:pt x="241265" y="868130"/>
                  <a:pt x="247981" y="880025"/>
                  <a:pt x="251468" y="892813"/>
                </a:cubicBezTo>
                <a:cubicBezTo>
                  <a:pt x="260562" y="926160"/>
                  <a:pt x="265684" y="960621"/>
                  <a:pt x="276614" y="993412"/>
                </a:cubicBezTo>
                <a:cubicBezTo>
                  <a:pt x="280805" y="1005987"/>
                  <a:pt x="282751" y="1019549"/>
                  <a:pt x="289188" y="1031136"/>
                </a:cubicBezTo>
                <a:cubicBezTo>
                  <a:pt x="303865" y="1057558"/>
                  <a:pt x="325965" y="1079550"/>
                  <a:pt x="339481" y="1106585"/>
                </a:cubicBezTo>
                <a:cubicBezTo>
                  <a:pt x="371386" y="1170402"/>
                  <a:pt x="349031" y="1146486"/>
                  <a:pt x="402348" y="1182034"/>
                </a:cubicBezTo>
                <a:cubicBezTo>
                  <a:pt x="410730" y="1194609"/>
                  <a:pt x="417821" y="1208149"/>
                  <a:pt x="427495" y="1219759"/>
                </a:cubicBezTo>
                <a:cubicBezTo>
                  <a:pt x="438878" y="1233420"/>
                  <a:pt x="454880" y="1243012"/>
                  <a:pt x="465215" y="1257483"/>
                </a:cubicBezTo>
                <a:cubicBezTo>
                  <a:pt x="488451" y="1290018"/>
                  <a:pt x="489977" y="1310945"/>
                  <a:pt x="502936" y="1345507"/>
                </a:cubicBezTo>
                <a:cubicBezTo>
                  <a:pt x="529302" y="1415824"/>
                  <a:pt x="518503" y="1394011"/>
                  <a:pt x="553229" y="1446106"/>
                </a:cubicBezTo>
                <a:cubicBezTo>
                  <a:pt x="592550" y="1603400"/>
                  <a:pt x="542290" y="1407810"/>
                  <a:pt x="578376" y="1534130"/>
                </a:cubicBezTo>
                <a:cubicBezTo>
                  <a:pt x="583749" y="1552938"/>
                  <a:pt x="593472" y="1602050"/>
                  <a:pt x="603523" y="1622154"/>
                </a:cubicBezTo>
                <a:cubicBezTo>
                  <a:pt x="610281" y="1635671"/>
                  <a:pt x="621911" y="1646361"/>
                  <a:pt x="628669" y="1659878"/>
                </a:cubicBezTo>
                <a:cubicBezTo>
                  <a:pt x="686280" y="1775114"/>
                  <a:pt x="572561" y="1595883"/>
                  <a:pt x="678963" y="1747902"/>
                </a:cubicBezTo>
                <a:cubicBezTo>
                  <a:pt x="696295" y="1772664"/>
                  <a:pt x="712492" y="1798201"/>
                  <a:pt x="729257" y="1823351"/>
                </a:cubicBezTo>
                <a:cubicBezTo>
                  <a:pt x="737639" y="1835926"/>
                  <a:pt x="742314" y="1852007"/>
                  <a:pt x="754403" y="1861075"/>
                </a:cubicBezTo>
                <a:lnTo>
                  <a:pt x="804697" y="1898800"/>
                </a:lnTo>
                <a:cubicBezTo>
                  <a:pt x="850549" y="2036373"/>
                  <a:pt x="777423" y="1827996"/>
                  <a:pt x="842417" y="1974249"/>
                </a:cubicBezTo>
                <a:cubicBezTo>
                  <a:pt x="853183" y="1998474"/>
                  <a:pt x="855709" y="2025986"/>
                  <a:pt x="867564" y="2049698"/>
                </a:cubicBezTo>
                <a:cubicBezTo>
                  <a:pt x="875946" y="2066464"/>
                  <a:pt x="885328" y="2082767"/>
                  <a:pt x="892711" y="2099997"/>
                </a:cubicBezTo>
                <a:cubicBezTo>
                  <a:pt x="897932" y="2112180"/>
                  <a:pt x="898168" y="2126539"/>
                  <a:pt x="905284" y="2137722"/>
                </a:cubicBezTo>
                <a:cubicBezTo>
                  <a:pt x="927785" y="2173085"/>
                  <a:pt x="957476" y="2203445"/>
                  <a:pt x="980724" y="2238321"/>
                </a:cubicBezTo>
                <a:cubicBezTo>
                  <a:pt x="989106" y="2250896"/>
                  <a:pt x="995185" y="2265358"/>
                  <a:pt x="1005871" y="2276045"/>
                </a:cubicBezTo>
                <a:cubicBezTo>
                  <a:pt x="1016556" y="2286731"/>
                  <a:pt x="1031018" y="2292812"/>
                  <a:pt x="1043591" y="2301195"/>
                </a:cubicBezTo>
                <a:cubicBezTo>
                  <a:pt x="1069778" y="2510711"/>
                  <a:pt x="1068738" y="2434805"/>
                  <a:pt x="1068738" y="2527542"/>
                </a:cubicBezTo>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600" b="1" i="0" u="none" strike="noStrike" cap="none" normalizeH="0" baseline="0" smtClean="0">
              <a:ln>
                <a:noFill/>
              </a:ln>
              <a:solidFill>
                <a:schemeClr val="tx1">
                  <a:lumMod val="75000"/>
                  <a:lumOff val="25000"/>
                </a:schemeClr>
              </a:solidFill>
              <a:effectLst/>
              <a:latin typeface="Tahoma" pitchFamily="34" charset="0"/>
            </a:endParaRPr>
          </a:p>
        </p:txBody>
      </p:sp>
      <p:sp>
        <p:nvSpPr>
          <p:cNvPr id="12" name="Freeform 11"/>
          <p:cNvSpPr>
            <a:spLocks/>
          </p:cNvSpPr>
          <p:nvPr/>
        </p:nvSpPr>
        <p:spPr bwMode="auto">
          <a:xfrm>
            <a:off x="3235882" y="2318642"/>
            <a:ext cx="939946" cy="988539"/>
          </a:xfrm>
          <a:custGeom>
            <a:avLst/>
            <a:gdLst>
              <a:gd name="T0" fmla="*/ 2147483647 w 422"/>
              <a:gd name="T1" fmla="*/ 0 h 695"/>
              <a:gd name="T2" fmla="*/ 2147483647 w 422"/>
              <a:gd name="T3" fmla="*/ 2147483647 h 695"/>
              <a:gd name="T4" fmla="*/ 2147483647 w 422"/>
              <a:gd name="T5" fmla="*/ 2147483647 h 695"/>
              <a:gd name="T6" fmla="*/ 2147483647 w 422"/>
              <a:gd name="T7" fmla="*/ 2147483647 h 695"/>
              <a:gd name="T8" fmla="*/ 2147483647 w 422"/>
              <a:gd name="T9" fmla="*/ 2147483647 h 695"/>
              <a:gd name="T10" fmla="*/ 2147483647 w 422"/>
              <a:gd name="T11" fmla="*/ 2147483647 h 695"/>
              <a:gd name="T12" fmla="*/ 2147483647 w 422"/>
              <a:gd name="T13" fmla="*/ 2147483647 h 695"/>
              <a:gd name="T14" fmla="*/ 2147483647 w 422"/>
              <a:gd name="T15" fmla="*/ 2147483647 h 695"/>
              <a:gd name="T16" fmla="*/ 2147483647 w 422"/>
              <a:gd name="T17" fmla="*/ 2147483647 h 695"/>
              <a:gd name="T18" fmla="*/ 2147483647 w 422"/>
              <a:gd name="T19" fmla="*/ 2147483647 h 695"/>
              <a:gd name="T20" fmla="*/ 2147483647 w 422"/>
              <a:gd name="T21" fmla="*/ 2147483647 h 695"/>
              <a:gd name="T22" fmla="*/ 2147483647 w 422"/>
              <a:gd name="T23" fmla="*/ 2147483647 h 695"/>
              <a:gd name="T24" fmla="*/ 2147483647 w 422"/>
              <a:gd name="T25" fmla="*/ 2147483647 h 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2"/>
              <a:gd name="T40" fmla="*/ 0 h 695"/>
              <a:gd name="T41" fmla="*/ 422 w 422"/>
              <a:gd name="T42" fmla="*/ 695 h 6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2" h="695">
                <a:moveTo>
                  <a:pt x="15" y="0"/>
                </a:moveTo>
                <a:cubicBezTo>
                  <a:pt x="0" y="22"/>
                  <a:pt x="12" y="48"/>
                  <a:pt x="19" y="72"/>
                </a:cubicBezTo>
                <a:cubicBezTo>
                  <a:pt x="31" y="116"/>
                  <a:pt x="59" y="156"/>
                  <a:pt x="79" y="196"/>
                </a:cubicBezTo>
                <a:cubicBezTo>
                  <a:pt x="88" y="213"/>
                  <a:pt x="91" y="229"/>
                  <a:pt x="107" y="240"/>
                </a:cubicBezTo>
                <a:cubicBezTo>
                  <a:pt x="121" y="261"/>
                  <a:pt x="136" y="257"/>
                  <a:pt x="163" y="264"/>
                </a:cubicBezTo>
                <a:cubicBezTo>
                  <a:pt x="192" y="271"/>
                  <a:pt x="158" y="264"/>
                  <a:pt x="187" y="276"/>
                </a:cubicBezTo>
                <a:cubicBezTo>
                  <a:pt x="217" y="289"/>
                  <a:pt x="244" y="294"/>
                  <a:pt x="271" y="312"/>
                </a:cubicBezTo>
                <a:cubicBezTo>
                  <a:pt x="274" y="360"/>
                  <a:pt x="275" y="385"/>
                  <a:pt x="295" y="424"/>
                </a:cubicBezTo>
                <a:cubicBezTo>
                  <a:pt x="296" y="455"/>
                  <a:pt x="295" y="486"/>
                  <a:pt x="299" y="516"/>
                </a:cubicBezTo>
                <a:cubicBezTo>
                  <a:pt x="301" y="532"/>
                  <a:pt x="341" y="599"/>
                  <a:pt x="355" y="604"/>
                </a:cubicBezTo>
                <a:cubicBezTo>
                  <a:pt x="360" y="620"/>
                  <a:pt x="371" y="621"/>
                  <a:pt x="379" y="636"/>
                </a:cubicBezTo>
                <a:cubicBezTo>
                  <a:pt x="385" y="648"/>
                  <a:pt x="389" y="660"/>
                  <a:pt x="395" y="672"/>
                </a:cubicBezTo>
                <a:cubicBezTo>
                  <a:pt x="399" y="680"/>
                  <a:pt x="422" y="695"/>
                  <a:pt x="411" y="68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kern="1200" dirty="0">
              <a:latin typeface="+mn-lt"/>
            </a:endParaRPr>
          </a:p>
        </p:txBody>
      </p:sp>
      <p:sp>
        <p:nvSpPr>
          <p:cNvPr id="11" name="ZoneTexte 10"/>
          <p:cNvSpPr txBox="1"/>
          <p:nvPr/>
        </p:nvSpPr>
        <p:spPr>
          <a:xfrm>
            <a:off x="1739648" y="958924"/>
            <a:ext cx="330232" cy="931414"/>
          </a:xfrm>
          <a:prstGeom prst="rect">
            <a:avLst/>
          </a:prstGeom>
          <a:noFill/>
        </p:spPr>
        <p:txBody>
          <a:bodyPr wrap="square" rtlCol="0">
            <a:spAutoFit/>
          </a:bodyPr>
          <a:lstStyle/>
          <a:p>
            <a:endParaRPr lang="fr-FR" dirty="0"/>
          </a:p>
        </p:txBody>
      </p:sp>
      <p:sp>
        <p:nvSpPr>
          <p:cNvPr id="15" name="Freeform 11"/>
          <p:cNvSpPr>
            <a:spLocks/>
          </p:cNvSpPr>
          <p:nvPr/>
        </p:nvSpPr>
        <p:spPr bwMode="auto">
          <a:xfrm rot="21003908">
            <a:off x="4317674" y="3826666"/>
            <a:ext cx="381713" cy="495443"/>
          </a:xfrm>
          <a:custGeom>
            <a:avLst/>
            <a:gdLst>
              <a:gd name="T0" fmla="*/ 2147483647 w 422"/>
              <a:gd name="T1" fmla="*/ 0 h 695"/>
              <a:gd name="T2" fmla="*/ 2147483647 w 422"/>
              <a:gd name="T3" fmla="*/ 2147483647 h 695"/>
              <a:gd name="T4" fmla="*/ 2147483647 w 422"/>
              <a:gd name="T5" fmla="*/ 2147483647 h 695"/>
              <a:gd name="T6" fmla="*/ 2147483647 w 422"/>
              <a:gd name="T7" fmla="*/ 2147483647 h 695"/>
              <a:gd name="T8" fmla="*/ 2147483647 w 422"/>
              <a:gd name="T9" fmla="*/ 2147483647 h 695"/>
              <a:gd name="T10" fmla="*/ 2147483647 w 422"/>
              <a:gd name="T11" fmla="*/ 2147483647 h 695"/>
              <a:gd name="T12" fmla="*/ 2147483647 w 422"/>
              <a:gd name="T13" fmla="*/ 2147483647 h 695"/>
              <a:gd name="T14" fmla="*/ 2147483647 w 422"/>
              <a:gd name="T15" fmla="*/ 2147483647 h 695"/>
              <a:gd name="T16" fmla="*/ 2147483647 w 422"/>
              <a:gd name="T17" fmla="*/ 2147483647 h 695"/>
              <a:gd name="T18" fmla="*/ 2147483647 w 422"/>
              <a:gd name="T19" fmla="*/ 2147483647 h 695"/>
              <a:gd name="T20" fmla="*/ 2147483647 w 422"/>
              <a:gd name="T21" fmla="*/ 2147483647 h 695"/>
              <a:gd name="T22" fmla="*/ 2147483647 w 422"/>
              <a:gd name="T23" fmla="*/ 2147483647 h 695"/>
              <a:gd name="T24" fmla="*/ 2147483647 w 422"/>
              <a:gd name="T25" fmla="*/ 2147483647 h 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2"/>
              <a:gd name="T40" fmla="*/ 0 h 695"/>
              <a:gd name="T41" fmla="*/ 422 w 422"/>
              <a:gd name="T42" fmla="*/ 695 h 6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2" h="695">
                <a:moveTo>
                  <a:pt x="15" y="0"/>
                </a:moveTo>
                <a:cubicBezTo>
                  <a:pt x="0" y="22"/>
                  <a:pt x="12" y="48"/>
                  <a:pt x="19" y="72"/>
                </a:cubicBezTo>
                <a:cubicBezTo>
                  <a:pt x="31" y="116"/>
                  <a:pt x="59" y="156"/>
                  <a:pt x="79" y="196"/>
                </a:cubicBezTo>
                <a:cubicBezTo>
                  <a:pt x="88" y="213"/>
                  <a:pt x="91" y="229"/>
                  <a:pt x="107" y="240"/>
                </a:cubicBezTo>
                <a:cubicBezTo>
                  <a:pt x="121" y="261"/>
                  <a:pt x="136" y="257"/>
                  <a:pt x="163" y="264"/>
                </a:cubicBezTo>
                <a:cubicBezTo>
                  <a:pt x="192" y="271"/>
                  <a:pt x="158" y="264"/>
                  <a:pt x="187" y="276"/>
                </a:cubicBezTo>
                <a:cubicBezTo>
                  <a:pt x="217" y="289"/>
                  <a:pt x="244" y="294"/>
                  <a:pt x="271" y="312"/>
                </a:cubicBezTo>
                <a:cubicBezTo>
                  <a:pt x="274" y="360"/>
                  <a:pt x="275" y="385"/>
                  <a:pt x="295" y="424"/>
                </a:cubicBezTo>
                <a:cubicBezTo>
                  <a:pt x="296" y="455"/>
                  <a:pt x="295" y="486"/>
                  <a:pt x="299" y="516"/>
                </a:cubicBezTo>
                <a:cubicBezTo>
                  <a:pt x="301" y="532"/>
                  <a:pt x="341" y="599"/>
                  <a:pt x="355" y="604"/>
                </a:cubicBezTo>
                <a:cubicBezTo>
                  <a:pt x="360" y="620"/>
                  <a:pt x="371" y="621"/>
                  <a:pt x="379" y="636"/>
                </a:cubicBezTo>
                <a:cubicBezTo>
                  <a:pt x="385" y="648"/>
                  <a:pt x="389" y="660"/>
                  <a:pt x="395" y="672"/>
                </a:cubicBezTo>
                <a:cubicBezTo>
                  <a:pt x="399" y="680"/>
                  <a:pt x="422" y="695"/>
                  <a:pt x="411" y="68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kern="1200" dirty="0">
              <a:latin typeface="+mn-lt"/>
            </a:endParaRPr>
          </a:p>
        </p:txBody>
      </p:sp>
      <p:sp>
        <p:nvSpPr>
          <p:cNvPr id="13" name="Text Box 16"/>
          <p:cNvSpPr txBox="1">
            <a:spLocks noChangeArrowheads="1"/>
          </p:cNvSpPr>
          <p:nvPr/>
        </p:nvSpPr>
        <p:spPr bwMode="auto">
          <a:xfrm>
            <a:off x="4653376" y="4273801"/>
            <a:ext cx="1395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smtClean="0">
                <a:solidFill>
                  <a:schemeClr val="bg1"/>
                </a:solidFill>
                <a:latin typeface="+mj-lt"/>
              </a:rPr>
              <a:t>Sinaï</a:t>
            </a:r>
            <a:endParaRPr lang="fr-FR" sz="1800" b="0" dirty="0">
              <a:solidFill>
                <a:schemeClr val="bg1"/>
              </a:solidFill>
              <a:latin typeface="+mj-lt"/>
            </a:endParaRPr>
          </a:p>
        </p:txBody>
      </p:sp>
      <p:sp>
        <p:nvSpPr>
          <p:cNvPr id="16" name="Text Box 16"/>
          <p:cNvSpPr txBox="1">
            <a:spLocks noChangeArrowheads="1"/>
          </p:cNvSpPr>
          <p:nvPr/>
        </p:nvSpPr>
        <p:spPr bwMode="auto">
          <a:xfrm>
            <a:off x="4845775" y="1232989"/>
            <a:ext cx="1395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smtClean="0">
                <a:solidFill>
                  <a:schemeClr val="bg1"/>
                </a:solidFill>
                <a:latin typeface="+mj-lt"/>
              </a:rPr>
              <a:t>Kades</a:t>
            </a:r>
            <a:endParaRPr lang="fr-FR" sz="1800" b="0" dirty="0">
              <a:solidFill>
                <a:schemeClr val="bg1"/>
              </a:solidFill>
              <a:latin typeface="+mj-lt"/>
            </a:endParaRPr>
          </a:p>
        </p:txBody>
      </p:sp>
      <p:sp>
        <p:nvSpPr>
          <p:cNvPr id="18" name="Forme libre 17"/>
          <p:cNvSpPr/>
          <p:nvPr/>
        </p:nvSpPr>
        <p:spPr>
          <a:xfrm rot="1270862">
            <a:off x="4929902" y="3758826"/>
            <a:ext cx="276198" cy="599909"/>
          </a:xfrm>
          <a:custGeom>
            <a:avLst/>
            <a:gdLst>
              <a:gd name="connsiteX0" fmla="*/ 0 w 1233874"/>
              <a:gd name="connsiteY0" fmla="*/ 2835668 h 2835668"/>
              <a:gd name="connsiteX1" fmla="*/ 49319 w 1233874"/>
              <a:gd name="connsiteY1" fmla="*/ 2700049 h 2835668"/>
              <a:gd name="connsiteX2" fmla="*/ 73978 w 1233874"/>
              <a:gd name="connsiteY2" fmla="*/ 2601417 h 2835668"/>
              <a:gd name="connsiteX3" fmla="*/ 98637 w 1233874"/>
              <a:gd name="connsiteY3" fmla="*/ 2539772 h 2835668"/>
              <a:gd name="connsiteX4" fmla="*/ 135627 w 1233874"/>
              <a:gd name="connsiteY4" fmla="*/ 2416482 h 2835668"/>
              <a:gd name="connsiteX5" fmla="*/ 160286 w 1233874"/>
              <a:gd name="connsiteY5" fmla="*/ 2305521 h 2835668"/>
              <a:gd name="connsiteX6" fmla="*/ 184945 w 1233874"/>
              <a:gd name="connsiteY6" fmla="*/ 2243876 h 2835668"/>
              <a:gd name="connsiteX7" fmla="*/ 197275 w 1233874"/>
              <a:gd name="connsiteY7" fmla="*/ 2169902 h 2835668"/>
              <a:gd name="connsiteX8" fmla="*/ 221934 w 1233874"/>
              <a:gd name="connsiteY8" fmla="*/ 2132915 h 2835668"/>
              <a:gd name="connsiteX9" fmla="*/ 246594 w 1233874"/>
              <a:gd name="connsiteY9" fmla="*/ 2071271 h 2835668"/>
              <a:gd name="connsiteX10" fmla="*/ 258923 w 1233874"/>
              <a:gd name="connsiteY10" fmla="*/ 2034284 h 2835668"/>
              <a:gd name="connsiteX11" fmla="*/ 283583 w 1233874"/>
              <a:gd name="connsiteY11" fmla="*/ 1984968 h 2835668"/>
              <a:gd name="connsiteX12" fmla="*/ 295912 w 1233874"/>
              <a:gd name="connsiteY12" fmla="*/ 1947981 h 2835668"/>
              <a:gd name="connsiteX13" fmla="*/ 345231 w 1233874"/>
              <a:gd name="connsiteY13" fmla="*/ 1874007 h 2835668"/>
              <a:gd name="connsiteX14" fmla="*/ 406880 w 1233874"/>
              <a:gd name="connsiteY14" fmla="*/ 1812362 h 2835668"/>
              <a:gd name="connsiteX15" fmla="*/ 493187 w 1233874"/>
              <a:gd name="connsiteY15" fmla="*/ 1701401 h 2835668"/>
              <a:gd name="connsiteX16" fmla="*/ 554836 w 1233874"/>
              <a:gd name="connsiteY16" fmla="*/ 1627427 h 2835668"/>
              <a:gd name="connsiteX17" fmla="*/ 579495 w 1233874"/>
              <a:gd name="connsiteY17" fmla="*/ 1590440 h 2835668"/>
              <a:gd name="connsiteX18" fmla="*/ 616484 w 1233874"/>
              <a:gd name="connsiteY18" fmla="*/ 1541124 h 2835668"/>
              <a:gd name="connsiteX19" fmla="*/ 665803 w 1233874"/>
              <a:gd name="connsiteY19" fmla="*/ 1491808 h 2835668"/>
              <a:gd name="connsiteX20" fmla="*/ 690462 w 1233874"/>
              <a:gd name="connsiteY20" fmla="*/ 1442492 h 2835668"/>
              <a:gd name="connsiteX21" fmla="*/ 739781 w 1233874"/>
              <a:gd name="connsiteY21" fmla="*/ 1380847 h 2835668"/>
              <a:gd name="connsiteX22" fmla="*/ 789100 w 1233874"/>
              <a:gd name="connsiteY22" fmla="*/ 1269886 h 2835668"/>
              <a:gd name="connsiteX23" fmla="*/ 813759 w 1233874"/>
              <a:gd name="connsiteY23" fmla="*/ 1183583 h 2835668"/>
              <a:gd name="connsiteX24" fmla="*/ 863078 w 1233874"/>
              <a:gd name="connsiteY24" fmla="*/ 1097280 h 2835668"/>
              <a:gd name="connsiteX25" fmla="*/ 875407 w 1233874"/>
              <a:gd name="connsiteY25" fmla="*/ 1047964 h 2835668"/>
              <a:gd name="connsiteX26" fmla="*/ 900067 w 1233874"/>
              <a:gd name="connsiteY26" fmla="*/ 1010977 h 2835668"/>
              <a:gd name="connsiteX27" fmla="*/ 912396 w 1233874"/>
              <a:gd name="connsiteY27" fmla="*/ 973991 h 2835668"/>
              <a:gd name="connsiteX28" fmla="*/ 949385 w 1233874"/>
              <a:gd name="connsiteY28" fmla="*/ 739740 h 2835668"/>
              <a:gd name="connsiteX29" fmla="*/ 986375 w 1233874"/>
              <a:gd name="connsiteY29" fmla="*/ 665766 h 2835668"/>
              <a:gd name="connsiteX30" fmla="*/ 1023364 w 1233874"/>
              <a:gd name="connsiteY30" fmla="*/ 591792 h 2835668"/>
              <a:gd name="connsiteX31" fmla="*/ 1048023 w 1233874"/>
              <a:gd name="connsiteY31" fmla="*/ 493160 h 2835668"/>
              <a:gd name="connsiteX32" fmla="*/ 1085012 w 1233874"/>
              <a:gd name="connsiteY32" fmla="*/ 406857 h 2835668"/>
              <a:gd name="connsiteX33" fmla="*/ 1122001 w 1233874"/>
              <a:gd name="connsiteY33" fmla="*/ 369870 h 2835668"/>
              <a:gd name="connsiteX34" fmla="*/ 1146660 w 1233874"/>
              <a:gd name="connsiteY34" fmla="*/ 283567 h 2835668"/>
              <a:gd name="connsiteX35" fmla="*/ 1171320 w 1233874"/>
              <a:gd name="connsiteY35" fmla="*/ 258909 h 2835668"/>
              <a:gd name="connsiteX36" fmla="*/ 1195979 w 1233874"/>
              <a:gd name="connsiteY36" fmla="*/ 172606 h 2835668"/>
              <a:gd name="connsiteX37" fmla="*/ 1232968 w 1233874"/>
              <a:gd name="connsiteY37" fmla="*/ 49316 h 2835668"/>
              <a:gd name="connsiteX38" fmla="*/ 1232968 w 1233874"/>
              <a:gd name="connsiteY38" fmla="*/ 0 h 283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3874" h="2835668">
                <a:moveTo>
                  <a:pt x="0" y="2835668"/>
                </a:moveTo>
                <a:cubicBezTo>
                  <a:pt x="20832" y="2783590"/>
                  <a:pt x="33492" y="2755439"/>
                  <a:pt x="49319" y="2700049"/>
                </a:cubicBezTo>
                <a:cubicBezTo>
                  <a:pt x="58630" y="2667464"/>
                  <a:pt x="61391" y="2632882"/>
                  <a:pt x="73978" y="2601417"/>
                </a:cubicBezTo>
                <a:cubicBezTo>
                  <a:pt x="82198" y="2580869"/>
                  <a:pt x="92277" y="2560970"/>
                  <a:pt x="98637" y="2539772"/>
                </a:cubicBezTo>
                <a:cubicBezTo>
                  <a:pt x="148644" y="2373092"/>
                  <a:pt x="67977" y="2585594"/>
                  <a:pt x="135627" y="2416482"/>
                </a:cubicBezTo>
                <a:cubicBezTo>
                  <a:pt x="140515" y="2392044"/>
                  <a:pt x="151577" y="2331645"/>
                  <a:pt x="160286" y="2305521"/>
                </a:cubicBezTo>
                <a:cubicBezTo>
                  <a:pt x="167285" y="2284525"/>
                  <a:pt x="176725" y="2264424"/>
                  <a:pt x="184945" y="2243876"/>
                </a:cubicBezTo>
                <a:cubicBezTo>
                  <a:pt x="189055" y="2219218"/>
                  <a:pt x="189369" y="2193617"/>
                  <a:pt x="197275" y="2169902"/>
                </a:cubicBezTo>
                <a:cubicBezTo>
                  <a:pt x="201961" y="2155845"/>
                  <a:pt x="215307" y="2146168"/>
                  <a:pt x="221934" y="2132915"/>
                </a:cubicBezTo>
                <a:cubicBezTo>
                  <a:pt x="231832" y="2113121"/>
                  <a:pt x="238823" y="2091993"/>
                  <a:pt x="246594" y="2071271"/>
                </a:cubicBezTo>
                <a:cubicBezTo>
                  <a:pt x="251157" y="2059103"/>
                  <a:pt x="253803" y="2046229"/>
                  <a:pt x="258923" y="2034284"/>
                </a:cubicBezTo>
                <a:cubicBezTo>
                  <a:pt x="266163" y="2017391"/>
                  <a:pt x="276343" y="2001861"/>
                  <a:pt x="283583" y="1984968"/>
                </a:cubicBezTo>
                <a:cubicBezTo>
                  <a:pt x="288703" y="1973023"/>
                  <a:pt x="289600" y="1959341"/>
                  <a:pt x="295912" y="1947981"/>
                </a:cubicBezTo>
                <a:cubicBezTo>
                  <a:pt x="310305" y="1922075"/>
                  <a:pt x="331977" y="1900514"/>
                  <a:pt x="345231" y="1874007"/>
                </a:cubicBezTo>
                <a:cubicBezTo>
                  <a:pt x="375703" y="1813066"/>
                  <a:pt x="352454" y="1830503"/>
                  <a:pt x="406880" y="1812362"/>
                </a:cubicBezTo>
                <a:cubicBezTo>
                  <a:pt x="465870" y="1723880"/>
                  <a:pt x="435242" y="1759343"/>
                  <a:pt x="493187" y="1701401"/>
                </a:cubicBezTo>
                <a:cubicBezTo>
                  <a:pt x="516737" y="1630757"/>
                  <a:pt x="487655" y="1694604"/>
                  <a:pt x="554836" y="1627427"/>
                </a:cubicBezTo>
                <a:cubicBezTo>
                  <a:pt x="565314" y="1616950"/>
                  <a:pt x="570882" y="1602498"/>
                  <a:pt x="579495" y="1590440"/>
                </a:cubicBezTo>
                <a:cubicBezTo>
                  <a:pt x="591439" y="1573719"/>
                  <a:pt x="602952" y="1556588"/>
                  <a:pt x="616484" y="1541124"/>
                </a:cubicBezTo>
                <a:cubicBezTo>
                  <a:pt x="631794" y="1523628"/>
                  <a:pt x="649363" y="1508247"/>
                  <a:pt x="665803" y="1491808"/>
                </a:cubicBezTo>
                <a:cubicBezTo>
                  <a:pt x="674023" y="1475369"/>
                  <a:pt x="680267" y="1457784"/>
                  <a:pt x="690462" y="1442492"/>
                </a:cubicBezTo>
                <a:cubicBezTo>
                  <a:pt x="724623" y="1391254"/>
                  <a:pt x="709919" y="1448033"/>
                  <a:pt x="739781" y="1380847"/>
                </a:cubicBezTo>
                <a:cubicBezTo>
                  <a:pt x="798469" y="1248805"/>
                  <a:pt x="733293" y="1353589"/>
                  <a:pt x="789100" y="1269886"/>
                </a:cubicBezTo>
                <a:cubicBezTo>
                  <a:pt x="795358" y="1244854"/>
                  <a:pt x="803144" y="1208350"/>
                  <a:pt x="813759" y="1183583"/>
                </a:cubicBezTo>
                <a:cubicBezTo>
                  <a:pt x="832532" y="1139781"/>
                  <a:pt x="838311" y="1134428"/>
                  <a:pt x="863078" y="1097280"/>
                </a:cubicBezTo>
                <a:cubicBezTo>
                  <a:pt x="867188" y="1080841"/>
                  <a:pt x="868732" y="1063538"/>
                  <a:pt x="875407" y="1047964"/>
                </a:cubicBezTo>
                <a:cubicBezTo>
                  <a:pt x="881244" y="1034344"/>
                  <a:pt x="893440" y="1024230"/>
                  <a:pt x="900067" y="1010977"/>
                </a:cubicBezTo>
                <a:cubicBezTo>
                  <a:pt x="905879" y="999354"/>
                  <a:pt x="908286" y="986320"/>
                  <a:pt x="912396" y="973991"/>
                </a:cubicBezTo>
                <a:cubicBezTo>
                  <a:pt x="920389" y="918043"/>
                  <a:pt x="939575" y="778976"/>
                  <a:pt x="949385" y="739740"/>
                </a:cubicBezTo>
                <a:cubicBezTo>
                  <a:pt x="964535" y="679147"/>
                  <a:pt x="949733" y="702405"/>
                  <a:pt x="986375" y="665766"/>
                </a:cubicBezTo>
                <a:cubicBezTo>
                  <a:pt x="1016783" y="544133"/>
                  <a:pt x="976253" y="670306"/>
                  <a:pt x="1023364" y="591792"/>
                </a:cubicBezTo>
                <a:cubicBezTo>
                  <a:pt x="1035441" y="571665"/>
                  <a:pt x="1044236" y="508307"/>
                  <a:pt x="1048023" y="493160"/>
                </a:cubicBezTo>
                <a:cubicBezTo>
                  <a:pt x="1054215" y="468395"/>
                  <a:pt x="1071442" y="425855"/>
                  <a:pt x="1085012" y="406857"/>
                </a:cubicBezTo>
                <a:cubicBezTo>
                  <a:pt x="1095147" y="392669"/>
                  <a:pt x="1109671" y="382199"/>
                  <a:pt x="1122001" y="369870"/>
                </a:cubicBezTo>
                <a:cubicBezTo>
                  <a:pt x="1124303" y="360663"/>
                  <a:pt x="1139081" y="296197"/>
                  <a:pt x="1146660" y="283567"/>
                </a:cubicBezTo>
                <a:cubicBezTo>
                  <a:pt x="1152641" y="273599"/>
                  <a:pt x="1163100" y="267128"/>
                  <a:pt x="1171320" y="258909"/>
                </a:cubicBezTo>
                <a:cubicBezTo>
                  <a:pt x="1212764" y="134578"/>
                  <a:pt x="1149522" y="327453"/>
                  <a:pt x="1195979" y="172606"/>
                </a:cubicBezTo>
                <a:cubicBezTo>
                  <a:pt x="1203640" y="147072"/>
                  <a:pt x="1228909" y="81789"/>
                  <a:pt x="1232968" y="49316"/>
                </a:cubicBezTo>
                <a:cubicBezTo>
                  <a:pt x="1235007" y="33004"/>
                  <a:pt x="1232968" y="16439"/>
                  <a:pt x="1232968" y="0"/>
                </a:cubicBezTo>
              </a:path>
            </a:pathLst>
          </a:cu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cs typeface="Rockwell"/>
            </a:endParaRPr>
          </a:p>
        </p:txBody>
      </p:sp>
      <p:sp>
        <p:nvSpPr>
          <p:cNvPr id="17" name="Text Box 9"/>
          <p:cNvSpPr txBox="1">
            <a:spLocks noChangeArrowheads="1"/>
          </p:cNvSpPr>
          <p:nvPr/>
        </p:nvSpPr>
        <p:spPr bwMode="auto">
          <a:xfrm>
            <a:off x="2738307" y="1213375"/>
            <a:ext cx="1395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smtClean="0">
                <a:solidFill>
                  <a:srgbClr val="FFFFFF"/>
                </a:solidFill>
                <a:latin typeface="+mj-lt"/>
              </a:rPr>
              <a:t>Ramsès</a:t>
            </a:r>
            <a:endParaRPr lang="fr-FR" sz="1800" b="0" dirty="0">
              <a:solidFill>
                <a:srgbClr val="FFFFFF"/>
              </a:solidFill>
              <a:latin typeface="+mj-lt"/>
            </a:endParaRPr>
          </a:p>
        </p:txBody>
      </p:sp>
      <p:sp>
        <p:nvSpPr>
          <p:cNvPr id="8" name="Forme libre 7"/>
          <p:cNvSpPr/>
          <p:nvPr/>
        </p:nvSpPr>
        <p:spPr>
          <a:xfrm>
            <a:off x="2890821" y="1582707"/>
            <a:ext cx="115070" cy="398045"/>
          </a:xfrm>
          <a:custGeom>
            <a:avLst/>
            <a:gdLst>
              <a:gd name="connsiteX0" fmla="*/ 0 w 115070"/>
              <a:gd name="connsiteY0" fmla="*/ 0 h 398045"/>
              <a:gd name="connsiteX1" fmla="*/ 9479 w 115070"/>
              <a:gd name="connsiteY1" fmla="*/ 56863 h 398045"/>
              <a:gd name="connsiteX2" fmla="*/ 28435 w 115070"/>
              <a:gd name="connsiteY2" fmla="*/ 94772 h 398045"/>
              <a:gd name="connsiteX3" fmla="*/ 37913 w 115070"/>
              <a:gd name="connsiteY3" fmla="*/ 123204 h 398045"/>
              <a:gd name="connsiteX4" fmla="*/ 66347 w 115070"/>
              <a:gd name="connsiteY4" fmla="*/ 236932 h 398045"/>
              <a:gd name="connsiteX5" fmla="*/ 75825 w 115070"/>
              <a:gd name="connsiteY5" fmla="*/ 265363 h 398045"/>
              <a:gd name="connsiteX6" fmla="*/ 85303 w 115070"/>
              <a:gd name="connsiteY6" fmla="*/ 312750 h 398045"/>
              <a:gd name="connsiteX7" fmla="*/ 94781 w 115070"/>
              <a:gd name="connsiteY7" fmla="*/ 341182 h 398045"/>
              <a:gd name="connsiteX8" fmla="*/ 113738 w 115070"/>
              <a:gd name="connsiteY8" fmla="*/ 369614 h 398045"/>
              <a:gd name="connsiteX9" fmla="*/ 113738 w 115070"/>
              <a:gd name="connsiteY9" fmla="*/ 398045 h 3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070" h="398045">
                <a:moveTo>
                  <a:pt x="0" y="0"/>
                </a:moveTo>
                <a:cubicBezTo>
                  <a:pt x="3160" y="18954"/>
                  <a:pt x="3957" y="38458"/>
                  <a:pt x="9479" y="56863"/>
                </a:cubicBezTo>
                <a:cubicBezTo>
                  <a:pt x="13539" y="70395"/>
                  <a:pt x="22869" y="81786"/>
                  <a:pt x="28435" y="94772"/>
                </a:cubicBezTo>
                <a:cubicBezTo>
                  <a:pt x="32371" y="103954"/>
                  <a:pt x="35339" y="113551"/>
                  <a:pt x="37913" y="123204"/>
                </a:cubicBezTo>
                <a:cubicBezTo>
                  <a:pt x="47982" y="160961"/>
                  <a:pt x="53989" y="199861"/>
                  <a:pt x="66347" y="236932"/>
                </a:cubicBezTo>
                <a:cubicBezTo>
                  <a:pt x="69506" y="246409"/>
                  <a:pt x="73402" y="255672"/>
                  <a:pt x="75825" y="265363"/>
                </a:cubicBezTo>
                <a:cubicBezTo>
                  <a:pt x="79732" y="280990"/>
                  <a:pt x="81396" y="297122"/>
                  <a:pt x="85303" y="312750"/>
                </a:cubicBezTo>
                <a:cubicBezTo>
                  <a:pt x="87726" y="322442"/>
                  <a:pt x="90313" y="332247"/>
                  <a:pt x="94781" y="341182"/>
                </a:cubicBezTo>
                <a:cubicBezTo>
                  <a:pt x="99876" y="351370"/>
                  <a:pt x="110135" y="358808"/>
                  <a:pt x="113738" y="369614"/>
                </a:cubicBezTo>
                <a:cubicBezTo>
                  <a:pt x="116735" y="378605"/>
                  <a:pt x="113738" y="388568"/>
                  <a:pt x="113738" y="39804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9" name="Text Box 9"/>
          <p:cNvSpPr txBox="1">
            <a:spLocks noChangeArrowheads="1"/>
          </p:cNvSpPr>
          <p:nvPr/>
        </p:nvSpPr>
        <p:spPr bwMode="auto">
          <a:xfrm>
            <a:off x="2162635" y="2442550"/>
            <a:ext cx="1395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FR" sz="1800" b="0" dirty="0" smtClean="0">
                <a:solidFill>
                  <a:schemeClr val="bg1"/>
                </a:solidFill>
                <a:latin typeface="+mj-lt"/>
              </a:rPr>
              <a:t>Pi</a:t>
            </a:r>
            <a:r>
              <a:rPr lang="fr-FR" sz="1800" b="0" dirty="0">
                <a:solidFill>
                  <a:schemeClr val="bg1"/>
                </a:solidFill>
                <a:latin typeface="+mj-lt"/>
              </a:rPr>
              <a:t>-</a:t>
            </a:r>
            <a:r>
              <a:rPr lang="fr-FR" sz="1800" b="0" dirty="0" err="1">
                <a:solidFill>
                  <a:schemeClr val="bg1"/>
                </a:solidFill>
                <a:latin typeface="+mj-lt"/>
              </a:rPr>
              <a:t>Hahiroth</a:t>
            </a:r>
            <a:endParaRPr lang="fr-FR" sz="1800" b="0" dirty="0">
              <a:solidFill>
                <a:schemeClr val="bg1"/>
              </a:solidFill>
              <a:latin typeface="+mj-lt"/>
            </a:endParaRPr>
          </a:p>
        </p:txBody>
      </p:sp>
      <p:sp>
        <p:nvSpPr>
          <p:cNvPr id="20" name="Ellipse 19"/>
          <p:cNvSpPr/>
          <p:nvPr/>
        </p:nvSpPr>
        <p:spPr>
          <a:xfrm>
            <a:off x="2838488" y="1541412"/>
            <a:ext cx="76663" cy="651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2" name="Ellipse 21"/>
          <p:cNvSpPr/>
          <p:nvPr/>
        </p:nvSpPr>
        <p:spPr>
          <a:xfrm>
            <a:off x="2990888" y="1978562"/>
            <a:ext cx="76663" cy="651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3" name="Freeform 11"/>
          <p:cNvSpPr>
            <a:spLocks/>
          </p:cNvSpPr>
          <p:nvPr/>
        </p:nvSpPr>
        <p:spPr bwMode="auto">
          <a:xfrm rot="1140052">
            <a:off x="4146714" y="3404337"/>
            <a:ext cx="180133" cy="366817"/>
          </a:xfrm>
          <a:custGeom>
            <a:avLst/>
            <a:gdLst>
              <a:gd name="T0" fmla="*/ 2147483647 w 422"/>
              <a:gd name="T1" fmla="*/ 0 h 695"/>
              <a:gd name="T2" fmla="*/ 2147483647 w 422"/>
              <a:gd name="T3" fmla="*/ 2147483647 h 695"/>
              <a:gd name="T4" fmla="*/ 2147483647 w 422"/>
              <a:gd name="T5" fmla="*/ 2147483647 h 695"/>
              <a:gd name="T6" fmla="*/ 2147483647 w 422"/>
              <a:gd name="T7" fmla="*/ 2147483647 h 695"/>
              <a:gd name="T8" fmla="*/ 2147483647 w 422"/>
              <a:gd name="T9" fmla="*/ 2147483647 h 695"/>
              <a:gd name="T10" fmla="*/ 2147483647 w 422"/>
              <a:gd name="T11" fmla="*/ 2147483647 h 695"/>
              <a:gd name="T12" fmla="*/ 2147483647 w 422"/>
              <a:gd name="T13" fmla="*/ 2147483647 h 695"/>
              <a:gd name="T14" fmla="*/ 2147483647 w 422"/>
              <a:gd name="T15" fmla="*/ 2147483647 h 695"/>
              <a:gd name="T16" fmla="*/ 2147483647 w 422"/>
              <a:gd name="T17" fmla="*/ 2147483647 h 695"/>
              <a:gd name="T18" fmla="*/ 2147483647 w 422"/>
              <a:gd name="T19" fmla="*/ 2147483647 h 695"/>
              <a:gd name="T20" fmla="*/ 2147483647 w 422"/>
              <a:gd name="T21" fmla="*/ 2147483647 h 695"/>
              <a:gd name="T22" fmla="*/ 2147483647 w 422"/>
              <a:gd name="T23" fmla="*/ 2147483647 h 695"/>
              <a:gd name="T24" fmla="*/ 2147483647 w 422"/>
              <a:gd name="T25" fmla="*/ 2147483647 h 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2"/>
              <a:gd name="T40" fmla="*/ 0 h 695"/>
              <a:gd name="T41" fmla="*/ 422 w 422"/>
              <a:gd name="T42" fmla="*/ 695 h 6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2" h="695">
                <a:moveTo>
                  <a:pt x="15" y="0"/>
                </a:moveTo>
                <a:cubicBezTo>
                  <a:pt x="0" y="22"/>
                  <a:pt x="12" y="48"/>
                  <a:pt x="19" y="72"/>
                </a:cubicBezTo>
                <a:cubicBezTo>
                  <a:pt x="31" y="116"/>
                  <a:pt x="59" y="156"/>
                  <a:pt x="79" y="196"/>
                </a:cubicBezTo>
                <a:cubicBezTo>
                  <a:pt x="88" y="213"/>
                  <a:pt x="91" y="229"/>
                  <a:pt x="107" y="240"/>
                </a:cubicBezTo>
                <a:cubicBezTo>
                  <a:pt x="121" y="261"/>
                  <a:pt x="136" y="257"/>
                  <a:pt x="163" y="264"/>
                </a:cubicBezTo>
                <a:cubicBezTo>
                  <a:pt x="192" y="271"/>
                  <a:pt x="158" y="264"/>
                  <a:pt x="187" y="276"/>
                </a:cubicBezTo>
                <a:cubicBezTo>
                  <a:pt x="217" y="289"/>
                  <a:pt x="244" y="294"/>
                  <a:pt x="271" y="312"/>
                </a:cubicBezTo>
                <a:cubicBezTo>
                  <a:pt x="274" y="360"/>
                  <a:pt x="275" y="385"/>
                  <a:pt x="295" y="424"/>
                </a:cubicBezTo>
                <a:cubicBezTo>
                  <a:pt x="296" y="455"/>
                  <a:pt x="295" y="486"/>
                  <a:pt x="299" y="516"/>
                </a:cubicBezTo>
                <a:cubicBezTo>
                  <a:pt x="301" y="532"/>
                  <a:pt x="341" y="599"/>
                  <a:pt x="355" y="604"/>
                </a:cubicBezTo>
                <a:cubicBezTo>
                  <a:pt x="360" y="620"/>
                  <a:pt x="371" y="621"/>
                  <a:pt x="379" y="636"/>
                </a:cubicBezTo>
                <a:cubicBezTo>
                  <a:pt x="385" y="648"/>
                  <a:pt x="389" y="660"/>
                  <a:pt x="395" y="672"/>
                </a:cubicBezTo>
                <a:cubicBezTo>
                  <a:pt x="399" y="680"/>
                  <a:pt x="422" y="695"/>
                  <a:pt x="411" y="68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kern="1200" dirty="0">
              <a:latin typeface="+mn-lt"/>
            </a:endParaRPr>
          </a:p>
        </p:txBody>
      </p:sp>
      <p:sp>
        <p:nvSpPr>
          <p:cNvPr id="24" name="Forme libre 23"/>
          <p:cNvSpPr/>
          <p:nvPr/>
        </p:nvSpPr>
        <p:spPr>
          <a:xfrm>
            <a:off x="3052509" y="1698420"/>
            <a:ext cx="574522" cy="607987"/>
          </a:xfrm>
          <a:custGeom>
            <a:avLst/>
            <a:gdLst>
              <a:gd name="connsiteX0" fmla="*/ 0 w 574522"/>
              <a:gd name="connsiteY0" fmla="*/ 306161 h 607987"/>
              <a:gd name="connsiteX1" fmla="*/ 79729 w 574522"/>
              <a:gd name="connsiteY1" fmla="*/ 277687 h 607987"/>
              <a:gd name="connsiteX2" fmla="*/ 113899 w 574522"/>
              <a:gd name="connsiteY2" fmla="*/ 254908 h 607987"/>
              <a:gd name="connsiteX3" fmla="*/ 130984 w 574522"/>
              <a:gd name="connsiteY3" fmla="*/ 243518 h 607987"/>
              <a:gd name="connsiteX4" fmla="*/ 148069 w 574522"/>
              <a:gd name="connsiteY4" fmla="*/ 209349 h 607987"/>
              <a:gd name="connsiteX5" fmla="*/ 170849 w 574522"/>
              <a:gd name="connsiteY5" fmla="*/ 169485 h 607987"/>
              <a:gd name="connsiteX6" fmla="*/ 187934 w 574522"/>
              <a:gd name="connsiteY6" fmla="*/ 152401 h 607987"/>
              <a:gd name="connsiteX7" fmla="*/ 193629 w 574522"/>
              <a:gd name="connsiteY7" fmla="*/ 135316 h 607987"/>
              <a:gd name="connsiteX8" fmla="*/ 216409 w 574522"/>
              <a:gd name="connsiteY8" fmla="*/ 89758 h 607987"/>
              <a:gd name="connsiteX9" fmla="*/ 239189 w 574522"/>
              <a:gd name="connsiteY9" fmla="*/ 55589 h 607987"/>
              <a:gd name="connsiteX10" fmla="*/ 244884 w 574522"/>
              <a:gd name="connsiteY10" fmla="*/ 32809 h 607987"/>
              <a:gd name="connsiteX11" fmla="*/ 261969 w 574522"/>
              <a:gd name="connsiteY11" fmla="*/ 21420 h 607987"/>
              <a:gd name="connsiteX12" fmla="*/ 279053 w 574522"/>
              <a:gd name="connsiteY12" fmla="*/ 15725 h 607987"/>
              <a:gd name="connsiteX13" fmla="*/ 330308 w 574522"/>
              <a:gd name="connsiteY13" fmla="*/ 4335 h 607987"/>
              <a:gd name="connsiteX14" fmla="*/ 546717 w 574522"/>
              <a:gd name="connsiteY14" fmla="*/ 49894 h 607987"/>
              <a:gd name="connsiteX15" fmla="*/ 563802 w 574522"/>
              <a:gd name="connsiteY15" fmla="*/ 61284 h 607987"/>
              <a:gd name="connsiteX16" fmla="*/ 563802 w 574522"/>
              <a:gd name="connsiteY16" fmla="*/ 220739 h 607987"/>
              <a:gd name="connsiteX17" fmla="*/ 552412 w 574522"/>
              <a:gd name="connsiteY17" fmla="*/ 237823 h 607987"/>
              <a:gd name="connsiteX18" fmla="*/ 535328 w 574522"/>
              <a:gd name="connsiteY18" fmla="*/ 277687 h 607987"/>
              <a:gd name="connsiteX19" fmla="*/ 518243 w 574522"/>
              <a:gd name="connsiteY19" fmla="*/ 289077 h 607987"/>
              <a:gd name="connsiteX20" fmla="*/ 489768 w 574522"/>
              <a:gd name="connsiteY20" fmla="*/ 311856 h 607987"/>
              <a:gd name="connsiteX21" fmla="*/ 449903 w 574522"/>
              <a:gd name="connsiteY21" fmla="*/ 334635 h 607987"/>
              <a:gd name="connsiteX22" fmla="*/ 415733 w 574522"/>
              <a:gd name="connsiteY22" fmla="*/ 340330 h 607987"/>
              <a:gd name="connsiteX23" fmla="*/ 387258 w 574522"/>
              <a:gd name="connsiteY23" fmla="*/ 346025 h 607987"/>
              <a:gd name="connsiteX24" fmla="*/ 353088 w 574522"/>
              <a:gd name="connsiteY24" fmla="*/ 351720 h 607987"/>
              <a:gd name="connsiteX25" fmla="*/ 336003 w 574522"/>
              <a:gd name="connsiteY25" fmla="*/ 357415 h 607987"/>
              <a:gd name="connsiteX26" fmla="*/ 313223 w 574522"/>
              <a:gd name="connsiteY26" fmla="*/ 363110 h 607987"/>
              <a:gd name="connsiteX27" fmla="*/ 279053 w 574522"/>
              <a:gd name="connsiteY27" fmla="*/ 374499 h 607987"/>
              <a:gd name="connsiteX28" fmla="*/ 244884 w 574522"/>
              <a:gd name="connsiteY28" fmla="*/ 397279 h 607987"/>
              <a:gd name="connsiteX29" fmla="*/ 233494 w 574522"/>
              <a:gd name="connsiteY29" fmla="*/ 431448 h 607987"/>
              <a:gd name="connsiteX30" fmla="*/ 227799 w 574522"/>
              <a:gd name="connsiteY30" fmla="*/ 448532 h 607987"/>
              <a:gd name="connsiteX31" fmla="*/ 222104 w 574522"/>
              <a:gd name="connsiteY31" fmla="*/ 482701 h 607987"/>
              <a:gd name="connsiteX32" fmla="*/ 216409 w 574522"/>
              <a:gd name="connsiteY32" fmla="*/ 511175 h 607987"/>
              <a:gd name="connsiteX33" fmla="*/ 210714 w 574522"/>
              <a:gd name="connsiteY33" fmla="*/ 556734 h 607987"/>
              <a:gd name="connsiteX34" fmla="*/ 205019 w 574522"/>
              <a:gd name="connsiteY34" fmla="*/ 607987 h 60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4522" h="607987">
                <a:moveTo>
                  <a:pt x="0" y="306161"/>
                </a:moveTo>
                <a:cubicBezTo>
                  <a:pt x="38248" y="299786"/>
                  <a:pt x="42471" y="302525"/>
                  <a:pt x="79729" y="277687"/>
                </a:cubicBezTo>
                <a:lnTo>
                  <a:pt x="113899" y="254908"/>
                </a:lnTo>
                <a:lnTo>
                  <a:pt x="130984" y="243518"/>
                </a:lnTo>
                <a:cubicBezTo>
                  <a:pt x="141425" y="212196"/>
                  <a:pt x="130406" y="240259"/>
                  <a:pt x="148069" y="209349"/>
                </a:cubicBezTo>
                <a:cubicBezTo>
                  <a:pt x="158195" y="191629"/>
                  <a:pt x="158237" y="184619"/>
                  <a:pt x="170849" y="169485"/>
                </a:cubicBezTo>
                <a:cubicBezTo>
                  <a:pt x="176005" y="163298"/>
                  <a:pt x="182239" y="158096"/>
                  <a:pt x="187934" y="152401"/>
                </a:cubicBezTo>
                <a:cubicBezTo>
                  <a:pt x="189832" y="146706"/>
                  <a:pt x="191145" y="140781"/>
                  <a:pt x="193629" y="135316"/>
                </a:cubicBezTo>
                <a:cubicBezTo>
                  <a:pt x="200655" y="119859"/>
                  <a:pt x="216409" y="89758"/>
                  <a:pt x="216409" y="89758"/>
                </a:cubicBezTo>
                <a:cubicBezTo>
                  <a:pt x="232759" y="24357"/>
                  <a:pt x="207725" y="102783"/>
                  <a:pt x="239189" y="55589"/>
                </a:cubicBezTo>
                <a:cubicBezTo>
                  <a:pt x="243531" y="49077"/>
                  <a:pt x="240542" y="39321"/>
                  <a:pt x="244884" y="32809"/>
                </a:cubicBezTo>
                <a:cubicBezTo>
                  <a:pt x="248681" y="27114"/>
                  <a:pt x="255847" y="24481"/>
                  <a:pt x="261969" y="21420"/>
                </a:cubicBezTo>
                <a:cubicBezTo>
                  <a:pt x="267338" y="18736"/>
                  <a:pt x="273281" y="17374"/>
                  <a:pt x="279053" y="15725"/>
                </a:cubicBezTo>
                <a:cubicBezTo>
                  <a:pt x="297818" y="10364"/>
                  <a:pt x="310737" y="8249"/>
                  <a:pt x="330308" y="4335"/>
                </a:cubicBezTo>
                <a:cubicBezTo>
                  <a:pt x="628862" y="21897"/>
                  <a:pt x="468753" y="-39208"/>
                  <a:pt x="546717" y="49894"/>
                </a:cubicBezTo>
                <a:cubicBezTo>
                  <a:pt x="551224" y="55045"/>
                  <a:pt x="558107" y="57487"/>
                  <a:pt x="563802" y="61284"/>
                </a:cubicBezTo>
                <a:cubicBezTo>
                  <a:pt x="579364" y="123530"/>
                  <a:pt x="576770" y="104031"/>
                  <a:pt x="563802" y="220739"/>
                </a:cubicBezTo>
                <a:cubicBezTo>
                  <a:pt x="563046" y="227541"/>
                  <a:pt x="556209" y="232128"/>
                  <a:pt x="552412" y="237823"/>
                </a:cubicBezTo>
                <a:cubicBezTo>
                  <a:pt x="548456" y="249691"/>
                  <a:pt x="543146" y="268305"/>
                  <a:pt x="535328" y="277687"/>
                </a:cubicBezTo>
                <a:cubicBezTo>
                  <a:pt x="530946" y="282945"/>
                  <a:pt x="523938" y="285280"/>
                  <a:pt x="518243" y="289077"/>
                </a:cubicBezTo>
                <a:cubicBezTo>
                  <a:pt x="499042" y="317876"/>
                  <a:pt x="517276" y="298102"/>
                  <a:pt x="489768" y="311856"/>
                </a:cubicBezTo>
                <a:cubicBezTo>
                  <a:pt x="468794" y="322343"/>
                  <a:pt x="474867" y="327146"/>
                  <a:pt x="449903" y="334635"/>
                </a:cubicBezTo>
                <a:cubicBezTo>
                  <a:pt x="438843" y="337953"/>
                  <a:pt x="427094" y="338264"/>
                  <a:pt x="415733" y="340330"/>
                </a:cubicBezTo>
                <a:cubicBezTo>
                  <a:pt x="406209" y="342062"/>
                  <a:pt x="396782" y="344293"/>
                  <a:pt x="387258" y="346025"/>
                </a:cubicBezTo>
                <a:cubicBezTo>
                  <a:pt x="375897" y="348091"/>
                  <a:pt x="364360" y="349215"/>
                  <a:pt x="353088" y="351720"/>
                </a:cubicBezTo>
                <a:cubicBezTo>
                  <a:pt x="347228" y="353022"/>
                  <a:pt x="341775" y="355766"/>
                  <a:pt x="336003" y="357415"/>
                </a:cubicBezTo>
                <a:cubicBezTo>
                  <a:pt x="328477" y="359565"/>
                  <a:pt x="320720" y="360861"/>
                  <a:pt x="313223" y="363110"/>
                </a:cubicBezTo>
                <a:cubicBezTo>
                  <a:pt x="301723" y="366560"/>
                  <a:pt x="279053" y="374499"/>
                  <a:pt x="279053" y="374499"/>
                </a:cubicBezTo>
                <a:cubicBezTo>
                  <a:pt x="267663" y="382092"/>
                  <a:pt x="249213" y="384293"/>
                  <a:pt x="244884" y="397279"/>
                </a:cubicBezTo>
                <a:lnTo>
                  <a:pt x="233494" y="431448"/>
                </a:lnTo>
                <a:lnTo>
                  <a:pt x="227799" y="448532"/>
                </a:lnTo>
                <a:cubicBezTo>
                  <a:pt x="225901" y="459922"/>
                  <a:pt x="224170" y="471340"/>
                  <a:pt x="222104" y="482701"/>
                </a:cubicBezTo>
                <a:cubicBezTo>
                  <a:pt x="220372" y="492224"/>
                  <a:pt x="217881" y="501608"/>
                  <a:pt x="216409" y="511175"/>
                </a:cubicBezTo>
                <a:cubicBezTo>
                  <a:pt x="214082" y="526302"/>
                  <a:pt x="213041" y="541607"/>
                  <a:pt x="210714" y="556734"/>
                </a:cubicBezTo>
                <a:cubicBezTo>
                  <a:pt x="203530" y="603430"/>
                  <a:pt x="205019" y="567075"/>
                  <a:pt x="205019" y="607987"/>
                </a:cubicBezTo>
              </a:path>
            </a:pathLst>
          </a:cu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6" name="Ellipse 25"/>
          <p:cNvSpPr/>
          <p:nvPr/>
        </p:nvSpPr>
        <p:spPr>
          <a:xfrm>
            <a:off x="4160118" y="3305684"/>
            <a:ext cx="76663" cy="651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7" name="Ellipse 26"/>
          <p:cNvSpPr/>
          <p:nvPr/>
        </p:nvSpPr>
        <p:spPr>
          <a:xfrm>
            <a:off x="4227870" y="3780189"/>
            <a:ext cx="76663" cy="651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8" name="Ellipse 27"/>
          <p:cNvSpPr/>
          <p:nvPr/>
        </p:nvSpPr>
        <p:spPr>
          <a:xfrm>
            <a:off x="4739265" y="4285466"/>
            <a:ext cx="76663" cy="651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9" name="Ellipse 28"/>
          <p:cNvSpPr/>
          <p:nvPr/>
        </p:nvSpPr>
        <p:spPr>
          <a:xfrm>
            <a:off x="5279575" y="1550131"/>
            <a:ext cx="76663" cy="651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5" name="Forme libre 24"/>
          <p:cNvSpPr/>
          <p:nvPr/>
        </p:nvSpPr>
        <p:spPr>
          <a:xfrm>
            <a:off x="5339527" y="1628253"/>
            <a:ext cx="399641" cy="2141154"/>
          </a:xfrm>
          <a:custGeom>
            <a:avLst/>
            <a:gdLst>
              <a:gd name="connsiteX0" fmla="*/ 8889 w 399641"/>
              <a:gd name="connsiteY0" fmla="*/ 2141154 h 2141154"/>
              <a:gd name="connsiteX1" fmla="*/ 33311 w 399641"/>
              <a:gd name="connsiteY1" fmla="*/ 2100447 h 2141154"/>
              <a:gd name="connsiteX2" fmla="*/ 57733 w 399641"/>
              <a:gd name="connsiteY2" fmla="*/ 2084165 h 2141154"/>
              <a:gd name="connsiteX3" fmla="*/ 90295 w 399641"/>
              <a:gd name="connsiteY3" fmla="*/ 2035317 h 2141154"/>
              <a:gd name="connsiteX4" fmla="*/ 130999 w 399641"/>
              <a:gd name="connsiteY4" fmla="*/ 1986470 h 2141154"/>
              <a:gd name="connsiteX5" fmla="*/ 139139 w 399641"/>
              <a:gd name="connsiteY5" fmla="*/ 1962046 h 2141154"/>
              <a:gd name="connsiteX6" fmla="*/ 155421 w 399641"/>
              <a:gd name="connsiteY6" fmla="*/ 1937622 h 2141154"/>
              <a:gd name="connsiteX7" fmla="*/ 179843 w 399641"/>
              <a:gd name="connsiteY7" fmla="*/ 1848068 h 2141154"/>
              <a:gd name="connsiteX8" fmla="*/ 196124 w 399641"/>
              <a:gd name="connsiteY8" fmla="*/ 1782938 h 2141154"/>
              <a:gd name="connsiteX9" fmla="*/ 212405 w 399641"/>
              <a:gd name="connsiteY9" fmla="*/ 1725949 h 2141154"/>
              <a:gd name="connsiteX10" fmla="*/ 228687 w 399641"/>
              <a:gd name="connsiteY10" fmla="*/ 1701525 h 2141154"/>
              <a:gd name="connsiteX11" fmla="*/ 244968 w 399641"/>
              <a:gd name="connsiteY11" fmla="*/ 1652678 h 2141154"/>
              <a:gd name="connsiteX12" fmla="*/ 261249 w 399641"/>
              <a:gd name="connsiteY12" fmla="*/ 1628254 h 2141154"/>
              <a:gd name="connsiteX13" fmla="*/ 277531 w 399641"/>
              <a:gd name="connsiteY13" fmla="*/ 1579406 h 2141154"/>
              <a:gd name="connsiteX14" fmla="*/ 310093 w 399641"/>
              <a:gd name="connsiteY14" fmla="*/ 1530559 h 2141154"/>
              <a:gd name="connsiteX15" fmla="*/ 318234 w 399641"/>
              <a:gd name="connsiteY15" fmla="*/ 1506135 h 2141154"/>
              <a:gd name="connsiteX16" fmla="*/ 350797 w 399641"/>
              <a:gd name="connsiteY16" fmla="*/ 1457287 h 2141154"/>
              <a:gd name="connsiteX17" fmla="*/ 375219 w 399641"/>
              <a:gd name="connsiteY17" fmla="*/ 1384016 h 2141154"/>
              <a:gd name="connsiteX18" fmla="*/ 383359 w 399641"/>
              <a:gd name="connsiteY18" fmla="*/ 1359592 h 2141154"/>
              <a:gd name="connsiteX19" fmla="*/ 399641 w 399641"/>
              <a:gd name="connsiteY19" fmla="*/ 1245614 h 2141154"/>
              <a:gd name="connsiteX20" fmla="*/ 391500 w 399641"/>
              <a:gd name="connsiteY20" fmla="*/ 936246 h 2141154"/>
              <a:gd name="connsiteX21" fmla="*/ 383359 w 399641"/>
              <a:gd name="connsiteY21" fmla="*/ 911822 h 2141154"/>
              <a:gd name="connsiteX22" fmla="*/ 375219 w 399641"/>
              <a:gd name="connsiteY22" fmla="*/ 871116 h 2141154"/>
              <a:gd name="connsiteX23" fmla="*/ 358937 w 399641"/>
              <a:gd name="connsiteY23" fmla="*/ 830410 h 2141154"/>
              <a:gd name="connsiteX24" fmla="*/ 350797 w 399641"/>
              <a:gd name="connsiteY24" fmla="*/ 797845 h 2141154"/>
              <a:gd name="connsiteX25" fmla="*/ 334515 w 399641"/>
              <a:gd name="connsiteY25" fmla="*/ 781562 h 2141154"/>
              <a:gd name="connsiteX26" fmla="*/ 285671 w 399641"/>
              <a:gd name="connsiteY26" fmla="*/ 716432 h 2141154"/>
              <a:gd name="connsiteX27" fmla="*/ 277531 w 399641"/>
              <a:gd name="connsiteY27" fmla="*/ 692008 h 2141154"/>
              <a:gd name="connsiteX28" fmla="*/ 269390 w 399641"/>
              <a:gd name="connsiteY28" fmla="*/ 659443 h 2141154"/>
              <a:gd name="connsiteX29" fmla="*/ 220546 w 399641"/>
              <a:gd name="connsiteY29" fmla="*/ 602454 h 2141154"/>
              <a:gd name="connsiteX30" fmla="*/ 187983 w 399641"/>
              <a:gd name="connsiteY30" fmla="*/ 545465 h 2141154"/>
              <a:gd name="connsiteX31" fmla="*/ 179843 w 399641"/>
              <a:gd name="connsiteY31" fmla="*/ 512900 h 2141154"/>
              <a:gd name="connsiteX32" fmla="*/ 147280 w 399641"/>
              <a:gd name="connsiteY32" fmla="*/ 439629 h 2141154"/>
              <a:gd name="connsiteX33" fmla="*/ 122858 w 399641"/>
              <a:gd name="connsiteY33" fmla="*/ 358216 h 2141154"/>
              <a:gd name="connsiteX34" fmla="*/ 114717 w 399641"/>
              <a:gd name="connsiteY34" fmla="*/ 333792 h 2141154"/>
              <a:gd name="connsiteX35" fmla="*/ 90295 w 399641"/>
              <a:gd name="connsiteY35" fmla="*/ 325651 h 2141154"/>
              <a:gd name="connsiteX36" fmla="*/ 74014 w 399641"/>
              <a:gd name="connsiteY36" fmla="*/ 293086 h 2141154"/>
              <a:gd name="connsiteX37" fmla="*/ 57733 w 399641"/>
              <a:gd name="connsiteY37" fmla="*/ 244238 h 2141154"/>
              <a:gd name="connsiteX38" fmla="*/ 41451 w 399641"/>
              <a:gd name="connsiteY38" fmla="*/ 219815 h 2141154"/>
              <a:gd name="connsiteX39" fmla="*/ 25170 w 399641"/>
              <a:gd name="connsiteY39" fmla="*/ 138402 h 2141154"/>
              <a:gd name="connsiteX40" fmla="*/ 17029 w 399641"/>
              <a:gd name="connsiteY40" fmla="*/ 105837 h 2141154"/>
              <a:gd name="connsiteX41" fmla="*/ 8889 w 399641"/>
              <a:gd name="connsiteY41" fmla="*/ 65131 h 2141154"/>
              <a:gd name="connsiteX42" fmla="*/ 748 w 399641"/>
              <a:gd name="connsiteY42" fmla="*/ 40707 h 2141154"/>
              <a:gd name="connsiteX43" fmla="*/ 748 w 399641"/>
              <a:gd name="connsiteY43" fmla="*/ 0 h 214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9641" h="2141154">
                <a:moveTo>
                  <a:pt x="8889" y="2141154"/>
                </a:moveTo>
                <a:cubicBezTo>
                  <a:pt x="17030" y="2127585"/>
                  <a:pt x="23014" y="2112462"/>
                  <a:pt x="33311" y="2100447"/>
                </a:cubicBezTo>
                <a:cubicBezTo>
                  <a:pt x="39678" y="2093018"/>
                  <a:pt x="51291" y="2091528"/>
                  <a:pt x="57733" y="2084165"/>
                </a:cubicBezTo>
                <a:cubicBezTo>
                  <a:pt x="70618" y="2069438"/>
                  <a:pt x="76458" y="2049155"/>
                  <a:pt x="90295" y="2035317"/>
                </a:cubicBezTo>
                <a:cubicBezTo>
                  <a:pt x="121635" y="2003974"/>
                  <a:pt x="108331" y="2020472"/>
                  <a:pt x="130999" y="1986470"/>
                </a:cubicBezTo>
                <a:cubicBezTo>
                  <a:pt x="133712" y="1978329"/>
                  <a:pt x="135301" y="1969722"/>
                  <a:pt x="139139" y="1962046"/>
                </a:cubicBezTo>
                <a:cubicBezTo>
                  <a:pt x="143514" y="1953294"/>
                  <a:pt x="152847" y="1947062"/>
                  <a:pt x="155421" y="1937622"/>
                </a:cubicBezTo>
                <a:cubicBezTo>
                  <a:pt x="183484" y="1834718"/>
                  <a:pt x="143058" y="1903248"/>
                  <a:pt x="179843" y="1848068"/>
                </a:cubicBezTo>
                <a:cubicBezTo>
                  <a:pt x="196390" y="1765319"/>
                  <a:pt x="179437" y="1841345"/>
                  <a:pt x="196124" y="1782938"/>
                </a:cubicBezTo>
                <a:cubicBezTo>
                  <a:pt x="199600" y="1770773"/>
                  <a:pt x="205902" y="1738957"/>
                  <a:pt x="212405" y="1725949"/>
                </a:cubicBezTo>
                <a:cubicBezTo>
                  <a:pt x="216780" y="1717197"/>
                  <a:pt x="223260" y="1709666"/>
                  <a:pt x="228687" y="1701525"/>
                </a:cubicBezTo>
                <a:cubicBezTo>
                  <a:pt x="234114" y="1685243"/>
                  <a:pt x="235448" y="1666959"/>
                  <a:pt x="244968" y="1652678"/>
                </a:cubicBezTo>
                <a:cubicBezTo>
                  <a:pt x="250395" y="1644537"/>
                  <a:pt x="257275" y="1637195"/>
                  <a:pt x="261249" y="1628254"/>
                </a:cubicBezTo>
                <a:cubicBezTo>
                  <a:pt x="268219" y="1612570"/>
                  <a:pt x="269856" y="1594758"/>
                  <a:pt x="277531" y="1579406"/>
                </a:cubicBezTo>
                <a:cubicBezTo>
                  <a:pt x="286282" y="1561903"/>
                  <a:pt x="303905" y="1549123"/>
                  <a:pt x="310093" y="1530559"/>
                </a:cubicBezTo>
                <a:cubicBezTo>
                  <a:pt x="312807" y="1522418"/>
                  <a:pt x="314067" y="1513637"/>
                  <a:pt x="318234" y="1506135"/>
                </a:cubicBezTo>
                <a:cubicBezTo>
                  <a:pt x="327737" y="1489028"/>
                  <a:pt x="350797" y="1457287"/>
                  <a:pt x="350797" y="1457287"/>
                </a:cubicBezTo>
                <a:lnTo>
                  <a:pt x="375219" y="1384016"/>
                </a:lnTo>
                <a:cubicBezTo>
                  <a:pt x="377932" y="1375875"/>
                  <a:pt x="381948" y="1368057"/>
                  <a:pt x="383359" y="1359592"/>
                </a:cubicBezTo>
                <a:cubicBezTo>
                  <a:pt x="395097" y="1289163"/>
                  <a:pt x="389453" y="1327124"/>
                  <a:pt x="399641" y="1245614"/>
                </a:cubicBezTo>
                <a:cubicBezTo>
                  <a:pt x="396927" y="1142491"/>
                  <a:pt x="396526" y="1039282"/>
                  <a:pt x="391500" y="936246"/>
                </a:cubicBezTo>
                <a:cubicBezTo>
                  <a:pt x="391082" y="927675"/>
                  <a:pt x="385440" y="920148"/>
                  <a:pt x="383359" y="911822"/>
                </a:cubicBezTo>
                <a:cubicBezTo>
                  <a:pt x="380003" y="898398"/>
                  <a:pt x="379195" y="884370"/>
                  <a:pt x="375219" y="871116"/>
                </a:cubicBezTo>
                <a:cubicBezTo>
                  <a:pt x="371020" y="857118"/>
                  <a:pt x="363558" y="844274"/>
                  <a:pt x="358937" y="830410"/>
                </a:cubicBezTo>
                <a:cubicBezTo>
                  <a:pt x="355399" y="819795"/>
                  <a:pt x="355801" y="807853"/>
                  <a:pt x="350797" y="797845"/>
                </a:cubicBezTo>
                <a:cubicBezTo>
                  <a:pt x="347365" y="790980"/>
                  <a:pt x="339120" y="787703"/>
                  <a:pt x="334515" y="781562"/>
                </a:cubicBezTo>
                <a:cubicBezTo>
                  <a:pt x="279285" y="707916"/>
                  <a:pt x="323011" y="753774"/>
                  <a:pt x="285671" y="716432"/>
                </a:cubicBezTo>
                <a:cubicBezTo>
                  <a:pt x="282958" y="708291"/>
                  <a:pt x="279888" y="700259"/>
                  <a:pt x="277531" y="692008"/>
                </a:cubicBezTo>
                <a:cubicBezTo>
                  <a:pt x="274457" y="681249"/>
                  <a:pt x="273797" y="669727"/>
                  <a:pt x="269390" y="659443"/>
                </a:cubicBezTo>
                <a:cubicBezTo>
                  <a:pt x="260091" y="637743"/>
                  <a:pt x="235715" y="617624"/>
                  <a:pt x="220546" y="602454"/>
                </a:cubicBezTo>
                <a:cubicBezTo>
                  <a:pt x="195643" y="527743"/>
                  <a:pt x="237271" y="644051"/>
                  <a:pt x="187983" y="545465"/>
                </a:cubicBezTo>
                <a:cubicBezTo>
                  <a:pt x="182980" y="535457"/>
                  <a:pt x="183381" y="523515"/>
                  <a:pt x="179843" y="512900"/>
                </a:cubicBezTo>
                <a:cubicBezTo>
                  <a:pt x="169451" y="481722"/>
                  <a:pt x="161462" y="467995"/>
                  <a:pt x="147280" y="439629"/>
                </a:cubicBezTo>
                <a:cubicBezTo>
                  <a:pt x="132475" y="335989"/>
                  <a:pt x="152475" y="417455"/>
                  <a:pt x="122858" y="358216"/>
                </a:cubicBezTo>
                <a:cubicBezTo>
                  <a:pt x="119020" y="350540"/>
                  <a:pt x="120785" y="339860"/>
                  <a:pt x="114717" y="333792"/>
                </a:cubicBezTo>
                <a:cubicBezTo>
                  <a:pt x="108649" y="327724"/>
                  <a:pt x="98436" y="328365"/>
                  <a:pt x="90295" y="325651"/>
                </a:cubicBezTo>
                <a:cubicBezTo>
                  <a:pt x="84868" y="314796"/>
                  <a:pt x="78521" y="304354"/>
                  <a:pt x="74014" y="293086"/>
                </a:cubicBezTo>
                <a:cubicBezTo>
                  <a:pt x="67640" y="277150"/>
                  <a:pt x="67253" y="258519"/>
                  <a:pt x="57733" y="244238"/>
                </a:cubicBezTo>
                <a:lnTo>
                  <a:pt x="41451" y="219815"/>
                </a:lnTo>
                <a:cubicBezTo>
                  <a:pt x="22540" y="144158"/>
                  <a:pt x="45136" y="238234"/>
                  <a:pt x="25170" y="138402"/>
                </a:cubicBezTo>
                <a:cubicBezTo>
                  <a:pt x="22976" y="127430"/>
                  <a:pt x="19456" y="116760"/>
                  <a:pt x="17029" y="105837"/>
                </a:cubicBezTo>
                <a:cubicBezTo>
                  <a:pt x="14028" y="92329"/>
                  <a:pt x="12245" y="78555"/>
                  <a:pt x="8889" y="65131"/>
                </a:cubicBezTo>
                <a:cubicBezTo>
                  <a:pt x="6808" y="56805"/>
                  <a:pt x="1812" y="49222"/>
                  <a:pt x="748" y="40707"/>
                </a:cubicBezTo>
                <a:cubicBezTo>
                  <a:pt x="-935" y="27243"/>
                  <a:pt x="748" y="13569"/>
                  <a:pt x="748"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30" name="Forme libre 29"/>
          <p:cNvSpPr/>
          <p:nvPr/>
        </p:nvSpPr>
        <p:spPr>
          <a:xfrm>
            <a:off x="5404655" y="-1200"/>
            <a:ext cx="1729758" cy="2973394"/>
          </a:xfrm>
          <a:custGeom>
            <a:avLst/>
            <a:gdLst>
              <a:gd name="connsiteX0" fmla="*/ 0 w 1729758"/>
              <a:gd name="connsiteY0" fmla="*/ 1622397 h 2973394"/>
              <a:gd name="connsiteX1" fmla="*/ 67558 w 1729758"/>
              <a:gd name="connsiteY1" fmla="*/ 1703457 h 2973394"/>
              <a:gd name="connsiteX2" fmla="*/ 148628 w 1729758"/>
              <a:gd name="connsiteY2" fmla="*/ 1784516 h 2973394"/>
              <a:gd name="connsiteX3" fmla="*/ 175651 w 1729758"/>
              <a:gd name="connsiteY3" fmla="*/ 1879086 h 2973394"/>
              <a:gd name="connsiteX4" fmla="*/ 202674 w 1729758"/>
              <a:gd name="connsiteY4" fmla="*/ 1973656 h 2973394"/>
              <a:gd name="connsiteX5" fmla="*/ 270232 w 1729758"/>
              <a:gd name="connsiteY5" fmla="*/ 2054716 h 2973394"/>
              <a:gd name="connsiteX6" fmla="*/ 297256 w 1729758"/>
              <a:gd name="connsiteY6" fmla="*/ 2149286 h 2973394"/>
              <a:gd name="connsiteX7" fmla="*/ 324279 w 1729758"/>
              <a:gd name="connsiteY7" fmla="*/ 2189816 h 2973394"/>
              <a:gd name="connsiteX8" fmla="*/ 351302 w 1729758"/>
              <a:gd name="connsiteY8" fmla="*/ 2270875 h 2973394"/>
              <a:gd name="connsiteX9" fmla="*/ 364814 w 1729758"/>
              <a:gd name="connsiteY9" fmla="*/ 2311405 h 2973394"/>
              <a:gd name="connsiteX10" fmla="*/ 378325 w 1729758"/>
              <a:gd name="connsiteY10" fmla="*/ 2351935 h 2973394"/>
              <a:gd name="connsiteX11" fmla="*/ 405349 w 1729758"/>
              <a:gd name="connsiteY11" fmla="*/ 2392465 h 2973394"/>
              <a:gd name="connsiteX12" fmla="*/ 418860 w 1729758"/>
              <a:gd name="connsiteY12" fmla="*/ 2432995 h 2973394"/>
              <a:gd name="connsiteX13" fmla="*/ 486419 w 1729758"/>
              <a:gd name="connsiteY13" fmla="*/ 2500545 h 2973394"/>
              <a:gd name="connsiteX14" fmla="*/ 513442 w 1729758"/>
              <a:gd name="connsiteY14" fmla="*/ 2662665 h 2973394"/>
              <a:gd name="connsiteX15" fmla="*/ 540465 w 1729758"/>
              <a:gd name="connsiteY15" fmla="*/ 2730215 h 2973394"/>
              <a:gd name="connsiteX16" fmla="*/ 553977 w 1729758"/>
              <a:gd name="connsiteY16" fmla="*/ 2770744 h 2973394"/>
              <a:gd name="connsiteX17" fmla="*/ 594512 w 1729758"/>
              <a:gd name="connsiteY17" fmla="*/ 2905844 h 2973394"/>
              <a:gd name="connsiteX18" fmla="*/ 621535 w 1729758"/>
              <a:gd name="connsiteY18" fmla="*/ 2946374 h 2973394"/>
              <a:gd name="connsiteX19" fmla="*/ 702605 w 1729758"/>
              <a:gd name="connsiteY19" fmla="*/ 2973394 h 2973394"/>
              <a:gd name="connsiteX20" fmla="*/ 837721 w 1729758"/>
              <a:gd name="connsiteY20" fmla="*/ 2959884 h 2973394"/>
              <a:gd name="connsiteX21" fmla="*/ 905279 w 1729758"/>
              <a:gd name="connsiteY21" fmla="*/ 2878824 h 2973394"/>
              <a:gd name="connsiteX22" fmla="*/ 918791 w 1729758"/>
              <a:gd name="connsiteY22" fmla="*/ 2838294 h 2973394"/>
              <a:gd name="connsiteX23" fmla="*/ 945814 w 1729758"/>
              <a:gd name="connsiteY23" fmla="*/ 2797764 h 2973394"/>
              <a:gd name="connsiteX24" fmla="*/ 959326 w 1729758"/>
              <a:gd name="connsiteY24" fmla="*/ 2757234 h 2973394"/>
              <a:gd name="connsiteX25" fmla="*/ 999861 w 1729758"/>
              <a:gd name="connsiteY25" fmla="*/ 2676175 h 2973394"/>
              <a:gd name="connsiteX26" fmla="*/ 1013372 w 1729758"/>
              <a:gd name="connsiteY26" fmla="*/ 2541075 h 2973394"/>
              <a:gd name="connsiteX27" fmla="*/ 1040396 w 1729758"/>
              <a:gd name="connsiteY27" fmla="*/ 2514055 h 2973394"/>
              <a:gd name="connsiteX28" fmla="*/ 1067419 w 1729758"/>
              <a:gd name="connsiteY28" fmla="*/ 2432995 h 2973394"/>
              <a:gd name="connsiteX29" fmla="*/ 1080931 w 1729758"/>
              <a:gd name="connsiteY29" fmla="*/ 2392465 h 2973394"/>
              <a:gd name="connsiteX30" fmla="*/ 1107954 w 1729758"/>
              <a:gd name="connsiteY30" fmla="*/ 2297895 h 2973394"/>
              <a:gd name="connsiteX31" fmla="*/ 1134977 w 1729758"/>
              <a:gd name="connsiteY31" fmla="*/ 2068226 h 2973394"/>
              <a:gd name="connsiteX32" fmla="*/ 1148489 w 1729758"/>
              <a:gd name="connsiteY32" fmla="*/ 1973656 h 2973394"/>
              <a:gd name="connsiteX33" fmla="*/ 1175512 w 1729758"/>
              <a:gd name="connsiteY33" fmla="*/ 1892596 h 2973394"/>
              <a:gd name="connsiteX34" fmla="*/ 1189024 w 1729758"/>
              <a:gd name="connsiteY34" fmla="*/ 1838556 h 2973394"/>
              <a:gd name="connsiteX35" fmla="*/ 1216047 w 1729758"/>
              <a:gd name="connsiteY35" fmla="*/ 1757496 h 2973394"/>
              <a:gd name="connsiteX36" fmla="*/ 1256582 w 1729758"/>
              <a:gd name="connsiteY36" fmla="*/ 1635907 h 2973394"/>
              <a:gd name="connsiteX37" fmla="*/ 1283605 w 1729758"/>
              <a:gd name="connsiteY37" fmla="*/ 1554847 h 2973394"/>
              <a:gd name="connsiteX38" fmla="*/ 1297117 w 1729758"/>
              <a:gd name="connsiteY38" fmla="*/ 1514317 h 2973394"/>
              <a:gd name="connsiteX39" fmla="*/ 1283605 w 1729758"/>
              <a:gd name="connsiteY39" fmla="*/ 1325177 h 2973394"/>
              <a:gd name="connsiteX40" fmla="*/ 1243070 w 1729758"/>
              <a:gd name="connsiteY40" fmla="*/ 1298157 h 2973394"/>
              <a:gd name="connsiteX41" fmla="*/ 1134977 w 1729758"/>
              <a:gd name="connsiteY41" fmla="*/ 1271137 h 2973394"/>
              <a:gd name="connsiteX42" fmla="*/ 1080931 w 1729758"/>
              <a:gd name="connsiteY42" fmla="*/ 1244118 h 2973394"/>
              <a:gd name="connsiteX43" fmla="*/ 1026884 w 1729758"/>
              <a:gd name="connsiteY43" fmla="*/ 1230608 h 2973394"/>
              <a:gd name="connsiteX44" fmla="*/ 1013372 w 1729758"/>
              <a:gd name="connsiteY44" fmla="*/ 1190078 h 2973394"/>
              <a:gd name="connsiteX45" fmla="*/ 1040396 w 1729758"/>
              <a:gd name="connsiteY45" fmla="*/ 1163058 h 2973394"/>
              <a:gd name="connsiteX46" fmla="*/ 1121465 w 1729758"/>
              <a:gd name="connsiteY46" fmla="*/ 1136038 h 2973394"/>
              <a:gd name="connsiteX47" fmla="*/ 1216047 w 1729758"/>
              <a:gd name="connsiteY47" fmla="*/ 1095508 h 2973394"/>
              <a:gd name="connsiteX48" fmla="*/ 1324140 w 1729758"/>
              <a:gd name="connsiteY48" fmla="*/ 1068488 h 2973394"/>
              <a:gd name="connsiteX49" fmla="*/ 1418721 w 1729758"/>
              <a:gd name="connsiteY49" fmla="*/ 1041468 h 2973394"/>
              <a:gd name="connsiteX50" fmla="*/ 1432233 w 1729758"/>
              <a:gd name="connsiteY50" fmla="*/ 1000938 h 2973394"/>
              <a:gd name="connsiteX51" fmla="*/ 1607884 w 1729758"/>
              <a:gd name="connsiteY51" fmla="*/ 960408 h 2973394"/>
              <a:gd name="connsiteX52" fmla="*/ 1688954 w 1729758"/>
              <a:gd name="connsiteY52" fmla="*/ 946898 h 2973394"/>
              <a:gd name="connsiteX53" fmla="*/ 1729489 w 1729758"/>
              <a:gd name="connsiteY53" fmla="*/ 771268 h 2973394"/>
              <a:gd name="connsiteX54" fmla="*/ 1715977 w 1729758"/>
              <a:gd name="connsiteY54" fmla="*/ 582129 h 2973394"/>
              <a:gd name="connsiteX55" fmla="*/ 1702466 w 1729758"/>
              <a:gd name="connsiteY55" fmla="*/ 541599 h 2973394"/>
              <a:gd name="connsiteX56" fmla="*/ 1621396 w 1729758"/>
              <a:gd name="connsiteY56" fmla="*/ 501069 h 2973394"/>
              <a:gd name="connsiteX57" fmla="*/ 1594373 w 1729758"/>
              <a:gd name="connsiteY57" fmla="*/ 447029 h 2973394"/>
              <a:gd name="connsiteX58" fmla="*/ 1580861 w 1729758"/>
              <a:gd name="connsiteY58" fmla="*/ 379479 h 2973394"/>
              <a:gd name="connsiteX59" fmla="*/ 1553838 w 1729758"/>
              <a:gd name="connsiteY59" fmla="*/ 298419 h 2973394"/>
              <a:gd name="connsiteX60" fmla="*/ 1513303 w 1729758"/>
              <a:gd name="connsiteY60" fmla="*/ 176830 h 2973394"/>
              <a:gd name="connsiteX61" fmla="*/ 1486280 w 1729758"/>
              <a:gd name="connsiteY61" fmla="*/ 95770 h 2973394"/>
              <a:gd name="connsiteX62" fmla="*/ 1432233 w 1729758"/>
              <a:gd name="connsiteY62" fmla="*/ 1200 h 2973394"/>
              <a:gd name="connsiteX63" fmla="*/ 1418721 w 1729758"/>
              <a:gd name="connsiteY63" fmla="*/ 1200 h 297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729758" h="2973394">
                <a:moveTo>
                  <a:pt x="0" y="1622397"/>
                </a:moveTo>
                <a:cubicBezTo>
                  <a:pt x="60234" y="1772965"/>
                  <a:pt x="-12382" y="1641290"/>
                  <a:pt x="67558" y="1703457"/>
                </a:cubicBezTo>
                <a:cubicBezTo>
                  <a:pt x="97724" y="1726916"/>
                  <a:pt x="148628" y="1784516"/>
                  <a:pt x="148628" y="1784516"/>
                </a:cubicBezTo>
                <a:cubicBezTo>
                  <a:pt x="190852" y="1953400"/>
                  <a:pt x="136894" y="1743455"/>
                  <a:pt x="175651" y="1879086"/>
                </a:cubicBezTo>
                <a:cubicBezTo>
                  <a:pt x="177902" y="1886964"/>
                  <a:pt x="194577" y="1961512"/>
                  <a:pt x="202674" y="1973656"/>
                </a:cubicBezTo>
                <a:cubicBezTo>
                  <a:pt x="262441" y="2063297"/>
                  <a:pt x="226024" y="1966310"/>
                  <a:pt x="270232" y="2054716"/>
                </a:cubicBezTo>
                <a:cubicBezTo>
                  <a:pt x="296527" y="2107300"/>
                  <a:pt x="271279" y="2088681"/>
                  <a:pt x="297256" y="2149286"/>
                </a:cubicBezTo>
                <a:cubicBezTo>
                  <a:pt x="303653" y="2164210"/>
                  <a:pt x="317684" y="2174978"/>
                  <a:pt x="324279" y="2189816"/>
                </a:cubicBezTo>
                <a:cubicBezTo>
                  <a:pt x="335848" y="2215842"/>
                  <a:pt x="342294" y="2243855"/>
                  <a:pt x="351302" y="2270875"/>
                </a:cubicBezTo>
                <a:lnTo>
                  <a:pt x="364814" y="2311405"/>
                </a:lnTo>
                <a:cubicBezTo>
                  <a:pt x="369318" y="2324915"/>
                  <a:pt x="370425" y="2340086"/>
                  <a:pt x="378325" y="2351935"/>
                </a:cubicBezTo>
                <a:lnTo>
                  <a:pt x="405349" y="2392465"/>
                </a:lnTo>
                <a:cubicBezTo>
                  <a:pt x="409853" y="2405975"/>
                  <a:pt x="410315" y="2421603"/>
                  <a:pt x="418860" y="2432995"/>
                </a:cubicBezTo>
                <a:cubicBezTo>
                  <a:pt x="437969" y="2458470"/>
                  <a:pt x="486419" y="2500545"/>
                  <a:pt x="486419" y="2500545"/>
                </a:cubicBezTo>
                <a:cubicBezTo>
                  <a:pt x="526524" y="2620850"/>
                  <a:pt x="459135" y="2409264"/>
                  <a:pt x="513442" y="2662665"/>
                </a:cubicBezTo>
                <a:cubicBezTo>
                  <a:pt x="518524" y="2686378"/>
                  <a:pt x="531949" y="2707508"/>
                  <a:pt x="540465" y="2730215"/>
                </a:cubicBezTo>
                <a:cubicBezTo>
                  <a:pt x="545466" y="2743549"/>
                  <a:pt x="549473" y="2757234"/>
                  <a:pt x="553977" y="2770744"/>
                </a:cubicBezTo>
                <a:cubicBezTo>
                  <a:pt x="574631" y="2935966"/>
                  <a:pt x="539861" y="2837539"/>
                  <a:pt x="594512" y="2905844"/>
                </a:cubicBezTo>
                <a:cubicBezTo>
                  <a:pt x="604656" y="2918523"/>
                  <a:pt x="607765" y="2937769"/>
                  <a:pt x="621535" y="2946374"/>
                </a:cubicBezTo>
                <a:cubicBezTo>
                  <a:pt x="645691" y="2961470"/>
                  <a:pt x="702605" y="2973394"/>
                  <a:pt x="702605" y="2973394"/>
                </a:cubicBezTo>
                <a:cubicBezTo>
                  <a:pt x="747644" y="2968891"/>
                  <a:pt x="793617" y="2970061"/>
                  <a:pt x="837721" y="2959884"/>
                </a:cubicBezTo>
                <a:cubicBezTo>
                  <a:pt x="878754" y="2950416"/>
                  <a:pt x="891160" y="2911764"/>
                  <a:pt x="905279" y="2878824"/>
                </a:cubicBezTo>
                <a:cubicBezTo>
                  <a:pt x="910889" y="2865735"/>
                  <a:pt x="912422" y="2851031"/>
                  <a:pt x="918791" y="2838294"/>
                </a:cubicBezTo>
                <a:cubicBezTo>
                  <a:pt x="926053" y="2823771"/>
                  <a:pt x="938552" y="2812287"/>
                  <a:pt x="945814" y="2797764"/>
                </a:cubicBezTo>
                <a:cubicBezTo>
                  <a:pt x="952183" y="2785027"/>
                  <a:pt x="952957" y="2769971"/>
                  <a:pt x="959326" y="2757234"/>
                </a:cubicBezTo>
                <a:cubicBezTo>
                  <a:pt x="1011711" y="2652477"/>
                  <a:pt x="965898" y="2778048"/>
                  <a:pt x="999861" y="2676175"/>
                </a:cubicBezTo>
                <a:cubicBezTo>
                  <a:pt x="1004365" y="2631142"/>
                  <a:pt x="1002394" y="2584981"/>
                  <a:pt x="1013372" y="2541075"/>
                </a:cubicBezTo>
                <a:cubicBezTo>
                  <a:pt x="1016462" y="2528717"/>
                  <a:pt x="1034699" y="2525448"/>
                  <a:pt x="1040396" y="2514055"/>
                </a:cubicBezTo>
                <a:cubicBezTo>
                  <a:pt x="1053135" y="2488581"/>
                  <a:pt x="1058411" y="2460015"/>
                  <a:pt x="1067419" y="2432995"/>
                </a:cubicBezTo>
                <a:cubicBezTo>
                  <a:pt x="1071923" y="2419485"/>
                  <a:pt x="1077477" y="2406281"/>
                  <a:pt x="1080931" y="2392465"/>
                </a:cubicBezTo>
                <a:cubicBezTo>
                  <a:pt x="1097896" y="2324609"/>
                  <a:pt x="1088570" y="2356040"/>
                  <a:pt x="1107954" y="2297895"/>
                </a:cubicBezTo>
                <a:cubicBezTo>
                  <a:pt x="1139606" y="2076350"/>
                  <a:pt x="1101610" y="2351803"/>
                  <a:pt x="1134977" y="2068226"/>
                </a:cubicBezTo>
                <a:cubicBezTo>
                  <a:pt x="1138698" y="2036601"/>
                  <a:pt x="1141328" y="2004684"/>
                  <a:pt x="1148489" y="1973656"/>
                </a:cubicBezTo>
                <a:cubicBezTo>
                  <a:pt x="1154894" y="1945904"/>
                  <a:pt x="1167327" y="1919876"/>
                  <a:pt x="1175512" y="1892596"/>
                </a:cubicBezTo>
                <a:cubicBezTo>
                  <a:pt x="1180848" y="1874811"/>
                  <a:pt x="1183688" y="1856341"/>
                  <a:pt x="1189024" y="1838556"/>
                </a:cubicBezTo>
                <a:cubicBezTo>
                  <a:pt x="1197209" y="1811276"/>
                  <a:pt x="1211364" y="1785590"/>
                  <a:pt x="1216047" y="1757496"/>
                </a:cubicBezTo>
                <a:cubicBezTo>
                  <a:pt x="1232229" y="1660420"/>
                  <a:pt x="1214363" y="1699228"/>
                  <a:pt x="1256582" y="1635907"/>
                </a:cubicBezTo>
                <a:lnTo>
                  <a:pt x="1283605" y="1554847"/>
                </a:lnTo>
                <a:lnTo>
                  <a:pt x="1297117" y="1514317"/>
                </a:lnTo>
                <a:cubicBezTo>
                  <a:pt x="1292613" y="1451270"/>
                  <a:pt x="1298937" y="1386497"/>
                  <a:pt x="1283605" y="1325177"/>
                </a:cubicBezTo>
                <a:cubicBezTo>
                  <a:pt x="1279666" y="1309424"/>
                  <a:pt x="1257594" y="1305418"/>
                  <a:pt x="1243070" y="1298157"/>
                </a:cubicBezTo>
                <a:cubicBezTo>
                  <a:pt x="1215371" y="1284309"/>
                  <a:pt x="1160672" y="1276275"/>
                  <a:pt x="1134977" y="1271137"/>
                </a:cubicBezTo>
                <a:cubicBezTo>
                  <a:pt x="1116962" y="1262131"/>
                  <a:pt x="1099790" y="1251189"/>
                  <a:pt x="1080931" y="1244118"/>
                </a:cubicBezTo>
                <a:cubicBezTo>
                  <a:pt x="1063543" y="1237598"/>
                  <a:pt x="1041385" y="1242208"/>
                  <a:pt x="1026884" y="1230608"/>
                </a:cubicBezTo>
                <a:cubicBezTo>
                  <a:pt x="1015763" y="1221712"/>
                  <a:pt x="1017876" y="1203588"/>
                  <a:pt x="1013372" y="1190078"/>
                </a:cubicBezTo>
                <a:cubicBezTo>
                  <a:pt x="1022380" y="1181071"/>
                  <a:pt x="1029002" y="1168754"/>
                  <a:pt x="1040396" y="1163058"/>
                </a:cubicBezTo>
                <a:cubicBezTo>
                  <a:pt x="1065874" y="1150321"/>
                  <a:pt x="1121465" y="1136038"/>
                  <a:pt x="1121465" y="1136038"/>
                </a:cubicBezTo>
                <a:cubicBezTo>
                  <a:pt x="1166505" y="1091005"/>
                  <a:pt x="1132796" y="1114717"/>
                  <a:pt x="1216047" y="1095508"/>
                </a:cubicBezTo>
                <a:cubicBezTo>
                  <a:pt x="1252236" y="1087158"/>
                  <a:pt x="1288109" y="1077495"/>
                  <a:pt x="1324140" y="1068488"/>
                </a:cubicBezTo>
                <a:cubicBezTo>
                  <a:pt x="1392005" y="1051524"/>
                  <a:pt x="1360569" y="1060850"/>
                  <a:pt x="1418721" y="1041468"/>
                </a:cubicBezTo>
                <a:cubicBezTo>
                  <a:pt x="1423225" y="1027958"/>
                  <a:pt x="1422162" y="1011007"/>
                  <a:pt x="1432233" y="1000938"/>
                </a:cubicBezTo>
                <a:cubicBezTo>
                  <a:pt x="1472326" y="960850"/>
                  <a:pt x="1568382" y="965674"/>
                  <a:pt x="1607884" y="960408"/>
                </a:cubicBezTo>
                <a:cubicBezTo>
                  <a:pt x="1635040" y="956788"/>
                  <a:pt x="1661931" y="951401"/>
                  <a:pt x="1688954" y="946898"/>
                </a:cubicBezTo>
                <a:cubicBezTo>
                  <a:pt x="1735656" y="876853"/>
                  <a:pt x="1729489" y="899836"/>
                  <a:pt x="1729489" y="771268"/>
                </a:cubicBezTo>
                <a:cubicBezTo>
                  <a:pt x="1729489" y="708061"/>
                  <a:pt x="1723363" y="644903"/>
                  <a:pt x="1715977" y="582129"/>
                </a:cubicBezTo>
                <a:cubicBezTo>
                  <a:pt x="1714313" y="567986"/>
                  <a:pt x="1711363" y="552719"/>
                  <a:pt x="1702466" y="541599"/>
                </a:cubicBezTo>
                <a:cubicBezTo>
                  <a:pt x="1683417" y="517790"/>
                  <a:pt x="1648097" y="509968"/>
                  <a:pt x="1621396" y="501069"/>
                </a:cubicBezTo>
                <a:cubicBezTo>
                  <a:pt x="1612388" y="483056"/>
                  <a:pt x="1600743" y="466135"/>
                  <a:pt x="1594373" y="447029"/>
                </a:cubicBezTo>
                <a:cubicBezTo>
                  <a:pt x="1587111" y="425245"/>
                  <a:pt x="1586904" y="401632"/>
                  <a:pt x="1580861" y="379479"/>
                </a:cubicBezTo>
                <a:cubicBezTo>
                  <a:pt x="1573366" y="352001"/>
                  <a:pt x="1562846" y="325439"/>
                  <a:pt x="1553838" y="298419"/>
                </a:cubicBezTo>
                <a:lnTo>
                  <a:pt x="1513303" y="176830"/>
                </a:lnTo>
                <a:lnTo>
                  <a:pt x="1486280" y="95770"/>
                </a:lnTo>
                <a:cubicBezTo>
                  <a:pt x="1472145" y="39238"/>
                  <a:pt x="1481770" y="38348"/>
                  <a:pt x="1432233" y="1200"/>
                </a:cubicBezTo>
                <a:cubicBezTo>
                  <a:pt x="1428630" y="-1502"/>
                  <a:pt x="1423225" y="1200"/>
                  <a:pt x="1418721" y="12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85721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3" grpId="0"/>
      <p:bldP spid="16" grpId="0"/>
      <p:bldP spid="17" grpId="0"/>
      <p:bldP spid="1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a:xfrm>
            <a:off x="162000" y="1058333"/>
            <a:ext cx="8982000" cy="5172605"/>
          </a:xfrm>
        </p:spPr>
        <p:txBody>
          <a:bodyPr/>
          <a:lstStyle/>
          <a:p>
            <a:r>
              <a:rPr lang="fr-CH" dirty="0" smtClean="0"/>
              <a:t>Le </a:t>
            </a:r>
            <a:r>
              <a:rPr lang="fr-CH" dirty="0"/>
              <a:t>peuple se met à </a:t>
            </a:r>
            <a:r>
              <a:rPr lang="fr-CH" dirty="0" smtClean="0"/>
              <a:t>nouveau à murmurer</a:t>
            </a:r>
            <a:r>
              <a:rPr lang="fr-CH" dirty="0"/>
              <a:t>, il accuse Moïse: </a:t>
            </a:r>
            <a:endParaRPr lang="fr-FR" dirty="0"/>
          </a:p>
          <a:p>
            <a:pPr lvl="2"/>
            <a:r>
              <a:rPr lang="fr-CH" dirty="0"/>
              <a:t>Pourquoi nous avez-vous fait monter hors d'Egypte, pour mourir dans le désert? car il n'y a pas de pain, et il n'y a pas d'eau, et notre âme est dégoûtée de ce pain misérable. Nb </a:t>
            </a:r>
            <a:r>
              <a:rPr lang="fr-CH" dirty="0" smtClean="0"/>
              <a:t>21,5</a:t>
            </a:r>
            <a:endParaRPr lang="fr-FR" dirty="0"/>
          </a:p>
          <a:p>
            <a:r>
              <a:rPr lang="fr-CH" dirty="0"/>
              <a:t>L'Eternel intervient </a:t>
            </a:r>
            <a:r>
              <a:rPr lang="fr-CH" dirty="0" smtClean="0"/>
              <a:t>et envoie </a:t>
            </a:r>
            <a:r>
              <a:rPr lang="fr-CH" dirty="0"/>
              <a:t>des serpents contre le peuple</a:t>
            </a:r>
            <a:r>
              <a:rPr lang="fr-CH" dirty="0" smtClean="0"/>
              <a:t>.</a:t>
            </a:r>
            <a:endParaRPr lang="fr-FR" dirty="0"/>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22151" y="4107032"/>
            <a:ext cx="5040000" cy="2562739"/>
          </a:xfrm>
        </p:spPr>
      </p:pic>
    </p:spTree>
    <p:extLst>
      <p:ext uri="{BB962C8B-B14F-4D97-AF65-F5344CB8AC3E}">
        <p14:creationId xmlns:p14="http://schemas.microsoft.com/office/powerpoint/2010/main" val="694913267"/>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smtClean="0"/>
              <a:t>Beaucoup </a:t>
            </a:r>
            <a:r>
              <a:rPr lang="fr-CH" dirty="0"/>
              <a:t>d'Hébreux sont mordus et meurent.</a:t>
            </a:r>
            <a:endParaRPr lang="fr-FR" dirty="0"/>
          </a:p>
          <a:p>
            <a:r>
              <a:rPr lang="fr-CH" dirty="0"/>
              <a:t>Sur demande du peuple, Moïse intercède auprès de </a:t>
            </a:r>
            <a:r>
              <a:rPr lang="fr-CH" dirty="0" smtClean="0"/>
              <a:t>Dieu</a:t>
            </a:r>
            <a:r>
              <a:rPr lang="fr-FR" dirty="0" smtClean="0"/>
              <a:t>.</a:t>
            </a:r>
          </a:p>
          <a:p>
            <a:r>
              <a:rPr lang="fr-CH" dirty="0" smtClean="0"/>
              <a:t>L'Eternel lui donne les consignes suivantes:</a:t>
            </a:r>
            <a:endParaRPr lang="fr-FR" dirty="0"/>
          </a:p>
          <a:p>
            <a:pPr lvl="2"/>
            <a:r>
              <a:rPr lang="fr-CH" dirty="0"/>
              <a:t>Fais-toi un [serpent] brûlant, et mets-le sur une perche; et il arrivera que quiconque sera mordu, et le regardera, vivra. Nb 21,8	</a:t>
            </a:r>
            <a:endParaRPr lang="fr-FR" dirty="0"/>
          </a:p>
        </p:txBody>
      </p:sp>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211909375"/>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smtClean="0"/>
              <a:t>En </a:t>
            </a:r>
            <a:r>
              <a:rPr lang="fr-CH" dirty="0"/>
              <a:t>cas de morsure, le blessé est guéri s'il regarde le serpent d'airain.</a:t>
            </a:r>
            <a:endParaRPr lang="fr-FR" dirty="0"/>
          </a:p>
          <a:p>
            <a:r>
              <a:rPr lang="fr-CH" dirty="0"/>
              <a:t>Le Seigneur Jésus va parler de cette scène:</a:t>
            </a:r>
            <a:endParaRPr lang="fr-FR" dirty="0"/>
          </a:p>
          <a:p>
            <a:pPr lvl="2"/>
            <a:r>
              <a:rPr lang="fr-FR" dirty="0"/>
              <a:t>Et comme Moïse éleva le serpent dans le désert, il faut de même que le Fils de l'homme soit élevé, afin que quiconque croit en lui ait la vie éternelle. </a:t>
            </a:r>
            <a:r>
              <a:rPr lang="fr-FR" dirty="0" err="1"/>
              <a:t>Jn</a:t>
            </a:r>
            <a:r>
              <a:rPr lang="fr-FR" dirty="0"/>
              <a:t> 3,14	</a:t>
            </a:r>
          </a:p>
          <a:p>
            <a:r>
              <a:rPr lang="fr-CH" dirty="0"/>
              <a:t>Il dit encore:</a:t>
            </a:r>
            <a:endParaRPr lang="fr-FR" dirty="0"/>
          </a:p>
          <a:p>
            <a:pPr lvl="2"/>
            <a:r>
              <a:rPr lang="fr-FR" dirty="0"/>
              <a:t>Car Dieu a tant aimé le monde qu'il a donné son Fils unique, afin que quiconque croit en lui ne périsse point, mais qu'il ait la vie éternelle. </a:t>
            </a:r>
            <a:r>
              <a:rPr lang="fr-FR" dirty="0" err="1"/>
              <a:t>Jn</a:t>
            </a:r>
            <a:r>
              <a:rPr lang="fr-FR" dirty="0"/>
              <a:t> 3,16	</a:t>
            </a:r>
          </a:p>
          <a:p>
            <a:r>
              <a:rPr lang="fr-CH" dirty="0"/>
              <a:t>Dans les 2 récits, un regard de foi suffit pour sauver</a:t>
            </a:r>
            <a:r>
              <a:rPr lang="fr-CH" dirty="0" smtClean="0"/>
              <a:t>.</a:t>
            </a:r>
            <a:endParaRPr lang="fr-FR" dirty="0"/>
          </a:p>
        </p:txBody>
      </p:sp>
      <p:sp>
        <p:nvSpPr>
          <p:cNvPr id="2" name="Titre 1"/>
          <p:cNvSpPr>
            <a:spLocks noGrp="1"/>
          </p:cNvSpPr>
          <p:nvPr>
            <p:ph type="title"/>
          </p:nvPr>
        </p:nvSpPr>
        <p:spPr/>
        <p:txBody>
          <a:bodyPr/>
          <a:lstStyle/>
          <a:p>
            <a:endParaRPr lang="fr-FR"/>
          </a:p>
        </p:txBody>
      </p:sp>
    </p:spTree>
    <p:extLst>
      <p:ext uri="{BB962C8B-B14F-4D97-AF65-F5344CB8AC3E}">
        <p14:creationId xmlns:p14="http://schemas.microsoft.com/office/powerpoint/2010/main" val="2722767527"/>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451"/>
          <a:stretch/>
        </p:blipFill>
        <p:spPr/>
      </p:pic>
      <p:sp>
        <p:nvSpPr>
          <p:cNvPr id="5" name="Espace réservé du texte 4"/>
          <p:cNvSpPr>
            <a:spLocks noGrp="1"/>
          </p:cNvSpPr>
          <p:nvPr>
            <p:ph type="body" sz="quarter" idx="12"/>
          </p:nvPr>
        </p:nvSpPr>
        <p:spPr/>
        <p:txBody>
          <a:bodyPr/>
          <a:lstStyle/>
          <a:p>
            <a:r>
              <a:rPr lang="fr-CH" dirty="0" smtClean="0"/>
              <a:t>Qui </a:t>
            </a:r>
            <a:r>
              <a:rPr lang="fr-CH" dirty="0"/>
              <a:t>peut être sauvé?</a:t>
            </a:r>
            <a:endParaRPr lang="fr-FR" dirty="0"/>
          </a:p>
          <a:p>
            <a:pPr lvl="1"/>
            <a:r>
              <a:rPr lang="fr-CH" dirty="0"/>
              <a:t>Quiconque</a:t>
            </a:r>
            <a:endParaRPr lang="fr-FR" dirty="0"/>
          </a:p>
          <a:p>
            <a:r>
              <a:rPr lang="fr-CH" dirty="0"/>
              <a:t>Comment être sauvé?</a:t>
            </a:r>
            <a:endParaRPr lang="fr-FR" dirty="0"/>
          </a:p>
          <a:p>
            <a:pPr lvl="1"/>
            <a:r>
              <a:rPr lang="fr-CH" dirty="0"/>
              <a:t>Reconnaître qu'on est pécheur,</a:t>
            </a:r>
            <a:endParaRPr lang="fr-FR" dirty="0"/>
          </a:p>
          <a:p>
            <a:pPr lvl="1"/>
            <a:r>
              <a:rPr lang="fr-CH" dirty="0"/>
              <a:t>Réaliser que Jésus est mort pour nous sur la croix,</a:t>
            </a:r>
            <a:endParaRPr lang="fr-FR" dirty="0"/>
          </a:p>
          <a:p>
            <a:pPr lvl="1"/>
            <a:r>
              <a:rPr lang="fr-CH" dirty="0"/>
              <a:t>Lui demander d'entrer dans notre vie</a:t>
            </a:r>
            <a:r>
              <a:rPr lang="fr-CH" dirty="0" smtClean="0"/>
              <a:t>.</a:t>
            </a:r>
            <a:endParaRPr lang="fr-FR" dirty="0"/>
          </a:p>
        </p:txBody>
      </p:sp>
      <p:sp>
        <p:nvSpPr>
          <p:cNvPr id="6" name="Text Box 13"/>
          <p:cNvSpPr txBox="1">
            <a:spLocks noChangeArrowheads="1"/>
          </p:cNvSpPr>
          <p:nvPr/>
        </p:nvSpPr>
        <p:spPr bwMode="auto">
          <a:xfrm>
            <a:off x="8714371" y="6011765"/>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TP</a:t>
            </a:r>
            <a:endParaRPr lang="fr-FR" sz="1200" dirty="0">
              <a:latin typeface="Tahoma" charset="0"/>
            </a:endParaRPr>
          </a:p>
        </p:txBody>
      </p:sp>
    </p:spTree>
    <p:extLst>
      <p:ext uri="{BB962C8B-B14F-4D97-AF65-F5344CB8AC3E}">
        <p14:creationId xmlns:p14="http://schemas.microsoft.com/office/powerpoint/2010/main" val="3281382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Le peuple continue sa progression en direction de Canaan.</a:t>
            </a:r>
          </a:p>
          <a:p>
            <a:r>
              <a:rPr lang="fr-FR" dirty="0" smtClean="0"/>
              <a:t>Arrivé à la frontière du royaume des </a:t>
            </a:r>
            <a:r>
              <a:rPr lang="fr-FR" dirty="0" err="1" smtClean="0"/>
              <a:t>Amoréens</a:t>
            </a:r>
            <a:r>
              <a:rPr lang="fr-FR" dirty="0" smtClean="0"/>
              <a:t>, il demande l’autorisation de traverser le pays.</a:t>
            </a:r>
          </a:p>
          <a:p>
            <a:r>
              <a:rPr lang="fr-FR" dirty="0" smtClean="0"/>
              <a:t>Le roi refuse et vient combattre Israël.</a:t>
            </a:r>
          </a:p>
          <a:p>
            <a:r>
              <a:rPr lang="fr-CH" dirty="0"/>
              <a:t>Israël remporte la guerre contre eux et s'empare du pays.</a:t>
            </a:r>
            <a:endParaRPr lang="fr-FR" dirty="0"/>
          </a:p>
          <a:p>
            <a:r>
              <a:rPr lang="fr-CH" dirty="0"/>
              <a:t>Le roi de Basan ne laisse pas non plus Israël traverser son </a:t>
            </a:r>
            <a:r>
              <a:rPr lang="fr-CH" dirty="0" smtClean="0"/>
              <a:t>territoire.</a:t>
            </a:r>
          </a:p>
          <a:p>
            <a:r>
              <a:rPr lang="fr-CH" dirty="0" smtClean="0"/>
              <a:t>Israël </a:t>
            </a:r>
            <a:r>
              <a:rPr lang="fr-CH" dirty="0"/>
              <a:t>l'attaque également et </a:t>
            </a:r>
            <a:r>
              <a:rPr lang="fr-CH" dirty="0" smtClean="0"/>
              <a:t>remporte la victoire.</a:t>
            </a:r>
            <a:endParaRPr lang="fr-FR" dirty="0"/>
          </a:p>
          <a:p>
            <a:endParaRPr lang="fr-FR" dirty="0"/>
          </a:p>
        </p:txBody>
      </p:sp>
    </p:spTree>
    <p:extLst>
      <p:ext uri="{BB962C8B-B14F-4D97-AF65-F5344CB8AC3E}">
        <p14:creationId xmlns:p14="http://schemas.microsoft.com/office/powerpoint/2010/main" val="16853505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smtClean="0"/>
              <a:t>L'Eternel </a:t>
            </a:r>
            <a:r>
              <a:rPr lang="fr-CH" dirty="0"/>
              <a:t>dit à Moïse</a:t>
            </a:r>
            <a:endParaRPr lang="fr-FR" dirty="0"/>
          </a:p>
          <a:p>
            <a:pPr lvl="1"/>
            <a:r>
              <a:rPr lang="fr-CH" dirty="0"/>
              <a:t>de monter sur la montagne,</a:t>
            </a:r>
            <a:endParaRPr lang="fr-FR" dirty="0"/>
          </a:p>
          <a:p>
            <a:pPr lvl="1"/>
            <a:r>
              <a:rPr lang="fr-CH" dirty="0"/>
              <a:t>de regarder Canaan du haut de la montagne.</a:t>
            </a:r>
            <a:endParaRPr lang="fr-FR" dirty="0"/>
          </a:p>
          <a:p>
            <a:pPr lvl="2"/>
            <a:r>
              <a:rPr lang="fr-CH" dirty="0"/>
              <a:t>Tu le regarderas, et tu seras recueilli vers tes peuples, toi aussi, comme Aaron, ton frère, a été recueilli; parce que, au désert de Tsin, lors de la contestation de l'assemblée, vous avez été rebelles à mon commandement, quand vous auriez dû me sanctifier à leurs yeux à l'occasion des eaux: ce sont là des eaux de Meriba à Kadès, dans le désert de Tsin. Nb </a:t>
            </a:r>
            <a:r>
              <a:rPr lang="fr-CH" dirty="0" smtClean="0"/>
              <a:t>27,13</a:t>
            </a:r>
            <a:endParaRPr lang="fr-FR" dirty="0"/>
          </a:p>
          <a:p>
            <a:r>
              <a:rPr lang="fr-CH" dirty="0"/>
              <a:t>Moïse demande à Dieu de choisir son successeur.</a:t>
            </a:r>
            <a:endParaRPr lang="fr-FR" dirty="0"/>
          </a:p>
          <a:p>
            <a:r>
              <a:rPr lang="fr-CH" dirty="0"/>
              <a:t>L'Eternel lui répond:</a:t>
            </a:r>
            <a:endParaRPr lang="fr-FR" dirty="0"/>
          </a:p>
          <a:p>
            <a:pPr lvl="2"/>
            <a:r>
              <a:rPr lang="fr-CH" dirty="0"/>
              <a:t>Prends Josué, fils de Nun, homme en qui réside l'Esprit; Nb 27,18	</a:t>
            </a:r>
            <a:endParaRPr lang="fr-FR" dirty="0"/>
          </a:p>
        </p:txBody>
      </p:sp>
      <p:sp>
        <p:nvSpPr>
          <p:cNvPr id="2" name="Titre 1"/>
          <p:cNvSpPr>
            <a:spLocks noGrp="1"/>
          </p:cNvSpPr>
          <p:nvPr>
            <p:ph type="title"/>
          </p:nvPr>
        </p:nvSpPr>
        <p:spPr/>
        <p:txBody>
          <a:bodyPr/>
          <a:lstStyle/>
          <a:p>
            <a:r>
              <a:rPr lang="fr-CH" dirty="0"/>
              <a:t>Josué, successeur de </a:t>
            </a:r>
            <a:r>
              <a:rPr lang="fr-CH" dirty="0" smtClean="0"/>
              <a:t>Moïse</a:t>
            </a:r>
            <a:endParaRPr lang="fr-FR" dirty="0"/>
          </a:p>
        </p:txBody>
      </p:sp>
    </p:spTree>
    <p:extLst>
      <p:ext uri="{BB962C8B-B14F-4D97-AF65-F5344CB8AC3E}">
        <p14:creationId xmlns:p14="http://schemas.microsoft.com/office/powerpoint/2010/main" val="1048844106"/>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Grp="1" noChangeArrowheads="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texte 4"/>
          <p:cNvSpPr>
            <a:spLocks noGrp="1"/>
          </p:cNvSpPr>
          <p:nvPr>
            <p:ph type="body" sz="quarter" idx="12"/>
          </p:nvPr>
        </p:nvSpPr>
        <p:spPr/>
        <p:txBody>
          <a:bodyPr/>
          <a:lstStyle/>
          <a:p>
            <a:r>
              <a:rPr lang="fr-CH" dirty="0" smtClean="0"/>
              <a:t>Comment faisons</a:t>
            </a:r>
            <a:r>
              <a:rPr lang="fr-CH" dirty="0"/>
              <a:t>-nous </a:t>
            </a:r>
            <a:r>
              <a:rPr lang="fr-CH" dirty="0" smtClean="0"/>
              <a:t>lorsque </a:t>
            </a:r>
            <a:r>
              <a:rPr lang="fr-CH" dirty="0"/>
              <a:t>nous cherchons un chrétien pour une tâche particulière</a:t>
            </a:r>
            <a:r>
              <a:rPr lang="fr-CH" dirty="0" smtClean="0"/>
              <a:t>?</a:t>
            </a:r>
          </a:p>
          <a:p>
            <a:r>
              <a:rPr lang="fr-CH" dirty="0" smtClean="0"/>
              <a:t>Demandons-nous au Seigneur de nous montrer</a:t>
            </a:r>
          </a:p>
          <a:p>
            <a:pPr lvl="1"/>
            <a:r>
              <a:rPr lang="fr-CH" dirty="0" smtClean="0"/>
              <a:t>une personne remplie de l’esprit?</a:t>
            </a:r>
            <a:endParaRPr lang="fr-FR" dirty="0"/>
          </a:p>
          <a:p>
            <a:r>
              <a:rPr lang="fr-CH" dirty="0"/>
              <a:t>Ou proposons-nous à Dieu</a:t>
            </a:r>
            <a:endParaRPr lang="fr-FR" dirty="0"/>
          </a:p>
          <a:p>
            <a:pPr lvl="1"/>
            <a:r>
              <a:rPr lang="fr-CH" dirty="0"/>
              <a:t>une liste de personnes?</a:t>
            </a:r>
            <a:endParaRPr lang="fr-FR" dirty="0"/>
          </a:p>
          <a:p>
            <a:pPr lvl="1"/>
            <a:r>
              <a:rPr lang="fr-CH" dirty="0"/>
              <a:t>ou même une personne qui, selon nous, "ferait l'affaire"?</a:t>
            </a:r>
            <a:endParaRPr lang="fr-FR" dirty="0"/>
          </a:p>
          <a:p>
            <a:r>
              <a:rPr lang="fr-FR" dirty="0"/>
              <a:t> </a:t>
            </a:r>
          </a:p>
          <a:p>
            <a:endParaRPr lang="fr-FR" dirty="0"/>
          </a:p>
          <a:p>
            <a:endParaRPr lang="fr-FR" dirty="0"/>
          </a:p>
        </p:txBody>
      </p:sp>
    </p:spTree>
    <p:extLst>
      <p:ext uri="{BB962C8B-B14F-4D97-AF65-F5344CB8AC3E}">
        <p14:creationId xmlns:p14="http://schemas.microsoft.com/office/powerpoint/2010/main" val="1988367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a:t>Moïse s'arrête près d'un puits.</a:t>
            </a:r>
            <a:endParaRPr lang="en-GB" dirty="0"/>
          </a:p>
          <a:p>
            <a:r>
              <a:rPr lang="fr-CH" dirty="0" smtClean="0"/>
              <a:t>Des </a:t>
            </a:r>
            <a:r>
              <a:rPr lang="fr-CH" dirty="0"/>
              <a:t>filles </a:t>
            </a:r>
            <a:r>
              <a:rPr lang="fr-CH" dirty="0" smtClean="0"/>
              <a:t>qui s’y trouvent se </a:t>
            </a:r>
            <a:r>
              <a:rPr lang="fr-CH" dirty="0"/>
              <a:t>font chasser par des bergers. </a:t>
            </a:r>
            <a:endParaRPr lang="fr-CH" dirty="0" smtClean="0"/>
          </a:p>
          <a:p>
            <a:r>
              <a:rPr lang="fr-CH" dirty="0" smtClean="0"/>
              <a:t>Moïse </a:t>
            </a:r>
            <a:r>
              <a:rPr lang="fr-CH" dirty="0"/>
              <a:t>prend leur défense et les aide à puiser de l'eau. </a:t>
            </a:r>
            <a:endParaRPr lang="fr-CH" dirty="0" smtClean="0"/>
          </a:p>
          <a:p>
            <a:r>
              <a:rPr lang="fr-CH" dirty="0" smtClean="0"/>
              <a:t>Leur </a:t>
            </a:r>
            <a:r>
              <a:rPr lang="fr-CH" dirty="0"/>
              <a:t>père, </a:t>
            </a:r>
            <a:r>
              <a:rPr lang="fr-CH" dirty="0" smtClean="0"/>
              <a:t>Jéthro, </a:t>
            </a:r>
            <a:r>
              <a:rPr lang="fr-CH" dirty="0"/>
              <a:t>entend cela. Il dit à ses filles d'aller </a:t>
            </a:r>
            <a:r>
              <a:rPr lang="fr-CH" dirty="0" smtClean="0"/>
              <a:t>le chercher. </a:t>
            </a:r>
          </a:p>
          <a:p>
            <a:r>
              <a:rPr lang="fr-CH" dirty="0" smtClean="0"/>
              <a:t>Moïse </a:t>
            </a:r>
            <a:r>
              <a:rPr lang="fr-CH" dirty="0"/>
              <a:t>reste dans cette famille.</a:t>
            </a:r>
            <a:r>
              <a:rPr lang="fr-FR" dirty="0"/>
              <a:t> </a:t>
            </a:r>
            <a:endParaRPr lang="fr-FR" dirty="0" smtClean="0"/>
          </a:p>
          <a:p>
            <a:r>
              <a:rPr lang="fr-CH" dirty="0" smtClean="0"/>
              <a:t>Jéthro </a:t>
            </a:r>
            <a:r>
              <a:rPr lang="fr-CH" dirty="0"/>
              <a:t>lui donne sa fille Séphora pour femme</a:t>
            </a:r>
            <a:r>
              <a:rPr lang="fr-CH" dirty="0" smtClean="0"/>
              <a:t>.</a:t>
            </a:r>
            <a:endParaRPr lang="en-GB" dirty="0"/>
          </a:p>
        </p:txBody>
      </p:sp>
      <p:pic>
        <p:nvPicPr>
          <p:cNvPr id="4" name="Espace réservé pour une image  3" descr="Fotolia_38683571_Subscription_L.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7" name="Text Box 13"/>
          <p:cNvSpPr txBox="1">
            <a:spLocks noChangeArrowheads="1"/>
          </p:cNvSpPr>
          <p:nvPr/>
        </p:nvSpPr>
        <p:spPr bwMode="auto">
          <a:xfrm>
            <a:off x="2965849" y="6557014"/>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TP</a:t>
            </a:r>
            <a:endParaRPr lang="fr-FR" sz="1200" dirty="0">
              <a:latin typeface="Tahoma" charset="0"/>
            </a:endParaRPr>
          </a:p>
        </p:txBody>
      </p:sp>
    </p:spTree>
    <p:extLst>
      <p:ext uri="{BB962C8B-B14F-4D97-AF65-F5344CB8AC3E}">
        <p14:creationId xmlns:p14="http://schemas.microsoft.com/office/powerpoint/2010/main" val="35679810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Les </a:t>
            </a:r>
            <a:r>
              <a:rPr lang="fr-CH" dirty="0"/>
              <a:t>tribus de Ruben et de Gad ont beaucoup de troupeaux.</a:t>
            </a:r>
            <a:endParaRPr lang="en-GB" dirty="0"/>
          </a:p>
          <a:p>
            <a:r>
              <a:rPr lang="fr-CH" dirty="0"/>
              <a:t>Arrivés dans le pays de Galaad, ils voient que les pâturages sont bons.</a:t>
            </a:r>
            <a:endParaRPr lang="en-GB" dirty="0"/>
          </a:p>
          <a:p>
            <a:r>
              <a:rPr lang="fr-CH" dirty="0"/>
              <a:t>Ils demandent à Moïse l'autorisation de s'y installer.</a:t>
            </a:r>
            <a:endParaRPr lang="en-GB" dirty="0"/>
          </a:p>
          <a:p>
            <a:r>
              <a:rPr lang="fr-CH" dirty="0"/>
              <a:t>Ils proposent toutefois d'aider les autres tribus à conquérir Canaan.</a:t>
            </a:r>
            <a:endParaRPr lang="en-GB" dirty="0"/>
          </a:p>
          <a:p>
            <a:pPr lvl="2"/>
            <a:r>
              <a:rPr lang="fr-FR" dirty="0"/>
              <a:t>Nous ne reviendrons pas dans nos maisons, jusqu'à ce que les fils d'Israël aient pris possession chacun de son héritage; car nous n'hériterons pas avec eux au delà du Jourdain, ni plus loin, parce que notre héritage nous est échu, à nous, de ce côté du Jourdain, vers le levant. Nb 32,18	</a:t>
            </a:r>
            <a:endParaRPr lang="en-GB" dirty="0"/>
          </a:p>
        </p:txBody>
      </p:sp>
      <p:sp>
        <p:nvSpPr>
          <p:cNvPr id="4" name="Titre 3"/>
          <p:cNvSpPr>
            <a:spLocks noGrp="1"/>
          </p:cNvSpPr>
          <p:nvPr>
            <p:ph type="title"/>
          </p:nvPr>
        </p:nvSpPr>
        <p:spPr/>
        <p:txBody>
          <a:bodyPr/>
          <a:lstStyle/>
          <a:p>
            <a:r>
              <a:rPr lang="fr-CH" dirty="0"/>
              <a:t>Ruben et </a:t>
            </a:r>
            <a:r>
              <a:rPr lang="fr-CH" dirty="0" smtClean="0"/>
              <a:t>Gad</a:t>
            </a:r>
            <a:endParaRPr lang="fr-FR" dirty="0"/>
          </a:p>
        </p:txBody>
      </p:sp>
    </p:spTree>
    <p:extLst>
      <p:ext uri="{BB962C8B-B14F-4D97-AF65-F5344CB8AC3E}">
        <p14:creationId xmlns:p14="http://schemas.microsoft.com/office/powerpoint/2010/main" val="1022865001"/>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Moïse leur </a:t>
            </a:r>
            <a:r>
              <a:rPr lang="fr-FR" dirty="0" smtClean="0"/>
              <a:t>répond: </a:t>
            </a:r>
          </a:p>
          <a:p>
            <a:pPr lvl="2"/>
            <a:r>
              <a:rPr lang="fr-FR" dirty="0" smtClean="0"/>
              <a:t>Si </a:t>
            </a:r>
            <a:r>
              <a:rPr lang="fr-FR" dirty="0"/>
              <a:t>vous faites ce que vous avez dit, si vous prenez les armes pour combattre devant l'Eternel, </a:t>
            </a:r>
            <a:r>
              <a:rPr lang="fr-FR" dirty="0" smtClean="0"/>
              <a:t> … </a:t>
            </a:r>
            <a:r>
              <a:rPr lang="fr-FR" dirty="0"/>
              <a:t>vous serez alors sans reproche vis-à-vis de l'Eternel et vis-à-vis d'Israël, et cette région-ci sera votre propriété devant l'Eternel. </a:t>
            </a:r>
            <a:r>
              <a:rPr lang="fr-FR" dirty="0" smtClean="0"/>
              <a:t>Nb 32,18</a:t>
            </a:r>
            <a:endParaRPr lang="fr-FR" dirty="0"/>
          </a:p>
        </p:txBody>
      </p:sp>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8714371" y="6106335"/>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TP</a:t>
            </a:r>
            <a:endParaRPr lang="fr-FR" sz="1200" dirty="0">
              <a:latin typeface="Tahoma" charset="0"/>
            </a:endParaRPr>
          </a:p>
        </p:txBody>
      </p:sp>
      <p:sp>
        <p:nvSpPr>
          <p:cNvPr id="8" name="Text Box 13"/>
          <p:cNvSpPr txBox="1">
            <a:spLocks noChangeArrowheads="1"/>
          </p:cNvSpPr>
          <p:nvPr/>
        </p:nvSpPr>
        <p:spPr bwMode="auto">
          <a:xfrm>
            <a:off x="1175518" y="6164165"/>
            <a:ext cx="55397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400" dirty="0" smtClean="0">
                <a:latin typeface="+mj-lt"/>
              </a:rPr>
              <a:t>Vue du territoire dans lequel s’est installé la tribu de Ruben. </a:t>
            </a:r>
          </a:p>
          <a:p>
            <a:pPr eaLnBrk="1" hangingPunct="1"/>
            <a:r>
              <a:rPr lang="fr-CH" sz="1400" dirty="0" smtClean="0">
                <a:latin typeface="+mj-lt"/>
              </a:rPr>
              <a:t>Photo prise depuis En Guedi, de l’autre coté de la mer morte</a:t>
            </a:r>
            <a:endParaRPr lang="fr-FR" sz="1400" dirty="0">
              <a:latin typeface="+mj-lt"/>
            </a:endParaRPr>
          </a:p>
        </p:txBody>
      </p:sp>
    </p:spTree>
    <p:extLst>
      <p:ext uri="{BB962C8B-B14F-4D97-AF65-F5344CB8AC3E}">
        <p14:creationId xmlns:p14="http://schemas.microsoft.com/office/powerpoint/2010/main" val="3869695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Peu </a:t>
            </a:r>
            <a:r>
              <a:rPr lang="fr-CH" dirty="0"/>
              <a:t>avant de mourir, Moïse va parler au peuple.</a:t>
            </a:r>
            <a:endParaRPr lang="en-GB" dirty="0"/>
          </a:p>
          <a:p>
            <a:r>
              <a:rPr lang="fr-CH" dirty="0"/>
              <a:t>Il leur rappelle que le voyage à travers le désert</a:t>
            </a:r>
            <a:endParaRPr lang="en-GB" dirty="0"/>
          </a:p>
          <a:p>
            <a:pPr lvl="1"/>
            <a:r>
              <a:rPr lang="fr-CH" dirty="0"/>
              <a:t>aurait pu être de 11 jours,</a:t>
            </a:r>
            <a:endParaRPr lang="en-GB" dirty="0"/>
          </a:p>
          <a:p>
            <a:pPr lvl="1"/>
            <a:r>
              <a:rPr lang="fr-CH" dirty="0"/>
              <a:t>qu'il a été de plus de 38 ans "à cause de leur incrédulité". </a:t>
            </a:r>
            <a:r>
              <a:rPr lang="fr-CH" sz="1800" dirty="0"/>
              <a:t>Deut 1,2</a:t>
            </a:r>
            <a:endParaRPr lang="en-GB" sz="1800" dirty="0"/>
          </a:p>
          <a:p>
            <a:r>
              <a:rPr lang="fr-CH" dirty="0"/>
              <a:t>Tous les adultes sont morts dans le désert, à l'exception de Josué et Caleb.</a:t>
            </a:r>
            <a:endParaRPr lang="en-GB" dirty="0"/>
          </a:p>
          <a:p>
            <a:r>
              <a:rPr lang="fr-CH" dirty="0"/>
              <a:t>Ainsi Moïse, âgé de 120 ans, va parler à des jeunes personnes de moins de 40 ans.</a:t>
            </a:r>
            <a:endParaRPr lang="en-GB" dirty="0"/>
          </a:p>
          <a:p>
            <a:r>
              <a:rPr lang="fr-CH" dirty="0"/>
              <a:t>Il leur rappelle les étapes marquantes de ce voyage de 40 ans</a:t>
            </a:r>
            <a:r>
              <a:rPr lang="fr-CH" dirty="0" smtClean="0"/>
              <a:t>.</a:t>
            </a:r>
            <a:endParaRPr lang="en-GB" dirty="0"/>
          </a:p>
        </p:txBody>
      </p:sp>
      <p:sp>
        <p:nvSpPr>
          <p:cNvPr id="4" name="Titre 3"/>
          <p:cNvSpPr>
            <a:spLocks noGrp="1"/>
          </p:cNvSpPr>
          <p:nvPr>
            <p:ph type="title"/>
          </p:nvPr>
        </p:nvSpPr>
        <p:spPr/>
        <p:txBody>
          <a:bodyPr/>
          <a:lstStyle/>
          <a:p>
            <a:r>
              <a:rPr lang="fr-CH" dirty="0"/>
              <a:t>Les prophéties de </a:t>
            </a:r>
            <a:r>
              <a:rPr lang="fr-CH" dirty="0" smtClean="0"/>
              <a:t>Moïse</a:t>
            </a:r>
            <a:endParaRPr lang="fr-FR" dirty="0"/>
          </a:p>
        </p:txBody>
      </p:sp>
    </p:spTree>
    <p:extLst>
      <p:ext uri="{BB962C8B-B14F-4D97-AF65-F5344CB8AC3E}">
        <p14:creationId xmlns:p14="http://schemas.microsoft.com/office/powerpoint/2010/main" val="2285210969"/>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Il </a:t>
            </a:r>
            <a:r>
              <a:rPr lang="fr-CH" dirty="0"/>
              <a:t>met l'accent sur la fidélité de Dieu.</a:t>
            </a:r>
            <a:endParaRPr lang="en-GB" dirty="0"/>
          </a:p>
          <a:p>
            <a:r>
              <a:rPr lang="fr-CH" dirty="0"/>
              <a:t>Il montre comment Dieu a veillé sur le peuple.</a:t>
            </a:r>
            <a:endParaRPr lang="en-GB" dirty="0"/>
          </a:p>
          <a:p>
            <a:pPr lvl="2"/>
            <a:r>
              <a:rPr lang="fr-FR" dirty="0"/>
              <a:t>Ton vêtement ne s'est point usé sur toi, et ton pied ne s'est point enflé, pendant ces quarante années. </a:t>
            </a:r>
            <a:r>
              <a:rPr lang="fr-FR" dirty="0" err="1"/>
              <a:t>Dt</a:t>
            </a:r>
            <a:r>
              <a:rPr lang="fr-FR" dirty="0"/>
              <a:t> 8,4	</a:t>
            </a:r>
            <a:endParaRPr lang="en-GB" dirty="0"/>
          </a:p>
          <a:p>
            <a:r>
              <a:rPr lang="fr-CH" dirty="0"/>
              <a:t>Il énumère les ordonnances données dans le désert.</a:t>
            </a:r>
            <a:endParaRPr lang="en-GB" dirty="0"/>
          </a:p>
          <a:p>
            <a:r>
              <a:rPr lang="fr-CH" dirty="0"/>
              <a:t>Il parle du futur, de l'entrée dans le pays de Canaan</a:t>
            </a:r>
            <a:r>
              <a:rPr lang="fr-CH" dirty="0" smtClean="0"/>
              <a:t>.</a:t>
            </a:r>
            <a:endParaRPr lang="en-GB"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2820281" y="6581602"/>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TP</a:t>
            </a:r>
            <a:endParaRPr lang="fr-FR" sz="1200" dirty="0">
              <a:latin typeface="Tahoma" charset="0"/>
            </a:endParaRPr>
          </a:p>
        </p:txBody>
      </p:sp>
    </p:spTree>
    <p:extLst>
      <p:ext uri="{BB962C8B-B14F-4D97-AF65-F5344CB8AC3E}">
        <p14:creationId xmlns:p14="http://schemas.microsoft.com/office/powerpoint/2010/main" val="3375649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L'Eternel </a:t>
            </a:r>
            <a:r>
              <a:rPr lang="fr-CH" dirty="0"/>
              <a:t>dit à Moïse de monter sur le mont Nebo.</a:t>
            </a:r>
            <a:endParaRPr lang="en-GB" dirty="0"/>
          </a:p>
          <a:p>
            <a:r>
              <a:rPr lang="fr-CH" dirty="0"/>
              <a:t>A 120 ans, il gravit les 1500 mètres de dénivellation.</a:t>
            </a:r>
            <a:endParaRPr lang="en-GB" dirty="0"/>
          </a:p>
          <a:p>
            <a:r>
              <a:rPr lang="fr-CH" dirty="0"/>
              <a:t>Du sommet, l'Eternel lui montre le pays de Canaan.</a:t>
            </a:r>
            <a:endParaRPr lang="en-GB" dirty="0"/>
          </a:p>
          <a:p>
            <a:r>
              <a:rPr lang="fr-CH" dirty="0" smtClean="0"/>
              <a:t>Moïse </a:t>
            </a:r>
            <a:r>
              <a:rPr lang="fr-CH" dirty="0"/>
              <a:t>meurt après avoir contemplé le pays.</a:t>
            </a:r>
            <a:endParaRPr lang="en-GB" dirty="0"/>
          </a:p>
          <a:p>
            <a:r>
              <a:rPr lang="fr-CH" dirty="0"/>
              <a:t>L'Eternel l'enterre lui-même dans la vallée.</a:t>
            </a:r>
            <a:endParaRPr lang="en-GB" dirty="0"/>
          </a:p>
          <a:p>
            <a:pPr lvl="2"/>
            <a:r>
              <a:rPr lang="fr-CH" dirty="0"/>
              <a:t>Et l'Eternel l'enterra dans la vallée, au pays de Moab, vis-à-vis de Beth-Peor. Personne n'a connu son sépulcre jusqu'à ce jour. Dt 34,6	</a:t>
            </a:r>
            <a:endParaRPr lang="en-GB" dirty="0"/>
          </a:p>
          <a:p>
            <a:r>
              <a:rPr lang="fr-CH" dirty="0"/>
              <a:t>Personne ne sait où est son sépulcre.</a:t>
            </a:r>
            <a:endParaRPr lang="en-GB" dirty="0"/>
          </a:p>
          <a:p>
            <a:r>
              <a:rPr lang="fr-CH" dirty="0"/>
              <a:t>Dieu a veillé à ce que les hommes n'en fassent pas un objet de vénération (Jud 9)</a:t>
            </a:r>
            <a:r>
              <a:rPr lang="fr-CH" dirty="0" smtClean="0"/>
              <a:t>.</a:t>
            </a:r>
            <a:endParaRPr lang="en-GB" dirty="0"/>
          </a:p>
        </p:txBody>
      </p:sp>
      <p:sp>
        <p:nvSpPr>
          <p:cNvPr id="3" name="Titre 2"/>
          <p:cNvSpPr>
            <a:spLocks noGrp="1"/>
          </p:cNvSpPr>
          <p:nvPr>
            <p:ph type="title"/>
          </p:nvPr>
        </p:nvSpPr>
        <p:spPr/>
        <p:txBody>
          <a:bodyPr/>
          <a:lstStyle/>
          <a:p>
            <a:r>
              <a:rPr lang="fr-CH" dirty="0"/>
              <a:t>Mort de </a:t>
            </a:r>
            <a:r>
              <a:rPr lang="fr-CH" dirty="0" smtClean="0"/>
              <a:t>Moïse</a:t>
            </a:r>
            <a:endParaRPr lang="fr-FR" dirty="0"/>
          </a:p>
        </p:txBody>
      </p:sp>
    </p:spTree>
    <p:extLst>
      <p:ext uri="{BB962C8B-B14F-4D97-AF65-F5344CB8AC3E}">
        <p14:creationId xmlns:p14="http://schemas.microsoft.com/office/powerpoint/2010/main" val="2874705106"/>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8593137" y="6427449"/>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solidFill>
                  <a:schemeClr val="bg1"/>
                </a:solidFill>
                <a:latin typeface="Cambria"/>
                <a:cs typeface="Cambria"/>
              </a:rPr>
              <a:t>PL</a:t>
            </a:r>
            <a:endParaRPr lang="fr-FR" sz="1200" dirty="0">
              <a:solidFill>
                <a:schemeClr val="bg1"/>
              </a:solidFill>
              <a:latin typeface="Cambria"/>
              <a:cs typeface="Cambria"/>
            </a:endParaRPr>
          </a:p>
        </p:txBody>
      </p:sp>
      <p:sp>
        <p:nvSpPr>
          <p:cNvPr id="7" name="Text Box 13"/>
          <p:cNvSpPr txBox="1">
            <a:spLocks noChangeArrowheads="1"/>
          </p:cNvSpPr>
          <p:nvPr/>
        </p:nvSpPr>
        <p:spPr bwMode="auto">
          <a:xfrm>
            <a:off x="2080811" y="6382560"/>
            <a:ext cx="55397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600" dirty="0" smtClean="0">
                <a:solidFill>
                  <a:schemeClr val="bg1"/>
                </a:solidFill>
                <a:latin typeface="Cambria"/>
                <a:cs typeface="Cambria"/>
              </a:rPr>
              <a:t>Vue du Mont Nebo avec, devant, la mer morte</a:t>
            </a:r>
            <a:endParaRPr lang="fr-FR" sz="1600" dirty="0">
              <a:solidFill>
                <a:schemeClr val="bg1"/>
              </a:solidFill>
              <a:latin typeface="Cambria"/>
              <a:cs typeface="Cambria"/>
            </a:endParaRPr>
          </a:p>
        </p:txBody>
      </p:sp>
    </p:spTree>
    <p:extLst>
      <p:ext uri="{BB962C8B-B14F-4D97-AF65-F5344CB8AC3E}">
        <p14:creationId xmlns:p14="http://schemas.microsoft.com/office/powerpoint/2010/main" val="2908347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a:t>Moïse, à la fin de sa vie, peut dire:</a:t>
            </a:r>
            <a:endParaRPr lang="en-GB" dirty="0"/>
          </a:p>
          <a:p>
            <a:pPr lvl="2"/>
            <a:r>
              <a:rPr lang="fr-CH" dirty="0"/>
              <a:t>"Dieu a entouré son peuple", il en a pris soin, Il l'a gardé comme la prunelle de son oeil, Dt 32,10	</a:t>
            </a:r>
            <a:endParaRPr lang="en-GB" dirty="0"/>
          </a:p>
          <a:p>
            <a:r>
              <a:rPr lang="fr-CH" dirty="0" smtClean="0"/>
              <a:t>Dans </a:t>
            </a:r>
            <a:r>
              <a:rPr lang="fr-CH" dirty="0"/>
              <a:t>son livre sur Moïse, C. Swindoll propose que chacun s'applique ce verset de Deutéronome 32. </a:t>
            </a:r>
            <a:endParaRPr lang="fr-CH" dirty="0" smtClean="0"/>
          </a:p>
          <a:p>
            <a:r>
              <a:rPr lang="fr-CH" dirty="0" smtClean="0"/>
              <a:t>Dieu </a:t>
            </a:r>
          </a:p>
          <a:p>
            <a:pPr lvl="1"/>
            <a:r>
              <a:rPr lang="fr-CH" dirty="0" smtClean="0"/>
              <a:t>nous </a:t>
            </a:r>
            <a:r>
              <a:rPr lang="fr-CH" dirty="0"/>
              <a:t>a trouvé dans un région déserte</a:t>
            </a:r>
            <a:r>
              <a:rPr lang="fr-CH" dirty="0" smtClean="0"/>
              <a:t>,</a:t>
            </a:r>
          </a:p>
          <a:p>
            <a:pPr lvl="1"/>
            <a:r>
              <a:rPr lang="fr-CH" dirty="0" smtClean="0"/>
              <a:t> </a:t>
            </a:r>
            <a:r>
              <a:rPr lang="fr-CH" dirty="0"/>
              <a:t>nous a entouré, a pris soin de nous, </a:t>
            </a:r>
            <a:endParaRPr lang="fr-CH" dirty="0" smtClean="0"/>
          </a:p>
          <a:p>
            <a:pPr lvl="1"/>
            <a:r>
              <a:rPr lang="fr-CH" dirty="0" smtClean="0"/>
              <a:t>nous </a:t>
            </a:r>
            <a:r>
              <a:rPr lang="fr-CH" dirty="0"/>
              <a:t>a gardé comme la prunelle de son œil. </a:t>
            </a:r>
            <a:endParaRPr lang="fr-CH" dirty="0" smtClean="0"/>
          </a:p>
          <a:p>
            <a:r>
              <a:rPr lang="fr-CH" dirty="0" smtClean="0"/>
              <a:t>N'est</a:t>
            </a:r>
            <a:r>
              <a:rPr lang="fr-CH" dirty="0"/>
              <a:t>-ce pas encourageant</a:t>
            </a:r>
            <a:r>
              <a:rPr lang="fr-CH" dirty="0" smtClean="0"/>
              <a:t>?</a:t>
            </a:r>
            <a:endParaRPr lang="en-GB" dirty="0"/>
          </a:p>
        </p:txBody>
      </p:sp>
      <p:sp>
        <p:nvSpPr>
          <p:cNvPr id="2" name="Titre 1"/>
          <p:cNvSpPr>
            <a:spLocks noGrp="1"/>
          </p:cNvSpPr>
          <p:nvPr>
            <p:ph type="title"/>
          </p:nvPr>
        </p:nvSpPr>
        <p:spPr>
          <a:prstGeom prst="rect">
            <a:avLst/>
          </a:prstGeom>
        </p:spPr>
        <p:txBody>
          <a:bodyPr/>
          <a:lstStyle/>
          <a:p>
            <a:endParaRPr lang="fr-FR" dirty="0"/>
          </a:p>
        </p:txBody>
      </p:sp>
    </p:spTree>
    <p:extLst>
      <p:ext uri="{BB962C8B-B14F-4D97-AF65-F5344CB8AC3E}">
        <p14:creationId xmlns:p14="http://schemas.microsoft.com/office/powerpoint/2010/main" val="2261181166"/>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1500 </a:t>
            </a:r>
            <a:r>
              <a:rPr lang="fr-CH" dirty="0"/>
              <a:t>ans plus tard, on retrouve Moïse dans la scène de la transfiguration.</a:t>
            </a:r>
            <a:endParaRPr lang="en-GB" dirty="0"/>
          </a:p>
          <a:p>
            <a:r>
              <a:rPr lang="fr-CH" dirty="0" smtClean="0"/>
              <a:t>Il </a:t>
            </a:r>
            <a:r>
              <a:rPr lang="fr-CH" dirty="0"/>
              <a:t>s'entretient avec Jésus.</a:t>
            </a:r>
            <a:endParaRPr lang="en-GB" dirty="0"/>
          </a:p>
          <a:p>
            <a:pPr lvl="2"/>
            <a:r>
              <a:rPr lang="fr-FR" dirty="0"/>
              <a:t>Et voici, deux hommes s'entretenaient avec lui: c'étaient Moïse et Elie, </a:t>
            </a:r>
            <a:r>
              <a:rPr lang="fr-FR" dirty="0" err="1"/>
              <a:t>Lc</a:t>
            </a:r>
            <a:r>
              <a:rPr lang="fr-FR" dirty="0"/>
              <a:t> 9,30	</a:t>
            </a:r>
            <a:endParaRPr lang="en-GB" dirty="0"/>
          </a:p>
          <a:p>
            <a:r>
              <a:rPr lang="fr-CH" dirty="0"/>
              <a:t>Quel est le sujet de leur discussion?</a:t>
            </a:r>
            <a:endParaRPr lang="en-GB" dirty="0"/>
          </a:p>
          <a:p>
            <a:pPr lvl="1"/>
            <a:r>
              <a:rPr lang="fr-CH" dirty="0"/>
              <a:t>Ils parlent de la mort prochaine de Jésus.</a:t>
            </a:r>
            <a:endParaRPr lang="en-GB" dirty="0"/>
          </a:p>
          <a:p>
            <a:r>
              <a:rPr lang="fr-CH" dirty="0" smtClean="0"/>
              <a:t>.</a:t>
            </a:r>
            <a:endParaRPr lang="en-GB" dirty="0"/>
          </a:p>
        </p:txBody>
      </p:sp>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74467777"/>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Moïse avait enseigné la Pâque au peuple d'Israël.</a:t>
            </a:r>
            <a:endParaRPr lang="en-GB" dirty="0"/>
          </a:p>
          <a:p>
            <a:pPr lvl="1"/>
            <a:r>
              <a:rPr lang="fr-CH" dirty="0"/>
              <a:t>C'était  l'instrument de leur délivrance et de leur sortie </a:t>
            </a:r>
            <a:r>
              <a:rPr lang="fr-CH" dirty="0" smtClean="0"/>
              <a:t>d'Egypte.</a:t>
            </a:r>
          </a:p>
          <a:p>
            <a:r>
              <a:rPr lang="fr-CH" dirty="0" smtClean="0"/>
              <a:t>Moïse </a:t>
            </a:r>
            <a:r>
              <a:rPr lang="fr-CH" dirty="0"/>
              <a:t>découvre dans le ciel que la mort de Christ est ce sacrifice dont parlait la loi.</a:t>
            </a:r>
            <a:endParaRPr lang="en-GB" dirty="0"/>
          </a:p>
          <a:p>
            <a:r>
              <a:rPr lang="fr-CH" dirty="0"/>
              <a:t>La Pâque était un type de Christ.</a:t>
            </a:r>
            <a:endParaRPr lang="en-GB" dirty="0"/>
          </a:p>
          <a:p>
            <a:r>
              <a:rPr lang="fr-CH" dirty="0"/>
              <a:t>Moïse se trouve ici devant la réalité: Jésus prêt à mourir pour nos péchés</a:t>
            </a:r>
            <a:r>
              <a:rPr lang="fr-CH" dirty="0" smtClean="0"/>
              <a:t>.</a:t>
            </a:r>
            <a:endParaRPr lang="en-GB" dirty="0"/>
          </a:p>
        </p:txBody>
      </p:sp>
    </p:spTree>
    <p:extLst>
      <p:ext uri="{BB962C8B-B14F-4D97-AF65-F5344CB8AC3E}">
        <p14:creationId xmlns:p14="http://schemas.microsoft.com/office/powerpoint/2010/main" val="1346028930"/>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Qu'est-ce qui nous frappe dans la longue vie de Moïse?</a:t>
            </a:r>
            <a:endParaRPr lang="en-GB" dirty="0" smtClean="0"/>
          </a:p>
          <a:p>
            <a:pPr lvl="1"/>
            <a:r>
              <a:rPr lang="fr-CH" dirty="0" smtClean="0"/>
              <a:t>Son permanent dialogue avec Dieu par la prière,</a:t>
            </a:r>
            <a:endParaRPr lang="en-GB" dirty="0" smtClean="0"/>
          </a:p>
          <a:p>
            <a:pPr lvl="1"/>
            <a:r>
              <a:rPr lang="fr-CH" dirty="0" smtClean="0"/>
              <a:t>Son intimité avec Dieu,</a:t>
            </a:r>
            <a:endParaRPr lang="en-GB" dirty="0" smtClean="0"/>
          </a:p>
          <a:p>
            <a:pPr lvl="1"/>
            <a:r>
              <a:rPr lang="fr-CH" dirty="0" smtClean="0"/>
              <a:t>La concentration de ses forces pour servir et obéir Dieu,</a:t>
            </a:r>
            <a:endParaRPr lang="en-GB" dirty="0" smtClean="0"/>
          </a:p>
          <a:p>
            <a:pPr lvl="1"/>
            <a:r>
              <a:rPr lang="fr-CH" dirty="0" smtClean="0"/>
              <a:t>Son souci de communiquer aux autres les Paroles que Dieu lui donne.</a:t>
            </a:r>
            <a:endParaRPr lang="en-GB" dirty="0" smtClean="0"/>
          </a:p>
          <a:p>
            <a:r>
              <a:rPr lang="fr-CH" dirty="0" smtClean="0"/>
              <a:t>Imitons-le,</a:t>
            </a:r>
            <a:r>
              <a:rPr lang="en-GB" dirty="0"/>
              <a:t> </a:t>
            </a:r>
            <a:r>
              <a:rPr lang="fr-CH" dirty="0"/>
              <a:t>i</a:t>
            </a:r>
            <a:r>
              <a:rPr lang="fr-CH" dirty="0" smtClean="0"/>
              <a:t>mitons sa foi.</a:t>
            </a:r>
            <a:endParaRPr lang="en-GB" dirty="0" smtClean="0"/>
          </a:p>
          <a:p>
            <a:r>
              <a:rPr lang="fr-CH" dirty="0" smtClean="0"/>
              <a:t>Comme lui, nous nous trouvons parfois dans des situations</a:t>
            </a:r>
            <a:endParaRPr lang="en-GB" dirty="0" smtClean="0"/>
          </a:p>
          <a:p>
            <a:pPr lvl="1"/>
            <a:r>
              <a:rPr lang="fr-CH" dirty="0" smtClean="0"/>
              <a:t>de surcharge de travail,</a:t>
            </a:r>
            <a:endParaRPr lang="en-GB" dirty="0" smtClean="0"/>
          </a:p>
          <a:p>
            <a:pPr lvl="1"/>
            <a:r>
              <a:rPr lang="fr-CH" dirty="0" smtClean="0"/>
              <a:t>d'incompréhension,</a:t>
            </a:r>
            <a:endParaRPr lang="en-GB" dirty="0" smtClean="0"/>
          </a:p>
          <a:p>
            <a:pPr lvl="1"/>
            <a:r>
              <a:rPr lang="fr-CH" dirty="0" smtClean="0"/>
              <a:t>de lassitude, etc…</a:t>
            </a:r>
            <a:endParaRPr lang="en-GB" dirty="0" smtClean="0"/>
          </a:p>
        </p:txBody>
      </p:sp>
      <p:sp>
        <p:nvSpPr>
          <p:cNvPr id="4" name="Titre 3"/>
          <p:cNvSpPr>
            <a:spLocks noGrp="1"/>
          </p:cNvSpPr>
          <p:nvPr>
            <p:ph type="title"/>
          </p:nvPr>
        </p:nvSpPr>
        <p:spPr/>
        <p:txBody>
          <a:bodyPr/>
          <a:lstStyle/>
          <a:p>
            <a:r>
              <a:rPr lang="fr-CH" dirty="0" smtClean="0"/>
              <a:t>Conclusion</a:t>
            </a:r>
            <a:endParaRPr lang="fr-FR" dirty="0"/>
          </a:p>
        </p:txBody>
      </p:sp>
    </p:spTree>
    <p:extLst>
      <p:ext uri="{BB962C8B-B14F-4D97-AF65-F5344CB8AC3E}">
        <p14:creationId xmlns:p14="http://schemas.microsoft.com/office/powerpoint/2010/main" val="26431989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1"/>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3"/>
          <p:cNvSpPr txBox="1">
            <a:spLocks noChangeArrowheads="1"/>
          </p:cNvSpPr>
          <p:nvPr/>
        </p:nvSpPr>
        <p:spPr bwMode="auto">
          <a:xfrm>
            <a:off x="8612843" y="6557014"/>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TP</a:t>
            </a:r>
            <a:endParaRPr lang="fr-FR" sz="1200" dirty="0">
              <a:latin typeface="Tahoma" charset="0"/>
            </a:endParaRPr>
          </a:p>
        </p:txBody>
      </p:sp>
    </p:spTree>
    <p:extLst>
      <p:ext uri="{BB962C8B-B14F-4D97-AF65-F5344CB8AC3E}">
        <p14:creationId xmlns:p14="http://schemas.microsoft.com/office/powerpoint/2010/main" val="660414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579120" y="854844"/>
            <a:ext cx="8324991" cy="1862667"/>
          </a:xfrm>
        </p:spPr>
        <p:txBody>
          <a:bodyPr/>
          <a:lstStyle/>
          <a:p>
            <a:r>
              <a:rPr lang="fr-CH" dirty="0" smtClean="0"/>
              <a:t>A chaque fois Dieu </a:t>
            </a:r>
            <a:endParaRPr lang="en-GB" dirty="0" smtClean="0"/>
          </a:p>
          <a:p>
            <a:pPr lvl="1"/>
            <a:r>
              <a:rPr lang="fr-CH" dirty="0" smtClean="0"/>
              <a:t>l'a encouragé,</a:t>
            </a:r>
            <a:endParaRPr lang="en-GB" dirty="0" smtClean="0"/>
          </a:p>
          <a:p>
            <a:pPr lvl="1"/>
            <a:r>
              <a:rPr lang="fr-CH" dirty="0" smtClean="0"/>
              <a:t>lui a fait trouver une solution.</a:t>
            </a:r>
            <a:endParaRPr lang="en-GB" dirty="0" smtClean="0"/>
          </a:p>
          <a:p>
            <a:r>
              <a:rPr lang="fr-CH" dirty="0" smtClean="0"/>
              <a:t>Si Dieu a été avec Moïse, il sera aussi avec nous chaque jour,</a:t>
            </a:r>
            <a:endParaRPr lang="en-GB" dirty="0" smtClean="0"/>
          </a:p>
          <a:p>
            <a:r>
              <a:rPr lang="fr-CH" dirty="0" smtClean="0"/>
              <a:t>ne l'oublions pas!</a:t>
            </a:r>
            <a:endParaRPr lang="en-GB" dirty="0" smtClean="0"/>
          </a:p>
          <a:p>
            <a:r>
              <a:rPr lang="fr-FR" dirty="0" smtClean="0"/>
              <a:t> </a:t>
            </a:r>
            <a:endParaRPr lang="en-GB" dirty="0" smtClean="0"/>
          </a:p>
          <a:p>
            <a:endParaRPr lang="fr-FR" dirty="0"/>
          </a:p>
        </p:txBody>
      </p:sp>
      <p:sp>
        <p:nvSpPr>
          <p:cNvPr id="6" name="Rectangle 5"/>
          <p:cNvSpPr>
            <a:spLocks noChangeArrowheads="1"/>
          </p:cNvSpPr>
          <p:nvPr/>
        </p:nvSpPr>
        <p:spPr bwMode="auto">
          <a:xfrm>
            <a:off x="230188" y="5132267"/>
            <a:ext cx="873918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sz="1200" dirty="0">
                <a:solidFill>
                  <a:srgbClr val="4D4D4D"/>
                </a:solidFill>
                <a:latin typeface="Arial" charset="0"/>
              </a:rPr>
              <a:t>Version: Segond 21</a:t>
            </a:r>
          </a:p>
          <a:p>
            <a:r>
              <a:rPr lang="fr-CH" sz="1200" dirty="0">
                <a:solidFill>
                  <a:srgbClr val="4D4D4D"/>
                </a:solidFill>
                <a:latin typeface="Arial" charset="0"/>
              </a:rPr>
              <a:t>Les images portant les mentions FO, TP, ISP et PL ont été achetées sur les sites fotolia.com, thinkstockphotos.fr, istockphoto.com et biblelieux.com; elles ne peuvent pas être utilisées dans un autre cadre que les présentations  se trouvant sur panorama-bible.ch. </a:t>
            </a:r>
          </a:p>
          <a:p>
            <a:r>
              <a:rPr lang="fr-CH" sz="1200" dirty="0">
                <a:solidFill>
                  <a:srgbClr val="4D4D4D"/>
                </a:solidFill>
                <a:latin typeface="Arial" charset="0"/>
              </a:rPr>
              <a:t>Lors de présentations de ce sujet, il n’est pas autorisé de rajouter ou de modifier les commentaires écrits sur </a:t>
            </a:r>
            <a:r>
              <a:rPr lang="fr-CH" sz="1200">
                <a:solidFill>
                  <a:srgbClr val="4D4D4D"/>
                </a:solidFill>
                <a:latin typeface="Arial" charset="0"/>
              </a:rPr>
              <a:t>fond </a:t>
            </a:r>
            <a:r>
              <a:rPr lang="fr-CH" sz="1200" smtClean="0">
                <a:solidFill>
                  <a:srgbClr val="4D4D4D"/>
                </a:solidFill>
                <a:latin typeface="Arial" charset="0"/>
              </a:rPr>
              <a:t>bleu</a:t>
            </a:r>
            <a:r>
              <a:rPr lang="fr-CH" altLang="fr-FR" sz="1200">
                <a:solidFill>
                  <a:srgbClr val="4D4D4D"/>
                </a:solidFill>
                <a:latin typeface="Arial" panose="020B0604020202020204" pitchFamily="34" charset="0"/>
              </a:rPr>
              <a:t>Vous pouvez contacter l’auteur sur le site panorama-bible.ch</a:t>
            </a:r>
            <a:endParaRPr lang="fr-CH" sz="1200">
              <a:solidFill>
                <a:srgbClr val="4D4D4D"/>
              </a:solidFill>
              <a:latin typeface="Arial" charset="0"/>
            </a:endParaRPr>
          </a:p>
          <a:p>
            <a:endParaRPr lang="fr-FR" sz="1200" dirty="0">
              <a:solidFill>
                <a:srgbClr val="4D4D4D"/>
              </a:solidFill>
              <a:latin typeface="Arial" charset="0"/>
            </a:endParaRPr>
          </a:p>
        </p:txBody>
      </p:sp>
    </p:spTree>
    <p:extLst>
      <p:ext uri="{BB962C8B-B14F-4D97-AF65-F5344CB8AC3E}">
        <p14:creationId xmlns:p14="http://schemas.microsoft.com/office/powerpoint/2010/main" val="42102907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1"/>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Espace réservé du texte 4"/>
          <p:cNvSpPr>
            <a:spLocks noGrp="1"/>
          </p:cNvSpPr>
          <p:nvPr>
            <p:ph type="body" sz="quarter" idx="12"/>
          </p:nvPr>
        </p:nvSpPr>
        <p:spPr/>
        <p:txBody>
          <a:bodyPr/>
          <a:lstStyle/>
          <a:p>
            <a:r>
              <a:rPr lang="fr-CH" dirty="0"/>
              <a:t>Nous sommes peut-être assoiffés dans un environnement aride. </a:t>
            </a:r>
            <a:endParaRPr lang="fr-CH" dirty="0" smtClean="0"/>
          </a:p>
          <a:p>
            <a:r>
              <a:rPr lang="fr-CH" dirty="0" smtClean="0"/>
              <a:t>Nous </a:t>
            </a:r>
            <a:r>
              <a:rPr lang="fr-CH" dirty="0"/>
              <a:t>prions le Seigneur de nous aider. </a:t>
            </a:r>
            <a:endParaRPr lang="fr-CH" dirty="0" smtClean="0"/>
          </a:p>
          <a:p>
            <a:r>
              <a:rPr lang="fr-CH" dirty="0" smtClean="0"/>
              <a:t>Remercions</a:t>
            </a:r>
            <a:r>
              <a:rPr lang="fr-CH" dirty="0"/>
              <a:t>-le quand il nous fait </a:t>
            </a:r>
            <a:r>
              <a:rPr lang="fr-CH" dirty="0" smtClean="0"/>
              <a:t>« passer </a:t>
            </a:r>
            <a:r>
              <a:rPr lang="fr-CH" dirty="0"/>
              <a:t>devant un </a:t>
            </a:r>
            <a:r>
              <a:rPr lang="fr-CH" dirty="0" smtClean="0"/>
              <a:t>puits »!</a:t>
            </a:r>
            <a:endParaRPr lang="en-GB" dirty="0"/>
          </a:p>
          <a:p>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25060011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a:xfrm>
            <a:off x="3001129" y="1058333"/>
            <a:ext cx="6048000" cy="5172605"/>
          </a:xfrm>
        </p:spPr>
        <p:txBody>
          <a:bodyPr/>
          <a:lstStyle/>
          <a:p>
            <a:r>
              <a:rPr lang="fr-CH" dirty="0" smtClean="0"/>
              <a:t>Quel est le caractère de </a:t>
            </a:r>
            <a:r>
              <a:rPr lang="fr-CH" dirty="0"/>
              <a:t>Moïse? </a:t>
            </a:r>
            <a:endParaRPr lang="fr-CH" dirty="0" smtClean="0"/>
          </a:p>
          <a:p>
            <a:pPr lvl="1"/>
            <a:r>
              <a:rPr lang="fr-CH" dirty="0" smtClean="0"/>
              <a:t>A </a:t>
            </a:r>
            <a:r>
              <a:rPr lang="fr-CH" dirty="0"/>
              <a:t>40 ans, il est impulsif, fougueux. </a:t>
            </a:r>
            <a:endParaRPr lang="fr-CH" dirty="0" smtClean="0"/>
          </a:p>
          <a:p>
            <a:pPr lvl="1"/>
            <a:r>
              <a:rPr lang="fr-CH" dirty="0" smtClean="0"/>
              <a:t>Il </a:t>
            </a:r>
            <a:r>
              <a:rPr lang="fr-CH" dirty="0"/>
              <a:t>ne va pas pouvoir diriger 2 millions de personnes avec ce caractère. </a:t>
            </a:r>
            <a:endParaRPr lang="fr-CH" dirty="0" smtClean="0"/>
          </a:p>
          <a:p>
            <a:r>
              <a:rPr lang="fr-CH" dirty="0" smtClean="0"/>
              <a:t>Durant </a:t>
            </a:r>
            <a:r>
              <a:rPr lang="fr-CH" dirty="0"/>
              <a:t>40 </a:t>
            </a:r>
            <a:r>
              <a:rPr lang="fr-CH" dirty="0" smtClean="0"/>
              <a:t>ans, </a:t>
            </a:r>
            <a:r>
              <a:rPr lang="fr-CH" dirty="0"/>
              <a:t>Dieu va lui apprendre la patience </a:t>
            </a:r>
            <a:r>
              <a:rPr lang="fr-CH" dirty="0" smtClean="0"/>
              <a:t>dans </a:t>
            </a:r>
            <a:r>
              <a:rPr lang="fr-CH" dirty="0"/>
              <a:t>le désert de Madian.</a:t>
            </a:r>
            <a:endParaRPr lang="en-GB" dirty="0"/>
          </a:p>
          <a:p>
            <a:r>
              <a:rPr lang="fr-CH" dirty="0" smtClean="0"/>
              <a:t>Il </a:t>
            </a:r>
            <a:r>
              <a:rPr lang="fr-CH" dirty="0"/>
              <a:t>a maintenant 80 ans. L'Eternel lui a donné un nouveau caractère.</a:t>
            </a:r>
            <a:endParaRPr lang="en-GB" dirty="0"/>
          </a:p>
          <a:p>
            <a:pPr lvl="2"/>
            <a:r>
              <a:rPr lang="fr-FR" dirty="0"/>
              <a:t>Moïse était un homme fort patient, plus qu'aucun homme sur la face de la terre. Nb 12,3	</a:t>
            </a:r>
            <a:r>
              <a:rPr lang="fr-FR" dirty="0" smtClean="0"/>
              <a:t>Version </a:t>
            </a:r>
            <a:r>
              <a:rPr lang="fr-FR" dirty="0" err="1" smtClean="0"/>
              <a:t>Segond</a:t>
            </a:r>
            <a:endParaRPr lang="fr-FR" dirty="0" smtClean="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2965849" y="6557014"/>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1260157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a:t>Moïse fait paître le troupeau de son beau-père à Horeb. </a:t>
            </a:r>
            <a:endParaRPr lang="en-GB" dirty="0"/>
          </a:p>
          <a:p>
            <a:r>
              <a:rPr lang="fr-CH" dirty="0" smtClean="0"/>
              <a:t>L'Ange </a:t>
            </a:r>
            <a:r>
              <a:rPr lang="fr-CH" dirty="0"/>
              <a:t>de l'Eternel lui apparaît dans une flamme de feu au milieu d'un buisson et lui dit:</a:t>
            </a:r>
            <a:endParaRPr lang="en-GB" dirty="0"/>
          </a:p>
          <a:p>
            <a:pPr lvl="2"/>
            <a:r>
              <a:rPr lang="fr-FR" dirty="0"/>
              <a:t>Moïse! Moïse! Ex </a:t>
            </a:r>
            <a:r>
              <a:rPr lang="fr-FR" dirty="0" smtClean="0"/>
              <a:t>3,4</a:t>
            </a:r>
            <a:endParaRPr lang="en-GB" dirty="0"/>
          </a:p>
          <a:p>
            <a:r>
              <a:rPr lang="fr-FR" dirty="0"/>
              <a:t>Il répond: </a:t>
            </a:r>
            <a:endParaRPr lang="en-GB" dirty="0"/>
          </a:p>
          <a:p>
            <a:pPr lvl="2"/>
            <a:r>
              <a:rPr lang="fr-FR" dirty="0"/>
              <a:t>Me voici! Ex 3,4</a:t>
            </a:r>
            <a:endParaRPr lang="en-GB" dirty="0"/>
          </a:p>
          <a:p>
            <a:r>
              <a:rPr lang="fr-CH" dirty="0"/>
              <a:t>L'Ange lui dit:</a:t>
            </a:r>
            <a:endParaRPr lang="en-GB" dirty="0"/>
          </a:p>
          <a:p>
            <a:pPr lvl="2"/>
            <a:r>
              <a:rPr lang="fr-FR" dirty="0"/>
              <a:t>N'approche pas d'ici; ôte tes sandales de tes pieds, car le lieu sur lequel tu te tiens est une terre sainte. </a:t>
            </a:r>
            <a:r>
              <a:rPr lang="fr-FR" b="1" dirty="0" smtClean="0"/>
              <a:t>… </a:t>
            </a:r>
            <a:r>
              <a:rPr lang="fr-FR" dirty="0" smtClean="0"/>
              <a:t>Je </a:t>
            </a:r>
            <a:r>
              <a:rPr lang="fr-FR" dirty="0"/>
              <a:t>suis le Dieu de ton père, le Dieu d'Abraham, le Dieu d'Isaac, et le Dieu de Jacob. </a:t>
            </a:r>
            <a:r>
              <a:rPr lang="fr-FR" dirty="0" smtClean="0"/>
              <a:t>. </a:t>
            </a:r>
            <a:r>
              <a:rPr lang="fr-FR" dirty="0"/>
              <a:t>Ex 3,5-</a:t>
            </a:r>
            <a:r>
              <a:rPr lang="fr-FR" dirty="0" smtClean="0"/>
              <a:t>6</a:t>
            </a:r>
          </a:p>
          <a:p>
            <a:pPr lvl="2"/>
            <a:endParaRPr lang="en-GB" dirty="0"/>
          </a:p>
        </p:txBody>
      </p:sp>
    </p:spTree>
    <p:extLst>
      <p:ext uri="{BB962C8B-B14F-4D97-AF65-F5344CB8AC3E}">
        <p14:creationId xmlns:p14="http://schemas.microsoft.com/office/powerpoint/2010/main" val="7333015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smtClean="0"/>
              <a:t>Moïse </a:t>
            </a:r>
            <a:r>
              <a:rPr lang="fr-CH" dirty="0"/>
              <a:t>se cache le visage car il a peur de regarder </a:t>
            </a:r>
            <a:r>
              <a:rPr lang="fr-CH" dirty="0" smtClean="0"/>
              <a:t>l'Eternel.</a:t>
            </a:r>
            <a:r>
              <a:rPr lang="en-GB" dirty="0"/>
              <a:t> </a:t>
            </a:r>
            <a:r>
              <a:rPr lang="fr-CH" dirty="0" smtClean="0"/>
              <a:t>Celui-ci </a:t>
            </a:r>
            <a:r>
              <a:rPr lang="fr-CH" dirty="0"/>
              <a:t>lui dit:</a:t>
            </a:r>
            <a:endParaRPr lang="en-GB" dirty="0"/>
          </a:p>
          <a:p>
            <a:pPr lvl="2"/>
            <a:r>
              <a:rPr lang="fr-FR" dirty="0"/>
              <a:t>J'ai vu la souffrance de mon peuple qui est en Egypte et j'ai entendu les cris qu'il pousse devant ses oppresseurs. Oui, je connais ses douleurs. </a:t>
            </a:r>
            <a:r>
              <a:rPr lang="fr-FR" dirty="0" smtClean="0"/>
              <a:t> </a:t>
            </a:r>
            <a:r>
              <a:rPr lang="fr-FR" dirty="0"/>
              <a:t>Je suis descendu pour le délivrer de la domination des Egyptiens et pour le faire monter de ce pays jusque dans un bon et vaste pays, un pays où coulent le lait et le </a:t>
            </a:r>
            <a:r>
              <a:rPr lang="fr-FR" dirty="0" smtClean="0"/>
              <a:t>miel. Ex 3,7-8</a:t>
            </a:r>
          </a:p>
          <a:p>
            <a:r>
              <a:rPr lang="fr-CH" dirty="0" smtClean="0"/>
              <a:t>Il </a:t>
            </a:r>
            <a:r>
              <a:rPr lang="fr-CH" dirty="0"/>
              <a:t>lui dit encore:</a:t>
            </a:r>
            <a:endParaRPr lang="en-GB" dirty="0"/>
          </a:p>
          <a:p>
            <a:pPr lvl="2"/>
            <a:r>
              <a:rPr lang="fr-FR" dirty="0"/>
              <a:t>les cris des Israélites sont venus jusqu'à moi, j'ai aussi vu l'oppression que leur font subir les Egyptiens. </a:t>
            </a:r>
            <a:r>
              <a:rPr lang="fr-FR" dirty="0" smtClean="0"/>
              <a:t>Maintenant</a:t>
            </a:r>
            <a:r>
              <a:rPr lang="fr-FR" dirty="0"/>
              <a:t>, vas-y, je t'enverrai vers le pharaon et tu feras sortir d'Egypte mon peuple, les </a:t>
            </a:r>
            <a:r>
              <a:rPr lang="fr-FR" dirty="0" smtClean="0"/>
              <a:t>Israélites. </a:t>
            </a:r>
            <a:r>
              <a:rPr lang="fr-FR" dirty="0"/>
              <a:t>Ex </a:t>
            </a:r>
            <a:r>
              <a:rPr lang="fr-FR" dirty="0" smtClean="0"/>
              <a:t>3,9-10</a:t>
            </a:r>
            <a:endParaRPr lang="en-GB" dirty="0"/>
          </a:p>
          <a:p>
            <a:pPr lvl="2"/>
            <a:endParaRPr lang="en-GB" dirty="0"/>
          </a:p>
          <a:p>
            <a:endParaRPr lang="fr-FR" dirty="0"/>
          </a:p>
        </p:txBody>
      </p:sp>
    </p:spTree>
    <p:extLst>
      <p:ext uri="{BB962C8B-B14F-4D97-AF65-F5344CB8AC3E}">
        <p14:creationId xmlns:p14="http://schemas.microsoft.com/office/powerpoint/2010/main" val="18709578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42" name="Text Placeholder 18"/>
          <p:cNvSpPr txBox="1">
            <a:spLocks/>
          </p:cNvSpPr>
          <p:nvPr/>
        </p:nvSpPr>
        <p:spPr>
          <a:xfrm>
            <a:off x="336520" y="1845706"/>
            <a:ext cx="7181850" cy="582044"/>
          </a:xfrm>
          <a:prstGeom prst="rect">
            <a:avLst/>
          </a:prstGeom>
        </p:spPr>
        <p:txBody>
          <a:bodyPr vert="horz"/>
          <a:lstStyle>
            <a:lvl1pPr marL="0" indent="0" algn="l" rtl="0" eaLnBrk="0" fontAlgn="base" hangingPunct="0">
              <a:spcBef>
                <a:spcPct val="20000"/>
              </a:spcBef>
              <a:spcAft>
                <a:spcPct val="0"/>
              </a:spcAft>
              <a:buNone/>
              <a:defRPr kumimoji="1" sz="3200" b="1" i="0">
                <a:solidFill>
                  <a:schemeClr val="bg1"/>
                </a:solidFill>
                <a:latin typeface="Cambria"/>
                <a:ea typeface="+mn-ea"/>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en-US" dirty="0" err="1"/>
              <a:t>C</a:t>
            </a:r>
            <a:r>
              <a:rPr lang="en-US" dirty="0" err="1" smtClean="0"/>
              <a:t>hronologie</a:t>
            </a:r>
            <a:endParaRPr lang="en-US" dirty="0"/>
          </a:p>
        </p:txBody>
      </p:sp>
      <p:grpSp>
        <p:nvGrpSpPr>
          <p:cNvPr id="63" name="Group 62"/>
          <p:cNvGrpSpPr/>
          <p:nvPr/>
        </p:nvGrpSpPr>
        <p:grpSpPr>
          <a:xfrm>
            <a:off x="7347379" y="2273089"/>
            <a:ext cx="1413157" cy="518724"/>
            <a:chOff x="7347379" y="2273089"/>
            <a:chExt cx="1413157" cy="518724"/>
          </a:xfrm>
        </p:grpSpPr>
        <p:pic>
          <p:nvPicPr>
            <p:cNvPr id="43" name="Picture 42"/>
            <p:cNvPicPr>
              <a:picLocks noChangeAspect="1"/>
            </p:cNvPicPr>
            <p:nvPr/>
          </p:nvPicPr>
          <p:blipFill>
            <a:blip r:embed="rId3"/>
            <a:stretch>
              <a:fillRect/>
            </a:stretch>
          </p:blipFill>
          <p:spPr>
            <a:xfrm flipV="1">
              <a:off x="8557336" y="2360012"/>
              <a:ext cx="203200" cy="431801"/>
            </a:xfrm>
            <a:prstGeom prst="rect">
              <a:avLst/>
            </a:prstGeom>
          </p:spPr>
        </p:pic>
        <p:sp>
          <p:nvSpPr>
            <p:cNvPr id="44" name="TextBox 43"/>
            <p:cNvSpPr txBox="1"/>
            <p:nvPr/>
          </p:nvSpPr>
          <p:spPr>
            <a:xfrm>
              <a:off x="7347379" y="2273089"/>
              <a:ext cx="1404788" cy="292389"/>
            </a:xfrm>
            <a:prstGeom prst="rect">
              <a:avLst/>
            </a:prstGeom>
            <a:noFill/>
          </p:spPr>
          <p:txBody>
            <a:bodyPr wrap="square" rtlCol="0">
              <a:spAutoFit/>
            </a:bodyPr>
            <a:lstStyle/>
            <a:p>
              <a:r>
                <a:rPr lang="en-US" sz="1300" dirty="0" smtClean="0">
                  <a:solidFill>
                    <a:schemeClr val="bg1"/>
                  </a:solidFill>
                  <a:latin typeface="Cambria"/>
                  <a:cs typeface="Cambria"/>
                </a:rPr>
                <a:t>JESUS</a:t>
              </a:r>
              <a:r>
                <a:rPr lang="en-US" sz="1300" baseline="0" dirty="0" smtClean="0">
                  <a:solidFill>
                    <a:schemeClr val="bg1"/>
                  </a:solidFill>
                  <a:latin typeface="Cambria"/>
                  <a:cs typeface="Cambria"/>
                </a:rPr>
                <a:t> </a:t>
              </a:r>
              <a:r>
                <a:rPr lang="en-US" sz="1300" dirty="0" smtClean="0">
                  <a:solidFill>
                    <a:schemeClr val="bg1"/>
                  </a:solidFill>
                  <a:latin typeface="Cambria"/>
                  <a:cs typeface="Cambria"/>
                </a:rPr>
                <a:t>CHRIST</a:t>
              </a:r>
              <a:endParaRPr lang="en-US" sz="1300" dirty="0">
                <a:solidFill>
                  <a:schemeClr val="bg1"/>
                </a:solidFill>
                <a:latin typeface="Cambria"/>
                <a:cs typeface="Cambria"/>
              </a:endParaRPr>
            </a:p>
          </p:txBody>
        </p:sp>
      </p:grpSp>
      <p:sp>
        <p:nvSpPr>
          <p:cNvPr id="45" name="TextBox 44"/>
          <p:cNvSpPr txBox="1"/>
          <p:nvPr/>
        </p:nvSpPr>
        <p:spPr>
          <a:xfrm>
            <a:off x="405478" y="2926294"/>
            <a:ext cx="1159162" cy="276999"/>
          </a:xfrm>
          <a:prstGeom prst="rect">
            <a:avLst/>
          </a:prstGeom>
          <a:noFill/>
        </p:spPr>
        <p:txBody>
          <a:bodyPr wrap="square" rtlCol="0">
            <a:spAutoFit/>
          </a:bodyPr>
          <a:lstStyle/>
          <a:p>
            <a:pPr algn="ctr"/>
            <a:r>
              <a:rPr lang="en-US" sz="1200" dirty="0" smtClean="0">
                <a:solidFill>
                  <a:srgbClr val="FFFFFF"/>
                </a:solidFill>
              </a:rPr>
              <a:t>300</a:t>
            </a:r>
            <a:r>
              <a:rPr lang="en-US" sz="1200" baseline="0" dirty="0" smtClean="0">
                <a:solidFill>
                  <a:srgbClr val="FFFFFF"/>
                </a:solidFill>
              </a:rPr>
              <a:t> </a:t>
            </a:r>
            <a:r>
              <a:rPr lang="en-US" sz="1200" baseline="0" dirty="0" err="1" smtClean="0">
                <a:solidFill>
                  <a:srgbClr val="FFFFFF"/>
                </a:solidFill>
              </a:rPr>
              <a:t>ans</a:t>
            </a:r>
            <a:endParaRPr lang="en-US" sz="1200" dirty="0">
              <a:solidFill>
                <a:srgbClr val="FFFFFF"/>
              </a:solidFill>
            </a:endParaRPr>
          </a:p>
        </p:txBody>
      </p:sp>
      <p:sp>
        <p:nvSpPr>
          <p:cNvPr id="46" name="TextBox 45"/>
          <p:cNvSpPr txBox="1"/>
          <p:nvPr/>
        </p:nvSpPr>
        <p:spPr>
          <a:xfrm>
            <a:off x="1641611" y="2926294"/>
            <a:ext cx="1159162" cy="276999"/>
          </a:xfrm>
          <a:prstGeom prst="rect">
            <a:avLst/>
          </a:prstGeom>
          <a:noFill/>
        </p:spPr>
        <p:txBody>
          <a:bodyPr wrap="square" rtlCol="0">
            <a:spAutoFit/>
          </a:bodyPr>
          <a:lstStyle/>
          <a:p>
            <a:pPr algn="ctr"/>
            <a:r>
              <a:rPr lang="en-US" sz="1200" dirty="0" smtClean="0">
                <a:solidFill>
                  <a:srgbClr val="FFFFFF"/>
                </a:solidFill>
              </a:rPr>
              <a:t>400 </a:t>
            </a:r>
            <a:r>
              <a:rPr lang="en-US" sz="1200" baseline="0" dirty="0" err="1" smtClean="0">
                <a:solidFill>
                  <a:srgbClr val="FFFFFF"/>
                </a:solidFill>
              </a:rPr>
              <a:t>ans</a:t>
            </a:r>
            <a:endParaRPr lang="en-US" sz="1200" dirty="0">
              <a:solidFill>
                <a:srgbClr val="FFFFFF"/>
              </a:solidFill>
            </a:endParaRPr>
          </a:p>
        </p:txBody>
      </p:sp>
      <p:sp>
        <p:nvSpPr>
          <p:cNvPr id="47" name="TextBox 46"/>
          <p:cNvSpPr txBox="1"/>
          <p:nvPr/>
        </p:nvSpPr>
        <p:spPr>
          <a:xfrm>
            <a:off x="2800773" y="2926294"/>
            <a:ext cx="685800" cy="276999"/>
          </a:xfrm>
          <a:prstGeom prst="rect">
            <a:avLst/>
          </a:prstGeom>
          <a:noFill/>
        </p:spPr>
        <p:txBody>
          <a:bodyPr wrap="square" rtlCol="0">
            <a:spAutoFit/>
          </a:bodyPr>
          <a:lstStyle/>
          <a:p>
            <a:pPr algn="ctr"/>
            <a:r>
              <a:rPr lang="en-US" sz="1200" dirty="0" smtClean="0">
                <a:solidFill>
                  <a:srgbClr val="FFFFFF"/>
                </a:solidFill>
              </a:rPr>
              <a:t>40 </a:t>
            </a:r>
            <a:r>
              <a:rPr lang="en-US" sz="1200" baseline="0" dirty="0" err="1" smtClean="0">
                <a:solidFill>
                  <a:srgbClr val="FFFFFF"/>
                </a:solidFill>
              </a:rPr>
              <a:t>ans</a:t>
            </a:r>
            <a:endParaRPr lang="en-US" sz="1200" dirty="0">
              <a:solidFill>
                <a:srgbClr val="FFFFFF"/>
              </a:solidFill>
            </a:endParaRPr>
          </a:p>
        </p:txBody>
      </p:sp>
      <p:sp>
        <p:nvSpPr>
          <p:cNvPr id="48" name="TextBox 47"/>
          <p:cNvSpPr txBox="1"/>
          <p:nvPr/>
        </p:nvSpPr>
        <p:spPr>
          <a:xfrm>
            <a:off x="3545839" y="2926294"/>
            <a:ext cx="1134533" cy="276999"/>
          </a:xfrm>
          <a:prstGeom prst="rect">
            <a:avLst/>
          </a:prstGeom>
          <a:noFill/>
        </p:spPr>
        <p:txBody>
          <a:bodyPr wrap="square" rtlCol="0">
            <a:spAutoFit/>
          </a:bodyPr>
          <a:lstStyle/>
          <a:p>
            <a:pPr algn="ctr"/>
            <a:r>
              <a:rPr lang="en-US" sz="1200" dirty="0" smtClean="0">
                <a:solidFill>
                  <a:srgbClr val="FFFFFF"/>
                </a:solidFill>
              </a:rPr>
              <a:t>360 </a:t>
            </a:r>
            <a:r>
              <a:rPr lang="en-US" sz="1200" baseline="0" dirty="0" err="1" smtClean="0">
                <a:solidFill>
                  <a:srgbClr val="FFFFFF"/>
                </a:solidFill>
              </a:rPr>
              <a:t>ans</a:t>
            </a:r>
            <a:endParaRPr lang="en-US" sz="1200" dirty="0">
              <a:solidFill>
                <a:srgbClr val="FFFFFF"/>
              </a:solidFill>
            </a:endParaRPr>
          </a:p>
        </p:txBody>
      </p:sp>
      <p:sp>
        <p:nvSpPr>
          <p:cNvPr id="49" name="TextBox 48"/>
          <p:cNvSpPr txBox="1"/>
          <p:nvPr/>
        </p:nvSpPr>
        <p:spPr>
          <a:xfrm>
            <a:off x="4680372" y="2926294"/>
            <a:ext cx="880535" cy="276999"/>
          </a:xfrm>
          <a:prstGeom prst="rect">
            <a:avLst/>
          </a:prstGeom>
          <a:noFill/>
        </p:spPr>
        <p:txBody>
          <a:bodyPr wrap="square" rtlCol="0">
            <a:spAutoFit/>
          </a:bodyPr>
          <a:lstStyle/>
          <a:p>
            <a:pPr algn="ctr"/>
            <a:r>
              <a:rPr lang="en-US" sz="1200" dirty="0" smtClean="0">
                <a:solidFill>
                  <a:srgbClr val="FFFFFF"/>
                </a:solidFill>
              </a:rPr>
              <a:t>120 </a:t>
            </a:r>
            <a:r>
              <a:rPr lang="en-US" sz="1200" baseline="0" dirty="0" err="1" smtClean="0">
                <a:solidFill>
                  <a:srgbClr val="FFFFFF"/>
                </a:solidFill>
              </a:rPr>
              <a:t>ans</a:t>
            </a:r>
            <a:endParaRPr lang="en-US" sz="1200" dirty="0">
              <a:solidFill>
                <a:srgbClr val="FFFFFF"/>
              </a:solidFill>
            </a:endParaRPr>
          </a:p>
        </p:txBody>
      </p:sp>
      <p:sp>
        <p:nvSpPr>
          <p:cNvPr id="50" name="TextBox 49"/>
          <p:cNvSpPr txBox="1"/>
          <p:nvPr/>
        </p:nvSpPr>
        <p:spPr>
          <a:xfrm>
            <a:off x="5560907" y="3118468"/>
            <a:ext cx="1168400" cy="276999"/>
          </a:xfrm>
          <a:prstGeom prst="rect">
            <a:avLst/>
          </a:prstGeom>
          <a:noFill/>
        </p:spPr>
        <p:txBody>
          <a:bodyPr wrap="square" rtlCol="0">
            <a:spAutoFit/>
          </a:bodyPr>
          <a:lstStyle/>
          <a:p>
            <a:pPr algn="ctr"/>
            <a:r>
              <a:rPr lang="en-US" sz="1200" dirty="0" smtClean="0">
                <a:solidFill>
                  <a:srgbClr val="FFFFFF"/>
                </a:solidFill>
              </a:rPr>
              <a:t>330 </a:t>
            </a:r>
            <a:r>
              <a:rPr lang="en-US" sz="1200" dirty="0" err="1" smtClean="0">
                <a:solidFill>
                  <a:srgbClr val="FFFFFF"/>
                </a:solidFill>
              </a:rPr>
              <a:t>ans</a:t>
            </a:r>
            <a:endParaRPr lang="en-US" sz="1200" dirty="0">
              <a:solidFill>
                <a:srgbClr val="FFFFFF"/>
              </a:solidFill>
            </a:endParaRPr>
          </a:p>
        </p:txBody>
      </p:sp>
      <p:sp>
        <p:nvSpPr>
          <p:cNvPr id="51" name="TextBox 50"/>
          <p:cNvSpPr txBox="1"/>
          <p:nvPr/>
        </p:nvSpPr>
        <p:spPr>
          <a:xfrm>
            <a:off x="6830907" y="3118468"/>
            <a:ext cx="687463" cy="276999"/>
          </a:xfrm>
          <a:prstGeom prst="rect">
            <a:avLst/>
          </a:prstGeom>
          <a:noFill/>
        </p:spPr>
        <p:txBody>
          <a:bodyPr wrap="square" rtlCol="0">
            <a:spAutoFit/>
          </a:bodyPr>
          <a:lstStyle/>
          <a:p>
            <a:pPr algn="ctr"/>
            <a:r>
              <a:rPr lang="en-US" sz="1200" dirty="0" smtClean="0">
                <a:solidFill>
                  <a:srgbClr val="FFFFFF"/>
                </a:solidFill>
              </a:rPr>
              <a:t>70 </a:t>
            </a:r>
            <a:r>
              <a:rPr lang="en-US" sz="1200" dirty="0" err="1" smtClean="0">
                <a:solidFill>
                  <a:srgbClr val="FFFFFF"/>
                </a:solidFill>
              </a:rPr>
              <a:t>ans</a:t>
            </a:r>
            <a:endParaRPr lang="en-US" sz="1200" dirty="0">
              <a:solidFill>
                <a:srgbClr val="FFFFFF"/>
              </a:solidFill>
            </a:endParaRPr>
          </a:p>
        </p:txBody>
      </p:sp>
      <p:sp>
        <p:nvSpPr>
          <p:cNvPr id="52" name="TextBox 51"/>
          <p:cNvSpPr txBox="1"/>
          <p:nvPr/>
        </p:nvSpPr>
        <p:spPr>
          <a:xfrm>
            <a:off x="7584440" y="3118468"/>
            <a:ext cx="1133764" cy="276999"/>
          </a:xfrm>
          <a:prstGeom prst="rect">
            <a:avLst/>
          </a:prstGeom>
          <a:noFill/>
        </p:spPr>
        <p:txBody>
          <a:bodyPr wrap="square" rtlCol="0">
            <a:spAutoFit/>
          </a:bodyPr>
          <a:lstStyle/>
          <a:p>
            <a:pPr algn="ctr"/>
            <a:r>
              <a:rPr lang="en-US" sz="1200" dirty="0" smtClean="0">
                <a:solidFill>
                  <a:srgbClr val="FFFFFF"/>
                </a:solidFill>
              </a:rPr>
              <a:t>500 </a:t>
            </a:r>
            <a:r>
              <a:rPr lang="en-US" sz="1200" dirty="0" err="1" smtClean="0">
                <a:solidFill>
                  <a:srgbClr val="FFFFFF"/>
                </a:solidFill>
              </a:rPr>
              <a:t>ans</a:t>
            </a:r>
            <a:endParaRPr lang="en-US" sz="1200" dirty="0">
              <a:solidFill>
                <a:srgbClr val="FFFFFF"/>
              </a:solidFill>
            </a:endParaRPr>
          </a:p>
        </p:txBody>
      </p:sp>
      <p:sp>
        <p:nvSpPr>
          <p:cNvPr id="54" name="Rectangle 53"/>
          <p:cNvSpPr/>
          <p:nvPr userDrawn="1"/>
        </p:nvSpPr>
        <p:spPr>
          <a:xfrm>
            <a:off x="-1510989" y="329391"/>
            <a:ext cx="6107545" cy="88130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9"/>
          <p:cNvSpPr txBox="1">
            <a:spLocks/>
          </p:cNvSpPr>
          <p:nvPr/>
        </p:nvSpPr>
        <p:spPr>
          <a:xfrm>
            <a:off x="146758" y="412389"/>
            <a:ext cx="8229600" cy="1039091"/>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r>
              <a:rPr lang="fr-CH" dirty="0" smtClean="0">
                <a:latin typeface="Cambria"/>
                <a:cs typeface="Cambria"/>
              </a:rPr>
              <a:t>Introduction</a:t>
            </a:r>
            <a:endParaRPr lang="en-US" dirty="0">
              <a:latin typeface="Cambria"/>
              <a:cs typeface="Cambria"/>
            </a:endParaRPr>
          </a:p>
        </p:txBody>
      </p:sp>
      <p:pic>
        <p:nvPicPr>
          <p:cNvPr id="57" name="Picture 5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9391" y="-146210"/>
            <a:ext cx="621145" cy="1035243"/>
          </a:xfrm>
          <a:prstGeom prst="rect">
            <a:avLst/>
          </a:prstGeom>
        </p:spPr>
      </p:pic>
      <p:grpSp>
        <p:nvGrpSpPr>
          <p:cNvPr id="62" name="Group 61"/>
          <p:cNvGrpSpPr/>
          <p:nvPr/>
        </p:nvGrpSpPr>
        <p:grpSpPr>
          <a:xfrm>
            <a:off x="2051748" y="3188247"/>
            <a:ext cx="940538" cy="616011"/>
            <a:chOff x="-3661195" y="2982222"/>
            <a:chExt cx="1404788" cy="616011"/>
          </a:xfrm>
        </p:grpSpPr>
        <p:pic>
          <p:nvPicPr>
            <p:cNvPr id="60" name="Picture 59"/>
            <p:cNvPicPr>
              <a:picLocks noChangeAspect="1"/>
            </p:cNvPicPr>
            <p:nvPr/>
          </p:nvPicPr>
          <p:blipFill>
            <a:blip r:embed="rId3"/>
            <a:stretch>
              <a:fillRect/>
            </a:stretch>
          </p:blipFill>
          <p:spPr>
            <a:xfrm>
              <a:off x="-2712122" y="2982222"/>
              <a:ext cx="203200" cy="431801"/>
            </a:xfrm>
            <a:prstGeom prst="rect">
              <a:avLst/>
            </a:prstGeom>
          </p:spPr>
        </p:pic>
        <p:sp>
          <p:nvSpPr>
            <p:cNvPr id="61" name="TextBox 60"/>
            <p:cNvSpPr txBox="1"/>
            <p:nvPr/>
          </p:nvSpPr>
          <p:spPr>
            <a:xfrm>
              <a:off x="-3661195" y="3198123"/>
              <a:ext cx="1404788" cy="400110"/>
            </a:xfrm>
            <a:prstGeom prst="rect">
              <a:avLst/>
            </a:prstGeom>
            <a:noFill/>
          </p:spPr>
          <p:txBody>
            <a:bodyPr wrap="square" rtlCol="0">
              <a:spAutoFit/>
            </a:bodyPr>
            <a:lstStyle/>
            <a:p>
              <a:r>
                <a:rPr lang="en-US" sz="2000" dirty="0" err="1" smtClean="0">
                  <a:solidFill>
                    <a:schemeClr val="bg1"/>
                  </a:solidFill>
                  <a:latin typeface="Cambria"/>
                  <a:cs typeface="Cambria"/>
                </a:rPr>
                <a:t>Moïse</a:t>
              </a:r>
              <a:endParaRPr lang="en-US" sz="2000" dirty="0">
                <a:solidFill>
                  <a:schemeClr val="bg1"/>
                </a:solidFill>
                <a:latin typeface="Cambria"/>
                <a:cs typeface="Cambria"/>
              </a:endParaRPr>
            </a:p>
          </p:txBody>
        </p:sp>
      </p:grpSp>
      <p:pic>
        <p:nvPicPr>
          <p:cNvPr id="25" name="Picture 24" descr="pointille_titr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2320" y="361253"/>
            <a:ext cx="9144000" cy="806627"/>
          </a:xfrm>
          <a:prstGeom prst="rect">
            <a:avLst/>
          </a:prstGeom>
        </p:spPr>
      </p:pic>
      <p:pic>
        <p:nvPicPr>
          <p:cNvPr id="29" name="Picture 4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813" y="2489200"/>
            <a:ext cx="831373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96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Moïse </a:t>
            </a:r>
            <a:r>
              <a:rPr lang="fr-CH" dirty="0"/>
              <a:t>répond:</a:t>
            </a:r>
            <a:endParaRPr lang="en-GB" dirty="0"/>
          </a:p>
          <a:p>
            <a:pPr lvl="2"/>
            <a:r>
              <a:rPr lang="fr-FR" dirty="0"/>
              <a:t>Qui suis-je, moi, pour aller trouver le pharaon et pour faire sortir les Israélites </a:t>
            </a:r>
            <a:r>
              <a:rPr lang="fr-FR" dirty="0" smtClean="0"/>
              <a:t>d'Egypte? </a:t>
            </a:r>
            <a:r>
              <a:rPr lang="fr-FR" dirty="0"/>
              <a:t>Ex 3,11</a:t>
            </a:r>
            <a:endParaRPr lang="en-GB" dirty="0"/>
          </a:p>
          <a:p>
            <a:r>
              <a:rPr lang="fr-CH" dirty="0"/>
              <a:t>N'a-t-il pas raison de se poser cette question? </a:t>
            </a:r>
            <a:endParaRPr lang="fr-CH" dirty="0" smtClean="0"/>
          </a:p>
          <a:p>
            <a:pPr lvl="1"/>
            <a:r>
              <a:rPr lang="fr-CH" dirty="0" smtClean="0"/>
              <a:t>Il </a:t>
            </a:r>
            <a:r>
              <a:rPr lang="fr-CH" dirty="0"/>
              <a:t>n'est pas allé en Egypte depuis 40 ans, </a:t>
            </a:r>
            <a:endParaRPr lang="fr-CH" dirty="0" smtClean="0"/>
          </a:p>
          <a:p>
            <a:pPr lvl="1"/>
            <a:r>
              <a:rPr lang="fr-CH" dirty="0" smtClean="0"/>
              <a:t>Il </a:t>
            </a:r>
            <a:r>
              <a:rPr lang="fr-CH" dirty="0"/>
              <a:t>a 80 ans, </a:t>
            </a:r>
            <a:endParaRPr lang="fr-CH" dirty="0" smtClean="0"/>
          </a:p>
          <a:p>
            <a:pPr lvl="1"/>
            <a:r>
              <a:rPr lang="fr-CH" dirty="0" smtClean="0"/>
              <a:t>Il </a:t>
            </a:r>
            <a:r>
              <a:rPr lang="fr-CH" dirty="0"/>
              <a:t>est un simple berger, </a:t>
            </a:r>
            <a:endParaRPr lang="fr-CH" dirty="0" smtClean="0"/>
          </a:p>
          <a:p>
            <a:pPr lvl="1"/>
            <a:r>
              <a:rPr lang="fr-CH" dirty="0" smtClean="0"/>
              <a:t>Il </a:t>
            </a:r>
            <a:r>
              <a:rPr lang="fr-CH" dirty="0"/>
              <a:t>a de la peine à s'exprimer (4,10). </a:t>
            </a:r>
            <a:endParaRPr lang="fr-CH" dirty="0" smtClean="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653456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3"/>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753807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6" name="Espace réservé du texte 5"/>
          <p:cNvSpPr>
            <a:spLocks noGrp="1"/>
          </p:cNvSpPr>
          <p:nvPr>
            <p:ph type="body" sz="quarter" idx="12"/>
          </p:nvPr>
        </p:nvSpPr>
        <p:spPr/>
        <p:txBody>
          <a:bodyPr/>
          <a:lstStyle/>
          <a:p>
            <a:r>
              <a:rPr lang="fr-CH" dirty="0" smtClean="0"/>
              <a:t>Le </a:t>
            </a:r>
            <a:r>
              <a:rPr lang="fr-CH" dirty="0"/>
              <a:t>Seigneur nous parle de différentes façons.</a:t>
            </a:r>
            <a:endParaRPr lang="en-GB" dirty="0"/>
          </a:p>
          <a:p>
            <a:pPr lvl="1"/>
            <a:r>
              <a:rPr lang="fr-CH" dirty="0"/>
              <a:t>Est-ce qu'on l'entend</a:t>
            </a:r>
            <a:r>
              <a:rPr lang="fr-FR" dirty="0"/>
              <a:t>? </a:t>
            </a:r>
          </a:p>
          <a:p>
            <a:pPr lvl="1"/>
            <a:r>
              <a:rPr lang="fr-CH" dirty="0" smtClean="0"/>
              <a:t>Est</a:t>
            </a:r>
            <a:r>
              <a:rPr lang="fr-CH" dirty="0"/>
              <a:t>-ce qu'on l'écoute? </a:t>
            </a:r>
            <a:endParaRPr lang="fr-CH" dirty="0" smtClean="0"/>
          </a:p>
          <a:p>
            <a:pPr lvl="1"/>
            <a:r>
              <a:rPr lang="fr-CH" dirty="0" smtClean="0"/>
              <a:t>Est</a:t>
            </a:r>
            <a:r>
              <a:rPr lang="fr-CH" dirty="0"/>
              <a:t>-ce qu'on lui répond</a:t>
            </a:r>
            <a:r>
              <a:rPr lang="fr-CH" dirty="0" smtClean="0"/>
              <a:t>?</a:t>
            </a:r>
            <a:endParaRPr lang="en-GB" dirty="0"/>
          </a:p>
        </p:txBody>
      </p:sp>
      <p:sp>
        <p:nvSpPr>
          <p:cNvPr id="2" name="Titre 1"/>
          <p:cNvSpPr>
            <a:spLocks noGrp="1"/>
          </p:cNvSpPr>
          <p:nvPr>
            <p:ph type="title"/>
          </p:nvPr>
        </p:nvSpPr>
        <p:spPr/>
        <p:txBody>
          <a:bodyPr/>
          <a:lstStyle/>
          <a:p>
            <a:endParaRPr lang="fr-FR"/>
          </a:p>
        </p:txBody>
      </p:sp>
      <p:sp>
        <p:nvSpPr>
          <p:cNvPr id="7" name="Text Box 13"/>
          <p:cNvSpPr txBox="1">
            <a:spLocks noChangeArrowheads="1"/>
          </p:cNvSpPr>
          <p:nvPr/>
        </p:nvSpPr>
        <p:spPr bwMode="auto">
          <a:xfrm>
            <a:off x="4297269" y="6280015"/>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2157783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Moïse </a:t>
            </a:r>
            <a:r>
              <a:rPr lang="fr-FR" dirty="0"/>
              <a:t>dit à Dieu: </a:t>
            </a:r>
            <a:endParaRPr lang="en-GB" dirty="0"/>
          </a:p>
          <a:p>
            <a:pPr lvl="2"/>
            <a:r>
              <a:rPr lang="fr-FR" dirty="0"/>
              <a:t>J'irai donc trouver les Israélites et je leur dirai: 'Le Dieu de vos ancêtres m'envoie vers vous.' Mais s'ils me demandent quel est son nom, que leur répondrai-je</a:t>
            </a:r>
            <a:r>
              <a:rPr lang="fr-FR" dirty="0" smtClean="0"/>
              <a:t>?</a:t>
            </a:r>
            <a:r>
              <a:rPr lang="fr-FR" dirty="0"/>
              <a:t> </a:t>
            </a:r>
            <a:r>
              <a:rPr lang="fr-FR" dirty="0" smtClean="0"/>
              <a:t>Ex </a:t>
            </a:r>
            <a:r>
              <a:rPr lang="fr-FR" dirty="0"/>
              <a:t>3,13</a:t>
            </a:r>
            <a:endParaRPr lang="en-GB" dirty="0"/>
          </a:p>
          <a:p>
            <a:r>
              <a:rPr lang="fr-CH" dirty="0"/>
              <a:t>Dieu lui répond:</a:t>
            </a:r>
            <a:endParaRPr lang="en-GB" dirty="0"/>
          </a:p>
          <a:p>
            <a:pPr lvl="2"/>
            <a:r>
              <a:rPr lang="fr-FR" dirty="0"/>
              <a:t>Je suis celui qui suis</a:t>
            </a:r>
            <a:r>
              <a:rPr lang="fr-FR" dirty="0" smtClean="0"/>
              <a:t>. … Voici </a:t>
            </a:r>
            <a:r>
              <a:rPr lang="fr-FR" dirty="0"/>
              <a:t>ce que tu diras aux Israélites: 'Je suis m'a envoyé vers vous</a:t>
            </a:r>
            <a:r>
              <a:rPr lang="fr-FR" dirty="0" smtClean="0"/>
              <a:t>.’ Ex </a:t>
            </a:r>
            <a:r>
              <a:rPr lang="fr-FR" dirty="0"/>
              <a:t>3,14	</a:t>
            </a:r>
            <a:endParaRPr lang="en-GB" dirty="0"/>
          </a:p>
          <a:p>
            <a:r>
              <a:rPr lang="fr-CH" dirty="0"/>
              <a:t>Dieu lui dit de se présenter devant Pharaon.  Il est chargé de dire les paroles suivantes:</a:t>
            </a:r>
            <a:endParaRPr lang="en-GB" dirty="0"/>
          </a:p>
          <a:p>
            <a:pPr lvl="2"/>
            <a:r>
              <a:rPr lang="fr-FR" dirty="0"/>
              <a:t>'L'Eternel, le Dieu des Hébreux, s'est présenté à nous. Permets-nous maintenant de faire trois journées de marche dans le désert pour offrir des sacrifices à l'Eternel, notre Dieu</a:t>
            </a:r>
            <a:r>
              <a:rPr lang="fr-FR" dirty="0" smtClean="0"/>
              <a:t>.’  </a:t>
            </a:r>
            <a:r>
              <a:rPr lang="fr-FR" dirty="0"/>
              <a:t>Ex </a:t>
            </a:r>
            <a:r>
              <a:rPr lang="fr-FR" dirty="0" smtClean="0"/>
              <a:t>3,18</a:t>
            </a:r>
            <a:endParaRPr lang="en-GB" dirty="0"/>
          </a:p>
        </p:txBody>
      </p:sp>
      <p:sp>
        <p:nvSpPr>
          <p:cNvPr id="3" name="Titre 2"/>
          <p:cNvSpPr>
            <a:spLocks noGrp="1"/>
          </p:cNvSpPr>
          <p:nvPr>
            <p:ph type="title"/>
          </p:nvPr>
        </p:nvSpPr>
        <p:spPr/>
        <p:txBody>
          <a:bodyPr/>
          <a:lstStyle/>
          <a:p>
            <a:r>
              <a:rPr lang="fr-CH" dirty="0"/>
              <a:t>La mission de </a:t>
            </a:r>
            <a:r>
              <a:rPr lang="fr-CH" dirty="0" smtClean="0"/>
              <a:t>Moïse</a:t>
            </a:r>
            <a:endParaRPr lang="fr-FR" dirty="0"/>
          </a:p>
        </p:txBody>
      </p:sp>
    </p:spTree>
    <p:extLst>
      <p:ext uri="{BB962C8B-B14F-4D97-AF65-F5344CB8AC3E}">
        <p14:creationId xmlns:p14="http://schemas.microsoft.com/office/powerpoint/2010/main" val="64708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L'Eternel </a:t>
            </a:r>
            <a:r>
              <a:rPr lang="fr-CH" dirty="0"/>
              <a:t>lui dit de jeter son bâton par terre. </a:t>
            </a:r>
            <a:endParaRPr lang="fr-CH" dirty="0" smtClean="0"/>
          </a:p>
          <a:p>
            <a:r>
              <a:rPr lang="fr-CH" dirty="0" smtClean="0"/>
              <a:t>Le </a:t>
            </a:r>
            <a:r>
              <a:rPr lang="fr-CH" dirty="0"/>
              <a:t>bâton devient alors un serpent. L'Eternel dit à Moïse:</a:t>
            </a:r>
            <a:endParaRPr lang="en-GB" dirty="0"/>
          </a:p>
          <a:p>
            <a:pPr lvl="2"/>
            <a:r>
              <a:rPr lang="fr-FR" dirty="0"/>
              <a:t>Tends la main et prends-le par la </a:t>
            </a:r>
            <a:r>
              <a:rPr lang="fr-FR" dirty="0" smtClean="0"/>
              <a:t>queue. </a:t>
            </a:r>
            <a:r>
              <a:rPr lang="fr-FR" dirty="0"/>
              <a:t>Ex 4,4</a:t>
            </a:r>
            <a:endParaRPr lang="en-GB" dirty="0"/>
          </a:p>
          <a:p>
            <a:r>
              <a:rPr lang="fr-FR" dirty="0"/>
              <a:t>Il étend la main et le </a:t>
            </a:r>
            <a:r>
              <a:rPr lang="fr-FR" dirty="0" smtClean="0"/>
              <a:t>saisit</a:t>
            </a:r>
            <a:endParaRPr lang="fr-FR" dirty="0"/>
          </a:p>
          <a:p>
            <a:pPr lvl="1"/>
            <a:r>
              <a:rPr lang="fr-FR" dirty="0" smtClean="0"/>
              <a:t>… et </a:t>
            </a:r>
            <a:r>
              <a:rPr lang="fr-FR" dirty="0"/>
              <a:t>le serpent redevient un bâton dans sa </a:t>
            </a:r>
            <a:r>
              <a:rPr lang="fr-FR" dirty="0" smtClean="0"/>
              <a:t>main!</a:t>
            </a:r>
          </a:p>
        </p:txBody>
      </p:sp>
      <p:pic>
        <p:nvPicPr>
          <p:cNvPr id="6" name="Picture 5"/>
          <p:cNvPicPr>
            <a:picLocks noGrp="1" noChangeAspect="1" noChangeArrowheads="1"/>
          </p:cNvPicPr>
          <p:nvPr>
            <p:ph type="pic" sz="quarter" idx="13"/>
          </p:nvPr>
        </p:nvPicPr>
        <p:blipFill>
          <a:blip r:embed="rId2" cstate="email">
            <a:extLst>
              <a:ext uri="{28A0092B-C50C-407E-A947-70E740481C1C}">
                <a14:useLocalDpi xmlns:a14="http://schemas.microsoft.com/office/drawing/2010/main"/>
              </a:ext>
            </a:extLst>
          </a:blip>
          <a:srcRect l="-79852" r="-79852"/>
          <a:stretch>
            <a:fillRect/>
          </a:stretch>
        </p:blipFill>
        <p:spPr bwMode="auto">
          <a:xfrm>
            <a:off x="-22150" y="3700458"/>
            <a:ext cx="9166150" cy="247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390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Moïse cherche à échapper à sa mission. Il répond à l'Eternel:</a:t>
            </a:r>
            <a:endParaRPr lang="en-GB" dirty="0"/>
          </a:p>
          <a:p>
            <a:pPr lvl="2"/>
            <a:r>
              <a:rPr lang="fr-FR" dirty="0"/>
              <a:t>Ah, Seigneur, je ne suis pas un homme doué pour parler et cela ne date ni d'hier ni d'avant-hier, ni même du moment où tu as parlé à ton serviteur. En effet, j'ai la bouche et la langue embarrassées. Ex </a:t>
            </a:r>
            <a:r>
              <a:rPr lang="fr-FR" dirty="0" smtClean="0"/>
              <a:t>4,10</a:t>
            </a:r>
          </a:p>
          <a:p>
            <a:r>
              <a:rPr lang="fr-CH" dirty="0"/>
              <a:t>L'Eternel lui dit d'aller vers Pharaon avec son frère Aaron.</a:t>
            </a:r>
            <a:endParaRPr lang="en-GB" dirty="0"/>
          </a:p>
          <a:p>
            <a:pPr lvl="2"/>
            <a:r>
              <a:rPr lang="fr-FR" dirty="0"/>
              <a:t>Tu lui parleras et tu mettras les paroles dans sa bouche, et moi, je serai avec ta bouche et avec sa bouche et je vous enseignerai ce que vous devrez faire. </a:t>
            </a:r>
            <a:r>
              <a:rPr lang="fr-FR" b="1" dirty="0"/>
              <a:t>16</a:t>
            </a:r>
            <a:r>
              <a:rPr lang="fr-FR" dirty="0"/>
              <a:t> C'est lui qui parlera pour toi au peuple: il te servira de bouche et toi, tu tiendras pour lui la place de Dieu.. Ex 4,15	</a:t>
            </a:r>
            <a:endParaRPr lang="en-GB" dirty="0"/>
          </a:p>
        </p:txBody>
      </p:sp>
    </p:spTree>
    <p:extLst>
      <p:ext uri="{BB962C8B-B14F-4D97-AF65-F5344CB8AC3E}">
        <p14:creationId xmlns:p14="http://schemas.microsoft.com/office/powerpoint/2010/main" val="5743902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Résumons toutes les objections de Moïse:</a:t>
            </a:r>
            <a:endParaRPr lang="en-GB" dirty="0"/>
          </a:p>
          <a:p>
            <a:pPr lvl="1"/>
            <a:r>
              <a:rPr lang="fr-CH" dirty="0"/>
              <a:t>Je n'ai pas de réponses à toutes les questions (3,13).</a:t>
            </a:r>
            <a:endParaRPr lang="en-GB" dirty="0"/>
          </a:p>
          <a:p>
            <a:pPr lvl="1"/>
            <a:r>
              <a:rPr lang="fr-CH" dirty="0"/>
              <a:t>Ils ne me croiront pas (4,1).</a:t>
            </a:r>
            <a:endParaRPr lang="en-GB" dirty="0"/>
          </a:p>
          <a:p>
            <a:pPr lvl="1"/>
            <a:r>
              <a:rPr lang="fr-CH" dirty="0"/>
              <a:t>J'ai de la peine à m'exprimer 4,10)</a:t>
            </a:r>
            <a:endParaRPr lang="en-GB" dirty="0"/>
          </a:p>
          <a:p>
            <a:pPr lvl="1"/>
            <a:r>
              <a:rPr lang="fr-CH" dirty="0"/>
              <a:t>D'autres sont plus capables que moi (4,13).</a:t>
            </a:r>
            <a:endParaRPr lang="en-GB" dirty="0"/>
          </a:p>
          <a:p>
            <a:r>
              <a:rPr lang="fr-CH" dirty="0" smtClean="0"/>
              <a:t>J'ai </a:t>
            </a:r>
            <a:r>
              <a:rPr lang="fr-CH" dirty="0"/>
              <a:t>l'impression que chaque chrétien a déjà utilisé une ou même toutes ces objections!</a:t>
            </a:r>
            <a:endParaRPr lang="en-GB" dirty="0"/>
          </a:p>
          <a:p>
            <a:r>
              <a:rPr lang="fr-FR" dirty="0"/>
              <a:t> </a:t>
            </a:r>
            <a:endParaRPr lang="en-GB"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7125497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Moïse </a:t>
            </a:r>
            <a:r>
              <a:rPr lang="fr-CH" dirty="0"/>
              <a:t>prend sa femme et ses fils et retourne en Egypte</a:t>
            </a:r>
            <a:r>
              <a:rPr lang="fr-CH" dirty="0" smtClean="0"/>
              <a:t>.</a:t>
            </a:r>
          </a:p>
          <a:p>
            <a:r>
              <a:rPr lang="fr-CH" dirty="0" smtClean="0"/>
              <a:t>Accompagné de son frère Aaron, il assemble </a:t>
            </a:r>
            <a:r>
              <a:rPr lang="fr-CH" dirty="0"/>
              <a:t>les anciens des fils d'Israël. </a:t>
            </a:r>
            <a:endParaRPr lang="fr-CH" dirty="0" smtClean="0"/>
          </a:p>
          <a:p>
            <a:r>
              <a:rPr lang="fr-CH" dirty="0" smtClean="0"/>
              <a:t>Les </a:t>
            </a:r>
            <a:r>
              <a:rPr lang="fr-CH" dirty="0"/>
              <a:t>anciens du peuple d'Israël sont mis au courant des projets de Dieu. </a:t>
            </a:r>
            <a:endParaRPr lang="fr-CH" dirty="0" smtClean="0"/>
          </a:p>
        </p:txBody>
      </p:sp>
      <p:sp>
        <p:nvSpPr>
          <p:cNvPr id="3" name="Titre 2"/>
          <p:cNvSpPr>
            <a:spLocks noGrp="1"/>
          </p:cNvSpPr>
          <p:nvPr>
            <p:ph type="title"/>
          </p:nvPr>
        </p:nvSpPr>
        <p:spPr/>
        <p:txBody>
          <a:bodyPr/>
          <a:lstStyle/>
          <a:p>
            <a:r>
              <a:rPr lang="fr-CH" dirty="0"/>
              <a:t>Retour de Moïse en Egypte	</a:t>
            </a:r>
            <a:endParaRPr lang="fr-FR" dirty="0"/>
          </a:p>
        </p:txBody>
      </p:sp>
    </p:spTree>
    <p:extLst>
      <p:ext uri="{BB962C8B-B14F-4D97-AF65-F5344CB8AC3E}">
        <p14:creationId xmlns:p14="http://schemas.microsoft.com/office/powerpoint/2010/main" val="32090733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451"/>
          <a:stretch/>
        </p:blipFill>
        <p:spPr/>
      </p:pic>
      <p:sp>
        <p:nvSpPr>
          <p:cNvPr id="2" name="Espace réservé du texte 1"/>
          <p:cNvSpPr>
            <a:spLocks noGrp="1"/>
          </p:cNvSpPr>
          <p:nvPr>
            <p:ph type="body" sz="quarter" idx="12"/>
          </p:nvPr>
        </p:nvSpPr>
        <p:spPr/>
        <p:txBody>
          <a:bodyPr/>
          <a:lstStyle/>
          <a:p>
            <a:r>
              <a:rPr lang="fr-CH" dirty="0" smtClean="0"/>
              <a:t>Lors de son retour en Epgypte, moïse prend avec lui le bâton qui était devenu un serpent.</a:t>
            </a:r>
            <a:endParaRPr lang="en-GB" dirty="0"/>
          </a:p>
          <a:p>
            <a:pPr lvl="2"/>
            <a:r>
              <a:rPr lang="fr-FR" dirty="0"/>
              <a:t>Il prit à la main le bâton de Dieu.</a:t>
            </a:r>
            <a:r>
              <a:rPr lang="fr-CH" dirty="0"/>
              <a:t> Ex 4,20</a:t>
            </a:r>
            <a:endParaRPr lang="en-GB" dirty="0"/>
          </a:p>
          <a:p>
            <a:r>
              <a:rPr lang="fr-CH" dirty="0" smtClean="0"/>
              <a:t>Le bâton de Moïse est </a:t>
            </a:r>
            <a:r>
              <a:rPr lang="fr-CH" dirty="0"/>
              <a:t>devenu le "bâton de Dieu"!</a:t>
            </a:r>
            <a:endParaRPr lang="en-GB" dirty="0"/>
          </a:p>
          <a:p>
            <a:pPr lvl="1"/>
            <a:r>
              <a:rPr lang="fr-CH" dirty="0"/>
              <a:t>Voulons-nous laisser Dieu diriger notre vie? </a:t>
            </a:r>
            <a:endParaRPr lang="fr-CH" dirty="0" smtClean="0"/>
          </a:p>
          <a:p>
            <a:pPr lvl="1"/>
            <a:r>
              <a:rPr lang="fr-CH" dirty="0" smtClean="0"/>
              <a:t>Il </a:t>
            </a:r>
            <a:r>
              <a:rPr lang="fr-CH" dirty="0"/>
              <a:t>va alors utiliser pour lui nos biens, nos facultés intellectuelles ou sociales, notre énergie, etc</a:t>
            </a:r>
            <a:r>
              <a:rPr lang="fr-CH" dirty="0" smtClean="0"/>
              <a:t>…</a:t>
            </a:r>
            <a:endParaRPr lang="en-GB" dirty="0"/>
          </a:p>
        </p:txBody>
      </p:sp>
      <p:sp>
        <p:nvSpPr>
          <p:cNvPr id="9" name="Text Box 13"/>
          <p:cNvSpPr txBox="1">
            <a:spLocks noChangeArrowheads="1"/>
          </p:cNvSpPr>
          <p:nvPr/>
        </p:nvSpPr>
        <p:spPr bwMode="auto">
          <a:xfrm>
            <a:off x="8793169" y="6006729"/>
            <a:ext cx="523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2260066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Moïse </a:t>
            </a:r>
            <a:r>
              <a:rPr lang="fr-CH" dirty="0"/>
              <a:t>et Aaron vont auprès de Pharaon et lui disent:</a:t>
            </a:r>
            <a:endParaRPr lang="en-GB" dirty="0"/>
          </a:p>
          <a:p>
            <a:pPr lvl="2"/>
            <a:r>
              <a:rPr lang="fr-FR" dirty="0"/>
              <a:t>Voici ce que dit l'Eternel, le Dieu d'Israël: Laisse partir mon peuple pour qu'il célèbre une fête en mon honneur dans le </a:t>
            </a:r>
            <a:r>
              <a:rPr lang="fr-FR" dirty="0" smtClean="0"/>
              <a:t>désert. </a:t>
            </a:r>
            <a:r>
              <a:rPr lang="fr-FR" dirty="0"/>
              <a:t>Ex </a:t>
            </a:r>
            <a:r>
              <a:rPr lang="fr-FR" dirty="0" smtClean="0"/>
              <a:t>5,1</a:t>
            </a:r>
            <a:endParaRPr lang="fr-FR" dirty="0"/>
          </a:p>
          <a:p>
            <a:r>
              <a:rPr lang="fr-CH" dirty="0" smtClean="0"/>
              <a:t>Pharaon </a:t>
            </a:r>
            <a:r>
              <a:rPr lang="fr-CH" dirty="0"/>
              <a:t>répond:</a:t>
            </a:r>
            <a:endParaRPr lang="en-GB" dirty="0"/>
          </a:p>
          <a:p>
            <a:pPr lvl="2"/>
            <a:r>
              <a:rPr lang="fr-FR" dirty="0"/>
              <a:t>Qui est l'Eternel, pour que j'obéisse à ses ordres en laissant partir Israël? Je ne connais pas l'Eternel et je ne laisserai pas partir Israël</a:t>
            </a:r>
            <a:r>
              <a:rPr lang="fr-FR" dirty="0" smtClean="0"/>
              <a:t>. Ex </a:t>
            </a:r>
            <a:r>
              <a:rPr lang="fr-FR" dirty="0"/>
              <a:t>5,2	</a:t>
            </a:r>
            <a:endParaRPr lang="fr-FR" dirty="0" smtClean="0"/>
          </a:p>
          <a:p>
            <a:r>
              <a:rPr lang="fr-CH" dirty="0"/>
              <a:t>Ils lui demandent l'autorisation de faire 3 journées de marche dans le désert afin d’aller y offrir des sacrifices à l'Eternel.</a:t>
            </a:r>
            <a:endParaRPr lang="en-GB" dirty="0"/>
          </a:p>
          <a:p>
            <a:pPr lvl="2"/>
            <a:endParaRPr lang="en-GB" dirty="0"/>
          </a:p>
        </p:txBody>
      </p:sp>
    </p:spTree>
    <p:extLst>
      <p:ext uri="{BB962C8B-B14F-4D97-AF65-F5344CB8AC3E}">
        <p14:creationId xmlns:p14="http://schemas.microsoft.com/office/powerpoint/2010/main" val="28624312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smtClean="0"/>
              <a:t>La </a:t>
            </a:r>
            <a:r>
              <a:rPr lang="fr-CH" dirty="0"/>
              <a:t>famille de Jacob s'est installée en Egypte. 300 ans plus tard, </a:t>
            </a:r>
            <a:r>
              <a:rPr lang="fr-CH" dirty="0" smtClean="0"/>
              <a:t>elle est </a:t>
            </a:r>
            <a:r>
              <a:rPr lang="fr-CH" dirty="0"/>
              <a:t>devenue une nation. </a:t>
            </a:r>
            <a:endParaRPr lang="fr-CH" dirty="0" smtClean="0"/>
          </a:p>
          <a:p>
            <a:r>
              <a:rPr lang="fr-CH" dirty="0" smtClean="0"/>
              <a:t>Elle </a:t>
            </a:r>
            <a:r>
              <a:rPr lang="fr-CH" dirty="0"/>
              <a:t>passe de 70 à environ 2 millions de personnes</a:t>
            </a:r>
            <a:r>
              <a:rPr lang="fr-CH" dirty="0" smtClean="0"/>
              <a:t>.</a:t>
            </a:r>
          </a:p>
          <a:p>
            <a:r>
              <a:rPr lang="fr-CH" dirty="0"/>
              <a:t>Pharaon décide de freiner cette augmentation. Il donne l'ordre suivant aux sages-femmes:</a:t>
            </a:r>
            <a:endParaRPr lang="en-GB" dirty="0"/>
          </a:p>
          <a:p>
            <a:pPr lvl="2"/>
            <a:r>
              <a:rPr lang="fr-FR" dirty="0"/>
              <a:t>Quand vous aiderez les femmes des Hébreux à avoir leur </a:t>
            </a:r>
            <a:r>
              <a:rPr lang="fr-FR" dirty="0" smtClean="0"/>
              <a:t>…, </a:t>
            </a:r>
            <a:r>
              <a:rPr lang="fr-FR" dirty="0"/>
              <a:t>si c'est un garçon, faites-le mourir; si c'est une fille, laissez-la vivre.</a:t>
            </a:r>
            <a:r>
              <a:rPr lang="fr-CH" dirty="0" smtClean="0"/>
              <a:t>. </a:t>
            </a:r>
            <a:r>
              <a:rPr lang="fr-CH" dirty="0"/>
              <a:t>Ex 1,16</a:t>
            </a:r>
            <a:endParaRPr lang="en-GB" dirty="0"/>
          </a:p>
          <a:p>
            <a:endParaRPr lang="en-GB" dirty="0"/>
          </a:p>
        </p:txBody>
      </p:sp>
      <p:pic>
        <p:nvPicPr>
          <p:cNvPr id="4" name="Picture 6" descr="F:\aa photos achetées\sujet Joseph\91425922.jpg"/>
          <p:cNvPicPr>
            <a:picLocks noGrp="1" noChangeAspect="1" noChangeArrowheads="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0687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243994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Pharaon </a:t>
            </a:r>
            <a:r>
              <a:rPr lang="fr-CH" dirty="0"/>
              <a:t>refuse et rend le travail des Hébreux encore plus pénible. </a:t>
            </a:r>
            <a:endParaRPr lang="fr-CH" dirty="0" smtClean="0"/>
          </a:p>
          <a:p>
            <a:r>
              <a:rPr lang="fr-CH" dirty="0" smtClean="0"/>
              <a:t>Il </a:t>
            </a:r>
            <a:r>
              <a:rPr lang="fr-CH" dirty="0"/>
              <a:t>dit à ses inspecteurs:</a:t>
            </a:r>
            <a:endParaRPr lang="en-GB" dirty="0"/>
          </a:p>
          <a:p>
            <a:pPr lvl="2"/>
            <a:r>
              <a:rPr lang="fr-FR" dirty="0"/>
              <a:t>Vous ne donnerez plus comme avant de la paille au peuple pour faire des briques. Ils iront eux-mêmes ramasser de la paille. </a:t>
            </a:r>
            <a:r>
              <a:rPr lang="fr-FR" dirty="0" smtClean="0"/>
              <a:t> </a:t>
            </a:r>
            <a:r>
              <a:rPr lang="fr-FR" dirty="0"/>
              <a:t>Vous leur imposerez néanmoins la quantité de briques qu'ils faisaient auparavant, vous n'en supprimerez </a:t>
            </a:r>
            <a:r>
              <a:rPr lang="fr-FR" dirty="0" smtClean="0"/>
              <a:t>rien</a:t>
            </a:r>
            <a:r>
              <a:rPr lang="fr-FR" dirty="0"/>
              <a:t>.</a:t>
            </a:r>
            <a:r>
              <a:rPr lang="fr-FR" dirty="0" smtClean="0"/>
              <a:t> </a:t>
            </a:r>
            <a:r>
              <a:rPr lang="fr-FR" dirty="0"/>
              <a:t>Ex </a:t>
            </a:r>
            <a:r>
              <a:rPr lang="fr-FR" dirty="0" smtClean="0"/>
              <a:t>5,7</a:t>
            </a:r>
            <a:endParaRPr lang="en-GB"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8531443" y="5982071"/>
            <a:ext cx="523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3587059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Quelle situation terrible pour Moïse et Aaron.</a:t>
            </a:r>
            <a:endParaRPr lang="en-GB" dirty="0"/>
          </a:p>
          <a:p>
            <a:pPr lvl="1"/>
            <a:r>
              <a:rPr lang="fr-CH" dirty="0"/>
              <a:t>Pharaon refuse leur demande,</a:t>
            </a:r>
            <a:endParaRPr lang="en-GB" dirty="0"/>
          </a:p>
          <a:p>
            <a:pPr lvl="1"/>
            <a:r>
              <a:rPr lang="fr-CH" dirty="0"/>
              <a:t>Il augmente le rythme de travail des Hébreux.</a:t>
            </a:r>
            <a:endParaRPr lang="fr-FR" dirty="0"/>
          </a:p>
          <a:p>
            <a:r>
              <a:rPr lang="fr-CH" dirty="0" smtClean="0"/>
              <a:t>Les </a:t>
            </a:r>
            <a:r>
              <a:rPr lang="fr-CH" dirty="0"/>
              <a:t>Hébreux disent aux 2 frères:</a:t>
            </a:r>
            <a:endParaRPr lang="en-GB" dirty="0"/>
          </a:p>
          <a:p>
            <a:pPr lvl="2"/>
            <a:r>
              <a:rPr lang="fr-FR" dirty="0"/>
              <a:t>Que l'Eternel vous regarde et qu'il soit juge! A cause de vous, le pharaon et ses serviteurs n'éprouvent que dégoût pour nous, vous avez mis une épée dans leurs mains pour nous </a:t>
            </a:r>
            <a:r>
              <a:rPr lang="fr-FR" dirty="0" smtClean="0"/>
              <a:t>massacrer. </a:t>
            </a:r>
            <a:r>
              <a:rPr lang="fr-FR" dirty="0"/>
              <a:t>Ex 5,21	</a:t>
            </a:r>
            <a:endParaRPr lang="en-GB" dirty="0"/>
          </a:p>
          <a:p>
            <a:r>
              <a:rPr lang="fr-CH" dirty="0" smtClean="0"/>
              <a:t>Moïse </a:t>
            </a:r>
            <a:r>
              <a:rPr lang="fr-CH" dirty="0"/>
              <a:t>demande alors à l'Eternel:</a:t>
            </a:r>
            <a:endParaRPr lang="en-GB" dirty="0"/>
          </a:p>
          <a:p>
            <a:pPr lvl="2"/>
            <a:r>
              <a:rPr lang="fr-FR" dirty="0"/>
              <a:t>Seigneur, pourquoi as-tu fait du mal à ce peuple? Est-ce pour cela que tu m'as envoyé</a:t>
            </a:r>
            <a:r>
              <a:rPr lang="fr-FR" dirty="0" smtClean="0"/>
              <a:t>? </a:t>
            </a:r>
            <a:r>
              <a:rPr lang="fr-FR" dirty="0"/>
              <a:t>Depuis que je suis allé trouver le pharaon pour parler en ton nom, il fait du mal à ce peuple et tu n'as pas du tout délivré ton </a:t>
            </a:r>
            <a:r>
              <a:rPr lang="fr-FR" dirty="0" smtClean="0"/>
              <a:t>peuple.</a:t>
            </a:r>
            <a:r>
              <a:rPr lang="fr-FR" dirty="0"/>
              <a:t> </a:t>
            </a:r>
            <a:r>
              <a:rPr lang="fr-FR" dirty="0" smtClean="0"/>
              <a:t>Ex </a:t>
            </a:r>
            <a:r>
              <a:rPr lang="fr-FR" dirty="0"/>
              <a:t>5,22	</a:t>
            </a:r>
            <a:endParaRPr lang="fr-FR" dirty="0" smtClean="0"/>
          </a:p>
        </p:txBody>
      </p:sp>
    </p:spTree>
    <p:extLst>
      <p:ext uri="{BB962C8B-B14F-4D97-AF65-F5344CB8AC3E}">
        <p14:creationId xmlns:p14="http://schemas.microsoft.com/office/powerpoint/2010/main" val="14253485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Espace réservé du texte 4"/>
          <p:cNvSpPr>
            <a:spLocks noGrp="1"/>
          </p:cNvSpPr>
          <p:nvPr>
            <p:ph type="body" sz="quarter" idx="12"/>
          </p:nvPr>
        </p:nvSpPr>
        <p:spPr/>
        <p:txBody>
          <a:bodyPr/>
          <a:lstStyle/>
          <a:p>
            <a:r>
              <a:rPr lang="fr-CH" dirty="0"/>
              <a:t>Que faire quand on a fait ce que Dieu nous a dit … et que « tout va de travers »? </a:t>
            </a:r>
          </a:p>
          <a:p>
            <a:pPr lvl="1"/>
            <a:r>
              <a:rPr lang="fr-CH" dirty="0"/>
              <a:t>Imitons Moïse, entrons en relation avec Dieu</a:t>
            </a:r>
            <a:r>
              <a:rPr lang="fr-CH" dirty="0" smtClean="0"/>
              <a:t>.</a:t>
            </a:r>
          </a:p>
          <a:p>
            <a:r>
              <a:rPr lang="fr-CH" dirty="0" smtClean="0"/>
              <a:t>Lorsqu’on ne voit pas de solution à notre problème, Dieu nous dit, comme à Moïse:</a:t>
            </a:r>
          </a:p>
          <a:p>
            <a:pPr lvl="1"/>
            <a:r>
              <a:rPr lang="fr-CH" dirty="0" smtClean="0"/>
              <a:t>« Tu crois que tout est perdu? Attends de voir comme je vais retourner la situation! »</a:t>
            </a:r>
            <a:endParaRPr lang="en-GB" dirty="0" smtClean="0"/>
          </a:p>
          <a:p>
            <a:pPr lvl="1"/>
            <a:endParaRPr lang="en-GB" dirty="0"/>
          </a:p>
          <a:p>
            <a:endParaRPr lang="fr-FR" dirty="0"/>
          </a:p>
        </p:txBody>
      </p:sp>
      <p:sp>
        <p:nvSpPr>
          <p:cNvPr id="6" name="Text Box 13"/>
          <p:cNvSpPr txBox="1">
            <a:spLocks noChangeArrowheads="1"/>
          </p:cNvSpPr>
          <p:nvPr/>
        </p:nvSpPr>
        <p:spPr bwMode="auto">
          <a:xfrm>
            <a:off x="8703901" y="6013431"/>
            <a:ext cx="523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2287851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8625511" y="6421111"/>
            <a:ext cx="523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3120399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L'Eternel répond à Moïse:</a:t>
            </a:r>
            <a:endParaRPr lang="en-GB" dirty="0" smtClean="0"/>
          </a:p>
          <a:p>
            <a:pPr lvl="2"/>
            <a:r>
              <a:rPr lang="fr-FR" dirty="0" smtClean="0"/>
              <a:t>Tu vas voir maintenant ce que je ferai au pharaon. Une main puissante le forcera à les laisser partir, une main puissante le forcera à les chasser de son pays. Ex 6,1</a:t>
            </a:r>
            <a:endParaRPr lang="en-GB" dirty="0" smtClean="0"/>
          </a:p>
          <a:p>
            <a:r>
              <a:rPr lang="fr-CH" dirty="0" smtClean="0"/>
              <a:t>Moïse et Aaron se présentent à  nouveau devant Pharaon qui leur demande de faire un miracle. </a:t>
            </a:r>
          </a:p>
          <a:p>
            <a:pPr lvl="1"/>
            <a:r>
              <a:rPr lang="fr-CH" dirty="0" smtClean="0"/>
              <a:t>Aaron prend le bâton de Moïse et le jette par terre. Le bâton devient un serpent. </a:t>
            </a:r>
            <a:endParaRPr lang="en-GB" dirty="0"/>
          </a:p>
        </p:txBody>
      </p:sp>
      <p:pic>
        <p:nvPicPr>
          <p:cNvPr id="5" name="Picture 5"/>
          <p:cNvPicPr>
            <a:picLocks noGrp="1" noChangeAspect="1" noChangeArrowheads="1"/>
          </p:cNvPicPr>
          <p:nvPr>
            <p:ph type="pic" sz="quarter" idx="13"/>
          </p:nvPr>
        </p:nvPicPr>
        <p:blipFill>
          <a:blip r:embed="rId2" cstate="email">
            <a:extLst>
              <a:ext uri="{28A0092B-C50C-407E-A947-70E740481C1C}">
                <a14:useLocalDpi xmlns:a14="http://schemas.microsoft.com/office/drawing/2010/main"/>
              </a:ext>
            </a:extLst>
          </a:blip>
          <a:srcRect t="-52425" b="-52425"/>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title" idx="4294967295"/>
          </p:nvPr>
        </p:nvSpPr>
        <p:spPr>
          <a:xfrm>
            <a:off x="0" y="217488"/>
            <a:ext cx="6154738" cy="563562"/>
          </a:xfrm>
          <a:prstGeom prst="rect">
            <a:avLst/>
          </a:prstGeom>
        </p:spPr>
        <p:txBody>
          <a:bodyPr/>
          <a:lstStyle/>
          <a:p>
            <a:r>
              <a:rPr lang="fr-CH" dirty="0" smtClean="0"/>
              <a:t>Les 10 plaies sur l'Egypte</a:t>
            </a:r>
            <a:endParaRPr lang="fr-FR" dirty="0"/>
          </a:p>
        </p:txBody>
      </p:sp>
    </p:spTree>
    <p:extLst>
      <p:ext uri="{BB962C8B-B14F-4D97-AF65-F5344CB8AC3E}">
        <p14:creationId xmlns:p14="http://schemas.microsoft.com/office/powerpoint/2010/main" val="1009388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Pharaon </a:t>
            </a:r>
            <a:r>
              <a:rPr lang="fr-CH" dirty="0"/>
              <a:t>dit à ses magiciens de faire de même.</a:t>
            </a:r>
            <a:endParaRPr lang="en-GB" dirty="0"/>
          </a:p>
          <a:p>
            <a:pPr lvl="2"/>
            <a:r>
              <a:rPr lang="fr-FR" dirty="0"/>
              <a:t>Ils jetèrent tous leurs bâtons et ceux-ci se changèrent en serpents. Mais le bâton d'Aaron engloutit les leurs. Ex </a:t>
            </a:r>
            <a:r>
              <a:rPr lang="fr-FR" dirty="0" smtClean="0"/>
              <a:t>7,1</a:t>
            </a:r>
            <a:r>
              <a:rPr lang="fr-FR" dirty="0"/>
              <a:t>	</a:t>
            </a:r>
            <a:endParaRPr lang="en-GB" dirty="0"/>
          </a:p>
          <a:p>
            <a:r>
              <a:rPr lang="fr-CH" dirty="0" smtClean="0"/>
              <a:t>Pharaon </a:t>
            </a:r>
            <a:r>
              <a:rPr lang="fr-CH" dirty="0"/>
              <a:t>va au bord du fleuve. </a:t>
            </a:r>
            <a:endParaRPr lang="fr-CH" dirty="0" smtClean="0"/>
          </a:p>
          <a:p>
            <a:r>
              <a:rPr lang="fr-CH" dirty="0" smtClean="0"/>
              <a:t>Moïse </a:t>
            </a:r>
            <a:r>
              <a:rPr lang="fr-CH" dirty="0"/>
              <a:t>et Aaron s'approchent de lui. </a:t>
            </a:r>
            <a:endParaRPr lang="fr-CH" dirty="0" smtClean="0"/>
          </a:p>
          <a:p>
            <a:r>
              <a:rPr lang="fr-CH" dirty="0" smtClean="0"/>
              <a:t>Aaron </a:t>
            </a:r>
            <a:r>
              <a:rPr lang="fr-CH" dirty="0"/>
              <a:t>frappe les eaux qui sont changées en sang.</a:t>
            </a:r>
            <a:endParaRPr lang="fr-FR" dirty="0"/>
          </a:p>
          <a:p>
            <a:pPr lvl="2"/>
            <a:r>
              <a:rPr lang="fr-FR" dirty="0"/>
              <a:t>Les poissons qui étaient dans le fleuve moururent, le fleuve devint infect, les Egyptiens ne purent plus en boire l'eau et il y eut du sang dans toute </a:t>
            </a:r>
            <a:r>
              <a:rPr lang="fr-FR" dirty="0" smtClean="0"/>
              <a:t>l'Egypte. </a:t>
            </a:r>
            <a:r>
              <a:rPr lang="fr-FR" dirty="0"/>
              <a:t>Ex 7,21</a:t>
            </a:r>
          </a:p>
          <a:p>
            <a:r>
              <a:rPr lang="fr-CH" dirty="0"/>
              <a:t>Les magiciens parviennent à faire de même</a:t>
            </a:r>
            <a:r>
              <a:rPr lang="fr-CH" dirty="0" smtClean="0"/>
              <a:t>.</a:t>
            </a:r>
          </a:p>
          <a:p>
            <a:r>
              <a:rPr lang="fr-FR" dirty="0" smtClean="0"/>
              <a:t> </a:t>
            </a:r>
            <a:endParaRPr lang="fr-FR" dirty="0"/>
          </a:p>
        </p:txBody>
      </p:sp>
    </p:spTree>
    <p:extLst>
      <p:ext uri="{BB962C8B-B14F-4D97-AF65-F5344CB8AC3E}">
        <p14:creationId xmlns:p14="http://schemas.microsoft.com/office/powerpoint/2010/main" val="25190478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1011293"/>
            <a:ext cx="8787267" cy="5172605"/>
          </a:xfrm>
        </p:spPr>
        <p:txBody>
          <a:bodyPr/>
          <a:lstStyle/>
          <a:p>
            <a:r>
              <a:rPr lang="fr-CH" dirty="0"/>
              <a:t>Aaron étend ensuite sa main sur les eaux de l'Egypte. Des grenouilles envahissent le pays. </a:t>
            </a:r>
            <a:endParaRPr lang="fr-FR" dirty="0"/>
          </a:p>
          <a:p>
            <a:r>
              <a:rPr lang="fr-CH" dirty="0" smtClean="0"/>
              <a:t>A </a:t>
            </a:r>
            <a:r>
              <a:rPr lang="fr-CH" dirty="0"/>
              <a:t>la demande de Pharaon, Moïse demande à l'Eternel de faire périr les grenouilles.</a:t>
            </a:r>
            <a:r>
              <a:rPr lang="fr-FR" dirty="0"/>
              <a:t>	</a:t>
            </a:r>
          </a:p>
          <a:p>
            <a:pPr lvl="2"/>
            <a:r>
              <a:rPr lang="fr-FR" dirty="0"/>
              <a:t>Le </a:t>
            </a:r>
            <a:r>
              <a:rPr lang="fr-FR" dirty="0" err="1"/>
              <a:t>coeur</a:t>
            </a:r>
            <a:r>
              <a:rPr lang="fr-FR" dirty="0"/>
              <a:t> du pharaon s'endurcit et il n'écouta pas Moïse et Aaron. Cela se passa comme l'Eternel l'avait dit.</a:t>
            </a:r>
            <a:r>
              <a:rPr lang="fr-FR" dirty="0" smtClean="0"/>
              <a:t> </a:t>
            </a:r>
            <a:r>
              <a:rPr lang="fr-FR" dirty="0"/>
              <a:t>Ex </a:t>
            </a:r>
            <a:r>
              <a:rPr lang="fr-FR" dirty="0" smtClean="0"/>
              <a:t>8,15</a:t>
            </a:r>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5058350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L'Eternel </a:t>
            </a:r>
            <a:r>
              <a:rPr lang="fr-CH" dirty="0"/>
              <a:t>dit à Aaron de frapper par terre:</a:t>
            </a:r>
            <a:endParaRPr lang="fr-FR" dirty="0"/>
          </a:p>
          <a:p>
            <a:pPr lvl="2"/>
            <a:r>
              <a:rPr lang="fr-CH" dirty="0"/>
              <a:t>Aaron étendit sa main, avec sa verge, et il frappa la poussière de la terre; et elle fut changée en poux sur les hommes et sur les animaux. Toute la poussière de la terre fut changée en poux, dans tout le pays d'Egypte. Ex 8,17</a:t>
            </a:r>
            <a:endParaRPr lang="fr-FR" dirty="0"/>
          </a:p>
          <a:p>
            <a:r>
              <a:rPr lang="fr-CH" dirty="0"/>
              <a:t>Les poux se répandent dans tout le pays. Les magiciens égyptiens ne parviennent pas à </a:t>
            </a:r>
            <a:r>
              <a:rPr lang="fr-CH" dirty="0" smtClean="0"/>
              <a:t>reproduire le miracle.</a:t>
            </a:r>
            <a:endParaRPr lang="fr-FR" dirty="0"/>
          </a:p>
          <a:p>
            <a:r>
              <a:rPr lang="fr-CH" dirty="0" smtClean="0"/>
              <a:t>Sur </a:t>
            </a:r>
            <a:r>
              <a:rPr lang="fr-CH" dirty="0"/>
              <a:t>ordre de l'Eternel, Moïse doit aller à nouveau vers Pharaon et lui dire:</a:t>
            </a:r>
            <a:endParaRPr lang="fr-FR" dirty="0"/>
          </a:p>
          <a:p>
            <a:pPr lvl="2"/>
            <a:r>
              <a:rPr lang="fr-FR" dirty="0"/>
              <a:t>Si tu ne laisses pas partir mon peuple, j'enverrai les mouches venimeuses contre toi, contre tes serviteurs, ton peuple et tes maisons. Les maisons des Egyptiens seront remplies de mouches et le sol en sera </a:t>
            </a:r>
            <a:r>
              <a:rPr lang="fr-FR" dirty="0" smtClean="0"/>
              <a:t>couvert. </a:t>
            </a:r>
            <a:r>
              <a:rPr lang="fr-FR" dirty="0"/>
              <a:t>Ex </a:t>
            </a:r>
            <a:r>
              <a:rPr lang="fr-FR" dirty="0" smtClean="0"/>
              <a:t>8,17</a:t>
            </a:r>
            <a:endParaRPr lang="fr-FR" dirty="0"/>
          </a:p>
          <a:p>
            <a:endParaRPr lang="fr-FR" dirty="0"/>
          </a:p>
        </p:txBody>
      </p:sp>
    </p:spTree>
    <p:extLst>
      <p:ext uri="{BB962C8B-B14F-4D97-AF65-F5344CB8AC3E}">
        <p14:creationId xmlns:p14="http://schemas.microsoft.com/office/powerpoint/2010/main" val="24244945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 </a:t>
            </a:r>
            <a:r>
              <a:rPr lang="fr-CH" dirty="0"/>
              <a:t>lendemain, une quantité de mouches venimeuses se répandent dans toute l'Egypte. </a:t>
            </a:r>
            <a:endParaRPr lang="fr-CH" dirty="0" smtClean="0"/>
          </a:p>
          <a:p>
            <a:pPr lvl="1"/>
            <a:r>
              <a:rPr lang="fr-CH" dirty="0" smtClean="0"/>
              <a:t>A </a:t>
            </a:r>
            <a:r>
              <a:rPr lang="fr-CH" dirty="0"/>
              <a:t>partir de cette plaie, les Hébreux sont épargnés des malheurs qui touchent les Egyptiens. </a:t>
            </a:r>
          </a:p>
          <a:p>
            <a:r>
              <a:rPr lang="fr-CH" dirty="0"/>
              <a:t>Pharaon promet de laisser les Hébreux offrir des sacrifices dans le désert. </a:t>
            </a:r>
          </a:p>
          <a:p>
            <a:endParaRPr lang="fr-CH" dirty="0" smtClean="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4006850"/>
            <a:ext cx="9166150" cy="2851150"/>
          </a:xfrm>
        </p:spPr>
      </p:pic>
    </p:spTree>
    <p:extLst>
      <p:ext uri="{BB962C8B-B14F-4D97-AF65-F5344CB8AC3E}">
        <p14:creationId xmlns:p14="http://schemas.microsoft.com/office/powerpoint/2010/main" val="37750506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smtClean="0"/>
              <a:t>Les </a:t>
            </a:r>
            <a:r>
              <a:rPr lang="fr-CH" dirty="0"/>
              <a:t>sages-femmes n'obéissent pas à </a:t>
            </a:r>
            <a:r>
              <a:rPr lang="fr-CH" dirty="0" smtClean="0"/>
              <a:t>cette consigne. </a:t>
            </a:r>
            <a:r>
              <a:rPr lang="fr-CH" dirty="0"/>
              <a:t>Pharaon donne alors l'ordre suivant:</a:t>
            </a:r>
            <a:endParaRPr lang="en-GB" dirty="0"/>
          </a:p>
          <a:p>
            <a:pPr lvl="2"/>
            <a:r>
              <a:rPr lang="fr-FR" dirty="0"/>
              <a:t>Vous jetterez dans le fleuve tout garçon qui naîtra et vous laisserez vivre toutes les </a:t>
            </a:r>
            <a:r>
              <a:rPr lang="fr-FR" dirty="0" smtClean="0"/>
              <a:t>filles</a:t>
            </a:r>
            <a:r>
              <a:rPr lang="fr-CH" dirty="0" smtClean="0"/>
              <a:t>. </a:t>
            </a:r>
            <a:r>
              <a:rPr lang="fr-CH" dirty="0"/>
              <a:t>Ex 1,22	</a:t>
            </a:r>
            <a:endParaRPr lang="en-GB" dirty="0"/>
          </a:p>
        </p:txBody>
      </p:sp>
      <p:sp>
        <p:nvSpPr>
          <p:cNvPr id="5" name="Text Box 13"/>
          <p:cNvSpPr txBox="1">
            <a:spLocks noChangeArrowheads="1"/>
          </p:cNvSpPr>
          <p:nvPr/>
        </p:nvSpPr>
        <p:spPr bwMode="auto">
          <a:xfrm>
            <a:off x="8431487" y="6092438"/>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156" b="-423"/>
          <a:stretch/>
        </p:blipFill>
        <p:spPr>
          <a:xfrm>
            <a:off x="-14288" y="3486150"/>
            <a:ext cx="9166226" cy="3386138"/>
          </a:xfrm>
        </p:spPr>
      </p:pic>
    </p:spTree>
    <p:extLst>
      <p:ext uri="{BB962C8B-B14F-4D97-AF65-F5344CB8AC3E}">
        <p14:creationId xmlns:p14="http://schemas.microsoft.com/office/powerpoint/2010/main" val="27451347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Il </a:t>
            </a:r>
            <a:r>
              <a:rPr lang="fr-CH" dirty="0"/>
              <a:t>demande à Moïse de prier l'Eternel de supprimer les mouches.</a:t>
            </a:r>
            <a:endParaRPr lang="fr-FR" dirty="0"/>
          </a:p>
          <a:p>
            <a:pPr lvl="2"/>
            <a:r>
              <a:rPr lang="fr-FR" dirty="0"/>
              <a:t>L'Eternel fit ce que demandait Moïse; et les mouches s'éloignèrent de Pharaon, de ses serviteurs et de son peuple. Il n'en resta pas une. Ex 8,31</a:t>
            </a:r>
          </a:p>
          <a:p>
            <a:r>
              <a:rPr lang="fr-CH" dirty="0"/>
              <a:t>Les mouches disparues, Pharaon endurcit son cœur et ne laisse pas partir les Hébreux.</a:t>
            </a:r>
            <a:endParaRPr lang="fr-FR" dirty="0"/>
          </a:p>
          <a:p>
            <a:r>
              <a:rPr lang="fr-CH" dirty="0" smtClean="0"/>
              <a:t>L'Eternel </a:t>
            </a:r>
            <a:r>
              <a:rPr lang="fr-CH" dirty="0"/>
              <a:t>fait </a:t>
            </a:r>
            <a:r>
              <a:rPr lang="fr-CH" dirty="0" smtClean="0"/>
              <a:t>alors périr </a:t>
            </a:r>
            <a:r>
              <a:rPr lang="fr-CH" dirty="0"/>
              <a:t>les troupeaux des Egyptiens.</a:t>
            </a:r>
            <a:endParaRPr lang="fr-FR" dirty="0"/>
          </a:p>
          <a:p>
            <a:pPr lvl="2"/>
            <a:r>
              <a:rPr lang="fr-FR" dirty="0"/>
              <a:t>Tous les troupeaux des Egyptiens périrent, et il ne périt pas une bête des troupeaux des enfants d'Israël. Ex 9,6</a:t>
            </a:r>
          </a:p>
          <a:p>
            <a:r>
              <a:rPr lang="fr-CH" dirty="0"/>
              <a:t>L'Eternel fait venir des ulcères sur tous les Egyptiens et sur leur bétail.</a:t>
            </a:r>
            <a:r>
              <a:rPr lang="fr-FR" dirty="0"/>
              <a:t>	</a:t>
            </a:r>
          </a:p>
          <a:p>
            <a:endParaRPr lang="fr-FR" dirty="0"/>
          </a:p>
        </p:txBody>
      </p:sp>
    </p:spTree>
    <p:extLst>
      <p:ext uri="{BB962C8B-B14F-4D97-AF65-F5344CB8AC3E}">
        <p14:creationId xmlns:p14="http://schemas.microsoft.com/office/powerpoint/2010/main" val="124717129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L'Eternel </a:t>
            </a:r>
            <a:r>
              <a:rPr lang="fr-CH" dirty="0"/>
              <a:t>dit à Moïse d'avertir Pharaon que la grêle va tomber le lendemain.</a:t>
            </a:r>
            <a:endParaRPr lang="fr-FR" dirty="0"/>
          </a:p>
          <a:p>
            <a:pPr lvl="2"/>
            <a:r>
              <a:rPr lang="fr-FR" dirty="0"/>
              <a:t>Ceux des serviteurs de Pharaon qui craignirent la parole de l'Eternel firent retirer dans les maisons leurs serviteurs et leurs troupeaux. Mais ceux qui ne prirent point à </a:t>
            </a:r>
            <a:r>
              <a:rPr lang="fr-FR" dirty="0" err="1"/>
              <a:t>coeur</a:t>
            </a:r>
            <a:r>
              <a:rPr lang="fr-FR" dirty="0"/>
              <a:t> la parole de l'Eternel laissèrent leurs serviteurs et leurs troupeaux dans les champs. </a:t>
            </a:r>
            <a:r>
              <a:rPr lang="fr-FR" sz="2000" dirty="0"/>
              <a:t>Ex </a:t>
            </a:r>
            <a:r>
              <a:rPr lang="fr-FR" sz="2000" dirty="0" smtClean="0"/>
              <a:t>9,20</a:t>
            </a:r>
          </a:p>
          <a:p>
            <a:r>
              <a:rPr lang="fr-CH" dirty="0"/>
              <a:t>La grêle tombe avec une terrible violence. </a:t>
            </a:r>
            <a:endParaRPr lang="fr-FR" dirty="0"/>
          </a:p>
        </p:txBody>
      </p:sp>
      <p:pic>
        <p:nvPicPr>
          <p:cNvPr id="4" name="Picture 10" descr="DSC00324"/>
          <p:cNvPicPr>
            <a:picLocks noGrp="1" noChangeAspect="1" noChangeArrowheads="1"/>
          </p:cNvPicPr>
          <p:nvPr>
            <p:ph type="pic" sz="quarter" idx="13"/>
          </p:nvPr>
        </p:nvPicPr>
        <p:blipFill>
          <a:blip r:embed="rId2" cstate="email">
            <a:lum bright="8000"/>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460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Une </a:t>
            </a:r>
            <a:r>
              <a:rPr lang="fr-CH" dirty="0"/>
              <a:t>seule partie du pays est épargnée: le pays de </a:t>
            </a:r>
            <a:r>
              <a:rPr lang="fr-CH" dirty="0" smtClean="0"/>
              <a:t>Gosen, endroit où habitent les Israélites.</a:t>
            </a:r>
            <a:endParaRPr lang="fr-FR" dirty="0"/>
          </a:p>
          <a:p>
            <a:r>
              <a:rPr lang="fr-CH" dirty="0" smtClean="0"/>
              <a:t>Malgré </a:t>
            </a:r>
            <a:r>
              <a:rPr lang="fr-CH" dirty="0"/>
              <a:t>ses promesses, Pharaon ne laisse pas aller les enfants d'Israël. Il dit ensuite aux Hébreux:</a:t>
            </a:r>
            <a:endParaRPr lang="fr-FR" dirty="0"/>
          </a:p>
          <a:p>
            <a:pPr lvl="2"/>
            <a:r>
              <a:rPr lang="fr-FR" dirty="0"/>
              <a:t>Non, non; allez, vous les hommes, et servez l'Eternel, car c'est là ce que vous avez demandé. Et on les chassa de la présence de Pharaon. Ex 10,11	</a:t>
            </a:r>
          </a:p>
          <a:p>
            <a:r>
              <a:rPr lang="fr-CH" dirty="0"/>
              <a:t>Pour Moïse, il n'est pas question de laisser les enfants en Egypte:</a:t>
            </a:r>
            <a:endParaRPr lang="fr-FR" dirty="0"/>
          </a:p>
          <a:p>
            <a:pPr lvl="2"/>
            <a:r>
              <a:rPr lang="fr-FR" dirty="0"/>
              <a:t>Nous irons avec nos enfants et nos vieillards, avec nos fils et nos filles, avec nos brebis et nos </a:t>
            </a:r>
            <a:r>
              <a:rPr lang="fr-FR" dirty="0" err="1"/>
              <a:t>boeufs</a:t>
            </a:r>
            <a:r>
              <a:rPr lang="fr-FR" dirty="0"/>
              <a:t>; car c'est pour nous une fête en l'honneur de l'Eternel. Ex 10,9	</a:t>
            </a:r>
            <a:endParaRPr lang="fr-FR" dirty="0" smtClean="0"/>
          </a:p>
        </p:txBody>
      </p:sp>
    </p:spTree>
    <p:extLst>
      <p:ext uri="{BB962C8B-B14F-4D97-AF65-F5344CB8AC3E}">
        <p14:creationId xmlns:p14="http://schemas.microsoft.com/office/powerpoint/2010/main" val="259918853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898056"/>
            <a:ext cx="8787267" cy="5172605"/>
          </a:xfrm>
        </p:spPr>
        <p:txBody>
          <a:bodyPr/>
          <a:lstStyle/>
          <a:p>
            <a:r>
              <a:rPr lang="fr-CH" dirty="0"/>
              <a:t>L’Eternel dit à Moïse de tendre son bâton sur l’Egypte afin que les sauterelles envahissent le pays</a:t>
            </a:r>
            <a:r>
              <a:rPr lang="fr-CH" dirty="0" smtClean="0"/>
              <a:t>.</a:t>
            </a:r>
            <a:endParaRPr lang="fr-FR" dirty="0"/>
          </a:p>
          <a:p>
            <a:pPr lvl="2"/>
            <a:r>
              <a:rPr lang="fr-FR" dirty="0" smtClean="0"/>
              <a:t>Elles </a:t>
            </a:r>
            <a:r>
              <a:rPr lang="fr-FR" dirty="0"/>
              <a:t>montèrent sur le pays et se posèrent sur tout le territoire de l'Egypte. Elles étaient en si grande quantité qu'il n'y avait jamais eu et qu'il n'y aura jamais rien de pareil</a:t>
            </a:r>
            <a:r>
              <a:rPr lang="fr-FR" dirty="0" smtClean="0"/>
              <a:t>. </a:t>
            </a:r>
            <a:r>
              <a:rPr lang="fr-FR" dirty="0"/>
              <a:t>Elles recouvrirent toute la surface du sol au point que celui-ci fut obscurci. Elles dévorèrent toute la végétation du pays et tous les fruits des arbres, tout ce que la grêle avait laissé, et dans toute l'Egypte il ne resta aucune verdure, ni aux arbres ni à la végétation</a:t>
            </a:r>
            <a:r>
              <a:rPr lang="fr-FR" dirty="0" smtClean="0"/>
              <a:t>.</a:t>
            </a:r>
          </a:p>
          <a:p>
            <a:r>
              <a:rPr lang="fr-FR" dirty="0"/>
              <a:t>Pharaon appelle Moïse et Aaron et leur dit:	</a:t>
            </a:r>
          </a:p>
          <a:p>
            <a:pPr lvl="2"/>
            <a:r>
              <a:rPr lang="fr-FR" dirty="0"/>
              <a:t>…priez l'Eternel, votre Dieu, afin qu'il éloigne de moi encore cette plaie mortelle. Ex 10,17	</a:t>
            </a:r>
          </a:p>
          <a:p>
            <a:r>
              <a:rPr lang="fr-CH" dirty="0"/>
              <a:t>Les sauterelles disparaissent.</a:t>
            </a:r>
            <a:endParaRPr lang="fr-FR" dirty="0"/>
          </a:p>
          <a:p>
            <a:pPr lvl="2"/>
            <a:endParaRPr lang="fr-FR" dirty="0"/>
          </a:p>
        </p:txBody>
      </p:sp>
    </p:spTree>
    <p:extLst>
      <p:ext uri="{BB962C8B-B14F-4D97-AF65-F5344CB8AC3E}">
        <p14:creationId xmlns:p14="http://schemas.microsoft.com/office/powerpoint/2010/main" val="394985852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 name="Text Box 13"/>
          <p:cNvSpPr txBox="1">
            <a:spLocks noChangeArrowheads="1"/>
          </p:cNvSpPr>
          <p:nvPr/>
        </p:nvSpPr>
        <p:spPr bwMode="auto">
          <a:xfrm>
            <a:off x="8699149" y="6581001"/>
            <a:ext cx="7125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solidFill>
                  <a:srgbClr val="FFFFFF"/>
                </a:solidFill>
                <a:latin typeface="Tahoma" charset="0"/>
              </a:rPr>
              <a:t>FO</a:t>
            </a:r>
            <a:endParaRPr lang="fr-FR" sz="1000" dirty="0">
              <a:solidFill>
                <a:srgbClr val="FFFFFF"/>
              </a:solidFill>
              <a:latin typeface="Tahoma" charset="0"/>
            </a:endParaRPr>
          </a:p>
        </p:txBody>
      </p:sp>
    </p:spTree>
    <p:extLst>
      <p:ext uri="{BB962C8B-B14F-4D97-AF65-F5344CB8AC3E}">
        <p14:creationId xmlns:p14="http://schemas.microsoft.com/office/powerpoint/2010/main" val="2549455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L'Eternel dit ensuite à Moïse:</a:t>
            </a:r>
            <a:endParaRPr lang="fr-FR" dirty="0"/>
          </a:p>
          <a:p>
            <a:pPr lvl="2"/>
            <a:r>
              <a:rPr lang="fr-FR" dirty="0"/>
              <a:t>Etends ta main vers le ciel, et qu'il y ait des ténèbres sur le pays d'Egypte, et que l'on puisse les toucher. Ex 10,21</a:t>
            </a:r>
          </a:p>
          <a:p>
            <a:r>
              <a:rPr lang="fr-CH" dirty="0" smtClean="0"/>
              <a:t>D'épaisses </a:t>
            </a:r>
            <a:r>
              <a:rPr lang="fr-CH" dirty="0"/>
              <a:t>ténèbres couvrent tout le pays d'Egypte pendant 3 jours.</a:t>
            </a:r>
            <a:endParaRPr lang="fr-FR" dirty="0"/>
          </a:p>
          <a:p>
            <a:pPr lvl="2"/>
            <a:r>
              <a:rPr lang="fr-FR" dirty="0"/>
              <a:t>On ne se voyait pas les uns les autres, et personne ne se leva de sa place pendant trois jours. Mais il y avait de la lumière dans les lieux où habitaient tous les enfants d'Israël. Ex 10,23	</a:t>
            </a:r>
          </a:p>
          <a:p>
            <a:r>
              <a:rPr lang="fr-CH" dirty="0" smtClean="0"/>
              <a:t>Pharaon </a:t>
            </a:r>
            <a:r>
              <a:rPr lang="fr-CH" dirty="0"/>
              <a:t>appelle Moïse et lui dit:</a:t>
            </a:r>
            <a:endParaRPr lang="fr-FR" dirty="0"/>
          </a:p>
          <a:p>
            <a:pPr lvl="2"/>
            <a:r>
              <a:rPr lang="fr-FR" dirty="0"/>
              <a:t>Allez, servez l'Eternel. Il n'y aura que vos brebis et vos </a:t>
            </a:r>
            <a:r>
              <a:rPr lang="fr-FR" dirty="0" err="1"/>
              <a:t>boeufs</a:t>
            </a:r>
            <a:r>
              <a:rPr lang="fr-FR" dirty="0"/>
              <a:t> qui resteront, et vos enfants pourront aller avec vous. Ex 10,24	</a:t>
            </a:r>
          </a:p>
        </p:txBody>
      </p:sp>
    </p:spTree>
    <p:extLst>
      <p:ext uri="{BB962C8B-B14F-4D97-AF65-F5344CB8AC3E}">
        <p14:creationId xmlns:p14="http://schemas.microsoft.com/office/powerpoint/2010/main" val="318614343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Moïse </a:t>
            </a:r>
            <a:r>
              <a:rPr lang="fr-CH" dirty="0"/>
              <a:t>répond </a:t>
            </a:r>
            <a:r>
              <a:rPr lang="fr-CH" dirty="0" smtClean="0"/>
              <a:t>qu’ils partiront avec leurs troupeaux.</a:t>
            </a:r>
          </a:p>
          <a:p>
            <a:r>
              <a:rPr lang="fr-CH" dirty="0" smtClean="0"/>
              <a:t>Pharaon </a:t>
            </a:r>
            <a:r>
              <a:rPr lang="fr-CH" dirty="0"/>
              <a:t>lui dit:</a:t>
            </a:r>
            <a:endParaRPr lang="fr-FR" dirty="0"/>
          </a:p>
          <a:p>
            <a:pPr lvl="2"/>
            <a:r>
              <a:rPr lang="fr-FR" dirty="0"/>
              <a:t>Sors de chez moi! </a:t>
            </a:r>
            <a:r>
              <a:rPr lang="fr-FR" dirty="0" err="1"/>
              <a:t>Garde-toi</a:t>
            </a:r>
            <a:r>
              <a:rPr lang="fr-FR" dirty="0"/>
              <a:t> de paraître encore en ma présence, car le jour où tu paraîtras en ma présence, tu mourras. Ex 10,28	</a:t>
            </a:r>
          </a:p>
          <a:p>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4006850"/>
            <a:ext cx="9166150" cy="2851150"/>
          </a:xfrm>
        </p:spPr>
      </p:pic>
    </p:spTree>
    <p:extLst>
      <p:ext uri="{BB962C8B-B14F-4D97-AF65-F5344CB8AC3E}">
        <p14:creationId xmlns:p14="http://schemas.microsoft.com/office/powerpoint/2010/main" val="62386860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L'Eternel ordonne à </a:t>
            </a:r>
            <a:r>
              <a:rPr lang="fr-CH" dirty="0"/>
              <a:t>Moïse d'annoncer aux Hébreux qu'ils doivent tuer un animal. </a:t>
            </a:r>
            <a:endParaRPr lang="fr-CH" dirty="0" smtClean="0"/>
          </a:p>
          <a:p>
            <a:r>
              <a:rPr lang="fr-CH" dirty="0" smtClean="0"/>
              <a:t>L'animal </a:t>
            </a:r>
            <a:r>
              <a:rPr lang="fr-CH" dirty="0"/>
              <a:t>doit être </a:t>
            </a:r>
            <a:endParaRPr lang="fr-CH" dirty="0" smtClean="0"/>
          </a:p>
          <a:p>
            <a:pPr lvl="1"/>
            <a:r>
              <a:rPr lang="fr-CH" dirty="0" smtClean="0"/>
              <a:t>un </a:t>
            </a:r>
            <a:r>
              <a:rPr lang="fr-CH" dirty="0"/>
              <a:t>agneau ou un chevreau, </a:t>
            </a:r>
            <a:endParaRPr lang="fr-CH" dirty="0" smtClean="0"/>
          </a:p>
          <a:p>
            <a:pPr lvl="1"/>
            <a:r>
              <a:rPr lang="fr-CH" dirty="0" smtClean="0"/>
              <a:t>sans </a:t>
            </a:r>
            <a:r>
              <a:rPr lang="fr-CH" dirty="0"/>
              <a:t>tache, âgé d'un an. </a:t>
            </a:r>
            <a:endParaRPr lang="fr-CH" dirty="0" smtClean="0"/>
          </a:p>
        </p:txBody>
      </p:sp>
      <p:pic>
        <p:nvPicPr>
          <p:cNvPr id="6" name="Image 1"/>
          <p:cNvPicPr>
            <a:picLocks noGrp="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bwMode="auto">
          <a:xfrm>
            <a:off x="-22150" y="3607163"/>
            <a:ext cx="9166150" cy="32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3"/>
          <p:cNvSpPr>
            <a:spLocks noGrp="1"/>
          </p:cNvSpPr>
          <p:nvPr>
            <p:ph type="title"/>
          </p:nvPr>
        </p:nvSpPr>
        <p:spPr>
          <a:prstGeom prst="rect">
            <a:avLst/>
          </a:prstGeom>
        </p:spPr>
        <p:txBody>
          <a:bodyPr/>
          <a:lstStyle/>
          <a:p>
            <a:r>
              <a:rPr lang="fr-CH" dirty="0"/>
              <a:t>La </a:t>
            </a:r>
            <a:r>
              <a:rPr lang="fr-CH" dirty="0" smtClean="0"/>
              <a:t>Pâque</a:t>
            </a:r>
            <a:endParaRPr lang="fr-FR" dirty="0"/>
          </a:p>
        </p:txBody>
      </p:sp>
    </p:spTree>
    <p:extLst>
      <p:ext uri="{BB962C8B-B14F-4D97-AF65-F5344CB8AC3E}">
        <p14:creationId xmlns:p14="http://schemas.microsoft.com/office/powerpoint/2010/main" val="3448533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Son sang doit être mis sur les 2 poteaux et sur le linteau de la porte de la maison où on va manger. </a:t>
            </a:r>
          </a:p>
          <a:p>
            <a:r>
              <a:rPr lang="fr-CH" dirty="0"/>
              <a:t>Ceux qui mangent l'agneau doivent avoir </a:t>
            </a:r>
          </a:p>
          <a:p>
            <a:pPr lvl="1"/>
            <a:r>
              <a:rPr lang="fr-CH" dirty="0"/>
              <a:t>leurs reins ceints, </a:t>
            </a:r>
          </a:p>
          <a:p>
            <a:pPr lvl="1"/>
            <a:r>
              <a:rPr lang="fr-CH" dirty="0"/>
              <a:t>leurs souliers aux pieds, </a:t>
            </a:r>
          </a:p>
          <a:p>
            <a:pPr lvl="1"/>
            <a:r>
              <a:rPr lang="fr-CH" dirty="0"/>
              <a:t>le bâton à la main. </a:t>
            </a:r>
          </a:p>
          <a:p>
            <a:r>
              <a:rPr lang="fr-CH" dirty="0" smtClean="0"/>
              <a:t>L'animal </a:t>
            </a:r>
            <a:r>
              <a:rPr lang="fr-CH" dirty="0"/>
              <a:t>doit être mangé </a:t>
            </a:r>
            <a:r>
              <a:rPr lang="fr-CH" dirty="0" smtClean="0"/>
              <a:t>rapidement.</a:t>
            </a:r>
            <a:endParaRPr lang="fr-CH" dirty="0"/>
          </a:p>
          <a:p>
            <a:r>
              <a:rPr lang="fr-CH" dirty="0" smtClean="0"/>
              <a:t>Les </a:t>
            </a:r>
            <a:r>
              <a:rPr lang="fr-CH" dirty="0"/>
              <a:t>Hébreux reçoivent la consigne suivante:</a:t>
            </a:r>
            <a:endParaRPr lang="fr-FR" dirty="0"/>
          </a:p>
          <a:p>
            <a:pPr lvl="2"/>
            <a:r>
              <a:rPr lang="fr-FR" dirty="0"/>
              <a:t>Quand l'Eternel passera pour frapper l'Egypte, et verra le sang sur le linteau et sur les deux poteaux, l'Eternel passera par-dessus la porte, et il ne permettra pas au destructeur d'entrer dans vos maisons pour frapper. Ex 12,23	</a:t>
            </a:r>
          </a:p>
        </p:txBody>
      </p:sp>
    </p:spTree>
    <p:extLst>
      <p:ext uri="{BB962C8B-B14F-4D97-AF65-F5344CB8AC3E}">
        <p14:creationId xmlns:p14="http://schemas.microsoft.com/office/powerpoint/2010/main" val="189068030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2 millions d'Hébreux ont entendu ces consignes divines</a:t>
            </a:r>
          </a:p>
          <a:p>
            <a:pPr lvl="1"/>
            <a:r>
              <a:rPr lang="fr-FR" dirty="0"/>
              <a:t>directement de Moïse,</a:t>
            </a:r>
          </a:p>
          <a:p>
            <a:pPr lvl="1"/>
            <a:r>
              <a:rPr lang="fr-FR" dirty="0"/>
              <a:t>par un voisin,</a:t>
            </a:r>
          </a:p>
          <a:p>
            <a:pPr lvl="1"/>
            <a:r>
              <a:rPr lang="fr-FR" dirty="0"/>
              <a:t>par un membre de la famille qui l'a entendu en passant dans la </a:t>
            </a:r>
            <a:r>
              <a:rPr lang="fr-FR" dirty="0" smtClean="0"/>
              <a:t>rue, ou </a:t>
            </a:r>
            <a:r>
              <a:rPr lang="fr-FR" dirty="0"/>
              <a:t>par un autre moyen.</a:t>
            </a:r>
          </a:p>
          <a:p>
            <a:endParaRPr lang="fr-FR" dirty="0"/>
          </a:p>
          <a:p>
            <a:endParaRPr lang="fr-FR" dirty="0"/>
          </a:p>
        </p:txBody>
      </p:sp>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832108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a:xfrm>
            <a:off x="162000" y="1066799"/>
            <a:ext cx="5665889" cy="4944535"/>
          </a:xfrm>
        </p:spPr>
        <p:txBody>
          <a:bodyPr/>
          <a:lstStyle/>
          <a:p>
            <a:r>
              <a:rPr lang="fr-CH" dirty="0" smtClean="0"/>
              <a:t>Un </a:t>
            </a:r>
            <a:r>
              <a:rPr lang="fr-CH" dirty="0"/>
              <a:t>enfant naît dans la famille de Lévi. </a:t>
            </a:r>
            <a:endParaRPr lang="fr-CH" dirty="0" smtClean="0"/>
          </a:p>
          <a:p>
            <a:r>
              <a:rPr lang="fr-CH" dirty="0" smtClean="0"/>
              <a:t>Sa </a:t>
            </a:r>
            <a:r>
              <a:rPr lang="fr-CH" dirty="0"/>
              <a:t>mère voit qu'il est beau. </a:t>
            </a:r>
            <a:endParaRPr lang="fr-CH" dirty="0" smtClean="0"/>
          </a:p>
          <a:p>
            <a:r>
              <a:rPr lang="fr-CH" dirty="0" smtClean="0"/>
              <a:t>Elle </a:t>
            </a:r>
            <a:r>
              <a:rPr lang="fr-CH" dirty="0"/>
              <a:t>le cache pendant 3 mois. </a:t>
            </a:r>
            <a:endParaRPr lang="fr-CH" dirty="0" smtClean="0"/>
          </a:p>
          <a:p>
            <a:r>
              <a:rPr lang="fr-CH" dirty="0" smtClean="0"/>
              <a:t>Elle prend ensuite une </a:t>
            </a:r>
            <a:r>
              <a:rPr lang="fr-CH" dirty="0"/>
              <a:t>caisse de </a:t>
            </a:r>
            <a:r>
              <a:rPr lang="fr-CH" dirty="0" smtClean="0"/>
              <a:t>jonc</a:t>
            </a:r>
            <a:r>
              <a:rPr lang="fr-CH" dirty="0"/>
              <a:t> </a:t>
            </a:r>
            <a:r>
              <a:rPr lang="fr-CH" dirty="0" smtClean="0"/>
              <a:t>qu’elle enduit </a:t>
            </a:r>
            <a:r>
              <a:rPr lang="fr-CH" dirty="0"/>
              <a:t>de bitume et de poix </a:t>
            </a:r>
            <a:endParaRPr lang="fr-CH" dirty="0" smtClean="0"/>
          </a:p>
          <a:p>
            <a:r>
              <a:rPr lang="fr-CH" dirty="0" smtClean="0"/>
              <a:t>Elle </a:t>
            </a:r>
            <a:r>
              <a:rPr lang="fr-CH" dirty="0"/>
              <a:t>met le bébé dans la caisse qu'elle dépose au bord du fleuve. </a:t>
            </a:r>
            <a:endParaRPr lang="fr-CH" dirty="0" smtClean="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p:cNvSpPr>
            <a:spLocks noGrp="1"/>
          </p:cNvSpPr>
          <p:nvPr>
            <p:ph type="title"/>
          </p:nvPr>
        </p:nvSpPr>
        <p:spPr/>
        <p:txBody>
          <a:bodyPr/>
          <a:lstStyle/>
          <a:p>
            <a:r>
              <a:rPr lang="fr-CH" dirty="0"/>
              <a:t>Naissance de Moïse	</a:t>
            </a:r>
            <a:endParaRPr lang="fr-FR" dirty="0"/>
          </a:p>
        </p:txBody>
      </p:sp>
    </p:spTree>
    <p:extLst>
      <p:ext uri="{BB962C8B-B14F-4D97-AF65-F5344CB8AC3E}">
        <p14:creationId xmlns:p14="http://schemas.microsoft.com/office/powerpoint/2010/main" val="87795051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La mise à mort de cet agneau nous fait penser à la mort de Jésus-Christ. </a:t>
            </a:r>
          </a:p>
          <a:p>
            <a:r>
              <a:rPr lang="fr-CH" dirty="0" smtClean="0"/>
              <a:t>L'agneau </a:t>
            </a:r>
            <a:r>
              <a:rPr lang="fr-CH" dirty="0"/>
              <a:t>doit être sans défaut.</a:t>
            </a:r>
            <a:endParaRPr lang="fr-FR" dirty="0"/>
          </a:p>
          <a:p>
            <a:pPr lvl="1"/>
            <a:r>
              <a:rPr lang="fr-CH" dirty="0"/>
              <a:t>Jésus a été parfait dans sa vie sur la terre.</a:t>
            </a:r>
            <a:endParaRPr lang="fr-FR" dirty="0"/>
          </a:p>
          <a:p>
            <a:r>
              <a:rPr lang="fr-CH" dirty="0"/>
              <a:t>Appliqué sur la porte, le sang constitue l'unique protection contre l'exterminateur.</a:t>
            </a:r>
            <a:endParaRPr lang="fr-FR" dirty="0"/>
          </a:p>
          <a:p>
            <a:pPr lvl="1"/>
            <a:r>
              <a:rPr lang="fr-CH" dirty="0"/>
              <a:t>Quelle est l'efficacité du sang de Jésus-Christ?</a:t>
            </a:r>
            <a:endParaRPr lang="fr-FR" dirty="0"/>
          </a:p>
          <a:p>
            <a:pPr lvl="2"/>
            <a:r>
              <a:rPr lang="fr-FR" dirty="0"/>
              <a:t>… le sang de Jésus son Fils nous purifie de tout péché. 1Jn </a:t>
            </a:r>
            <a:r>
              <a:rPr lang="fr-FR" dirty="0" smtClean="0"/>
              <a:t>1,7</a:t>
            </a:r>
            <a:endParaRPr lang="fr-FR" dirty="0"/>
          </a:p>
          <a:p>
            <a:pPr lvl="2"/>
            <a:r>
              <a:rPr lang="fr-FR" dirty="0" smtClean="0"/>
              <a:t>… </a:t>
            </a:r>
            <a:r>
              <a:rPr lang="fr-FR" dirty="0"/>
              <a:t>tu </a:t>
            </a:r>
            <a:r>
              <a:rPr lang="fr-FR" i="1" dirty="0"/>
              <a:t>(Jésus-Christ)</a:t>
            </a:r>
            <a:r>
              <a:rPr lang="fr-FR" dirty="0"/>
              <a:t> as racheté pour Dieu par ton sang des hommes … de toute nation; </a:t>
            </a:r>
            <a:r>
              <a:rPr lang="fr-FR" dirty="0" err="1"/>
              <a:t>Ap</a:t>
            </a:r>
            <a:r>
              <a:rPr lang="fr-FR" dirty="0"/>
              <a:t> 5,9	</a:t>
            </a:r>
          </a:p>
        </p:txBody>
      </p:sp>
      <p:sp>
        <p:nvSpPr>
          <p:cNvPr id="5" name="Titre 4"/>
          <p:cNvSpPr>
            <a:spLocks noGrp="1"/>
          </p:cNvSpPr>
          <p:nvPr>
            <p:ph type="title"/>
          </p:nvPr>
        </p:nvSpPr>
        <p:spPr/>
        <p:txBody>
          <a:bodyPr/>
          <a:lstStyle/>
          <a:p>
            <a:endParaRPr lang="fr-FR"/>
          </a:p>
        </p:txBody>
      </p:sp>
    </p:spTree>
    <p:extLst>
      <p:ext uri="{BB962C8B-B14F-4D97-AF65-F5344CB8AC3E}">
        <p14:creationId xmlns:p14="http://schemas.microsoft.com/office/powerpoint/2010/main" val="57633834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Un </a:t>
            </a:r>
            <a:r>
              <a:rPr lang="fr-CH" dirty="0"/>
              <a:t>détail est donné:</a:t>
            </a:r>
            <a:endParaRPr lang="fr-FR" dirty="0"/>
          </a:p>
          <a:p>
            <a:pPr lvl="2"/>
            <a:r>
              <a:rPr lang="fr-FR" dirty="0"/>
              <a:t>vous n'emporterez point de chair hors de la maison, et vous ne briserez aucun os. Ex 12,46	</a:t>
            </a:r>
          </a:p>
          <a:p>
            <a:pPr lvl="1"/>
            <a:r>
              <a:rPr lang="fr-CH" dirty="0"/>
              <a:t>Du temps de Jésus, pour diminuer les heures de souffrances sur la croix, les soldats rompaient les jambes des condamnés.</a:t>
            </a:r>
            <a:endParaRPr lang="fr-FR" dirty="0"/>
          </a:p>
          <a:p>
            <a:pPr lvl="1"/>
            <a:r>
              <a:rPr lang="fr-CH" dirty="0"/>
              <a:t>Jésus, agneau parfait, n'a eu aucun os brisé:</a:t>
            </a:r>
            <a:endParaRPr lang="fr-FR" dirty="0"/>
          </a:p>
          <a:p>
            <a:pPr lvl="2"/>
            <a:r>
              <a:rPr lang="fr-FR" dirty="0"/>
              <a:t>S'étant approchés de Jésus, et le voyant déjà mort, ils ne lui rompirent pas les jambes; </a:t>
            </a:r>
            <a:r>
              <a:rPr lang="fr-FR" dirty="0" err="1"/>
              <a:t>Jn</a:t>
            </a:r>
            <a:r>
              <a:rPr lang="fr-FR" dirty="0"/>
              <a:t> 19,33	</a:t>
            </a:r>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308637382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L'Eternel donne aux Israélites la consigne suivante:</a:t>
            </a:r>
          </a:p>
          <a:p>
            <a:pPr lvl="2"/>
            <a:r>
              <a:rPr lang="fr-FR" dirty="0" smtClean="0"/>
              <a:t>Quand vous serez entrés dans le pays que l'Eternel vous donnera, selon sa promesse, vous observerez cet usage sacré. Et lorsque vos enfants vous diront: Que signifie pour vous cet usage? Vous répondrez: C'est le sacrifice de Pâque en l'honneur de l'Eternel, qui a passé par-dessus les maisons des enfants d'Israël en Egypte, lorsqu'il frappa l'Egypte et qu'il sauva nos maisons. Ex 12,27</a:t>
            </a:r>
          </a:p>
        </p:txBody>
      </p:sp>
      <p:pic>
        <p:nvPicPr>
          <p:cNvPr id="6"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70356577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Les enfants actuels ne posent-ils pas des questions semblables? </a:t>
            </a:r>
          </a:p>
          <a:p>
            <a:pPr lvl="1"/>
            <a:r>
              <a:rPr lang="fr-CH" dirty="0"/>
              <a:t>Pourquoi Jésus est-il mort sur la croix?</a:t>
            </a:r>
          </a:p>
          <a:p>
            <a:pPr lvl="1"/>
            <a:r>
              <a:rPr lang="fr-CH" dirty="0"/>
              <a:t>Pourquoi manger du pain à l'église le dimanche? …</a:t>
            </a:r>
          </a:p>
          <a:p>
            <a:r>
              <a:rPr lang="fr-CH" dirty="0" smtClean="0"/>
              <a:t>Ne négligeons pas d'expliquer aux jeunes enfants  les base de la foi et de la vie chrétienne.</a:t>
            </a:r>
            <a:endParaRPr lang="fr-FR" dirty="0"/>
          </a:p>
        </p:txBody>
      </p:sp>
      <p:sp>
        <p:nvSpPr>
          <p:cNvPr id="15" name="Titre 14"/>
          <p:cNvSpPr>
            <a:spLocks noGrp="1"/>
          </p:cNvSpPr>
          <p:nvPr>
            <p:ph type="title"/>
          </p:nvPr>
        </p:nvSpPr>
        <p:spPr/>
        <p:txBody>
          <a:bodyPr/>
          <a:lstStyle/>
          <a:p>
            <a:endParaRPr lang="fr-FR"/>
          </a:p>
        </p:txBody>
      </p:sp>
      <p:sp>
        <p:nvSpPr>
          <p:cNvPr id="16" name="Espace réservé du texte 15"/>
          <p:cNvSpPr>
            <a:spLocks noGrp="1"/>
          </p:cNvSpPr>
          <p:nvPr>
            <p:ph type="body" sz="quarter" idx="13"/>
          </p:nvPr>
        </p:nvSpPr>
        <p:spPr/>
        <p:txBody>
          <a:bodyPr/>
          <a:lstStyle/>
          <a:p>
            <a:endParaRPr lang="fr-FR" dirty="0"/>
          </a:p>
          <a:p>
            <a:r>
              <a:rPr lang="fr-CH" dirty="0"/>
              <a:t>Pourquoi les Hébreux doivent-ils </a:t>
            </a:r>
            <a:r>
              <a:rPr lang="fr-CH" dirty="0" smtClean="0"/>
              <a:t>exécuter toutes les directives citées ci-dessus? </a:t>
            </a:r>
            <a:endParaRPr lang="fr-CH" dirty="0"/>
          </a:p>
          <a:p>
            <a:pPr lvl="1"/>
            <a:r>
              <a:rPr lang="fr-CH" dirty="0"/>
              <a:t>Parce que Dieu le leur a ordonné. </a:t>
            </a:r>
          </a:p>
          <a:p>
            <a:r>
              <a:rPr lang="fr-CH" dirty="0"/>
              <a:t>Ils obéissent et </a:t>
            </a:r>
            <a:r>
              <a:rPr lang="fr-CH" dirty="0" smtClean="0"/>
              <a:t>vont </a:t>
            </a:r>
            <a:r>
              <a:rPr lang="fr-CH" dirty="0"/>
              <a:t>bientôt être heureux de l’avoir fait!</a:t>
            </a:r>
            <a:endParaRPr lang="fr-FR" dirty="0"/>
          </a:p>
          <a:p>
            <a:r>
              <a:rPr lang="fr-FR" dirty="0"/>
              <a:t> </a:t>
            </a:r>
          </a:p>
          <a:p>
            <a:endParaRPr lang="fr-FR" dirty="0"/>
          </a:p>
        </p:txBody>
      </p:sp>
    </p:spTree>
    <p:extLst>
      <p:ext uri="{BB962C8B-B14F-4D97-AF65-F5344CB8AC3E}">
        <p14:creationId xmlns:p14="http://schemas.microsoft.com/office/powerpoint/2010/main" val="195043479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Durant </a:t>
            </a:r>
            <a:r>
              <a:rPr lang="fr-CH" dirty="0"/>
              <a:t>la nuit, l'Eternel tue tous les premiers-nés.</a:t>
            </a:r>
            <a:endParaRPr lang="fr-FR" dirty="0"/>
          </a:p>
          <a:p>
            <a:pPr lvl="2"/>
            <a:r>
              <a:rPr lang="fr-FR" dirty="0"/>
              <a:t>Pharaon se leva de nuit, lui et tous ses serviteurs, et tous les Egyptiens; et il y eut de grands cris en Egypte, car il n'y avait point de maison où il n'y ait un mort. Ex 12,30	</a:t>
            </a:r>
          </a:p>
          <a:p>
            <a:r>
              <a:rPr lang="fr-CH" dirty="0"/>
              <a:t>Pour les Egyptiens, c'est une nuit horrible. </a:t>
            </a:r>
            <a:endParaRPr lang="fr-CH" dirty="0" smtClean="0"/>
          </a:p>
          <a:p>
            <a:pPr lvl="1"/>
            <a:r>
              <a:rPr lang="fr-CH" dirty="0" smtClean="0"/>
              <a:t>Personne </a:t>
            </a:r>
            <a:r>
              <a:rPr lang="fr-CH" dirty="0"/>
              <a:t>ne dort, tout le monde crie, pleure. </a:t>
            </a:r>
            <a:endParaRPr lang="fr-CH" dirty="0" smtClean="0"/>
          </a:p>
          <a:p>
            <a:r>
              <a:rPr lang="fr-CH" dirty="0" smtClean="0"/>
              <a:t>Les </a:t>
            </a:r>
            <a:r>
              <a:rPr lang="fr-CH" dirty="0"/>
              <a:t>Hébreux sont aussi réveillés durant cette nuit. </a:t>
            </a:r>
            <a:endParaRPr lang="fr-CH" dirty="0" smtClean="0"/>
          </a:p>
          <a:p>
            <a:pPr lvl="1"/>
            <a:r>
              <a:rPr lang="fr-CH" dirty="0" smtClean="0"/>
              <a:t>Ils </a:t>
            </a:r>
            <a:r>
              <a:rPr lang="fr-CH" dirty="0"/>
              <a:t>mangent, rassemblent leurs animaux, se préparent à partir</a:t>
            </a:r>
            <a:r>
              <a:rPr lang="fr-CH" dirty="0" smtClean="0"/>
              <a:t>.</a:t>
            </a:r>
            <a:endParaRPr lang="fr-FR" dirty="0"/>
          </a:p>
        </p:txBody>
      </p:sp>
      <p:sp>
        <p:nvSpPr>
          <p:cNvPr id="3" name="Titre 2"/>
          <p:cNvSpPr>
            <a:spLocks noGrp="1"/>
          </p:cNvSpPr>
          <p:nvPr>
            <p:ph type="title"/>
          </p:nvPr>
        </p:nvSpPr>
        <p:spPr/>
        <p:txBody>
          <a:bodyPr/>
          <a:lstStyle/>
          <a:p>
            <a:r>
              <a:rPr lang="fr-CH" dirty="0"/>
              <a:t>Mort des premiers-</a:t>
            </a:r>
            <a:r>
              <a:rPr lang="fr-CH" dirty="0" smtClean="0"/>
              <a:t>nés</a:t>
            </a:r>
            <a:endParaRPr lang="fr-FR" dirty="0"/>
          </a:p>
        </p:txBody>
      </p:sp>
    </p:spTree>
    <p:extLst>
      <p:ext uri="{BB962C8B-B14F-4D97-AF65-F5344CB8AC3E}">
        <p14:creationId xmlns:p14="http://schemas.microsoft.com/office/powerpoint/2010/main" val="134163960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Au </a:t>
            </a:r>
            <a:r>
              <a:rPr lang="fr-CH" dirty="0"/>
              <a:t>cours de la même nuit, Pharaon appelle Moïse et Aaron et leur dit:</a:t>
            </a:r>
            <a:endParaRPr lang="fr-FR" dirty="0"/>
          </a:p>
          <a:p>
            <a:pPr lvl="2"/>
            <a:r>
              <a:rPr lang="fr-FR" dirty="0"/>
              <a:t>Levez-vous, sortez du milieu de mon peuple, vous et les enfants d'Israël. Allez, servez l'Eternel, comme vous l'avez dit.  Prenez vos brebis et vos </a:t>
            </a:r>
            <a:r>
              <a:rPr lang="fr-FR" dirty="0" err="1"/>
              <a:t>boeufs</a:t>
            </a:r>
            <a:r>
              <a:rPr lang="fr-FR" dirty="0"/>
              <a:t>, comme vous l'avez dit; allez, et bénissez-moi. Ex 12,31-32	</a:t>
            </a:r>
          </a:p>
          <a:p>
            <a:r>
              <a:rPr lang="fr-CH" dirty="0"/>
              <a:t>Sur l'ordre de Moïse, les Hébreux demandent aux Egyptiens des vases d'argent et d'or, des vêtements. </a:t>
            </a:r>
            <a:endParaRPr lang="fr-CH" dirty="0" smtClean="0"/>
          </a:p>
          <a:p>
            <a:pPr lvl="1"/>
            <a:r>
              <a:rPr lang="fr-CH" dirty="0" smtClean="0"/>
              <a:t>L'Eternel </a:t>
            </a:r>
            <a:r>
              <a:rPr lang="fr-CH" dirty="0"/>
              <a:t>savait d'avance</a:t>
            </a:r>
            <a:r>
              <a:rPr lang="fr-FR" dirty="0"/>
              <a:t> q</a:t>
            </a:r>
            <a:r>
              <a:rPr lang="fr-CH" dirty="0"/>
              <a:t>ue cet or servirait à faire un veau d'or et qu'il allait l'utiliser ensuite pour sa maison sur terre: le tabernacle.</a:t>
            </a:r>
            <a:endParaRPr lang="fr-FR" dirty="0"/>
          </a:p>
          <a:p>
            <a:r>
              <a:rPr lang="fr-CH" dirty="0"/>
              <a:t> </a:t>
            </a:r>
            <a:endParaRPr lang="fr-FR" dirty="0"/>
          </a:p>
        </p:txBody>
      </p:sp>
    </p:spTree>
    <p:extLst>
      <p:ext uri="{BB962C8B-B14F-4D97-AF65-F5344CB8AC3E}">
        <p14:creationId xmlns:p14="http://schemas.microsoft.com/office/powerpoint/2010/main" val="206389634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5969102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Après </a:t>
            </a:r>
            <a:r>
              <a:rPr lang="fr-CH" dirty="0"/>
              <a:t>430 ans en Egypte, les fils d'Israël sortent du pays</a:t>
            </a:r>
            <a:r>
              <a:rPr lang="fr-CH" dirty="0" smtClean="0"/>
              <a:t>.</a:t>
            </a:r>
          </a:p>
          <a:p>
            <a:r>
              <a:rPr lang="fr-FR" dirty="0" smtClean="0"/>
              <a:t>Ils </a:t>
            </a:r>
            <a:r>
              <a:rPr lang="fr-FR" dirty="0"/>
              <a:t>forment un cortège de </a:t>
            </a:r>
            <a:r>
              <a:rPr lang="fr-CH" dirty="0"/>
              <a:t>600'000 hommes ainsi que leurs femmes et leurs enfants.</a:t>
            </a:r>
            <a:r>
              <a:rPr lang="fr-FR" dirty="0"/>
              <a:t> </a:t>
            </a:r>
            <a:endParaRPr lang="fr-FR" dirty="0" smtClean="0"/>
          </a:p>
          <a:p>
            <a:r>
              <a:rPr lang="fr-FR" dirty="0" smtClean="0"/>
              <a:t>Cette</a:t>
            </a:r>
            <a:r>
              <a:rPr lang="fr-CH" dirty="0" smtClean="0"/>
              <a:t> </a:t>
            </a:r>
            <a:r>
              <a:rPr lang="fr-CH" dirty="0"/>
              <a:t>multitude de gens </a:t>
            </a:r>
            <a:r>
              <a:rPr lang="fr-CH" dirty="0" smtClean="0"/>
              <a:t>a pris avec elle de grands troupeaux</a:t>
            </a:r>
            <a:r>
              <a:rPr lang="fr-CH" dirty="0"/>
              <a:t>.</a:t>
            </a:r>
            <a:endParaRPr lang="fr-FR" dirty="0"/>
          </a:p>
          <a:p>
            <a:r>
              <a:rPr lang="fr-CH" dirty="0"/>
              <a:t>Quel est l'état d'esprit des Hébreux?</a:t>
            </a:r>
            <a:endParaRPr lang="fr-FR" dirty="0"/>
          </a:p>
          <a:p>
            <a:pPr lvl="2"/>
            <a:r>
              <a:rPr lang="fr-CH" dirty="0"/>
              <a:t>L'Eternel fit sortir son peuple dans l'allégresse, Ses élus au milieu des cris de joie. Ps 105,43	</a:t>
            </a:r>
            <a:endParaRPr lang="fr-FR" dirty="0"/>
          </a:p>
          <a:p>
            <a:r>
              <a:rPr lang="fr-CH" dirty="0"/>
              <a:t>2 millions de personnes remplies de joie! </a:t>
            </a:r>
            <a:endParaRPr lang="fr-CH" dirty="0" smtClean="0"/>
          </a:p>
          <a:p>
            <a:r>
              <a:rPr lang="fr-CH" dirty="0" smtClean="0"/>
              <a:t>Leur </a:t>
            </a:r>
            <a:r>
              <a:rPr lang="fr-CH" dirty="0"/>
              <a:t>statut a changé, ils ne sont plus esclaves, les Egyptiens ne sont plus leurs maîtres</a:t>
            </a:r>
            <a:r>
              <a:rPr lang="fr-CH" dirty="0" smtClean="0"/>
              <a:t>.</a:t>
            </a:r>
            <a:endParaRPr lang="fr-FR" dirty="0"/>
          </a:p>
        </p:txBody>
      </p:sp>
      <p:sp>
        <p:nvSpPr>
          <p:cNvPr id="3" name="Titre 2"/>
          <p:cNvSpPr>
            <a:spLocks noGrp="1"/>
          </p:cNvSpPr>
          <p:nvPr>
            <p:ph type="title"/>
          </p:nvPr>
        </p:nvSpPr>
        <p:spPr/>
        <p:txBody>
          <a:bodyPr/>
          <a:lstStyle/>
          <a:p>
            <a:r>
              <a:rPr lang="fr-CH" dirty="0"/>
              <a:t>Israël sort </a:t>
            </a:r>
            <a:r>
              <a:rPr lang="fr-CH" dirty="0" smtClean="0"/>
              <a:t>d'Egypte</a:t>
            </a:r>
            <a:endParaRPr lang="fr-FR" dirty="0"/>
          </a:p>
        </p:txBody>
      </p:sp>
    </p:spTree>
    <p:extLst>
      <p:ext uri="{BB962C8B-B14F-4D97-AF65-F5344CB8AC3E}">
        <p14:creationId xmlns:p14="http://schemas.microsoft.com/office/powerpoint/2010/main" val="54598543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En </a:t>
            </a:r>
            <a:r>
              <a:rPr lang="fr-CH" dirty="0"/>
              <a:t>acceptant Jésus dans son cœur comme Sauveur</a:t>
            </a:r>
            <a:r>
              <a:rPr lang="fr-FR" dirty="0"/>
              <a:t>, </a:t>
            </a:r>
            <a:r>
              <a:rPr lang="fr-CH" dirty="0"/>
              <a:t>on change de </a:t>
            </a:r>
            <a:r>
              <a:rPr lang="fr-CH" dirty="0" smtClean="0"/>
              <a:t>maître.</a:t>
            </a:r>
          </a:p>
          <a:p>
            <a:r>
              <a:rPr lang="fr-CH" dirty="0" smtClean="0"/>
              <a:t>On peut alors être remplis de joie divine.</a:t>
            </a:r>
          </a:p>
          <a:p>
            <a:pPr lvl="2"/>
            <a:r>
              <a:rPr lang="fr-CH" dirty="0"/>
              <a:t>Je serai par ta grâce dans l'allégresse et dans la </a:t>
            </a:r>
            <a:r>
              <a:rPr lang="fr-CH" dirty="0" smtClean="0"/>
              <a:t>joie… Ps 31:8</a:t>
            </a:r>
          </a:p>
          <a:p>
            <a:pPr lvl="2"/>
            <a:r>
              <a:rPr lang="fr-FR" dirty="0"/>
              <a:t>Mais le fruit de l’Esprit, c’est l’amour, la joie... Galates 5:22 </a:t>
            </a:r>
            <a:endParaRPr lang="fr-CH" dirty="0" smtClean="0"/>
          </a:p>
          <a:p>
            <a:r>
              <a:rPr lang="fr-CH" dirty="0" smtClean="0"/>
              <a:t>Le Saint-Esprit en nous va nous remplir de joie.</a:t>
            </a:r>
          </a:p>
          <a:p>
            <a:pPr lvl="2"/>
            <a:r>
              <a:rPr lang="fr-CH" dirty="0"/>
              <a:t>le royaume de Dieu, ce n'est pas le manger et le boire, mais la justice, la paix et la joie, par le Saint-Esprit</a:t>
            </a:r>
            <a:r>
              <a:rPr lang="fr-CH" dirty="0" smtClean="0"/>
              <a:t>. Ro 14:17</a:t>
            </a:r>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31309874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p:cNvSpPr>
            <a:spLocks noGrp="1"/>
          </p:cNvSpPr>
          <p:nvPr>
            <p:ph type="body" sz="quarter" idx="12"/>
          </p:nvPr>
        </p:nvSpPr>
        <p:spPr/>
        <p:txBody>
          <a:bodyPr/>
          <a:lstStyle/>
          <a:p>
            <a:r>
              <a:rPr lang="fr-FR" dirty="0" smtClean="0"/>
              <a:t>Nous pouvons être dans la joie de savoir que Dieu a pardonné nos péchés.</a:t>
            </a:r>
          </a:p>
          <a:p>
            <a:r>
              <a:rPr lang="fr-FR" dirty="0" smtClean="0"/>
              <a:t>La sécurité dans Sa présence est également une source de joie.</a:t>
            </a:r>
          </a:p>
          <a:p>
            <a:r>
              <a:rPr lang="fr-FR" dirty="0" smtClean="0"/>
              <a:t>Et quand Notre Seigneur nous répond, est-ce qu’on ne pas aussi être débordant </a:t>
            </a:r>
            <a:r>
              <a:rPr lang="fr-FR" smtClean="0"/>
              <a:t>de joie?</a:t>
            </a:r>
            <a:endParaRPr lang="fr-FR" dirty="0" smtClean="0"/>
          </a:p>
          <a:p>
            <a:pPr lvl="2"/>
            <a:r>
              <a:rPr lang="fr-FR" dirty="0"/>
              <a:t>Demandez et vous recevrez, afin que votre joie soit complète</a:t>
            </a:r>
            <a:r>
              <a:rPr lang="fr-FR" dirty="0" smtClean="0"/>
              <a:t>. Jean 16:24</a:t>
            </a:r>
            <a:endParaRPr lang="fr-FR" dirty="0"/>
          </a:p>
        </p:txBody>
      </p:sp>
      <p:sp>
        <p:nvSpPr>
          <p:cNvPr id="8" name="Text Box 13"/>
          <p:cNvSpPr txBox="1">
            <a:spLocks noChangeArrowheads="1"/>
          </p:cNvSpPr>
          <p:nvPr/>
        </p:nvSpPr>
        <p:spPr bwMode="auto">
          <a:xfrm>
            <a:off x="8774288" y="6014050"/>
            <a:ext cx="5520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2290444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a:t>Elle a un plan. </a:t>
            </a:r>
          </a:p>
          <a:p>
            <a:pPr lvl="1"/>
            <a:r>
              <a:rPr lang="fr-CH" dirty="0"/>
              <a:t>Elle a observé que la fille de Pharaon vient souvent à cet endroit. </a:t>
            </a:r>
          </a:p>
          <a:p>
            <a:pPr lvl="1"/>
            <a:r>
              <a:rPr lang="fr-CH" dirty="0"/>
              <a:t>Elle dit à sa fille de surveiller depuis le bord de l'eau.</a:t>
            </a:r>
            <a:endParaRPr lang="en-GB" dirty="0"/>
          </a:p>
          <a:p>
            <a:r>
              <a:rPr lang="fr-CH" dirty="0" smtClean="0"/>
              <a:t>La </a:t>
            </a:r>
            <a:r>
              <a:rPr lang="fr-CH" dirty="0"/>
              <a:t>fille de Pharaon descend dans le fleuve pour s'y baigner et découvre le bébé au milieu des roseaux. </a:t>
            </a:r>
            <a:endParaRPr lang="fr-CH" dirty="0" smtClean="0"/>
          </a:p>
          <a:p>
            <a:r>
              <a:rPr lang="fr-CH" dirty="0" smtClean="0"/>
              <a:t>Elle </a:t>
            </a:r>
            <a:r>
              <a:rPr lang="fr-CH" dirty="0"/>
              <a:t>réalise que c'est un enfant des Hébreux. </a:t>
            </a:r>
          </a:p>
          <a:p>
            <a:endParaRPr lang="en-GB"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p:cNvSpPr>
            <a:spLocks noGrp="1"/>
          </p:cNvSpPr>
          <p:nvPr>
            <p:ph type="title" idx="4294967295"/>
          </p:nvPr>
        </p:nvSpPr>
        <p:spPr>
          <a:xfrm>
            <a:off x="0" y="217488"/>
            <a:ext cx="3871913" cy="563562"/>
          </a:xfrm>
          <a:prstGeom prst="rect">
            <a:avLst/>
          </a:prstGeom>
        </p:spPr>
        <p:txBody>
          <a:bodyPr/>
          <a:lstStyle/>
          <a:p>
            <a:r>
              <a:rPr lang="fr-CH" dirty="0"/>
              <a:t>Naissance de Moïse	</a:t>
            </a:r>
            <a:endParaRPr lang="fr-FR" dirty="0"/>
          </a:p>
        </p:txBody>
      </p:sp>
      <p:sp>
        <p:nvSpPr>
          <p:cNvPr id="9" name="Text Box 13"/>
          <p:cNvSpPr txBox="1">
            <a:spLocks noChangeArrowheads="1"/>
          </p:cNvSpPr>
          <p:nvPr/>
        </p:nvSpPr>
        <p:spPr bwMode="auto">
          <a:xfrm>
            <a:off x="8433504" y="6011334"/>
            <a:ext cx="4563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667128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Les Israélites partent en direction de Canaan.</a:t>
            </a:r>
          </a:p>
          <a:p>
            <a:pPr lvl="1"/>
            <a:r>
              <a:rPr lang="fr-CH" dirty="0" smtClean="0"/>
              <a:t>Moïse </a:t>
            </a:r>
            <a:r>
              <a:rPr lang="fr-CH" dirty="0"/>
              <a:t>prend avec lui les os de Joseph, mort 400 ans auparavant.</a:t>
            </a:r>
            <a:endParaRPr lang="fr-FR" dirty="0"/>
          </a:p>
          <a:p>
            <a:r>
              <a:rPr lang="fr-CH" dirty="0"/>
              <a:t>L'Eternel fait faire au peuple un grand détour.</a:t>
            </a:r>
            <a:r>
              <a:rPr lang="fr-FR" dirty="0"/>
              <a:t> C’est Lui</a:t>
            </a:r>
            <a:r>
              <a:rPr lang="fr-CH" dirty="0"/>
              <a:t> qui dirige le peuple.</a:t>
            </a:r>
            <a:endParaRPr lang="fr-FR" dirty="0"/>
          </a:p>
          <a:p>
            <a:pPr lvl="2"/>
            <a:r>
              <a:rPr lang="fr-FR" dirty="0"/>
              <a:t>L'Eternel allait devant eux, le jour dans une colonne de nuée pour les guider dans leur chemin, et la nuit dans une colonne de feu pour les éclairer, afin qu'ils marchent jour et nuit. </a:t>
            </a:r>
            <a:r>
              <a:rPr lang="fr-FR" sz="1600" dirty="0"/>
              <a:t>Ex 13,21	</a:t>
            </a:r>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Text Box 13"/>
          <p:cNvSpPr txBox="1">
            <a:spLocks noChangeArrowheads="1"/>
          </p:cNvSpPr>
          <p:nvPr/>
        </p:nvSpPr>
        <p:spPr bwMode="auto">
          <a:xfrm>
            <a:off x="8490536" y="5960010"/>
            <a:ext cx="5520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1313098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Pharaon </a:t>
            </a:r>
            <a:r>
              <a:rPr lang="fr-CH" dirty="0"/>
              <a:t>apprend que les Hébreux sont partis. Il les poursuit avec ses chevaux et ses chars. </a:t>
            </a:r>
            <a:endParaRPr lang="fr-CH" dirty="0" smtClean="0"/>
          </a:p>
          <a:p>
            <a:pPr lvl="2"/>
            <a:r>
              <a:rPr lang="fr-FR" dirty="0" smtClean="0"/>
              <a:t>Les </a:t>
            </a:r>
            <a:r>
              <a:rPr lang="fr-FR" dirty="0"/>
              <a:t>Egyptiens les poursuivirent et tous les chevaux et les chars du pharaon, ses cavaliers et son armée les rattrapèrent alors qu'ils campaient près de la mer, vers Pi-</a:t>
            </a:r>
            <a:r>
              <a:rPr lang="fr-FR" dirty="0" err="1"/>
              <a:t>Hahiroth</a:t>
            </a:r>
            <a:r>
              <a:rPr lang="fr-FR" dirty="0"/>
              <a:t>, vis-à-vis de Baal-</a:t>
            </a:r>
            <a:r>
              <a:rPr lang="fr-FR" dirty="0" err="1"/>
              <a:t>Tsephon</a:t>
            </a:r>
            <a:r>
              <a:rPr lang="fr-FR" dirty="0" smtClean="0"/>
              <a:t>. Ex 14,9</a:t>
            </a:r>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150" y="4006850"/>
            <a:ext cx="9166150" cy="2851150"/>
          </a:xfrm>
        </p:spPr>
      </p:pic>
      <p:sp>
        <p:nvSpPr>
          <p:cNvPr id="5" name="Text Box 13"/>
          <p:cNvSpPr txBox="1">
            <a:spLocks noChangeArrowheads="1"/>
          </p:cNvSpPr>
          <p:nvPr/>
        </p:nvSpPr>
        <p:spPr bwMode="auto">
          <a:xfrm>
            <a:off x="8517362" y="6581000"/>
            <a:ext cx="5520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mj-lt"/>
              </a:rPr>
              <a:t>FO</a:t>
            </a:r>
            <a:endParaRPr lang="fr-FR" sz="1200" dirty="0">
              <a:latin typeface="+mj-lt"/>
            </a:endParaRPr>
          </a:p>
        </p:txBody>
      </p:sp>
    </p:spTree>
    <p:extLst>
      <p:ext uri="{BB962C8B-B14F-4D97-AF65-F5344CB8AC3E}">
        <p14:creationId xmlns:p14="http://schemas.microsoft.com/office/powerpoint/2010/main" val="272061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Les </a:t>
            </a:r>
            <a:r>
              <a:rPr lang="fr-CH" dirty="0"/>
              <a:t>Hébreux les découvrent avec effroi. Ils disent à Moïse: </a:t>
            </a:r>
            <a:endParaRPr lang="fr-FR" dirty="0"/>
          </a:p>
          <a:p>
            <a:pPr lvl="2"/>
            <a:r>
              <a:rPr lang="fr-CH" dirty="0"/>
              <a:t>N'y avait-il pas des sépulcres en Egypte, sans qu'il soit besoin de nous mener mourir au désert? Que nous as-tu fait en nous faisant sortir d'Egypte? Ex 14,11</a:t>
            </a:r>
            <a:endParaRPr lang="fr-FR" dirty="0"/>
          </a:p>
          <a:p>
            <a:r>
              <a:rPr lang="fr-CH" dirty="0"/>
              <a:t>Moïse leur répond:</a:t>
            </a:r>
            <a:endParaRPr lang="fr-FR" dirty="0"/>
          </a:p>
          <a:p>
            <a:pPr lvl="2"/>
            <a:r>
              <a:rPr lang="fr-FR" dirty="0"/>
              <a:t>Ne craignez rien, restez en place,  regardez la délivrance que l'Eternel va vous accorder en ce jour; Ex 14,13</a:t>
            </a:r>
          </a:p>
          <a:p>
            <a:r>
              <a:rPr lang="fr-FR" dirty="0"/>
              <a:t>Il leur promet qu'ils ne verront plus jamais les Egyptiens</a:t>
            </a:r>
            <a:r>
              <a:rPr lang="fr-FR" dirty="0" smtClean="0"/>
              <a:t>.</a:t>
            </a:r>
            <a:endParaRPr lang="fr-FR" dirty="0"/>
          </a:p>
        </p:txBody>
      </p:sp>
    </p:spTree>
    <p:extLst>
      <p:ext uri="{BB962C8B-B14F-4D97-AF65-F5344CB8AC3E}">
        <p14:creationId xmlns:p14="http://schemas.microsoft.com/office/powerpoint/2010/main" val="238127296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Résumons </a:t>
            </a:r>
            <a:r>
              <a:rPr lang="fr-CH" dirty="0"/>
              <a:t>la situation géographique:</a:t>
            </a:r>
            <a:endParaRPr lang="fr-FR" dirty="0"/>
          </a:p>
          <a:p>
            <a:pPr lvl="1"/>
            <a:r>
              <a:rPr lang="fr-CH" dirty="0"/>
              <a:t>Au Nord: d'imposantes forteresses égyptiennes,</a:t>
            </a:r>
            <a:endParaRPr lang="fr-FR" dirty="0"/>
          </a:p>
          <a:p>
            <a:pPr lvl="1"/>
            <a:r>
              <a:rPr lang="fr-CH" dirty="0"/>
              <a:t>Au Sud: le désert égyptien,</a:t>
            </a:r>
            <a:endParaRPr lang="fr-FR" dirty="0"/>
          </a:p>
          <a:p>
            <a:pPr lvl="1"/>
            <a:r>
              <a:rPr lang="fr-CH" dirty="0"/>
              <a:t>A l'Ouest: Ramsès, d'où ils viennent,</a:t>
            </a:r>
            <a:endParaRPr lang="fr-FR" dirty="0"/>
          </a:p>
          <a:p>
            <a:pPr lvl="1"/>
            <a:r>
              <a:rPr lang="fr-CH" dirty="0"/>
              <a:t>A l'Est: la mer rouge.</a:t>
            </a:r>
            <a:endParaRPr lang="fr-FR" dirty="0"/>
          </a:p>
          <a:p>
            <a:r>
              <a:rPr lang="fr-CH" dirty="0"/>
              <a:t>Les Hébreux se trouvent dans une impasse. Voilà le dernier endroit qu'aurait choisi un stratège militaire! </a:t>
            </a:r>
            <a:endParaRPr lang="fr-CH" dirty="0" smtClean="0"/>
          </a:p>
          <a:p>
            <a:r>
              <a:rPr lang="fr-CH" dirty="0" smtClean="0"/>
              <a:t>Et </a:t>
            </a:r>
            <a:r>
              <a:rPr lang="fr-CH" dirty="0"/>
              <a:t>pourtant c'est Dieu qui les y a mené</a:t>
            </a:r>
            <a:r>
              <a:rPr lang="fr-CH" dirty="0" smtClean="0"/>
              <a:t>!</a:t>
            </a:r>
            <a:endParaRPr lang="fr-FR" dirty="0"/>
          </a:p>
        </p:txBody>
      </p:sp>
      <p:pic>
        <p:nvPicPr>
          <p:cNvPr id="4" name="Picture 4"/>
          <p:cNvPicPr>
            <a:picLocks noGrp="1" noChangeAspect="1" noChangeArrowheads="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99466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On </a:t>
            </a:r>
            <a:r>
              <a:rPr lang="fr-CH" dirty="0"/>
              <a:t>se trouve peut-être dans un cul-de-sac. </a:t>
            </a:r>
            <a:r>
              <a:rPr lang="fr-CH" dirty="0" smtClean="0"/>
              <a:t>Cela </a:t>
            </a:r>
            <a:r>
              <a:rPr lang="fr-CH" dirty="0"/>
              <a:t>peut être </a:t>
            </a:r>
            <a:endParaRPr lang="fr-CH" dirty="0" smtClean="0"/>
          </a:p>
          <a:p>
            <a:pPr lvl="1"/>
            <a:r>
              <a:rPr lang="fr-CH" dirty="0" smtClean="0"/>
              <a:t>l'échec </a:t>
            </a:r>
            <a:r>
              <a:rPr lang="fr-CH" dirty="0"/>
              <a:t>dans ses études, </a:t>
            </a:r>
            <a:endParaRPr lang="fr-CH" dirty="0" smtClean="0"/>
          </a:p>
          <a:p>
            <a:pPr lvl="1"/>
            <a:r>
              <a:rPr lang="fr-CH" dirty="0" smtClean="0"/>
              <a:t>des </a:t>
            </a:r>
            <a:r>
              <a:rPr lang="fr-CH" dirty="0"/>
              <a:t>difficultés au travail, </a:t>
            </a:r>
            <a:endParaRPr lang="fr-CH" dirty="0" smtClean="0"/>
          </a:p>
          <a:p>
            <a:pPr lvl="1"/>
            <a:r>
              <a:rPr lang="fr-CH" dirty="0" smtClean="0"/>
              <a:t>la </a:t>
            </a:r>
            <a:r>
              <a:rPr lang="fr-CH" dirty="0"/>
              <a:t>maladie, </a:t>
            </a:r>
            <a:endParaRPr lang="fr-CH" dirty="0" smtClean="0"/>
          </a:p>
          <a:p>
            <a:pPr lvl="1"/>
            <a:r>
              <a:rPr lang="fr-CH" dirty="0" smtClean="0"/>
              <a:t>des </a:t>
            </a:r>
            <a:r>
              <a:rPr lang="fr-CH" dirty="0"/>
              <a:t>problèmes d'argent, etc… </a:t>
            </a:r>
            <a:endParaRPr lang="fr-CH" dirty="0" smtClean="0"/>
          </a:p>
          <a:p>
            <a:r>
              <a:rPr lang="fr-CH" dirty="0" smtClean="0"/>
              <a:t>On </a:t>
            </a:r>
            <a:r>
              <a:rPr lang="fr-CH" dirty="0"/>
              <a:t>ne sait plus que faire, on est paralysé, on a peur. </a:t>
            </a:r>
            <a:endParaRPr lang="fr-CH" dirty="0" smtClean="0"/>
          </a:p>
          <a:p>
            <a:r>
              <a:rPr lang="fr-CH" dirty="0" smtClean="0"/>
              <a:t>Demandons à Dieu de nous sortir de cette impasse! </a:t>
            </a:r>
            <a:r>
              <a:rPr lang="fr-CH" dirty="0"/>
              <a:t>Il saura nous guider " à travers le désert" vers la "Terre </a:t>
            </a:r>
            <a:r>
              <a:rPr lang="fr-CH" dirty="0" smtClean="0"/>
              <a:t>promise ».</a:t>
            </a:r>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2918813" y="6577381"/>
            <a:ext cx="5520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mj-lt"/>
              </a:rPr>
              <a:t>FO</a:t>
            </a:r>
            <a:endParaRPr lang="fr-FR" sz="1200" dirty="0">
              <a:latin typeface="+mj-lt"/>
            </a:endParaRPr>
          </a:p>
        </p:txBody>
      </p:sp>
    </p:spTree>
    <p:extLst>
      <p:ext uri="{BB962C8B-B14F-4D97-AF65-F5344CB8AC3E}">
        <p14:creationId xmlns:p14="http://schemas.microsoft.com/office/powerpoint/2010/main" val="1273324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L'Ange </a:t>
            </a:r>
            <a:r>
              <a:rPr lang="fr-CH" dirty="0"/>
              <a:t>de Dieu se place entre les 2 armées, éclaire les Hébreux et fait régner une nuit noire du côté des Egyptiens. </a:t>
            </a:r>
            <a:endParaRPr lang="fr-CH" dirty="0" smtClean="0"/>
          </a:p>
          <a:p>
            <a:r>
              <a:rPr lang="fr-CH" dirty="0" smtClean="0"/>
              <a:t>Dans </a:t>
            </a:r>
            <a:r>
              <a:rPr lang="fr-CH" dirty="0"/>
              <a:t>cette situation de crise, Dieu manifeste sa puissance. </a:t>
            </a:r>
            <a:r>
              <a:rPr lang="fr-CH" dirty="0" smtClean="0"/>
              <a:t>Les </a:t>
            </a:r>
            <a:r>
              <a:rPr lang="fr-CH" dirty="0"/>
              <a:t>Hébreux assistent à un miracle extraordinaire. </a:t>
            </a:r>
            <a:endParaRPr lang="fr-CH" dirty="0" smtClean="0"/>
          </a:p>
          <a:p>
            <a:r>
              <a:rPr lang="fr-CH" dirty="0" smtClean="0"/>
              <a:t>Moïse </a:t>
            </a:r>
            <a:r>
              <a:rPr lang="fr-CH" dirty="0"/>
              <a:t>frappe la mer avec son bâton. Un chemin se forme à travers la mer rouge.</a:t>
            </a:r>
            <a:endParaRPr lang="fr-FR" dirty="0"/>
          </a:p>
          <a:p>
            <a:pPr lvl="2"/>
            <a:r>
              <a:rPr lang="fr-FR" dirty="0"/>
              <a:t>Les enfants d'Israël entrèrent au milieu de la mer à sec, et les eaux formaient comme une muraille à leur droite et à leur gauche. Ex </a:t>
            </a:r>
            <a:r>
              <a:rPr lang="fr-FR" dirty="0" smtClean="0"/>
              <a:t>14,22</a:t>
            </a:r>
          </a:p>
          <a:p>
            <a:pPr lvl="2"/>
            <a:endParaRPr lang="fr-FR" dirty="0"/>
          </a:p>
        </p:txBody>
      </p:sp>
    </p:spTree>
    <p:extLst>
      <p:ext uri="{BB962C8B-B14F-4D97-AF65-F5344CB8AC3E}">
        <p14:creationId xmlns:p14="http://schemas.microsoft.com/office/powerpoint/2010/main" val="21765868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Les Hébreux ne mouillent même pas leurs sandales. </a:t>
            </a:r>
          </a:p>
          <a:p>
            <a:pPr lvl="1"/>
            <a:r>
              <a:rPr lang="fr-CH" dirty="0" smtClean="0"/>
              <a:t>Quand </a:t>
            </a:r>
            <a:r>
              <a:rPr lang="fr-CH" dirty="0"/>
              <a:t>Dieu fait les choses, il ne les fait pas à moitié! </a:t>
            </a:r>
            <a:endParaRPr lang="fr-CH" dirty="0" smtClean="0"/>
          </a:p>
          <a:p>
            <a:r>
              <a:rPr lang="fr-CH" dirty="0" smtClean="0"/>
              <a:t>Les </a:t>
            </a:r>
            <a:r>
              <a:rPr lang="fr-CH" dirty="0"/>
              <a:t>Egyptiens les poursuivent à travers la mer. </a:t>
            </a:r>
            <a:endParaRPr lang="fr-CH" dirty="0" smtClean="0"/>
          </a:p>
          <a:p>
            <a:r>
              <a:rPr lang="fr-CH" dirty="0" smtClean="0"/>
              <a:t>Tout </a:t>
            </a:r>
            <a:r>
              <a:rPr lang="fr-CH" dirty="0"/>
              <a:t>à coup, l'Eternel ôte les roues des chars égyptiens.  </a:t>
            </a:r>
            <a:endParaRPr lang="fr-CH" dirty="0" smtClean="0"/>
          </a:p>
          <a:p>
            <a:r>
              <a:rPr lang="fr-CH" dirty="0" smtClean="0"/>
              <a:t>A </a:t>
            </a:r>
            <a:r>
              <a:rPr lang="fr-CH" dirty="0"/>
              <a:t>ce moment, l'Eternel dit à Moïse d'étendre sa main sur les eaux. </a:t>
            </a:r>
            <a:endParaRPr lang="fr-CH" dirty="0" smtClean="0"/>
          </a:p>
          <a:p>
            <a:r>
              <a:rPr lang="fr-CH" dirty="0" smtClean="0"/>
              <a:t>Le </a:t>
            </a:r>
            <a:r>
              <a:rPr lang="fr-CH" dirty="0"/>
              <a:t>chemin à travers la mer disparaît, les Egyptiens sont engloutis. </a:t>
            </a:r>
            <a:endParaRPr lang="fr-CH" dirty="0" smtClean="0"/>
          </a:p>
          <a:p>
            <a:r>
              <a:rPr lang="fr-CH" dirty="0" smtClean="0"/>
              <a:t>Les </a:t>
            </a:r>
            <a:r>
              <a:rPr lang="fr-CH" dirty="0"/>
              <a:t>Hébreux arrivent de l'autre côté de la mer rouge. </a:t>
            </a:r>
            <a:endParaRPr lang="fr-FR" dirty="0"/>
          </a:p>
        </p:txBody>
      </p:sp>
    </p:spTree>
    <p:extLst>
      <p:ext uri="{BB962C8B-B14F-4D97-AF65-F5344CB8AC3E}">
        <p14:creationId xmlns:p14="http://schemas.microsoft.com/office/powerpoint/2010/main" val="98797500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Remplis </a:t>
            </a:r>
            <a:r>
              <a:rPr lang="fr-CH" dirty="0"/>
              <a:t>de joie, ils chantent, accompagnés par des tambourins:</a:t>
            </a:r>
            <a:endParaRPr lang="fr-FR" dirty="0"/>
          </a:p>
          <a:p>
            <a:pPr lvl="2"/>
            <a:r>
              <a:rPr lang="fr-FR" dirty="0"/>
              <a:t>Je chanterai à l'Eternel, car il a fait éclater sa gloire; Il a précipité dans la mer le cheval et son </a:t>
            </a:r>
            <a:r>
              <a:rPr lang="fr-FR" dirty="0" smtClean="0"/>
              <a:t>cavalier… Ex 15:1</a:t>
            </a:r>
            <a:endParaRPr lang="fr-FR" dirty="0"/>
          </a:p>
          <a:p>
            <a:r>
              <a:rPr lang="fr-CH" dirty="0" smtClean="0"/>
              <a:t>Le </a:t>
            </a:r>
            <a:r>
              <a:rPr lang="fr-CH" dirty="0"/>
              <a:t>peuple part dans le désert. Il traverse le désert d'Etham. </a:t>
            </a:r>
            <a:endParaRPr lang="fr-CH" dirty="0" smtClean="0"/>
          </a:p>
          <a:p>
            <a:r>
              <a:rPr lang="fr-CH" dirty="0" smtClean="0"/>
              <a:t>C'est </a:t>
            </a:r>
            <a:r>
              <a:rPr lang="fr-CH" dirty="0"/>
              <a:t>la 1</a:t>
            </a:r>
            <a:r>
              <a:rPr lang="fr-CH" baseline="30000" dirty="0"/>
              <a:t>ère</a:t>
            </a:r>
            <a:r>
              <a:rPr lang="fr-CH" dirty="0"/>
              <a:t> expérience de la vie dans le désert. </a:t>
            </a:r>
            <a:endParaRPr lang="fr-CH" dirty="0" smtClean="0"/>
          </a:p>
          <a:p>
            <a:r>
              <a:rPr lang="fr-CH" dirty="0"/>
              <a:t>Dans ce </a:t>
            </a:r>
            <a:r>
              <a:rPr lang="fr-CH" dirty="0" smtClean="0"/>
              <a:t>lieu, </a:t>
            </a:r>
            <a:r>
              <a:rPr lang="fr-CH" dirty="0"/>
              <a:t>il va y vivre durant 40 ans! </a:t>
            </a:r>
          </a:p>
          <a:p>
            <a:endParaRPr lang="fr-CH" dirty="0" smtClean="0"/>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Text Box 13"/>
          <p:cNvSpPr txBox="1">
            <a:spLocks noChangeArrowheads="1"/>
          </p:cNvSpPr>
          <p:nvPr/>
        </p:nvSpPr>
        <p:spPr bwMode="auto">
          <a:xfrm>
            <a:off x="8431487" y="5752522"/>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PL</a:t>
            </a:r>
            <a:endParaRPr lang="fr-FR" sz="1200" dirty="0">
              <a:latin typeface="Tahoma" charset="0"/>
            </a:endParaRPr>
          </a:p>
        </p:txBody>
      </p:sp>
    </p:spTree>
    <p:extLst>
      <p:ext uri="{BB962C8B-B14F-4D97-AF65-F5344CB8AC3E}">
        <p14:creationId xmlns:p14="http://schemas.microsoft.com/office/powerpoint/2010/main" val="3688278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9" name="Text Box 13"/>
          <p:cNvSpPr txBox="1">
            <a:spLocks noChangeArrowheads="1"/>
          </p:cNvSpPr>
          <p:nvPr/>
        </p:nvSpPr>
        <p:spPr bwMode="auto">
          <a:xfrm>
            <a:off x="8787743" y="6581001"/>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TP</a:t>
            </a:r>
            <a:endParaRPr lang="fr-FR" sz="1200" dirty="0">
              <a:latin typeface="Tahoma" charset="0"/>
            </a:endParaRPr>
          </a:p>
        </p:txBody>
      </p:sp>
    </p:spTree>
    <p:extLst>
      <p:ext uri="{BB962C8B-B14F-4D97-AF65-F5344CB8AC3E}">
        <p14:creationId xmlns:p14="http://schemas.microsoft.com/office/powerpoint/2010/main" val="1072295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C'est </a:t>
            </a:r>
            <a:r>
              <a:rPr lang="fr-CH" dirty="0"/>
              <a:t>l'exubérance de joie de bien des nouveaux convertis!</a:t>
            </a:r>
            <a:endParaRPr lang="fr-FR" dirty="0"/>
          </a:p>
          <a:p>
            <a:r>
              <a:rPr lang="fr-CH" dirty="0"/>
              <a:t>Aujourd'hui encore, Dieu nous protège, nous fait découvrir sa force, </a:t>
            </a:r>
            <a:r>
              <a:rPr lang="fr-FR" dirty="0"/>
              <a:t>n</a:t>
            </a:r>
            <a:r>
              <a:rPr lang="fr-CH" dirty="0"/>
              <a:t>ous </a:t>
            </a:r>
            <a:r>
              <a:rPr lang="fr-CH" dirty="0" smtClean="0"/>
              <a:t>pouvons </a:t>
            </a:r>
            <a:r>
              <a:rPr lang="fr-CH" dirty="0"/>
              <a:t>le louer</a:t>
            </a:r>
            <a:r>
              <a:rPr lang="fr-CH" dirty="0" smtClean="0"/>
              <a:t>!</a:t>
            </a:r>
            <a:endParaRPr lang="fr-FR" dirty="0"/>
          </a:p>
        </p:txBody>
      </p:sp>
      <p:sp>
        <p:nvSpPr>
          <p:cNvPr id="3" name="Titre 2"/>
          <p:cNvSpPr>
            <a:spLocks noGrp="1"/>
          </p:cNvSpPr>
          <p:nvPr>
            <p:ph type="title"/>
          </p:nvPr>
        </p:nvSpPr>
        <p:spPr/>
        <p:txBody>
          <a:bodyPr/>
          <a:lstStyle/>
          <a:p>
            <a:endParaRPr lang="fr-FR"/>
          </a:p>
        </p:txBody>
      </p:sp>
      <p:sp>
        <p:nvSpPr>
          <p:cNvPr id="6" name="Text Box 13"/>
          <p:cNvSpPr txBox="1">
            <a:spLocks noChangeArrowheads="1"/>
          </p:cNvSpPr>
          <p:nvPr/>
        </p:nvSpPr>
        <p:spPr bwMode="auto">
          <a:xfrm>
            <a:off x="4288365" y="6277666"/>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pic>
        <p:nvPicPr>
          <p:cNvPr id="7" name="Espace réservé pour une image  6"/>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62409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a:xfrm>
            <a:off x="162000" y="1013249"/>
            <a:ext cx="8787267" cy="5798619"/>
          </a:xfrm>
        </p:spPr>
        <p:txBody>
          <a:bodyPr/>
          <a:lstStyle/>
          <a:p>
            <a:r>
              <a:rPr lang="fr-CH" dirty="0" smtClean="0"/>
              <a:t>La </a:t>
            </a:r>
            <a:r>
              <a:rPr lang="fr-CH" dirty="0"/>
              <a:t>sœur du bébé dit à la fille de Pharaon:</a:t>
            </a:r>
            <a:endParaRPr lang="en-GB" dirty="0"/>
          </a:p>
          <a:p>
            <a:pPr lvl="2"/>
            <a:r>
              <a:rPr lang="fr-FR" dirty="0"/>
              <a:t>Veux-tu que j'aille te chercher une nourrice parmi les femmes des Hébreux afin qu'elle allaite cet enfant pour </a:t>
            </a:r>
            <a:r>
              <a:rPr lang="fr-FR" dirty="0" smtClean="0"/>
              <a:t>toi? </a:t>
            </a:r>
            <a:r>
              <a:rPr lang="fr-FR" dirty="0"/>
              <a:t>Ex </a:t>
            </a:r>
            <a:r>
              <a:rPr lang="fr-FR" dirty="0" smtClean="0"/>
              <a:t>2,7</a:t>
            </a:r>
          </a:p>
          <a:p>
            <a:r>
              <a:rPr lang="fr-FR" dirty="0" smtClean="0"/>
              <a:t>Elle lui </a:t>
            </a:r>
            <a:r>
              <a:rPr lang="fr-FR" dirty="0"/>
              <a:t>dit d'y aller. </a:t>
            </a:r>
          </a:p>
          <a:p>
            <a:pPr lvl="2"/>
            <a:endParaRPr lang="en-GB"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r="-243"/>
          <a:stretch/>
        </p:blipFill>
        <p:spPr>
          <a:xfrm>
            <a:off x="0" y="4006850"/>
            <a:ext cx="9166150" cy="2851150"/>
          </a:xfrm>
        </p:spPr>
      </p:pic>
      <p:sp>
        <p:nvSpPr>
          <p:cNvPr id="2" name="Titre 1"/>
          <p:cNvSpPr>
            <a:spLocks noGrp="1"/>
          </p:cNvSpPr>
          <p:nvPr>
            <p:ph type="title" idx="4294967295"/>
          </p:nvPr>
        </p:nvSpPr>
        <p:spPr>
          <a:xfrm>
            <a:off x="0" y="217488"/>
            <a:ext cx="3871913" cy="563562"/>
          </a:xfrm>
          <a:prstGeom prst="rect">
            <a:avLst/>
          </a:prstGeom>
        </p:spPr>
        <p:txBody>
          <a:bodyPr/>
          <a:lstStyle/>
          <a:p>
            <a:r>
              <a:rPr lang="fr-CH" dirty="0"/>
              <a:t>Naissance de Moïse	</a:t>
            </a:r>
            <a:endParaRPr lang="fr-FR" dirty="0"/>
          </a:p>
        </p:txBody>
      </p:sp>
      <p:sp>
        <p:nvSpPr>
          <p:cNvPr id="9" name="Text Box 13"/>
          <p:cNvSpPr txBox="1">
            <a:spLocks noChangeArrowheads="1"/>
          </p:cNvSpPr>
          <p:nvPr/>
        </p:nvSpPr>
        <p:spPr bwMode="auto">
          <a:xfrm>
            <a:off x="8433504" y="6011334"/>
            <a:ext cx="4563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2172936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Après </a:t>
            </a:r>
            <a:r>
              <a:rPr lang="fr-CH" dirty="0"/>
              <a:t>3 jours, le peuple ne trouve pas d'eau. </a:t>
            </a:r>
            <a:endParaRPr lang="fr-CH" dirty="0" smtClean="0"/>
          </a:p>
          <a:p>
            <a:r>
              <a:rPr lang="fr-CH" dirty="0" smtClean="0"/>
              <a:t>Il </a:t>
            </a:r>
            <a:r>
              <a:rPr lang="fr-CH" dirty="0"/>
              <a:t>arrive à Mara. Là, il y a de l'eau mais elle est imbuvable. </a:t>
            </a:r>
            <a:endParaRPr lang="fr-CH" dirty="0" smtClean="0"/>
          </a:p>
          <a:p>
            <a:r>
              <a:rPr lang="fr-CH" dirty="0" smtClean="0"/>
              <a:t>Le </a:t>
            </a:r>
            <a:r>
              <a:rPr lang="fr-CH" dirty="0"/>
              <a:t>peuple est découragé. Il murmure contre Moïse.</a:t>
            </a:r>
            <a:endParaRPr lang="fr-FR" dirty="0"/>
          </a:p>
          <a:p>
            <a:pPr lvl="1"/>
            <a:r>
              <a:rPr lang="fr-CH" dirty="0"/>
              <a:t>On peut aussi être découragé par tous les problèmes qui nous tombent dessus. </a:t>
            </a:r>
            <a:endParaRPr lang="fr-CH" dirty="0" smtClean="0"/>
          </a:p>
          <a:p>
            <a:pPr lvl="1"/>
            <a:r>
              <a:rPr lang="fr-CH" dirty="0" smtClean="0"/>
              <a:t>Faisons </a:t>
            </a:r>
            <a:r>
              <a:rPr lang="fr-CH" dirty="0"/>
              <a:t>comme Moïse: Tournons-nous vers Dieu, crions-lui à l'aide.</a:t>
            </a:r>
            <a:endParaRPr lang="fr-FR" dirty="0"/>
          </a:p>
          <a:p>
            <a:r>
              <a:rPr lang="fr-CH" dirty="0"/>
              <a:t>Sur ordre de l'Eternel, Moïse jette un bois dans l'eau. L'eau devient buvable</a:t>
            </a:r>
            <a:r>
              <a:rPr lang="fr-CH" dirty="0" smtClean="0"/>
              <a:t>.</a:t>
            </a:r>
            <a:endParaRPr lang="fr-FR" dirty="0"/>
          </a:p>
        </p:txBody>
      </p:sp>
    </p:spTree>
    <p:extLst>
      <p:ext uri="{BB962C8B-B14F-4D97-AF65-F5344CB8AC3E}">
        <p14:creationId xmlns:p14="http://schemas.microsoft.com/office/powerpoint/2010/main" val="423673980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Des chrétiens </a:t>
            </a:r>
            <a:r>
              <a:rPr lang="fr-CH" dirty="0"/>
              <a:t>disent qu'on est au temps "des petites choses", qu'il n'y a plus de miracles. </a:t>
            </a:r>
            <a:endParaRPr lang="fr-CH" dirty="0" smtClean="0"/>
          </a:p>
          <a:p>
            <a:r>
              <a:rPr lang="fr-CH" dirty="0" smtClean="0"/>
              <a:t>Ne </a:t>
            </a:r>
            <a:r>
              <a:rPr lang="fr-CH" dirty="0"/>
              <a:t>sous-estimons pas Dieu. Il fait aujourd'hui encore des miracles extraordinaires! Identifions-les et louons le Seigneur pour ceux-ci!</a:t>
            </a:r>
            <a:endParaRPr lang="fr-FR" dirty="0"/>
          </a:p>
          <a:p>
            <a:endParaRPr lang="fr-FR" dirty="0"/>
          </a:p>
        </p:txBody>
      </p:sp>
      <p:sp>
        <p:nvSpPr>
          <p:cNvPr id="3" name="Titre 2"/>
          <p:cNvSpPr>
            <a:spLocks noGrp="1"/>
          </p:cNvSpPr>
          <p:nvPr>
            <p:ph type="title"/>
          </p:nvPr>
        </p:nvSpPr>
        <p:spPr/>
        <p:txBody>
          <a:bodyPr/>
          <a:lstStyle/>
          <a:p>
            <a:endParaRPr lang="fr-FR"/>
          </a:p>
        </p:txBody>
      </p:sp>
      <p:sp>
        <p:nvSpPr>
          <p:cNvPr id="7" name="Text Box 13"/>
          <p:cNvSpPr txBox="1">
            <a:spLocks noChangeArrowheads="1"/>
          </p:cNvSpPr>
          <p:nvPr/>
        </p:nvSpPr>
        <p:spPr bwMode="auto">
          <a:xfrm>
            <a:off x="4232620" y="6327432"/>
            <a:ext cx="4346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508000" y="3338513"/>
            <a:ext cx="8531225" cy="2976562"/>
          </a:xfrm>
        </p:spPr>
      </p:pic>
    </p:spTree>
    <p:extLst>
      <p:ext uri="{BB962C8B-B14F-4D97-AF65-F5344CB8AC3E}">
        <p14:creationId xmlns:p14="http://schemas.microsoft.com/office/powerpoint/2010/main" val="3345032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Le peuple se remet en marche. </a:t>
            </a:r>
            <a:endParaRPr lang="fr-CH" dirty="0" smtClean="0"/>
          </a:p>
          <a:p>
            <a:r>
              <a:rPr lang="fr-CH" dirty="0" smtClean="0"/>
              <a:t>10 </a:t>
            </a:r>
            <a:r>
              <a:rPr lang="fr-CH" dirty="0"/>
              <a:t>km plus loin, il arrive à Elim. </a:t>
            </a:r>
            <a:endParaRPr lang="fr-CH" dirty="0" smtClean="0"/>
          </a:p>
          <a:p>
            <a:r>
              <a:rPr lang="fr-CH" dirty="0" smtClean="0"/>
              <a:t>Là se </a:t>
            </a:r>
            <a:r>
              <a:rPr lang="fr-CH" dirty="0"/>
              <a:t>trouvent de l'eau en profusion, des quantités de palmiers.</a:t>
            </a:r>
            <a:endParaRPr lang="fr-FR" dirty="0"/>
          </a:p>
          <a:p>
            <a:r>
              <a:rPr lang="fr-CH" dirty="0"/>
              <a:t>Sommes-nous actuellement "à Mara"? </a:t>
            </a:r>
            <a:endParaRPr lang="fr-CH" dirty="0" smtClean="0"/>
          </a:p>
          <a:p>
            <a:pPr lvl="1"/>
            <a:r>
              <a:rPr lang="fr-CH" dirty="0" smtClean="0"/>
              <a:t>Ne </a:t>
            </a:r>
            <a:r>
              <a:rPr lang="fr-CH" dirty="0"/>
              <a:t>"défaisons pas nos valises"! </a:t>
            </a:r>
            <a:endParaRPr lang="fr-CH" dirty="0" smtClean="0"/>
          </a:p>
          <a:p>
            <a:pPr lvl="1"/>
            <a:r>
              <a:rPr lang="fr-CH" dirty="0" smtClean="0"/>
              <a:t>Laissons </a:t>
            </a:r>
            <a:r>
              <a:rPr lang="fr-CH" dirty="0"/>
              <a:t>Dieu nous guider, il nous conduira peut-être à Elim</a:t>
            </a:r>
            <a:r>
              <a:rPr lang="fr-CH" dirty="0" smtClean="0"/>
              <a:t>!</a:t>
            </a:r>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2965849" y="6503122"/>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a:latin typeface="Tahoma" charset="0"/>
              </a:rPr>
              <a:t>TP</a:t>
            </a:r>
            <a:endParaRPr lang="fr-FR" sz="1200" dirty="0">
              <a:latin typeface="Tahoma" charset="0"/>
            </a:endParaRPr>
          </a:p>
        </p:txBody>
      </p:sp>
    </p:spTree>
    <p:extLst>
      <p:ext uri="{BB962C8B-B14F-4D97-AF65-F5344CB8AC3E}">
        <p14:creationId xmlns:p14="http://schemas.microsoft.com/office/powerpoint/2010/main" val="3296001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8593137" y="6503122"/>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a:solidFill>
                  <a:schemeClr val="bg1"/>
                </a:solidFill>
                <a:latin typeface="Tahoma" charset="0"/>
              </a:rPr>
              <a:t>TP</a:t>
            </a:r>
            <a:endParaRPr lang="fr-FR" sz="1200" dirty="0">
              <a:solidFill>
                <a:schemeClr val="bg1"/>
              </a:solidFill>
              <a:latin typeface="Tahoma" charset="0"/>
            </a:endParaRPr>
          </a:p>
        </p:txBody>
      </p:sp>
    </p:spTree>
    <p:extLst>
      <p:ext uri="{BB962C8B-B14F-4D97-AF65-F5344CB8AC3E}">
        <p14:creationId xmlns:p14="http://schemas.microsoft.com/office/powerpoint/2010/main" val="4293552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5487" y="-1"/>
            <a:ext cx="9452362" cy="6948057"/>
          </a:xfrm>
          <a:prstGeom prst="rect">
            <a:avLst/>
          </a:prstGeom>
          <a:solidFill>
            <a:schemeClr val="bg1"/>
          </a:solidFill>
        </p:spPr>
        <p:txBody>
          <a:bodyPr wrap="square" rtlCol="0">
            <a:spAutoFit/>
          </a:bodyPr>
          <a:lstStyle/>
          <a:p>
            <a:endParaRPr lang="fr-FR" dirty="0"/>
          </a:p>
        </p:txBody>
      </p:sp>
      <p:pic>
        <p:nvPicPr>
          <p:cNvPr id="28673" name="Espace réservé pour une image  5"/>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bwMode="auto">
          <a:xfrm>
            <a:off x="866608" y="105667"/>
            <a:ext cx="6885658" cy="68423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9"/>
          <p:cNvSpPr txBox="1">
            <a:spLocks noChangeArrowheads="1"/>
          </p:cNvSpPr>
          <p:nvPr/>
        </p:nvSpPr>
        <p:spPr bwMode="auto">
          <a:xfrm>
            <a:off x="2894365" y="1917508"/>
            <a:ext cx="1395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a:solidFill>
                  <a:srgbClr val="FFFFFF"/>
                </a:solidFill>
                <a:latin typeface="Arial" charset="0"/>
              </a:rPr>
              <a:t>Ramsès</a:t>
            </a:r>
            <a:endParaRPr lang="fr-FR" sz="1800" b="0" dirty="0">
              <a:solidFill>
                <a:srgbClr val="FFFFFF"/>
              </a:solidFill>
              <a:latin typeface="Arial" charset="0"/>
            </a:endParaRPr>
          </a:p>
        </p:txBody>
      </p:sp>
      <p:sp>
        <p:nvSpPr>
          <p:cNvPr id="6" name="Text Box 13"/>
          <p:cNvSpPr txBox="1">
            <a:spLocks noChangeArrowheads="1"/>
          </p:cNvSpPr>
          <p:nvPr/>
        </p:nvSpPr>
        <p:spPr bwMode="auto">
          <a:xfrm>
            <a:off x="4370599" y="3907089"/>
            <a:ext cx="1395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a:solidFill>
                  <a:schemeClr val="bg1"/>
                </a:solidFill>
                <a:latin typeface="Arial" charset="0"/>
              </a:rPr>
              <a:t>Mara</a:t>
            </a:r>
            <a:endParaRPr lang="fr-FR" sz="1800" b="0" dirty="0">
              <a:solidFill>
                <a:schemeClr val="bg1"/>
              </a:solidFill>
              <a:latin typeface="Arial" charset="0"/>
            </a:endParaRPr>
          </a:p>
        </p:txBody>
      </p:sp>
      <p:sp>
        <p:nvSpPr>
          <p:cNvPr id="7" name="Text Box 16"/>
          <p:cNvSpPr txBox="1">
            <a:spLocks noChangeArrowheads="1"/>
          </p:cNvSpPr>
          <p:nvPr/>
        </p:nvSpPr>
        <p:spPr bwMode="auto">
          <a:xfrm>
            <a:off x="4735586" y="4586147"/>
            <a:ext cx="1395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a:solidFill>
                  <a:schemeClr val="bg1"/>
                </a:solidFill>
                <a:latin typeface="Arial" charset="0"/>
              </a:rPr>
              <a:t>Elim</a:t>
            </a:r>
            <a:endParaRPr lang="fr-FR" sz="1800" b="0" dirty="0">
              <a:solidFill>
                <a:schemeClr val="bg1"/>
              </a:solidFill>
              <a:latin typeface="Arial" charset="0"/>
            </a:endParaRPr>
          </a:p>
        </p:txBody>
      </p:sp>
      <p:sp>
        <p:nvSpPr>
          <p:cNvPr id="3" name="Forme libre 2"/>
          <p:cNvSpPr/>
          <p:nvPr/>
        </p:nvSpPr>
        <p:spPr>
          <a:xfrm>
            <a:off x="3809738" y="2175446"/>
            <a:ext cx="1131605" cy="2628242"/>
          </a:xfrm>
          <a:custGeom>
            <a:avLst/>
            <a:gdLst>
              <a:gd name="connsiteX0" fmla="*/ 0 w 1131605"/>
              <a:gd name="connsiteY0" fmla="*/ 0 h 2628242"/>
              <a:gd name="connsiteX1" fmla="*/ 37720 w 1131605"/>
              <a:gd name="connsiteY1" fmla="*/ 150898 h 2628242"/>
              <a:gd name="connsiteX2" fmla="*/ 62867 w 1131605"/>
              <a:gd name="connsiteY2" fmla="*/ 188623 h 2628242"/>
              <a:gd name="connsiteX3" fmla="*/ 88014 w 1131605"/>
              <a:gd name="connsiteY3" fmla="*/ 264072 h 2628242"/>
              <a:gd name="connsiteX4" fmla="*/ 125734 w 1131605"/>
              <a:gd name="connsiteY4" fmla="*/ 326946 h 2628242"/>
              <a:gd name="connsiteX5" fmla="*/ 150881 w 1131605"/>
              <a:gd name="connsiteY5" fmla="*/ 364670 h 2628242"/>
              <a:gd name="connsiteX6" fmla="*/ 201174 w 1131605"/>
              <a:gd name="connsiteY6" fmla="*/ 452694 h 2628242"/>
              <a:gd name="connsiteX7" fmla="*/ 238895 w 1131605"/>
              <a:gd name="connsiteY7" fmla="*/ 490419 h 2628242"/>
              <a:gd name="connsiteX8" fmla="*/ 264041 w 1131605"/>
              <a:gd name="connsiteY8" fmla="*/ 540718 h 2628242"/>
              <a:gd name="connsiteX9" fmla="*/ 314335 w 1131605"/>
              <a:gd name="connsiteY9" fmla="*/ 616167 h 2628242"/>
              <a:gd name="connsiteX10" fmla="*/ 352055 w 1131605"/>
              <a:gd name="connsiteY10" fmla="*/ 943113 h 2628242"/>
              <a:gd name="connsiteX11" fmla="*/ 364628 w 1131605"/>
              <a:gd name="connsiteY11" fmla="*/ 1031137 h 2628242"/>
              <a:gd name="connsiteX12" fmla="*/ 452642 w 1131605"/>
              <a:gd name="connsiteY12" fmla="*/ 1131735 h 2628242"/>
              <a:gd name="connsiteX13" fmla="*/ 465216 w 1131605"/>
              <a:gd name="connsiteY13" fmla="*/ 1182035 h 2628242"/>
              <a:gd name="connsiteX14" fmla="*/ 490362 w 1131605"/>
              <a:gd name="connsiteY14" fmla="*/ 1433531 h 2628242"/>
              <a:gd name="connsiteX15" fmla="*/ 515509 w 1131605"/>
              <a:gd name="connsiteY15" fmla="*/ 1471256 h 2628242"/>
              <a:gd name="connsiteX16" fmla="*/ 540656 w 1131605"/>
              <a:gd name="connsiteY16" fmla="*/ 1546705 h 2628242"/>
              <a:gd name="connsiteX17" fmla="*/ 578376 w 1131605"/>
              <a:gd name="connsiteY17" fmla="*/ 1735327 h 2628242"/>
              <a:gd name="connsiteX18" fmla="*/ 590950 w 1131605"/>
              <a:gd name="connsiteY18" fmla="*/ 1798201 h 2628242"/>
              <a:gd name="connsiteX19" fmla="*/ 653816 w 1131605"/>
              <a:gd name="connsiteY19" fmla="*/ 1911375 h 2628242"/>
              <a:gd name="connsiteX20" fmla="*/ 666390 w 1131605"/>
              <a:gd name="connsiteY20" fmla="*/ 1949099 h 2628242"/>
              <a:gd name="connsiteX21" fmla="*/ 716683 w 1131605"/>
              <a:gd name="connsiteY21" fmla="*/ 2024548 h 2628242"/>
              <a:gd name="connsiteX22" fmla="*/ 766977 w 1131605"/>
              <a:gd name="connsiteY22" fmla="*/ 2099998 h 2628242"/>
              <a:gd name="connsiteX23" fmla="*/ 842417 w 1131605"/>
              <a:gd name="connsiteY23" fmla="*/ 2188021 h 2628242"/>
              <a:gd name="connsiteX24" fmla="*/ 854991 w 1131605"/>
              <a:gd name="connsiteY24" fmla="*/ 2225746 h 2628242"/>
              <a:gd name="connsiteX25" fmla="*/ 943005 w 1131605"/>
              <a:gd name="connsiteY25" fmla="*/ 2301195 h 2628242"/>
              <a:gd name="connsiteX26" fmla="*/ 968151 w 1131605"/>
              <a:gd name="connsiteY26" fmla="*/ 2338919 h 2628242"/>
              <a:gd name="connsiteX27" fmla="*/ 980725 w 1131605"/>
              <a:gd name="connsiteY27" fmla="*/ 2376644 h 2628242"/>
              <a:gd name="connsiteX28" fmla="*/ 1031018 w 1131605"/>
              <a:gd name="connsiteY28" fmla="*/ 2452093 h 2628242"/>
              <a:gd name="connsiteX29" fmla="*/ 1106459 w 1131605"/>
              <a:gd name="connsiteY29" fmla="*/ 2590416 h 2628242"/>
              <a:gd name="connsiteX30" fmla="*/ 1131605 w 1131605"/>
              <a:gd name="connsiteY30" fmla="*/ 2628141 h 26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1605" h="2628242">
                <a:moveTo>
                  <a:pt x="0" y="0"/>
                </a:moveTo>
                <a:cubicBezTo>
                  <a:pt x="6285" y="37714"/>
                  <a:pt x="15580" y="117684"/>
                  <a:pt x="37720" y="150898"/>
                </a:cubicBezTo>
                <a:lnTo>
                  <a:pt x="62867" y="188623"/>
                </a:lnTo>
                <a:cubicBezTo>
                  <a:pt x="71249" y="213773"/>
                  <a:pt x="74376" y="241339"/>
                  <a:pt x="88014" y="264072"/>
                </a:cubicBezTo>
                <a:cubicBezTo>
                  <a:pt x="100587" y="285030"/>
                  <a:pt x="112782" y="306220"/>
                  <a:pt x="125734" y="326946"/>
                </a:cubicBezTo>
                <a:cubicBezTo>
                  <a:pt x="133743" y="339762"/>
                  <a:pt x="143384" y="351548"/>
                  <a:pt x="150881" y="364670"/>
                </a:cubicBezTo>
                <a:cubicBezTo>
                  <a:pt x="173239" y="403801"/>
                  <a:pt x="173328" y="419274"/>
                  <a:pt x="201174" y="452694"/>
                </a:cubicBezTo>
                <a:cubicBezTo>
                  <a:pt x="212558" y="466356"/>
                  <a:pt x="226321" y="477844"/>
                  <a:pt x="238895" y="490419"/>
                </a:cubicBezTo>
                <a:cubicBezTo>
                  <a:pt x="247277" y="507185"/>
                  <a:pt x="254398" y="524644"/>
                  <a:pt x="264041" y="540718"/>
                </a:cubicBezTo>
                <a:cubicBezTo>
                  <a:pt x="279590" y="566637"/>
                  <a:pt x="314335" y="616167"/>
                  <a:pt x="314335" y="616167"/>
                </a:cubicBezTo>
                <a:cubicBezTo>
                  <a:pt x="334538" y="959662"/>
                  <a:pt x="308523" y="710913"/>
                  <a:pt x="352055" y="943113"/>
                </a:cubicBezTo>
                <a:cubicBezTo>
                  <a:pt x="357517" y="972245"/>
                  <a:pt x="353989" y="1003473"/>
                  <a:pt x="364628" y="1031137"/>
                </a:cubicBezTo>
                <a:cubicBezTo>
                  <a:pt x="389919" y="1096902"/>
                  <a:pt x="406465" y="1100948"/>
                  <a:pt x="452642" y="1131735"/>
                </a:cubicBezTo>
                <a:cubicBezTo>
                  <a:pt x="456833" y="1148502"/>
                  <a:pt x="463407" y="1164847"/>
                  <a:pt x="465216" y="1182035"/>
                </a:cubicBezTo>
                <a:cubicBezTo>
                  <a:pt x="465377" y="1183563"/>
                  <a:pt x="470125" y="1379559"/>
                  <a:pt x="490362" y="1433531"/>
                </a:cubicBezTo>
                <a:cubicBezTo>
                  <a:pt x="495668" y="1447682"/>
                  <a:pt x="509372" y="1457446"/>
                  <a:pt x="515509" y="1471256"/>
                </a:cubicBezTo>
                <a:cubicBezTo>
                  <a:pt x="526275" y="1495481"/>
                  <a:pt x="540656" y="1546705"/>
                  <a:pt x="540656" y="1546705"/>
                </a:cubicBezTo>
                <a:cubicBezTo>
                  <a:pt x="564989" y="1790071"/>
                  <a:pt x="532487" y="1582351"/>
                  <a:pt x="578376" y="1735327"/>
                </a:cubicBezTo>
                <a:cubicBezTo>
                  <a:pt x="584517" y="1755799"/>
                  <a:pt x="584809" y="1777729"/>
                  <a:pt x="590950" y="1798201"/>
                </a:cubicBezTo>
                <a:cubicBezTo>
                  <a:pt x="610160" y="1862241"/>
                  <a:pt x="615290" y="1860002"/>
                  <a:pt x="653816" y="1911375"/>
                </a:cubicBezTo>
                <a:cubicBezTo>
                  <a:pt x="658007" y="1923950"/>
                  <a:pt x="659953" y="1937512"/>
                  <a:pt x="666390" y="1949099"/>
                </a:cubicBezTo>
                <a:cubicBezTo>
                  <a:pt x="681067" y="1975521"/>
                  <a:pt x="707126" y="1995874"/>
                  <a:pt x="716683" y="2024548"/>
                </a:cubicBezTo>
                <a:cubicBezTo>
                  <a:pt x="738071" y="2088717"/>
                  <a:pt x="715604" y="2040055"/>
                  <a:pt x="766977" y="2099998"/>
                </a:cubicBezTo>
                <a:cubicBezTo>
                  <a:pt x="863747" y="2212909"/>
                  <a:pt x="748827" y="2094421"/>
                  <a:pt x="842417" y="2188021"/>
                </a:cubicBezTo>
                <a:cubicBezTo>
                  <a:pt x="846608" y="2200596"/>
                  <a:pt x="847639" y="2214717"/>
                  <a:pt x="854991" y="2225746"/>
                </a:cubicBezTo>
                <a:cubicBezTo>
                  <a:pt x="872503" y="2252017"/>
                  <a:pt x="919764" y="2283762"/>
                  <a:pt x="943005" y="2301195"/>
                </a:cubicBezTo>
                <a:cubicBezTo>
                  <a:pt x="951387" y="2313770"/>
                  <a:pt x="961393" y="2325402"/>
                  <a:pt x="968151" y="2338919"/>
                </a:cubicBezTo>
                <a:cubicBezTo>
                  <a:pt x="974078" y="2350775"/>
                  <a:pt x="974288" y="2365057"/>
                  <a:pt x="980725" y="2376644"/>
                </a:cubicBezTo>
                <a:cubicBezTo>
                  <a:pt x="995402" y="2403066"/>
                  <a:pt x="1014254" y="2426943"/>
                  <a:pt x="1031018" y="2452093"/>
                </a:cubicBezTo>
                <a:cubicBezTo>
                  <a:pt x="1061628" y="2498013"/>
                  <a:pt x="1087441" y="2533354"/>
                  <a:pt x="1106459" y="2590416"/>
                </a:cubicBezTo>
                <a:cubicBezTo>
                  <a:pt x="1120357" y="2632117"/>
                  <a:pt x="1105777" y="2628141"/>
                  <a:pt x="1131605" y="2628141"/>
                </a:cubicBezTo>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600" b="1" i="0" u="none" strike="noStrike" cap="none" normalizeH="0" baseline="0" smtClean="0">
              <a:ln>
                <a:noFill/>
              </a:ln>
              <a:solidFill>
                <a:schemeClr val="tx1"/>
              </a:solidFill>
              <a:effectLst/>
              <a:latin typeface="Tahoma" pitchFamily="34" charset="0"/>
            </a:endParaRPr>
          </a:p>
        </p:txBody>
      </p:sp>
      <p:sp>
        <p:nvSpPr>
          <p:cNvPr id="10" name="Forme libre 9"/>
          <p:cNvSpPr/>
          <p:nvPr/>
        </p:nvSpPr>
        <p:spPr>
          <a:xfrm>
            <a:off x="3834885" y="2188021"/>
            <a:ext cx="1068743" cy="2527542"/>
          </a:xfrm>
          <a:custGeom>
            <a:avLst/>
            <a:gdLst>
              <a:gd name="connsiteX0" fmla="*/ 0 w 1068743"/>
              <a:gd name="connsiteY0" fmla="*/ 0 h 2527542"/>
              <a:gd name="connsiteX1" fmla="*/ 25147 w 1068743"/>
              <a:gd name="connsiteY1" fmla="*/ 176048 h 2527542"/>
              <a:gd name="connsiteX2" fmla="*/ 50293 w 1068743"/>
              <a:gd name="connsiteY2" fmla="*/ 276646 h 2527542"/>
              <a:gd name="connsiteX3" fmla="*/ 88014 w 1068743"/>
              <a:gd name="connsiteY3" fmla="*/ 414970 h 2527542"/>
              <a:gd name="connsiteX4" fmla="*/ 100587 w 1068743"/>
              <a:gd name="connsiteY4" fmla="*/ 452694 h 2527542"/>
              <a:gd name="connsiteX5" fmla="*/ 176027 w 1068743"/>
              <a:gd name="connsiteY5" fmla="*/ 553293 h 2527542"/>
              <a:gd name="connsiteX6" fmla="*/ 201174 w 1068743"/>
              <a:gd name="connsiteY6" fmla="*/ 628742 h 2527542"/>
              <a:gd name="connsiteX7" fmla="*/ 213748 w 1068743"/>
              <a:gd name="connsiteY7" fmla="*/ 716766 h 2527542"/>
              <a:gd name="connsiteX8" fmla="*/ 226321 w 1068743"/>
              <a:gd name="connsiteY8" fmla="*/ 754490 h 2527542"/>
              <a:gd name="connsiteX9" fmla="*/ 238894 w 1068743"/>
              <a:gd name="connsiteY9" fmla="*/ 855089 h 2527542"/>
              <a:gd name="connsiteX10" fmla="*/ 251468 w 1068743"/>
              <a:gd name="connsiteY10" fmla="*/ 892813 h 2527542"/>
              <a:gd name="connsiteX11" fmla="*/ 276614 w 1068743"/>
              <a:gd name="connsiteY11" fmla="*/ 993412 h 2527542"/>
              <a:gd name="connsiteX12" fmla="*/ 289188 w 1068743"/>
              <a:gd name="connsiteY12" fmla="*/ 1031136 h 2527542"/>
              <a:gd name="connsiteX13" fmla="*/ 339481 w 1068743"/>
              <a:gd name="connsiteY13" fmla="*/ 1106585 h 2527542"/>
              <a:gd name="connsiteX14" fmla="*/ 402348 w 1068743"/>
              <a:gd name="connsiteY14" fmla="*/ 1182034 h 2527542"/>
              <a:gd name="connsiteX15" fmla="*/ 427495 w 1068743"/>
              <a:gd name="connsiteY15" fmla="*/ 1219759 h 2527542"/>
              <a:gd name="connsiteX16" fmla="*/ 465215 w 1068743"/>
              <a:gd name="connsiteY16" fmla="*/ 1257483 h 2527542"/>
              <a:gd name="connsiteX17" fmla="*/ 502936 w 1068743"/>
              <a:gd name="connsiteY17" fmla="*/ 1345507 h 2527542"/>
              <a:gd name="connsiteX18" fmla="*/ 553229 w 1068743"/>
              <a:gd name="connsiteY18" fmla="*/ 1446106 h 2527542"/>
              <a:gd name="connsiteX19" fmla="*/ 578376 w 1068743"/>
              <a:gd name="connsiteY19" fmla="*/ 1534130 h 2527542"/>
              <a:gd name="connsiteX20" fmla="*/ 603523 w 1068743"/>
              <a:gd name="connsiteY20" fmla="*/ 1622154 h 2527542"/>
              <a:gd name="connsiteX21" fmla="*/ 628669 w 1068743"/>
              <a:gd name="connsiteY21" fmla="*/ 1659878 h 2527542"/>
              <a:gd name="connsiteX22" fmla="*/ 678963 w 1068743"/>
              <a:gd name="connsiteY22" fmla="*/ 1747902 h 2527542"/>
              <a:gd name="connsiteX23" fmla="*/ 729257 w 1068743"/>
              <a:gd name="connsiteY23" fmla="*/ 1823351 h 2527542"/>
              <a:gd name="connsiteX24" fmla="*/ 754403 w 1068743"/>
              <a:gd name="connsiteY24" fmla="*/ 1861075 h 2527542"/>
              <a:gd name="connsiteX25" fmla="*/ 804697 w 1068743"/>
              <a:gd name="connsiteY25" fmla="*/ 1898800 h 2527542"/>
              <a:gd name="connsiteX26" fmla="*/ 842417 w 1068743"/>
              <a:gd name="connsiteY26" fmla="*/ 1974249 h 2527542"/>
              <a:gd name="connsiteX27" fmla="*/ 867564 w 1068743"/>
              <a:gd name="connsiteY27" fmla="*/ 2049698 h 2527542"/>
              <a:gd name="connsiteX28" fmla="*/ 892711 w 1068743"/>
              <a:gd name="connsiteY28" fmla="*/ 2099997 h 2527542"/>
              <a:gd name="connsiteX29" fmla="*/ 905284 w 1068743"/>
              <a:gd name="connsiteY29" fmla="*/ 2137722 h 2527542"/>
              <a:gd name="connsiteX30" fmla="*/ 980724 w 1068743"/>
              <a:gd name="connsiteY30" fmla="*/ 2238321 h 2527542"/>
              <a:gd name="connsiteX31" fmla="*/ 1005871 w 1068743"/>
              <a:gd name="connsiteY31" fmla="*/ 2276045 h 2527542"/>
              <a:gd name="connsiteX32" fmla="*/ 1043591 w 1068743"/>
              <a:gd name="connsiteY32" fmla="*/ 2301195 h 2527542"/>
              <a:gd name="connsiteX33" fmla="*/ 1068738 w 1068743"/>
              <a:gd name="connsiteY33" fmla="*/ 2527542 h 252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8743" h="2527542">
                <a:moveTo>
                  <a:pt x="0" y="0"/>
                </a:moveTo>
                <a:cubicBezTo>
                  <a:pt x="9857" y="88724"/>
                  <a:pt x="7988" y="101683"/>
                  <a:pt x="25147" y="176048"/>
                </a:cubicBezTo>
                <a:cubicBezTo>
                  <a:pt x="32918" y="209727"/>
                  <a:pt x="45405" y="242429"/>
                  <a:pt x="50293" y="276646"/>
                </a:cubicBezTo>
                <a:cubicBezTo>
                  <a:pt x="69855" y="413591"/>
                  <a:pt x="46870" y="318956"/>
                  <a:pt x="88014" y="414970"/>
                </a:cubicBezTo>
                <a:cubicBezTo>
                  <a:pt x="93235" y="427153"/>
                  <a:pt x="93235" y="441665"/>
                  <a:pt x="100587" y="452694"/>
                </a:cubicBezTo>
                <a:cubicBezTo>
                  <a:pt x="168893" y="555166"/>
                  <a:pt x="110872" y="409936"/>
                  <a:pt x="176027" y="553293"/>
                </a:cubicBezTo>
                <a:cubicBezTo>
                  <a:pt x="186996" y="577427"/>
                  <a:pt x="201174" y="628742"/>
                  <a:pt x="201174" y="628742"/>
                </a:cubicBezTo>
                <a:cubicBezTo>
                  <a:pt x="205365" y="658083"/>
                  <a:pt x="207936" y="687702"/>
                  <a:pt x="213748" y="716766"/>
                </a:cubicBezTo>
                <a:cubicBezTo>
                  <a:pt x="216347" y="729763"/>
                  <a:pt x="223950" y="741449"/>
                  <a:pt x="226321" y="754490"/>
                </a:cubicBezTo>
                <a:cubicBezTo>
                  <a:pt x="232365" y="787739"/>
                  <a:pt x="232849" y="821840"/>
                  <a:pt x="238894" y="855089"/>
                </a:cubicBezTo>
                <a:cubicBezTo>
                  <a:pt x="241265" y="868130"/>
                  <a:pt x="247981" y="880025"/>
                  <a:pt x="251468" y="892813"/>
                </a:cubicBezTo>
                <a:cubicBezTo>
                  <a:pt x="260562" y="926160"/>
                  <a:pt x="265684" y="960621"/>
                  <a:pt x="276614" y="993412"/>
                </a:cubicBezTo>
                <a:cubicBezTo>
                  <a:pt x="280805" y="1005987"/>
                  <a:pt x="282751" y="1019549"/>
                  <a:pt x="289188" y="1031136"/>
                </a:cubicBezTo>
                <a:cubicBezTo>
                  <a:pt x="303865" y="1057558"/>
                  <a:pt x="325965" y="1079550"/>
                  <a:pt x="339481" y="1106585"/>
                </a:cubicBezTo>
                <a:cubicBezTo>
                  <a:pt x="371386" y="1170402"/>
                  <a:pt x="349031" y="1146486"/>
                  <a:pt x="402348" y="1182034"/>
                </a:cubicBezTo>
                <a:cubicBezTo>
                  <a:pt x="410730" y="1194609"/>
                  <a:pt x="417821" y="1208149"/>
                  <a:pt x="427495" y="1219759"/>
                </a:cubicBezTo>
                <a:cubicBezTo>
                  <a:pt x="438878" y="1233420"/>
                  <a:pt x="454880" y="1243012"/>
                  <a:pt x="465215" y="1257483"/>
                </a:cubicBezTo>
                <a:cubicBezTo>
                  <a:pt x="488451" y="1290018"/>
                  <a:pt x="489977" y="1310945"/>
                  <a:pt x="502936" y="1345507"/>
                </a:cubicBezTo>
                <a:cubicBezTo>
                  <a:pt x="529302" y="1415824"/>
                  <a:pt x="518503" y="1394011"/>
                  <a:pt x="553229" y="1446106"/>
                </a:cubicBezTo>
                <a:cubicBezTo>
                  <a:pt x="592550" y="1603400"/>
                  <a:pt x="542290" y="1407810"/>
                  <a:pt x="578376" y="1534130"/>
                </a:cubicBezTo>
                <a:cubicBezTo>
                  <a:pt x="583749" y="1552938"/>
                  <a:pt x="593472" y="1602050"/>
                  <a:pt x="603523" y="1622154"/>
                </a:cubicBezTo>
                <a:cubicBezTo>
                  <a:pt x="610281" y="1635671"/>
                  <a:pt x="621911" y="1646361"/>
                  <a:pt x="628669" y="1659878"/>
                </a:cubicBezTo>
                <a:cubicBezTo>
                  <a:pt x="686280" y="1775114"/>
                  <a:pt x="572561" y="1595883"/>
                  <a:pt x="678963" y="1747902"/>
                </a:cubicBezTo>
                <a:cubicBezTo>
                  <a:pt x="696295" y="1772664"/>
                  <a:pt x="712492" y="1798201"/>
                  <a:pt x="729257" y="1823351"/>
                </a:cubicBezTo>
                <a:cubicBezTo>
                  <a:pt x="737639" y="1835926"/>
                  <a:pt x="742314" y="1852007"/>
                  <a:pt x="754403" y="1861075"/>
                </a:cubicBezTo>
                <a:lnTo>
                  <a:pt x="804697" y="1898800"/>
                </a:lnTo>
                <a:cubicBezTo>
                  <a:pt x="850549" y="2036373"/>
                  <a:pt x="777423" y="1827996"/>
                  <a:pt x="842417" y="1974249"/>
                </a:cubicBezTo>
                <a:cubicBezTo>
                  <a:pt x="853183" y="1998474"/>
                  <a:pt x="855709" y="2025986"/>
                  <a:pt x="867564" y="2049698"/>
                </a:cubicBezTo>
                <a:cubicBezTo>
                  <a:pt x="875946" y="2066464"/>
                  <a:pt x="885328" y="2082767"/>
                  <a:pt x="892711" y="2099997"/>
                </a:cubicBezTo>
                <a:cubicBezTo>
                  <a:pt x="897932" y="2112180"/>
                  <a:pt x="898168" y="2126539"/>
                  <a:pt x="905284" y="2137722"/>
                </a:cubicBezTo>
                <a:cubicBezTo>
                  <a:pt x="927785" y="2173085"/>
                  <a:pt x="957476" y="2203445"/>
                  <a:pt x="980724" y="2238321"/>
                </a:cubicBezTo>
                <a:cubicBezTo>
                  <a:pt x="989106" y="2250896"/>
                  <a:pt x="995185" y="2265358"/>
                  <a:pt x="1005871" y="2276045"/>
                </a:cubicBezTo>
                <a:cubicBezTo>
                  <a:pt x="1016556" y="2286731"/>
                  <a:pt x="1031018" y="2292812"/>
                  <a:pt x="1043591" y="2301195"/>
                </a:cubicBezTo>
                <a:cubicBezTo>
                  <a:pt x="1069778" y="2510711"/>
                  <a:pt x="1068738" y="2434805"/>
                  <a:pt x="1068738" y="2527542"/>
                </a:cubicBezTo>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600" b="1" i="0" u="none" strike="noStrike" cap="none" normalizeH="0" baseline="0" smtClean="0">
              <a:ln>
                <a:noFill/>
              </a:ln>
              <a:solidFill>
                <a:schemeClr val="tx1">
                  <a:lumMod val="75000"/>
                  <a:lumOff val="25000"/>
                </a:schemeClr>
              </a:solidFill>
              <a:effectLst/>
              <a:latin typeface="Tahoma" pitchFamily="34" charset="0"/>
            </a:endParaRPr>
          </a:p>
        </p:txBody>
      </p:sp>
      <p:sp>
        <p:nvSpPr>
          <p:cNvPr id="12" name="Freeform 11"/>
          <p:cNvSpPr>
            <a:spLocks/>
          </p:cNvSpPr>
          <p:nvPr/>
        </p:nvSpPr>
        <p:spPr bwMode="auto">
          <a:xfrm>
            <a:off x="3235882" y="2318642"/>
            <a:ext cx="939946" cy="988539"/>
          </a:xfrm>
          <a:custGeom>
            <a:avLst/>
            <a:gdLst>
              <a:gd name="T0" fmla="*/ 2147483647 w 422"/>
              <a:gd name="T1" fmla="*/ 0 h 695"/>
              <a:gd name="T2" fmla="*/ 2147483647 w 422"/>
              <a:gd name="T3" fmla="*/ 2147483647 h 695"/>
              <a:gd name="T4" fmla="*/ 2147483647 w 422"/>
              <a:gd name="T5" fmla="*/ 2147483647 h 695"/>
              <a:gd name="T6" fmla="*/ 2147483647 w 422"/>
              <a:gd name="T7" fmla="*/ 2147483647 h 695"/>
              <a:gd name="T8" fmla="*/ 2147483647 w 422"/>
              <a:gd name="T9" fmla="*/ 2147483647 h 695"/>
              <a:gd name="T10" fmla="*/ 2147483647 w 422"/>
              <a:gd name="T11" fmla="*/ 2147483647 h 695"/>
              <a:gd name="T12" fmla="*/ 2147483647 w 422"/>
              <a:gd name="T13" fmla="*/ 2147483647 h 695"/>
              <a:gd name="T14" fmla="*/ 2147483647 w 422"/>
              <a:gd name="T15" fmla="*/ 2147483647 h 695"/>
              <a:gd name="T16" fmla="*/ 2147483647 w 422"/>
              <a:gd name="T17" fmla="*/ 2147483647 h 695"/>
              <a:gd name="T18" fmla="*/ 2147483647 w 422"/>
              <a:gd name="T19" fmla="*/ 2147483647 h 695"/>
              <a:gd name="T20" fmla="*/ 2147483647 w 422"/>
              <a:gd name="T21" fmla="*/ 2147483647 h 695"/>
              <a:gd name="T22" fmla="*/ 2147483647 w 422"/>
              <a:gd name="T23" fmla="*/ 2147483647 h 695"/>
              <a:gd name="T24" fmla="*/ 2147483647 w 422"/>
              <a:gd name="T25" fmla="*/ 2147483647 h 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2"/>
              <a:gd name="T40" fmla="*/ 0 h 695"/>
              <a:gd name="T41" fmla="*/ 422 w 422"/>
              <a:gd name="T42" fmla="*/ 695 h 6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2" h="695">
                <a:moveTo>
                  <a:pt x="15" y="0"/>
                </a:moveTo>
                <a:cubicBezTo>
                  <a:pt x="0" y="22"/>
                  <a:pt x="12" y="48"/>
                  <a:pt x="19" y="72"/>
                </a:cubicBezTo>
                <a:cubicBezTo>
                  <a:pt x="31" y="116"/>
                  <a:pt x="59" y="156"/>
                  <a:pt x="79" y="196"/>
                </a:cubicBezTo>
                <a:cubicBezTo>
                  <a:pt x="88" y="213"/>
                  <a:pt x="91" y="229"/>
                  <a:pt x="107" y="240"/>
                </a:cubicBezTo>
                <a:cubicBezTo>
                  <a:pt x="121" y="261"/>
                  <a:pt x="136" y="257"/>
                  <a:pt x="163" y="264"/>
                </a:cubicBezTo>
                <a:cubicBezTo>
                  <a:pt x="192" y="271"/>
                  <a:pt x="158" y="264"/>
                  <a:pt x="187" y="276"/>
                </a:cubicBezTo>
                <a:cubicBezTo>
                  <a:pt x="217" y="289"/>
                  <a:pt x="244" y="294"/>
                  <a:pt x="271" y="312"/>
                </a:cubicBezTo>
                <a:cubicBezTo>
                  <a:pt x="274" y="360"/>
                  <a:pt x="275" y="385"/>
                  <a:pt x="295" y="424"/>
                </a:cubicBezTo>
                <a:cubicBezTo>
                  <a:pt x="296" y="455"/>
                  <a:pt x="295" y="486"/>
                  <a:pt x="299" y="516"/>
                </a:cubicBezTo>
                <a:cubicBezTo>
                  <a:pt x="301" y="532"/>
                  <a:pt x="341" y="599"/>
                  <a:pt x="355" y="604"/>
                </a:cubicBezTo>
                <a:cubicBezTo>
                  <a:pt x="360" y="620"/>
                  <a:pt x="371" y="621"/>
                  <a:pt x="379" y="636"/>
                </a:cubicBezTo>
                <a:cubicBezTo>
                  <a:pt x="385" y="648"/>
                  <a:pt x="389" y="660"/>
                  <a:pt x="395" y="672"/>
                </a:cubicBezTo>
                <a:cubicBezTo>
                  <a:pt x="399" y="680"/>
                  <a:pt x="422" y="695"/>
                  <a:pt x="411" y="68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kern="1200"/>
          </a:p>
        </p:txBody>
      </p:sp>
      <p:sp>
        <p:nvSpPr>
          <p:cNvPr id="11" name="ZoneTexte 10"/>
          <p:cNvSpPr txBox="1"/>
          <p:nvPr/>
        </p:nvSpPr>
        <p:spPr>
          <a:xfrm>
            <a:off x="1739648" y="958924"/>
            <a:ext cx="330232" cy="931414"/>
          </a:xfrm>
          <a:prstGeom prst="rect">
            <a:avLst/>
          </a:prstGeom>
          <a:noFill/>
        </p:spPr>
        <p:txBody>
          <a:bodyPr wrap="square" rtlCol="0">
            <a:spAutoFit/>
          </a:bodyPr>
          <a:lstStyle/>
          <a:p>
            <a:endParaRPr lang="fr-FR" dirty="0"/>
          </a:p>
        </p:txBody>
      </p:sp>
      <p:sp>
        <p:nvSpPr>
          <p:cNvPr id="14" name="Freeform 11"/>
          <p:cNvSpPr>
            <a:spLocks/>
          </p:cNvSpPr>
          <p:nvPr/>
        </p:nvSpPr>
        <p:spPr bwMode="auto">
          <a:xfrm>
            <a:off x="4144462" y="3307181"/>
            <a:ext cx="272609" cy="783265"/>
          </a:xfrm>
          <a:custGeom>
            <a:avLst/>
            <a:gdLst>
              <a:gd name="T0" fmla="*/ 2147483647 w 422"/>
              <a:gd name="T1" fmla="*/ 0 h 695"/>
              <a:gd name="T2" fmla="*/ 2147483647 w 422"/>
              <a:gd name="T3" fmla="*/ 2147483647 h 695"/>
              <a:gd name="T4" fmla="*/ 2147483647 w 422"/>
              <a:gd name="T5" fmla="*/ 2147483647 h 695"/>
              <a:gd name="T6" fmla="*/ 2147483647 w 422"/>
              <a:gd name="T7" fmla="*/ 2147483647 h 695"/>
              <a:gd name="T8" fmla="*/ 2147483647 w 422"/>
              <a:gd name="T9" fmla="*/ 2147483647 h 695"/>
              <a:gd name="T10" fmla="*/ 2147483647 w 422"/>
              <a:gd name="T11" fmla="*/ 2147483647 h 695"/>
              <a:gd name="T12" fmla="*/ 2147483647 w 422"/>
              <a:gd name="T13" fmla="*/ 2147483647 h 695"/>
              <a:gd name="T14" fmla="*/ 2147483647 w 422"/>
              <a:gd name="T15" fmla="*/ 2147483647 h 695"/>
              <a:gd name="T16" fmla="*/ 2147483647 w 422"/>
              <a:gd name="T17" fmla="*/ 2147483647 h 695"/>
              <a:gd name="T18" fmla="*/ 2147483647 w 422"/>
              <a:gd name="T19" fmla="*/ 2147483647 h 695"/>
              <a:gd name="T20" fmla="*/ 2147483647 w 422"/>
              <a:gd name="T21" fmla="*/ 2147483647 h 695"/>
              <a:gd name="T22" fmla="*/ 2147483647 w 422"/>
              <a:gd name="T23" fmla="*/ 2147483647 h 695"/>
              <a:gd name="T24" fmla="*/ 2147483647 w 422"/>
              <a:gd name="T25" fmla="*/ 2147483647 h 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2"/>
              <a:gd name="T40" fmla="*/ 0 h 695"/>
              <a:gd name="T41" fmla="*/ 422 w 422"/>
              <a:gd name="T42" fmla="*/ 695 h 6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2" h="695">
                <a:moveTo>
                  <a:pt x="15" y="0"/>
                </a:moveTo>
                <a:cubicBezTo>
                  <a:pt x="0" y="22"/>
                  <a:pt x="12" y="48"/>
                  <a:pt x="19" y="72"/>
                </a:cubicBezTo>
                <a:cubicBezTo>
                  <a:pt x="31" y="116"/>
                  <a:pt x="59" y="156"/>
                  <a:pt x="79" y="196"/>
                </a:cubicBezTo>
                <a:cubicBezTo>
                  <a:pt x="88" y="213"/>
                  <a:pt x="91" y="229"/>
                  <a:pt x="107" y="240"/>
                </a:cubicBezTo>
                <a:cubicBezTo>
                  <a:pt x="121" y="261"/>
                  <a:pt x="136" y="257"/>
                  <a:pt x="163" y="264"/>
                </a:cubicBezTo>
                <a:cubicBezTo>
                  <a:pt x="192" y="271"/>
                  <a:pt x="158" y="264"/>
                  <a:pt x="187" y="276"/>
                </a:cubicBezTo>
                <a:cubicBezTo>
                  <a:pt x="217" y="289"/>
                  <a:pt x="244" y="294"/>
                  <a:pt x="271" y="312"/>
                </a:cubicBezTo>
                <a:cubicBezTo>
                  <a:pt x="274" y="360"/>
                  <a:pt x="275" y="385"/>
                  <a:pt x="295" y="424"/>
                </a:cubicBezTo>
                <a:cubicBezTo>
                  <a:pt x="296" y="455"/>
                  <a:pt x="295" y="486"/>
                  <a:pt x="299" y="516"/>
                </a:cubicBezTo>
                <a:cubicBezTo>
                  <a:pt x="301" y="532"/>
                  <a:pt x="341" y="599"/>
                  <a:pt x="355" y="604"/>
                </a:cubicBezTo>
                <a:cubicBezTo>
                  <a:pt x="360" y="620"/>
                  <a:pt x="371" y="621"/>
                  <a:pt x="379" y="636"/>
                </a:cubicBezTo>
                <a:cubicBezTo>
                  <a:pt x="385" y="648"/>
                  <a:pt x="389" y="660"/>
                  <a:pt x="395" y="672"/>
                </a:cubicBezTo>
                <a:cubicBezTo>
                  <a:pt x="399" y="680"/>
                  <a:pt x="422" y="695"/>
                  <a:pt x="411" y="68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kern="1200"/>
          </a:p>
        </p:txBody>
      </p:sp>
      <p:sp>
        <p:nvSpPr>
          <p:cNvPr id="15" name="Freeform 11"/>
          <p:cNvSpPr>
            <a:spLocks/>
          </p:cNvSpPr>
          <p:nvPr/>
        </p:nvSpPr>
        <p:spPr bwMode="auto">
          <a:xfrm>
            <a:off x="4417072" y="4090446"/>
            <a:ext cx="318514" cy="783265"/>
          </a:xfrm>
          <a:custGeom>
            <a:avLst/>
            <a:gdLst>
              <a:gd name="T0" fmla="*/ 2147483647 w 422"/>
              <a:gd name="T1" fmla="*/ 0 h 695"/>
              <a:gd name="T2" fmla="*/ 2147483647 w 422"/>
              <a:gd name="T3" fmla="*/ 2147483647 h 695"/>
              <a:gd name="T4" fmla="*/ 2147483647 w 422"/>
              <a:gd name="T5" fmla="*/ 2147483647 h 695"/>
              <a:gd name="T6" fmla="*/ 2147483647 w 422"/>
              <a:gd name="T7" fmla="*/ 2147483647 h 695"/>
              <a:gd name="T8" fmla="*/ 2147483647 w 422"/>
              <a:gd name="T9" fmla="*/ 2147483647 h 695"/>
              <a:gd name="T10" fmla="*/ 2147483647 w 422"/>
              <a:gd name="T11" fmla="*/ 2147483647 h 695"/>
              <a:gd name="T12" fmla="*/ 2147483647 w 422"/>
              <a:gd name="T13" fmla="*/ 2147483647 h 695"/>
              <a:gd name="T14" fmla="*/ 2147483647 w 422"/>
              <a:gd name="T15" fmla="*/ 2147483647 h 695"/>
              <a:gd name="T16" fmla="*/ 2147483647 w 422"/>
              <a:gd name="T17" fmla="*/ 2147483647 h 695"/>
              <a:gd name="T18" fmla="*/ 2147483647 w 422"/>
              <a:gd name="T19" fmla="*/ 2147483647 h 695"/>
              <a:gd name="T20" fmla="*/ 2147483647 w 422"/>
              <a:gd name="T21" fmla="*/ 2147483647 h 695"/>
              <a:gd name="T22" fmla="*/ 2147483647 w 422"/>
              <a:gd name="T23" fmla="*/ 2147483647 h 695"/>
              <a:gd name="T24" fmla="*/ 2147483647 w 422"/>
              <a:gd name="T25" fmla="*/ 2147483647 h 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2"/>
              <a:gd name="T40" fmla="*/ 0 h 695"/>
              <a:gd name="T41" fmla="*/ 422 w 422"/>
              <a:gd name="T42" fmla="*/ 695 h 6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2" h="695">
                <a:moveTo>
                  <a:pt x="15" y="0"/>
                </a:moveTo>
                <a:cubicBezTo>
                  <a:pt x="0" y="22"/>
                  <a:pt x="12" y="48"/>
                  <a:pt x="19" y="72"/>
                </a:cubicBezTo>
                <a:cubicBezTo>
                  <a:pt x="31" y="116"/>
                  <a:pt x="59" y="156"/>
                  <a:pt x="79" y="196"/>
                </a:cubicBezTo>
                <a:cubicBezTo>
                  <a:pt x="88" y="213"/>
                  <a:pt x="91" y="229"/>
                  <a:pt x="107" y="240"/>
                </a:cubicBezTo>
                <a:cubicBezTo>
                  <a:pt x="121" y="261"/>
                  <a:pt x="136" y="257"/>
                  <a:pt x="163" y="264"/>
                </a:cubicBezTo>
                <a:cubicBezTo>
                  <a:pt x="192" y="271"/>
                  <a:pt x="158" y="264"/>
                  <a:pt x="187" y="276"/>
                </a:cubicBezTo>
                <a:cubicBezTo>
                  <a:pt x="217" y="289"/>
                  <a:pt x="244" y="294"/>
                  <a:pt x="271" y="312"/>
                </a:cubicBezTo>
                <a:cubicBezTo>
                  <a:pt x="274" y="360"/>
                  <a:pt x="275" y="385"/>
                  <a:pt x="295" y="424"/>
                </a:cubicBezTo>
                <a:cubicBezTo>
                  <a:pt x="296" y="455"/>
                  <a:pt x="295" y="486"/>
                  <a:pt x="299" y="516"/>
                </a:cubicBezTo>
                <a:cubicBezTo>
                  <a:pt x="301" y="532"/>
                  <a:pt x="341" y="599"/>
                  <a:pt x="355" y="604"/>
                </a:cubicBezTo>
                <a:cubicBezTo>
                  <a:pt x="360" y="620"/>
                  <a:pt x="371" y="621"/>
                  <a:pt x="379" y="636"/>
                </a:cubicBezTo>
                <a:cubicBezTo>
                  <a:pt x="385" y="648"/>
                  <a:pt x="389" y="660"/>
                  <a:pt x="395" y="672"/>
                </a:cubicBezTo>
                <a:cubicBezTo>
                  <a:pt x="399" y="680"/>
                  <a:pt x="422" y="695"/>
                  <a:pt x="411" y="68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kern="1200"/>
          </a:p>
        </p:txBody>
      </p:sp>
    </p:spTree>
    <p:extLst>
      <p:ext uri="{BB962C8B-B14F-4D97-AF65-F5344CB8AC3E}">
        <p14:creationId xmlns:p14="http://schemas.microsoft.com/office/powerpoint/2010/main" val="31759209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Les Hébreux repartent et arrivent au désert de Sin. </a:t>
            </a:r>
          </a:p>
          <a:p>
            <a:r>
              <a:rPr lang="fr-CH" dirty="0" smtClean="0"/>
              <a:t>Il </a:t>
            </a:r>
            <a:r>
              <a:rPr lang="fr-CH" dirty="0"/>
              <a:t>y a 30 jours qu'ils sont sortis d'Egypte. Ils murmurent contre Moïse et Aaron et disent:</a:t>
            </a:r>
            <a:endParaRPr lang="fr-FR" dirty="0"/>
          </a:p>
          <a:p>
            <a:pPr lvl="2"/>
            <a:r>
              <a:rPr lang="fr-FR" dirty="0"/>
              <a:t>Que ne sommes-nous morts par la main de l'Eternel dans le pays d'Egypte, quand nous étions assis près des pots de viande, quand nous mangions du pain à satiété? car vous nous avez menés dans ce désert pour faire mourir de faim toute cette multitude. Ex </a:t>
            </a:r>
            <a:r>
              <a:rPr lang="fr-FR" dirty="0" smtClean="0"/>
              <a:t>16,3</a:t>
            </a:r>
            <a:endParaRPr lang="fr-FR" dirty="0"/>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2869167" y="6581775"/>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PL</a:t>
            </a:r>
            <a:endParaRPr lang="fr-FR" sz="1200" dirty="0">
              <a:latin typeface="Tahoma" charset="0"/>
            </a:endParaRPr>
          </a:p>
        </p:txBody>
      </p:sp>
    </p:spTree>
    <p:extLst>
      <p:ext uri="{BB962C8B-B14F-4D97-AF65-F5344CB8AC3E}">
        <p14:creationId xmlns:p14="http://schemas.microsoft.com/office/powerpoint/2010/main" val="3450596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Les </a:t>
            </a:r>
            <a:r>
              <a:rPr lang="fr-CH" dirty="0"/>
              <a:t>Hébreux regardent en arrière.</a:t>
            </a:r>
            <a:endParaRPr lang="fr-FR" dirty="0"/>
          </a:p>
          <a:p>
            <a:r>
              <a:rPr lang="fr-CH" dirty="0"/>
              <a:t>Chaque lecteur ne se reconnaît-il pas dans ces plaintes? </a:t>
            </a:r>
            <a:endParaRPr lang="fr-CH" dirty="0" smtClean="0"/>
          </a:p>
          <a:p>
            <a:r>
              <a:rPr lang="fr-CH" dirty="0" smtClean="0"/>
              <a:t>Face </a:t>
            </a:r>
            <a:r>
              <a:rPr lang="fr-CH" dirty="0"/>
              <a:t>à une difficulté, </a:t>
            </a:r>
            <a:endParaRPr lang="fr-CH" dirty="0" smtClean="0"/>
          </a:p>
          <a:p>
            <a:pPr lvl="1"/>
            <a:r>
              <a:rPr lang="fr-CH" dirty="0" smtClean="0"/>
              <a:t>on </a:t>
            </a:r>
            <a:r>
              <a:rPr lang="fr-CH" dirty="0"/>
              <a:t>regarde en arrière, </a:t>
            </a:r>
            <a:endParaRPr lang="fr-CH" dirty="0" smtClean="0"/>
          </a:p>
          <a:p>
            <a:pPr lvl="1"/>
            <a:r>
              <a:rPr lang="fr-CH" dirty="0" smtClean="0"/>
              <a:t>on </a:t>
            </a:r>
            <a:r>
              <a:rPr lang="fr-CH" dirty="0"/>
              <a:t>n'y voit que les instants de bonheur, </a:t>
            </a:r>
            <a:endParaRPr lang="fr-CH" dirty="0" smtClean="0"/>
          </a:p>
          <a:p>
            <a:pPr lvl="1"/>
            <a:r>
              <a:rPr lang="fr-CH" dirty="0" smtClean="0"/>
              <a:t>on </a:t>
            </a:r>
            <a:r>
              <a:rPr lang="fr-CH" dirty="0"/>
              <a:t>oublie les périodes difficiles, </a:t>
            </a:r>
            <a:endParaRPr lang="fr-CH" dirty="0" smtClean="0"/>
          </a:p>
          <a:p>
            <a:pPr lvl="1"/>
            <a:r>
              <a:rPr lang="fr-CH" dirty="0" smtClean="0"/>
              <a:t>… </a:t>
            </a:r>
            <a:r>
              <a:rPr lang="fr-CH" dirty="0"/>
              <a:t>et on se met à murmurer. </a:t>
            </a:r>
            <a:endParaRPr lang="fr-CH" dirty="0" smtClean="0"/>
          </a:p>
        </p:txBody>
      </p:sp>
      <p:sp>
        <p:nvSpPr>
          <p:cNvPr id="3" name="Titre 2"/>
          <p:cNvSpPr>
            <a:spLocks noGrp="1"/>
          </p:cNvSpPr>
          <p:nvPr>
            <p:ph type="title"/>
          </p:nvPr>
        </p:nvSpPr>
        <p:spPr/>
        <p:txBody>
          <a:bodyPr/>
          <a:lstStyle/>
          <a:p>
            <a:r>
              <a:rPr lang="fr-FR" dirty="0" smtClean="0"/>
              <a:t>Regarder en arrière?</a:t>
            </a:r>
            <a:endParaRPr lang="fr-FR" dirty="0"/>
          </a:p>
        </p:txBody>
      </p:sp>
    </p:spTree>
    <p:extLst>
      <p:ext uri="{BB962C8B-B14F-4D97-AF65-F5344CB8AC3E}">
        <p14:creationId xmlns:p14="http://schemas.microsoft.com/office/powerpoint/2010/main" val="61162069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CH" dirty="0" smtClean="0"/>
              <a:t>Voulez</a:t>
            </a:r>
            <a:r>
              <a:rPr lang="fr-CH" dirty="0"/>
              <a:t>-vous vraiment regarder en arrière</a:t>
            </a:r>
            <a:r>
              <a:rPr lang="fr-CH" dirty="0" smtClean="0"/>
              <a:t>?</a:t>
            </a:r>
          </a:p>
          <a:p>
            <a:r>
              <a:rPr lang="fr-CH" dirty="0" smtClean="0"/>
              <a:t>Alors </a:t>
            </a:r>
            <a:r>
              <a:rPr lang="fr-CH" dirty="0"/>
              <a:t>allez-y et repensez </a:t>
            </a:r>
            <a:endParaRPr lang="fr-CH" dirty="0" smtClean="0"/>
          </a:p>
          <a:p>
            <a:pPr lvl="1"/>
            <a:r>
              <a:rPr lang="fr-CH" dirty="0" smtClean="0"/>
              <a:t>à </a:t>
            </a:r>
            <a:r>
              <a:rPr lang="fr-CH" dirty="0"/>
              <a:t>tous les encouragements</a:t>
            </a:r>
            <a:r>
              <a:rPr lang="fr-FR" dirty="0"/>
              <a:t> </a:t>
            </a:r>
            <a:endParaRPr lang="fr-FR" dirty="0" smtClean="0"/>
          </a:p>
          <a:p>
            <a:pPr lvl="1"/>
            <a:r>
              <a:rPr lang="fr-CH" dirty="0" smtClean="0"/>
              <a:t>à </a:t>
            </a:r>
            <a:r>
              <a:rPr lang="fr-CH" dirty="0"/>
              <a:t>toutes les délivrances que </a:t>
            </a:r>
            <a:r>
              <a:rPr lang="fr-CH" dirty="0" smtClean="0"/>
              <a:t>Dieu vous </a:t>
            </a:r>
            <a:r>
              <a:rPr lang="fr-CH" dirty="0"/>
              <a:t>a accordées</a:t>
            </a:r>
            <a:r>
              <a:rPr lang="fr-CH" dirty="0" smtClean="0"/>
              <a:t>!</a:t>
            </a:r>
            <a:endParaRPr lang="fr-FR" dirty="0"/>
          </a:p>
        </p:txBody>
      </p:sp>
      <p:sp>
        <p:nvSpPr>
          <p:cNvPr id="3" name="Titre 2"/>
          <p:cNvSpPr>
            <a:spLocks noGrp="1"/>
          </p:cNvSpPr>
          <p:nvPr>
            <p:ph type="title"/>
          </p:nvPr>
        </p:nvSpPr>
        <p:spPr/>
        <p:txBody>
          <a:bodyPr/>
          <a:lstStyle/>
          <a:p>
            <a:endParaRPr lang="fr-FR" dirty="0"/>
          </a:p>
        </p:txBody>
      </p:sp>
      <p:sp>
        <p:nvSpPr>
          <p:cNvPr id="6" name="Text Box 13"/>
          <p:cNvSpPr txBox="1">
            <a:spLocks noChangeArrowheads="1"/>
          </p:cNvSpPr>
          <p:nvPr/>
        </p:nvSpPr>
        <p:spPr bwMode="auto">
          <a:xfrm>
            <a:off x="4223477" y="6287559"/>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TP</a:t>
            </a:r>
            <a:endParaRPr lang="fr-FR" sz="1200" dirty="0">
              <a:latin typeface="Tahoma" charset="0"/>
            </a:endParaRPr>
          </a:p>
        </p:txBody>
      </p:sp>
    </p:spTree>
    <p:extLst>
      <p:ext uri="{BB962C8B-B14F-4D97-AF65-F5344CB8AC3E}">
        <p14:creationId xmlns:p14="http://schemas.microsoft.com/office/powerpoint/2010/main" val="616478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L'Eternel </a:t>
            </a:r>
            <a:r>
              <a:rPr lang="fr-CH" dirty="0"/>
              <a:t>répond en donnant au peuple 2 choses:</a:t>
            </a:r>
            <a:endParaRPr lang="fr-FR" dirty="0"/>
          </a:p>
          <a:p>
            <a:pPr lvl="1"/>
            <a:r>
              <a:rPr lang="fr-CH" dirty="0"/>
              <a:t>La manne, chaque matin,</a:t>
            </a:r>
            <a:endParaRPr lang="fr-FR" dirty="0"/>
          </a:p>
          <a:p>
            <a:pPr lvl="1"/>
            <a:r>
              <a:rPr lang="fr-CH" dirty="0"/>
              <a:t>De l'eau (sous forme de rosée).</a:t>
            </a:r>
            <a:endParaRPr lang="fr-FR" dirty="0"/>
          </a:p>
          <a:p>
            <a:pPr lvl="2"/>
            <a:r>
              <a:rPr lang="fr-FR" dirty="0"/>
              <a:t>Tous les matins, chacun ramassait ce qu'il fallait pour sa nourriture; et quand venait la chaleur du soleil, cela fondait. Le sixième jour, ils ramassèrent une quantité double de nourriture, deux </a:t>
            </a:r>
            <a:r>
              <a:rPr lang="fr-FR" dirty="0" err="1"/>
              <a:t>omers</a:t>
            </a:r>
            <a:r>
              <a:rPr lang="fr-FR" dirty="0"/>
              <a:t> pour chacun. Tous les principaux de l'assemblée vinrent le rapporter à Moïse. Ex 16,21	</a:t>
            </a:r>
          </a:p>
          <a:p>
            <a:r>
              <a:rPr lang="fr-CH" dirty="0"/>
              <a:t>La manne, formée de petits grains, est broyée avec des meules. </a:t>
            </a:r>
            <a:endParaRPr lang="fr-CH" dirty="0" smtClean="0"/>
          </a:p>
          <a:p>
            <a:r>
              <a:rPr lang="fr-CH" dirty="0" smtClean="0"/>
              <a:t>Elle </a:t>
            </a:r>
            <a:r>
              <a:rPr lang="fr-CH" dirty="0"/>
              <a:t>est ensuite cuite. Elle a un goût de gâteau au miel. Les Hébreux </a:t>
            </a:r>
            <a:r>
              <a:rPr lang="fr-CH" dirty="0" smtClean="0"/>
              <a:t>vont en manger durant </a:t>
            </a:r>
            <a:r>
              <a:rPr lang="fr-CH" dirty="0"/>
              <a:t>40 ans</a:t>
            </a:r>
            <a:r>
              <a:rPr lang="fr-CH" dirty="0" smtClean="0"/>
              <a:t>.</a:t>
            </a:r>
            <a:endParaRPr lang="fr-FR" dirty="0"/>
          </a:p>
        </p:txBody>
      </p:sp>
      <p:sp>
        <p:nvSpPr>
          <p:cNvPr id="4" name="Titre 3"/>
          <p:cNvSpPr>
            <a:spLocks noGrp="1"/>
          </p:cNvSpPr>
          <p:nvPr>
            <p:ph type="title"/>
          </p:nvPr>
        </p:nvSpPr>
        <p:spPr/>
        <p:txBody>
          <a:bodyPr/>
          <a:lstStyle/>
          <a:p>
            <a:r>
              <a:rPr lang="fr-CH" dirty="0"/>
              <a:t>La nourriture </a:t>
            </a:r>
            <a:r>
              <a:rPr lang="fr-CH" dirty="0" smtClean="0"/>
              <a:t>journalière</a:t>
            </a:r>
            <a:endParaRPr lang="fr-FR" dirty="0"/>
          </a:p>
        </p:txBody>
      </p:sp>
    </p:spTree>
    <p:extLst>
      <p:ext uri="{BB962C8B-B14F-4D97-AF65-F5344CB8AC3E}">
        <p14:creationId xmlns:p14="http://schemas.microsoft.com/office/powerpoint/2010/main" val="418562999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Dieu </a:t>
            </a:r>
            <a:r>
              <a:rPr lang="fr-CH" dirty="0"/>
              <a:t>a donné aux Hébreux plus de </a:t>
            </a:r>
            <a:r>
              <a:rPr lang="fr-CH" dirty="0" smtClean="0"/>
              <a:t>58 </a:t>
            </a:r>
            <a:r>
              <a:rPr lang="fr-CH" dirty="0"/>
              <a:t>millions de m3 de manne.</a:t>
            </a:r>
            <a:endParaRPr lang="fr-FR" dirty="0"/>
          </a:p>
          <a:p>
            <a:pPr lvl="1"/>
            <a:r>
              <a:rPr lang="fr-CH" i="1" dirty="0"/>
              <a:t>Base de calcul: </a:t>
            </a:r>
            <a:r>
              <a:rPr lang="fr-CH" i="1" dirty="0" smtClean="0"/>
              <a:t>2 </a:t>
            </a:r>
            <a:r>
              <a:rPr lang="fr-CH" i="1" dirty="0"/>
              <a:t>l de manne par personne par jour </a:t>
            </a:r>
            <a:r>
              <a:rPr lang="fr-CH" i="1" dirty="0" smtClean="0"/>
              <a:t>* </a:t>
            </a:r>
            <a:r>
              <a:rPr lang="fr-CH" i="1" dirty="0"/>
              <a:t>2 millions de personnes * 365 j * 40 ans, selon Ex 16,16)</a:t>
            </a:r>
            <a:endParaRPr lang="fr-FR" dirty="0"/>
          </a:p>
          <a:p>
            <a:r>
              <a:rPr lang="fr-CH" dirty="0"/>
              <a:t>La manne obéit à une puissance surnaturelle. </a:t>
            </a:r>
            <a:endParaRPr lang="fr-CH" dirty="0" smtClean="0"/>
          </a:p>
          <a:p>
            <a:pPr lvl="1"/>
            <a:r>
              <a:rPr lang="fr-CH" dirty="0" smtClean="0"/>
              <a:t>Elle </a:t>
            </a:r>
            <a:r>
              <a:rPr lang="fr-CH" dirty="0"/>
              <a:t>tombe à l'endroit où se trouvent les Hébreux alors que ceux-ci se déplacent dans le désert.</a:t>
            </a:r>
            <a:endParaRPr lang="fr-FR" dirty="0"/>
          </a:p>
          <a:p>
            <a:pPr lvl="1"/>
            <a:r>
              <a:rPr lang="fr-CH" dirty="0"/>
              <a:t>Elle ne tombe pas le 7</a:t>
            </a:r>
            <a:r>
              <a:rPr lang="fr-CH" baseline="30000" dirty="0"/>
              <a:t>ème</a:t>
            </a:r>
            <a:r>
              <a:rPr lang="fr-CH" dirty="0"/>
              <a:t> jour de la semaine.</a:t>
            </a:r>
            <a:endParaRPr lang="fr-FR" dirty="0"/>
          </a:p>
          <a:p>
            <a:r>
              <a:rPr lang="fr-CH" dirty="0"/>
              <a:t>Elle est indispensable à la survie des Israélites</a:t>
            </a:r>
            <a:r>
              <a:rPr lang="fr-CH" dirty="0" smtClean="0"/>
              <a:t>.</a:t>
            </a:r>
            <a:endParaRPr lang="fr-FR" dirty="0"/>
          </a:p>
        </p:txBody>
      </p:sp>
    </p:spTree>
    <p:extLst>
      <p:ext uri="{BB962C8B-B14F-4D97-AF65-F5344CB8AC3E}">
        <p14:creationId xmlns:p14="http://schemas.microsoft.com/office/powerpoint/2010/main" val="7584216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a:xfrm>
            <a:off x="162000" y="972030"/>
            <a:ext cx="8787267" cy="5172605"/>
          </a:xfrm>
        </p:spPr>
        <p:txBody>
          <a:bodyPr/>
          <a:lstStyle/>
          <a:p>
            <a:r>
              <a:rPr lang="fr-FR" dirty="0" smtClean="0"/>
              <a:t>La </a:t>
            </a:r>
            <a:r>
              <a:rPr lang="fr-FR" dirty="0"/>
              <a:t>fille de Pharaon dit à la mère:</a:t>
            </a:r>
            <a:endParaRPr lang="en-GB" dirty="0"/>
          </a:p>
          <a:p>
            <a:pPr lvl="2"/>
            <a:r>
              <a:rPr lang="fr-FR" dirty="0"/>
              <a:t>Emporte cet enfant et allaite-le pour moi; je te donnerai ton salaire.</a:t>
            </a:r>
            <a:r>
              <a:rPr lang="fr-FR" dirty="0" smtClean="0"/>
              <a:t> </a:t>
            </a:r>
            <a:r>
              <a:rPr lang="fr-FR" dirty="0"/>
              <a:t>Ex 2,9</a:t>
            </a:r>
            <a:endParaRPr lang="en-GB" dirty="0"/>
          </a:p>
          <a:p>
            <a:r>
              <a:rPr lang="fr-CH" dirty="0"/>
              <a:t>La mère obtient pour un temps son fils et un salaire. </a:t>
            </a:r>
            <a:endParaRPr lang="fr-CH" dirty="0" smtClean="0"/>
          </a:p>
          <a:p>
            <a:pPr lvl="1"/>
            <a:r>
              <a:rPr lang="fr-CH" dirty="0" smtClean="0"/>
              <a:t>Elle </a:t>
            </a:r>
            <a:r>
              <a:rPr lang="fr-CH" dirty="0"/>
              <a:t>a dû prier, et voilà les résultats</a:t>
            </a:r>
            <a:r>
              <a:rPr lang="fr-CH" dirty="0" smtClean="0"/>
              <a:t>!</a:t>
            </a:r>
            <a:endParaRPr lang="en-GB" dirty="0"/>
          </a:p>
        </p:txBody>
      </p:sp>
      <p:pic>
        <p:nvPicPr>
          <p:cNvPr id="9" name="Picture 10"/>
          <p:cNvPicPr>
            <a:picLocks noGrp="1" noChangeArrowheads="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22150" y="4006850"/>
            <a:ext cx="916615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78996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Vous avez peut-être entendu ou lu que la manne pouvait être comparée à la lecture de la bible.</a:t>
            </a:r>
          </a:p>
          <a:p>
            <a:r>
              <a:rPr lang="fr-FR" dirty="0" smtClean="0"/>
              <a:t>Ainsi une lecture quotidienne va vous nourrir spirituellement.</a:t>
            </a:r>
          </a:p>
          <a:p>
            <a:r>
              <a:rPr lang="fr-FR" dirty="0" smtClean="0"/>
              <a:t>Ces choses sont justes, je vous encourage à lire chaque jour la Parole de Dieu.</a:t>
            </a:r>
          </a:p>
          <a:p>
            <a:r>
              <a:rPr lang="fr-FR" dirty="0" smtClean="0"/>
              <a:t>Mais attention, votre vie spirituelle ne peut être réellement vivante que si vous entretenez une relation étroite </a:t>
            </a:r>
          </a:p>
          <a:p>
            <a:pPr lvl="1"/>
            <a:r>
              <a:rPr lang="fr-FR" dirty="0"/>
              <a:t>a</a:t>
            </a:r>
            <a:r>
              <a:rPr lang="fr-FR" dirty="0" smtClean="0"/>
              <a:t>vec </a:t>
            </a:r>
            <a:r>
              <a:rPr lang="fr-FR" dirty="0"/>
              <a:t>V</a:t>
            </a:r>
            <a:r>
              <a:rPr lang="fr-FR" dirty="0" smtClean="0"/>
              <a:t>otre Seigneur </a:t>
            </a:r>
          </a:p>
          <a:p>
            <a:pPr lvl="1"/>
            <a:r>
              <a:rPr lang="fr-FR" dirty="0" smtClean="0"/>
              <a:t>et avec Son fils, Jésus-Christ, </a:t>
            </a:r>
          </a:p>
          <a:p>
            <a:pPr lvl="1"/>
            <a:r>
              <a:rPr lang="fr-FR" dirty="0" smtClean="0"/>
              <a:t>conduit par Son Esprit.</a:t>
            </a:r>
          </a:p>
          <a:p>
            <a:endParaRPr lang="fr-FR" dirty="0"/>
          </a:p>
        </p:txBody>
      </p:sp>
      <p:sp>
        <p:nvSpPr>
          <p:cNvPr id="4" name="Titre 3"/>
          <p:cNvSpPr>
            <a:spLocks noGrp="1"/>
          </p:cNvSpPr>
          <p:nvPr>
            <p:ph type="title"/>
          </p:nvPr>
        </p:nvSpPr>
        <p:spPr/>
        <p:txBody>
          <a:bodyPr/>
          <a:lstStyle/>
          <a:p>
            <a:endParaRPr lang="fr-FR" dirty="0"/>
          </a:p>
        </p:txBody>
      </p:sp>
    </p:spTree>
    <p:extLst>
      <p:ext uri="{BB962C8B-B14F-4D97-AF65-F5344CB8AC3E}">
        <p14:creationId xmlns:p14="http://schemas.microsoft.com/office/powerpoint/2010/main" val="22006606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Jésus dit à ses disciples qu’il est lui-même le pain de vie.</a:t>
            </a:r>
            <a:endParaRPr lang="fr-FR" dirty="0"/>
          </a:p>
          <a:p>
            <a:pPr lvl="2"/>
            <a:r>
              <a:rPr lang="fr-CH" dirty="0"/>
              <a:t>Jésus leur dit: Je suis le pain de vie. Celui qui vient à moi n'aura jamais faim, et celui qui croit en moi n'aura jamais soif. Jn </a:t>
            </a:r>
            <a:r>
              <a:rPr lang="fr-CH" dirty="0" smtClean="0"/>
              <a:t>6,35</a:t>
            </a:r>
            <a:endParaRPr lang="fr-FR" dirty="0"/>
          </a:p>
        </p:txBody>
      </p:sp>
      <p:sp>
        <p:nvSpPr>
          <p:cNvPr id="6" name="Titre 5"/>
          <p:cNvSpPr>
            <a:spLocks noGrp="1"/>
          </p:cNvSpPr>
          <p:nvPr>
            <p:ph type="title"/>
          </p:nvPr>
        </p:nvSpPr>
        <p:spPr/>
        <p:txBody>
          <a:bodyPr/>
          <a:lstStyle/>
          <a:p>
            <a:endParaRPr lang="fr-FR" dirty="0"/>
          </a:p>
        </p:txBody>
      </p:sp>
      <p:sp>
        <p:nvSpPr>
          <p:cNvPr id="9" name="Text Box 13"/>
          <p:cNvSpPr txBox="1">
            <a:spLocks noChangeArrowheads="1"/>
          </p:cNvSpPr>
          <p:nvPr/>
        </p:nvSpPr>
        <p:spPr bwMode="auto">
          <a:xfrm>
            <a:off x="8318775" y="6042806"/>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794947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451"/>
          <a:stretch/>
        </p:blipFill>
        <p:spPr/>
      </p:pic>
      <p:sp>
        <p:nvSpPr>
          <p:cNvPr id="2" name="Espace réservé du texte 1"/>
          <p:cNvSpPr>
            <a:spLocks noGrp="1"/>
          </p:cNvSpPr>
          <p:nvPr>
            <p:ph type="body" sz="quarter" idx="12"/>
          </p:nvPr>
        </p:nvSpPr>
        <p:spPr/>
        <p:txBody>
          <a:bodyPr/>
          <a:lstStyle/>
          <a:p>
            <a:r>
              <a:rPr lang="fr-FR" dirty="0" smtClean="0"/>
              <a:t>C’est la personne même de Jésus qui va donner à votre vie </a:t>
            </a:r>
          </a:p>
          <a:p>
            <a:pPr lvl="1"/>
            <a:r>
              <a:rPr lang="fr-FR" dirty="0" smtClean="0"/>
              <a:t>la raison d’être, </a:t>
            </a:r>
          </a:p>
          <a:p>
            <a:pPr lvl="1"/>
            <a:r>
              <a:rPr lang="fr-FR" dirty="0" smtClean="0"/>
              <a:t>les forces, </a:t>
            </a:r>
          </a:p>
          <a:p>
            <a:pPr lvl="1"/>
            <a:r>
              <a:rPr lang="fr-FR" dirty="0" smtClean="0"/>
              <a:t>l’espérance.</a:t>
            </a:r>
          </a:p>
          <a:p>
            <a:r>
              <a:rPr lang="fr-FR" dirty="0" smtClean="0"/>
              <a:t>Invitez Jésus dans toutes vos activités, parlez-Lui lorsque vous êtes dans le train, en voiture, …</a:t>
            </a:r>
          </a:p>
          <a:p>
            <a:endParaRPr lang="fr-FR" dirty="0"/>
          </a:p>
        </p:txBody>
      </p:sp>
    </p:spTree>
    <p:extLst>
      <p:ext uri="{BB962C8B-B14F-4D97-AF65-F5344CB8AC3E}">
        <p14:creationId xmlns:p14="http://schemas.microsoft.com/office/powerpoint/2010/main" val="7248177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 </a:t>
            </a:r>
            <a:r>
              <a:rPr lang="fr-CH" dirty="0"/>
              <a:t>peuple part et campe à Rephidim. Il n'y a pas d'eau. </a:t>
            </a:r>
            <a:endParaRPr lang="fr-CH" dirty="0" smtClean="0"/>
          </a:p>
          <a:p>
            <a:r>
              <a:rPr lang="fr-CH" dirty="0" smtClean="0"/>
              <a:t>Moïse </a:t>
            </a:r>
            <a:r>
              <a:rPr lang="fr-CH" dirty="0"/>
              <a:t>crie à l'Eternel et lui dit:</a:t>
            </a:r>
            <a:endParaRPr lang="fr-FR" dirty="0"/>
          </a:p>
          <a:p>
            <a:pPr lvl="2"/>
            <a:r>
              <a:rPr lang="fr-FR" dirty="0"/>
              <a:t>Que ferai-je à ce peuple? Encore un peu, et ils me lapideront. Ex 17</a:t>
            </a:r>
          </a:p>
          <a:p>
            <a:r>
              <a:rPr lang="fr-CH" dirty="0"/>
              <a:t>Il reçoit l'ordre de prendre son bâton et </a:t>
            </a:r>
            <a:r>
              <a:rPr lang="fr-FR" dirty="0"/>
              <a:t>f</a:t>
            </a:r>
            <a:r>
              <a:rPr lang="fr-CH" dirty="0"/>
              <a:t>rapper le rocher. Cette action fait sortir de l'eau du rocher. </a:t>
            </a:r>
            <a:endParaRPr lang="fr-CH" dirty="0" smtClean="0"/>
          </a:p>
          <a:p>
            <a:r>
              <a:rPr lang="fr-CH" dirty="0" smtClean="0"/>
              <a:t>Le </a:t>
            </a:r>
            <a:r>
              <a:rPr lang="fr-CH" dirty="0"/>
              <a:t>nouveau Testament nous donne l'explication pratique:</a:t>
            </a:r>
            <a:endParaRPr lang="fr-FR" dirty="0"/>
          </a:p>
          <a:p>
            <a:pPr lvl="2"/>
            <a:r>
              <a:rPr lang="fr-FR" dirty="0"/>
              <a:t>"Les Hébreux" ont tous bu le même breuvage spirituel, car ils buvaient à un rocher spirituel qui les suivait, et ce rocher était Christ. 1.Cor 10,4	</a:t>
            </a:r>
          </a:p>
          <a:p>
            <a:r>
              <a:rPr lang="fr-FR" dirty="0"/>
              <a:t> </a:t>
            </a:r>
          </a:p>
        </p:txBody>
      </p:sp>
      <p:sp>
        <p:nvSpPr>
          <p:cNvPr id="4" name="Titre 3"/>
          <p:cNvSpPr>
            <a:spLocks noGrp="1"/>
          </p:cNvSpPr>
          <p:nvPr>
            <p:ph type="title"/>
          </p:nvPr>
        </p:nvSpPr>
        <p:spPr/>
        <p:txBody>
          <a:bodyPr/>
          <a:lstStyle/>
          <a:p>
            <a:r>
              <a:rPr lang="fr-CH" dirty="0"/>
              <a:t>L'eau sort du </a:t>
            </a:r>
            <a:r>
              <a:rPr lang="fr-CH" dirty="0" smtClean="0"/>
              <a:t>rocher</a:t>
            </a:r>
            <a:endParaRPr lang="fr-FR" dirty="0"/>
          </a:p>
        </p:txBody>
      </p:sp>
    </p:spTree>
    <p:extLst>
      <p:ext uri="{BB962C8B-B14F-4D97-AF65-F5344CB8AC3E}">
        <p14:creationId xmlns:p14="http://schemas.microsoft.com/office/powerpoint/2010/main" val="206311423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0"/>
            <a:ext cx="9144000" cy="6857999"/>
          </a:xfrm>
        </p:spPr>
      </p:pic>
      <p:sp>
        <p:nvSpPr>
          <p:cNvPr id="7" name="Text Box 13"/>
          <p:cNvSpPr txBox="1">
            <a:spLocks noChangeArrowheads="1"/>
          </p:cNvSpPr>
          <p:nvPr/>
        </p:nvSpPr>
        <p:spPr bwMode="auto">
          <a:xfrm>
            <a:off x="8593137" y="6503122"/>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solidFill>
                  <a:schemeClr val="bg1"/>
                </a:solidFill>
                <a:latin typeface="Tahoma" charset="0"/>
              </a:rPr>
              <a:t>GN</a:t>
            </a:r>
            <a:endParaRPr lang="fr-FR" sz="1200" dirty="0">
              <a:solidFill>
                <a:schemeClr val="bg1"/>
              </a:solidFill>
              <a:latin typeface="Tahoma" charset="0"/>
            </a:endParaRPr>
          </a:p>
        </p:txBody>
      </p:sp>
    </p:spTree>
    <p:extLst>
      <p:ext uri="{BB962C8B-B14F-4D97-AF65-F5344CB8AC3E}">
        <p14:creationId xmlns:p14="http://schemas.microsoft.com/office/powerpoint/2010/main" val="969992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 </a:t>
            </a:r>
            <a:r>
              <a:rPr lang="fr-CH" dirty="0"/>
              <a:t>peuple d'Amalek vient combattre les Israélites. </a:t>
            </a:r>
            <a:endParaRPr lang="fr-CH" dirty="0" smtClean="0"/>
          </a:p>
          <a:p>
            <a:r>
              <a:rPr lang="fr-CH" dirty="0" smtClean="0"/>
              <a:t>Sa </a:t>
            </a:r>
            <a:r>
              <a:rPr lang="fr-CH" dirty="0"/>
              <a:t>tactique est d’attaquer les plus faibles du peuple.</a:t>
            </a:r>
            <a:endParaRPr lang="fr-FR" dirty="0"/>
          </a:p>
          <a:p>
            <a:pPr lvl="2"/>
            <a:r>
              <a:rPr lang="fr-CH" dirty="0"/>
              <a:t>Souviens-toi de ce que te fit Amalek … comment il … tomba sur toi par derrière, sur tous ceux qui se traînaient les derniers, pendant que tu étais las et épuisé toi-même. Dt 25,17	</a:t>
            </a:r>
            <a:endParaRPr lang="fr-FR" dirty="0"/>
          </a:p>
        </p:txBody>
      </p:sp>
      <p:sp>
        <p:nvSpPr>
          <p:cNvPr id="4" name="Titre 3"/>
          <p:cNvSpPr>
            <a:spLocks noGrp="1"/>
          </p:cNvSpPr>
          <p:nvPr>
            <p:ph type="title"/>
          </p:nvPr>
        </p:nvSpPr>
        <p:spPr/>
        <p:txBody>
          <a:bodyPr/>
          <a:lstStyle/>
          <a:p>
            <a:r>
              <a:rPr lang="fr-CH" dirty="0"/>
              <a:t>Conflit avec </a:t>
            </a:r>
            <a:r>
              <a:rPr lang="fr-CH" dirty="0" smtClean="0"/>
              <a:t>Amalek</a:t>
            </a:r>
            <a:endParaRPr lang="fr-FR" dirty="0"/>
          </a:p>
        </p:txBody>
      </p:sp>
      <p:pic>
        <p:nvPicPr>
          <p:cNvPr id="5" name="Picture 9" descr="Sinai desert3, tb n030300 sr"/>
          <p:cNvPicPr preferRelativeResize="0">
            <a:picLocks noGrp="1" noChangeAspect="1" noChangeArrowheads="1"/>
          </p:cNvPicPr>
          <p:nvPr>
            <p:ph type="pic" sz="quarter" idx="13"/>
            <p:custDataLst>
              <p:tags r:id="rId1"/>
            </p:custDataLst>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Tree>
    <p:extLst>
      <p:ext uri="{BB962C8B-B14F-4D97-AF65-F5344CB8AC3E}">
        <p14:creationId xmlns:p14="http://schemas.microsoft.com/office/powerpoint/2010/main" val="31514541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Grp="1" noChangeAspect="1" noChangeArrowheads="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texte 1"/>
          <p:cNvSpPr>
            <a:spLocks noGrp="1"/>
          </p:cNvSpPr>
          <p:nvPr>
            <p:ph type="body" sz="quarter" idx="12"/>
          </p:nvPr>
        </p:nvSpPr>
        <p:spPr/>
        <p:txBody>
          <a:bodyPr/>
          <a:lstStyle/>
          <a:p>
            <a:r>
              <a:rPr lang="fr-CH" dirty="0" smtClean="0"/>
              <a:t>Une </a:t>
            </a:r>
            <a:r>
              <a:rPr lang="fr-CH" dirty="0"/>
              <a:t>petite attaque de Satan peut faire tomber un croyant fatigué, mal affermi. </a:t>
            </a:r>
            <a:endParaRPr lang="fr-CH" dirty="0" smtClean="0"/>
          </a:p>
          <a:p>
            <a:r>
              <a:rPr lang="fr-CH" dirty="0" smtClean="0"/>
              <a:t>Sommes</a:t>
            </a:r>
            <a:r>
              <a:rPr lang="fr-CH" dirty="0"/>
              <a:t>-nous dans un état de lassitude spirituelle? </a:t>
            </a:r>
            <a:endParaRPr lang="fr-CH" dirty="0" smtClean="0"/>
          </a:p>
          <a:p>
            <a:r>
              <a:rPr lang="fr-CH" dirty="0" smtClean="0"/>
              <a:t>Attention</a:t>
            </a:r>
            <a:r>
              <a:rPr lang="fr-CH" dirty="0"/>
              <a:t>! c'est le moment que Satan privilégie pour  nous enlever le peu de résistance spirituelle qui nous reste.</a:t>
            </a:r>
            <a:endParaRPr lang="fr-FR" dirty="0"/>
          </a:p>
          <a:p>
            <a:pPr lvl="2"/>
            <a:r>
              <a:rPr lang="fr-CH" dirty="0"/>
              <a:t>Soyez sobres, veillez. Votre adversaire, le diable, rôde comme un lion rugissant, cherchant qui il dévorera. 1.Pi </a:t>
            </a:r>
            <a:r>
              <a:rPr lang="fr-CH" dirty="0" smtClean="0"/>
              <a:t>5,8</a:t>
            </a:r>
            <a:endParaRPr lang="fr-FR" dirty="0"/>
          </a:p>
        </p:txBody>
      </p:sp>
    </p:spTree>
    <p:extLst>
      <p:ext uri="{BB962C8B-B14F-4D97-AF65-F5344CB8AC3E}">
        <p14:creationId xmlns:p14="http://schemas.microsoft.com/office/powerpoint/2010/main" val="3992385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CH" dirty="0" smtClean="0"/>
              <a:t>Imitons </a:t>
            </a:r>
            <a:r>
              <a:rPr lang="fr-CH" dirty="0"/>
              <a:t>ces sportifs de haut niveau </a:t>
            </a:r>
            <a:endParaRPr lang="fr-CH" dirty="0" smtClean="0"/>
          </a:p>
          <a:p>
            <a:pPr lvl="1"/>
            <a:r>
              <a:rPr lang="fr-CH" dirty="0" smtClean="0"/>
              <a:t>qui </a:t>
            </a:r>
            <a:r>
              <a:rPr lang="fr-CH" dirty="0"/>
              <a:t>s'entraînent tous les jours, </a:t>
            </a:r>
            <a:endParaRPr lang="fr-CH" dirty="0" smtClean="0"/>
          </a:p>
          <a:p>
            <a:pPr lvl="1"/>
            <a:r>
              <a:rPr lang="fr-CH" dirty="0" smtClean="0"/>
              <a:t>qui </a:t>
            </a:r>
            <a:r>
              <a:rPr lang="fr-CH" dirty="0"/>
              <a:t>exercent tout spécialement le muscle qui n'est pas encore parfait pour la compétition, </a:t>
            </a:r>
            <a:endParaRPr lang="fr-CH" dirty="0" smtClean="0"/>
          </a:p>
          <a:p>
            <a:pPr lvl="1"/>
            <a:r>
              <a:rPr lang="fr-CH" dirty="0" smtClean="0"/>
              <a:t>qui </a:t>
            </a:r>
            <a:r>
              <a:rPr lang="fr-CH" dirty="0"/>
              <a:t>n'écoutent pas les conseils de "faux-amis" autour d'eux.</a:t>
            </a:r>
            <a:endParaRPr lang="fr-FR" dirty="0"/>
          </a:p>
          <a:p>
            <a:pPr lvl="2"/>
            <a:r>
              <a:rPr lang="fr-FR" dirty="0"/>
              <a:t>Vous couriez bien: qui vous a arrêtés pour vous empêcher d'obéir à la vérité? Gal 5,7	</a:t>
            </a:r>
          </a:p>
        </p:txBody>
      </p:sp>
    </p:spTree>
    <p:extLst>
      <p:ext uri="{BB962C8B-B14F-4D97-AF65-F5344CB8AC3E}">
        <p14:creationId xmlns:p14="http://schemas.microsoft.com/office/powerpoint/2010/main" val="222014645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a:xfrm>
            <a:off x="3001128" y="950253"/>
            <a:ext cx="6142871" cy="5172605"/>
          </a:xfrm>
        </p:spPr>
        <p:txBody>
          <a:bodyPr/>
          <a:lstStyle/>
          <a:p>
            <a:r>
              <a:rPr lang="fr-FR" dirty="0" smtClean="0"/>
              <a:t>Les Amalécites viennent attaquer Israël.</a:t>
            </a:r>
          </a:p>
          <a:p>
            <a:r>
              <a:rPr lang="fr-FR" dirty="0" smtClean="0"/>
              <a:t>Moïse dit à Josué de choisir des hommes de guerre et d’aller attaquer l’ennemi.</a:t>
            </a:r>
          </a:p>
          <a:p>
            <a:r>
              <a:rPr lang="fr-FR" dirty="0" smtClean="0"/>
              <a:t>Moïse, Aaron et Hur montent sur la colline.</a:t>
            </a:r>
          </a:p>
          <a:p>
            <a:r>
              <a:rPr lang="fr-FR" dirty="0" smtClean="0"/>
              <a:t>Et là il se passe quelque chose d’incroyable:</a:t>
            </a:r>
          </a:p>
          <a:p>
            <a:pPr lvl="2"/>
            <a:r>
              <a:rPr lang="fr-FR" dirty="0"/>
              <a:t>Lorsque Moïse levait la main, Israël était le plus fort; et lorsqu'il baissait la main, </a:t>
            </a:r>
            <a:r>
              <a:rPr lang="fr-FR" dirty="0" err="1"/>
              <a:t>Amalek</a:t>
            </a:r>
            <a:r>
              <a:rPr lang="fr-FR" dirty="0"/>
              <a:t> était le plus fort. </a:t>
            </a:r>
            <a:r>
              <a:rPr lang="fr-FR" dirty="0" smtClean="0"/>
              <a:t>Ex 17:11</a:t>
            </a:r>
          </a:p>
        </p:txBody>
      </p:sp>
      <p:pic>
        <p:nvPicPr>
          <p:cNvPr id="8" name="Espace réservé pour une image  7" descr="Fotolia_8672260_Subscription_XL.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859969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FR" dirty="0" smtClean="0"/>
              <a:t>Moïse commence à faiblir des bras.</a:t>
            </a:r>
          </a:p>
          <a:p>
            <a:r>
              <a:rPr lang="fr-FR" dirty="0" smtClean="0"/>
              <a:t>Aaron et Hur </a:t>
            </a:r>
          </a:p>
          <a:p>
            <a:pPr lvl="1"/>
            <a:r>
              <a:rPr lang="fr-FR" dirty="0" smtClean="0"/>
              <a:t>le font asseoir sur une grosse pierre </a:t>
            </a:r>
          </a:p>
          <a:p>
            <a:pPr lvl="1"/>
            <a:r>
              <a:rPr lang="fr-FR" dirty="0" smtClean="0"/>
              <a:t>et soutiennent ces bras en l’air.</a:t>
            </a:r>
          </a:p>
          <a:p>
            <a:r>
              <a:rPr lang="fr-FR" dirty="0" smtClean="0"/>
              <a:t>Ils restent ainsi jusqu’au coucher du soleil.</a:t>
            </a:r>
          </a:p>
          <a:p>
            <a:r>
              <a:rPr lang="fr-FR" dirty="0" smtClean="0"/>
              <a:t>L’Eternel accorde une grande victoire au peuple d’Israël.</a:t>
            </a:r>
          </a:p>
        </p:txBody>
      </p:sp>
      <p:pic>
        <p:nvPicPr>
          <p:cNvPr id="3" name="Espace réservé pour une image  2" descr="Fotolia_18465831_Subscription_L.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0" y="4006850"/>
            <a:ext cx="9166150" cy="2851150"/>
          </a:xfrm>
        </p:spPr>
      </p:pic>
    </p:spTree>
    <p:extLst>
      <p:ext uri="{BB962C8B-B14F-4D97-AF65-F5344CB8AC3E}">
        <p14:creationId xmlns:p14="http://schemas.microsoft.com/office/powerpoint/2010/main" val="166913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a:t>Le bébé ayant grandi, la femme l'amène à la fille du Pharaon. </a:t>
            </a:r>
          </a:p>
          <a:p>
            <a:r>
              <a:rPr lang="fr-CH" dirty="0"/>
              <a:t>Celle-ci le traite comme un fils et lui donne le nom de Moïse.  </a:t>
            </a:r>
          </a:p>
          <a:p>
            <a:r>
              <a:rPr lang="fr-CH" dirty="0" smtClean="0"/>
              <a:t>Devenu adulte, </a:t>
            </a:r>
            <a:r>
              <a:rPr lang="fr-CH" dirty="0"/>
              <a:t>il se rend </a:t>
            </a:r>
            <a:r>
              <a:rPr lang="fr-CH" dirty="0" smtClean="0"/>
              <a:t>un jour vers </a:t>
            </a:r>
            <a:r>
              <a:rPr lang="fr-CH" dirty="0"/>
              <a:t>ses frères Hébreux. </a:t>
            </a:r>
            <a:endParaRPr lang="fr-CH" dirty="0" smtClean="0"/>
          </a:p>
          <a:p>
            <a:r>
              <a:rPr lang="fr-CH" dirty="0" smtClean="0"/>
              <a:t>Il </a:t>
            </a:r>
            <a:r>
              <a:rPr lang="fr-CH" dirty="0"/>
              <a:t>est témoin de leurs pénibles travaux. </a:t>
            </a:r>
            <a:endParaRPr lang="fr-CH" dirty="0" smtClean="0"/>
          </a:p>
          <a:p>
            <a:r>
              <a:rPr lang="fr-CH" dirty="0"/>
              <a:t>Il voit un Egyptien frapper un Hébreux. </a:t>
            </a:r>
            <a:r>
              <a:rPr lang="fr-CH" dirty="0" smtClean="0"/>
              <a:t>Il réagit, </a:t>
            </a:r>
            <a:r>
              <a:rPr lang="fr-CH" dirty="0"/>
              <a:t>tue l'Egyptien et le cache dans le sable. </a:t>
            </a:r>
          </a:p>
          <a:p>
            <a:r>
              <a:rPr lang="fr-CH" dirty="0"/>
              <a:t>Il regarde à gauche, à droite mais ne regarde pas vers le haut, vers Dieu. </a:t>
            </a:r>
            <a:endParaRPr lang="fr-CH" dirty="0" smtClean="0"/>
          </a:p>
        </p:txBody>
      </p:sp>
    </p:spTree>
    <p:extLst>
      <p:ext uri="{BB962C8B-B14F-4D97-AF65-F5344CB8AC3E}">
        <p14:creationId xmlns:p14="http://schemas.microsoft.com/office/powerpoint/2010/main" val="347141274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Les </a:t>
            </a:r>
            <a:r>
              <a:rPr lang="fr-CH" dirty="0"/>
              <a:t>mains levées vers le ciel nous parlent de la prière. </a:t>
            </a:r>
            <a:endParaRPr lang="fr-CH" dirty="0" smtClean="0"/>
          </a:p>
          <a:p>
            <a:r>
              <a:rPr lang="fr-CH" dirty="0" smtClean="0"/>
              <a:t>Grâce </a:t>
            </a:r>
            <a:r>
              <a:rPr lang="fr-CH" dirty="0"/>
              <a:t>à elle, nous pouvons sortir vainqueur des attaques ennemies.</a:t>
            </a:r>
            <a:endParaRPr lang="fr-FR" dirty="0"/>
          </a:p>
          <a:p>
            <a:r>
              <a:rPr lang="fr-CH" dirty="0"/>
              <a:t>L'apôtre Paul nous donne un conseil pratique:</a:t>
            </a:r>
            <a:endParaRPr lang="fr-FR" dirty="0"/>
          </a:p>
          <a:p>
            <a:pPr lvl="2"/>
            <a:r>
              <a:rPr lang="fr-FR" dirty="0"/>
              <a:t>Faites en tout temps par l'Esprit toutes sortes de prières et de supplications. Veillez à cela avec une entière persévérance, et priez pour tous les saints. </a:t>
            </a:r>
            <a:r>
              <a:rPr lang="fr-FR" dirty="0" err="1"/>
              <a:t>Eph</a:t>
            </a:r>
            <a:r>
              <a:rPr lang="fr-FR" dirty="0"/>
              <a:t> 6,18	</a:t>
            </a:r>
          </a:p>
          <a:p>
            <a:r>
              <a:rPr lang="fr-CH" dirty="0"/>
              <a:t>La prière est une arme terriblement efficace, utilisons-la à chaque occasion, avec persévérance</a:t>
            </a:r>
            <a:r>
              <a:rPr lang="fr-CH" dirty="0" smtClean="0"/>
              <a:t>.</a:t>
            </a:r>
          </a:p>
          <a:p>
            <a:r>
              <a:rPr lang="fr-CH" dirty="0" smtClean="0"/>
              <a:t>Aaron et Hur soutiennent les mains de Moïse. </a:t>
            </a:r>
          </a:p>
          <a:p>
            <a:pPr lvl="1"/>
            <a:r>
              <a:rPr lang="fr-CH" dirty="0" smtClean="0"/>
              <a:t>Est-ce qu’on ne voit pas ici le soutien mutuel dans les services pour Christ? L’union dans le leadership?</a:t>
            </a:r>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83757354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Un </a:t>
            </a:r>
            <a:r>
              <a:rPr lang="fr-CH" dirty="0"/>
              <a:t>très grand nombre de personnes se rendent vers Moïse.</a:t>
            </a:r>
            <a:endParaRPr lang="fr-FR" dirty="0"/>
          </a:p>
          <a:p>
            <a:pPr lvl="2"/>
            <a:r>
              <a:rPr lang="fr-CH" dirty="0"/>
              <a:t>…le peuple se tint devant lui depuis le matin jusqu'au soir. Ex 18,13	</a:t>
            </a:r>
            <a:endParaRPr lang="fr-FR" dirty="0"/>
          </a:p>
          <a:p>
            <a:r>
              <a:rPr lang="fr-CH" dirty="0"/>
              <a:t>Il traite seul toutes les affaires juridiques. </a:t>
            </a:r>
            <a:endParaRPr lang="fr-CH" dirty="0" smtClean="0"/>
          </a:p>
          <a:p>
            <a:r>
              <a:rPr lang="fr-CH" dirty="0" smtClean="0"/>
              <a:t>Son </a:t>
            </a:r>
            <a:r>
              <a:rPr lang="fr-CH" dirty="0"/>
              <a:t>beau-père, Jéthro, lui dit:</a:t>
            </a:r>
            <a:endParaRPr lang="fr-FR" dirty="0"/>
          </a:p>
          <a:p>
            <a:pPr lvl="2"/>
            <a:r>
              <a:rPr lang="fr-CH" dirty="0" smtClean="0"/>
              <a:t>Que </a:t>
            </a:r>
            <a:r>
              <a:rPr lang="fr-CH" dirty="0"/>
              <a:t>fais-tu là avec ce peuple? Pourquoi sièges-tu seul, et tout le peuple se tient-il devant toi, depuis le matin jusqu'au soir? Ex 18,14	</a:t>
            </a:r>
            <a:endParaRPr lang="fr-FR" dirty="0"/>
          </a:p>
          <a:p>
            <a:r>
              <a:rPr lang="fr-CH" dirty="0"/>
              <a:t>Moïse lui répond:</a:t>
            </a:r>
            <a:endParaRPr lang="fr-FR" dirty="0"/>
          </a:p>
          <a:p>
            <a:pPr lvl="2"/>
            <a:r>
              <a:rPr lang="fr-CH" dirty="0"/>
              <a:t>Quand ils ont quelque affaire, ils viennent à moi; je prononce entre eux, et je fais connaître les ordonnances de Dieu et ses lois. Ex 18,16	</a:t>
            </a:r>
            <a:endParaRPr lang="fr-FR" dirty="0"/>
          </a:p>
          <a:p>
            <a:endParaRPr lang="fr-FR" dirty="0"/>
          </a:p>
        </p:txBody>
      </p:sp>
      <p:sp>
        <p:nvSpPr>
          <p:cNvPr id="3" name="Titre 2"/>
          <p:cNvSpPr>
            <a:spLocks noGrp="1"/>
          </p:cNvSpPr>
          <p:nvPr>
            <p:ph type="title"/>
          </p:nvPr>
        </p:nvSpPr>
        <p:spPr/>
        <p:txBody>
          <a:bodyPr/>
          <a:lstStyle/>
          <a:p>
            <a:r>
              <a:rPr lang="fr-CH" dirty="0"/>
              <a:t>Trop de </a:t>
            </a:r>
            <a:r>
              <a:rPr lang="fr-CH" dirty="0" smtClean="0"/>
              <a:t>travail</a:t>
            </a:r>
            <a:endParaRPr lang="fr-FR" dirty="0"/>
          </a:p>
        </p:txBody>
      </p:sp>
    </p:spTree>
    <p:extLst>
      <p:ext uri="{BB962C8B-B14F-4D97-AF65-F5344CB8AC3E}">
        <p14:creationId xmlns:p14="http://schemas.microsoft.com/office/powerpoint/2010/main" val="130457843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Jéthro lui dit:</a:t>
            </a:r>
            <a:endParaRPr lang="fr-FR" dirty="0"/>
          </a:p>
          <a:p>
            <a:pPr lvl="2"/>
            <a:r>
              <a:rPr lang="fr-CH" dirty="0"/>
              <a:t>Ce que tu fais n'est pas bien. Tu t'épuiseras toi-même, et tu épuiseras ce peuple qui est avec toi; car la chose est au-dessus de tes forces, tu ne pourras pas y suffire seul. Ex </a:t>
            </a:r>
            <a:r>
              <a:rPr lang="fr-CH" dirty="0" smtClean="0"/>
              <a:t>18,18</a:t>
            </a:r>
            <a:endParaRPr lang="fr-CH" dirty="0"/>
          </a:p>
          <a:p>
            <a:r>
              <a:rPr lang="fr-CH" dirty="0" smtClean="0"/>
              <a:t>Il </a:t>
            </a:r>
            <a:r>
              <a:rPr lang="fr-CH" dirty="0"/>
              <a:t>conseille à Moïse de s'entourer de personnes chargées de traiter tous les cas standards. </a:t>
            </a:r>
            <a:endParaRPr lang="fr-CH" dirty="0" smtClean="0"/>
          </a:p>
          <a:p>
            <a:pPr lvl="1"/>
            <a:r>
              <a:rPr lang="fr-CH" dirty="0" smtClean="0"/>
              <a:t>Moïse </a:t>
            </a:r>
            <a:r>
              <a:rPr lang="fr-CH" dirty="0"/>
              <a:t>l'écoute et nomme des chefs de 1000, de 100, de 50 et de 10. </a:t>
            </a:r>
            <a:endParaRPr lang="fr-CH" dirty="0" smtClean="0"/>
          </a:p>
          <a:p>
            <a:pPr lvl="1"/>
            <a:r>
              <a:rPr lang="fr-CH" dirty="0" smtClean="0"/>
              <a:t>Dès </a:t>
            </a:r>
            <a:r>
              <a:rPr lang="fr-CH" dirty="0"/>
              <a:t>lors, </a:t>
            </a:r>
            <a:r>
              <a:rPr lang="fr-CH" dirty="0" smtClean="0"/>
              <a:t>il </a:t>
            </a:r>
            <a:r>
              <a:rPr lang="fr-CH" dirty="0"/>
              <a:t>ne traite que les affaires </a:t>
            </a:r>
            <a:r>
              <a:rPr lang="fr-CH" dirty="0" smtClean="0"/>
              <a:t>difficiles.</a:t>
            </a:r>
          </a:p>
          <a:p>
            <a:r>
              <a:rPr lang="fr-CH" dirty="0" smtClean="0"/>
              <a:t>En </a:t>
            </a:r>
            <a:r>
              <a:rPr lang="fr-CH" dirty="0"/>
              <a:t>déléguant de nombreuses tâches juridiques, Moïse peut ainsi avoir le temps </a:t>
            </a:r>
            <a:r>
              <a:rPr lang="fr-CH" dirty="0" smtClean="0"/>
              <a:t>pour </a:t>
            </a:r>
            <a:r>
              <a:rPr lang="fr-CH" dirty="0"/>
              <a:t>parler à Dieu </a:t>
            </a:r>
            <a:r>
              <a:rPr lang="fr-CH" dirty="0" smtClean="0"/>
              <a:t>et </a:t>
            </a:r>
            <a:r>
              <a:rPr lang="fr-CH" dirty="0"/>
              <a:t>enseigner au peuple la Parole de Dieu.</a:t>
            </a:r>
            <a:endParaRPr lang="fr-FR" dirty="0"/>
          </a:p>
          <a:p>
            <a:endParaRPr lang="fr-FR" dirty="0"/>
          </a:p>
        </p:txBody>
      </p:sp>
    </p:spTree>
    <p:extLst>
      <p:ext uri="{BB962C8B-B14F-4D97-AF65-F5344CB8AC3E}">
        <p14:creationId xmlns:p14="http://schemas.microsoft.com/office/powerpoint/2010/main" val="419428721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 </a:t>
            </a:r>
            <a:r>
              <a:rPr lang="fr-CH" dirty="0"/>
              <a:t>Seigneur nous a confié une tâche. </a:t>
            </a:r>
            <a:endParaRPr lang="fr-CH" dirty="0" smtClean="0"/>
          </a:p>
          <a:p>
            <a:r>
              <a:rPr lang="fr-CH" dirty="0" smtClean="0"/>
              <a:t>Celle-ci s'est développée et nous croulons sous le travail … pour Christ! </a:t>
            </a:r>
          </a:p>
          <a:p>
            <a:r>
              <a:rPr lang="fr-CH" dirty="0" smtClean="0"/>
              <a:t>Essayons d'appliquer </a:t>
            </a:r>
            <a:r>
              <a:rPr lang="fr-CH" dirty="0"/>
              <a:t>quelques principes enseignés aux cadres d'entreprises:</a:t>
            </a:r>
            <a:endParaRPr lang="fr-FR" dirty="0"/>
          </a:p>
          <a:p>
            <a:r>
              <a:rPr lang="fr-CH" dirty="0"/>
              <a:t>Celui qui travaille au-delà de ses forces </a:t>
            </a:r>
            <a:endParaRPr lang="fr-CH" dirty="0" smtClean="0"/>
          </a:p>
          <a:p>
            <a:pPr lvl="1"/>
            <a:r>
              <a:rPr lang="fr-CH" dirty="0" smtClean="0"/>
              <a:t>perd </a:t>
            </a:r>
            <a:r>
              <a:rPr lang="fr-CH" dirty="0"/>
              <a:t>son efficacité, </a:t>
            </a:r>
            <a:endParaRPr lang="fr-CH" dirty="0" smtClean="0"/>
          </a:p>
          <a:p>
            <a:pPr lvl="1"/>
            <a:r>
              <a:rPr lang="fr-CH" dirty="0" smtClean="0"/>
              <a:t>perd </a:t>
            </a:r>
            <a:r>
              <a:rPr lang="fr-CH" dirty="0"/>
              <a:t>la vue d'ensemble du travail et risque de se perdre dans les détails.</a:t>
            </a:r>
            <a:r>
              <a:rPr lang="fr-FR" dirty="0"/>
              <a:t> </a:t>
            </a:r>
          </a:p>
          <a:p>
            <a:pPr lvl="1"/>
            <a:r>
              <a:rPr lang="fr-CH" dirty="0" smtClean="0"/>
              <a:t>risque </a:t>
            </a:r>
            <a:r>
              <a:rPr lang="fr-CH" dirty="0"/>
              <a:t>aussi de reléguer sa famille loin derrière d'autres priorités. </a:t>
            </a:r>
            <a:endParaRPr lang="fr-CH" dirty="0" smtClean="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69054232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2" name="Espace réservé du texte 1"/>
          <p:cNvSpPr>
            <a:spLocks noGrp="1"/>
          </p:cNvSpPr>
          <p:nvPr>
            <p:ph type="body" sz="quarter" idx="12"/>
          </p:nvPr>
        </p:nvSpPr>
        <p:spPr/>
        <p:txBody>
          <a:bodyPr/>
          <a:lstStyle/>
          <a:p>
            <a:r>
              <a:rPr lang="fr-CH" dirty="0" smtClean="0"/>
              <a:t>Cherchons les tâches pour lesquelles nous pouvons apporter une réelle "valeur ajoutée" … et confions certaines tâches à d’autres.</a:t>
            </a:r>
            <a:endParaRPr lang="fr-FR" dirty="0"/>
          </a:p>
        </p:txBody>
      </p:sp>
      <p:sp>
        <p:nvSpPr>
          <p:cNvPr id="8" name="Titre 7"/>
          <p:cNvSpPr>
            <a:spLocks noGrp="1"/>
          </p:cNvSpPr>
          <p:nvPr>
            <p:ph type="title"/>
          </p:nvPr>
        </p:nvSpPr>
        <p:spPr/>
        <p:txBody>
          <a:bodyPr/>
          <a:lstStyle/>
          <a:p>
            <a:endParaRPr lang="fr-FR"/>
          </a:p>
        </p:txBody>
      </p:sp>
      <p:sp>
        <p:nvSpPr>
          <p:cNvPr id="7" name="Text Box 13"/>
          <p:cNvSpPr txBox="1">
            <a:spLocks noChangeArrowheads="1"/>
          </p:cNvSpPr>
          <p:nvPr/>
        </p:nvSpPr>
        <p:spPr bwMode="auto">
          <a:xfrm>
            <a:off x="4381291" y="6259258"/>
            <a:ext cx="712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27062788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a:xfrm>
            <a:off x="295988" y="1122363"/>
            <a:ext cx="5677523" cy="4936067"/>
          </a:xfrm>
        </p:spPr>
        <p:txBody>
          <a:bodyPr/>
          <a:lstStyle/>
          <a:p>
            <a:r>
              <a:rPr lang="fr-FR" dirty="0" smtClean="0"/>
              <a:t>Moïse a été élevé comme fils du roi. </a:t>
            </a:r>
            <a:endParaRPr lang="fr-FR" dirty="0"/>
          </a:p>
          <a:p>
            <a:pPr lvl="1"/>
            <a:r>
              <a:rPr lang="fr-FR" dirty="0" smtClean="0"/>
              <a:t>Dans son livre «la voie royale », Chris </a:t>
            </a:r>
            <a:r>
              <a:rPr lang="fr-FR" dirty="0" err="1" smtClean="0"/>
              <a:t>Valotton</a:t>
            </a:r>
            <a:r>
              <a:rPr lang="fr-FR" dirty="0" smtClean="0"/>
              <a:t> nous dit:</a:t>
            </a:r>
          </a:p>
          <a:p>
            <a:pPr lvl="2"/>
            <a:r>
              <a:rPr lang="fr-FR" dirty="0" smtClean="0"/>
              <a:t>Il fallait que Moïse soit élevé dans la maison de Pharaon afin d’apprendre à se comporter en prince et ne pas avoir une mentalité d’esclave. Un chef qui au fond de lui-même se comporte en esclave ne peut libérer les esclaves qui l’entourent. </a:t>
            </a:r>
            <a:r>
              <a:rPr lang="fr-FR" sz="1600" dirty="0" smtClean="0"/>
              <a:t>Page 20</a:t>
            </a:r>
          </a:p>
        </p:txBody>
      </p:sp>
    </p:spTree>
    <p:extLst>
      <p:ext uri="{BB962C8B-B14F-4D97-AF65-F5344CB8AC3E}">
        <p14:creationId xmlns:p14="http://schemas.microsoft.com/office/powerpoint/2010/main" val="1498604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Chers amis, nous sommes des fils du grand roi des cieux!</a:t>
            </a:r>
          </a:p>
          <a:p>
            <a:r>
              <a:rPr lang="fr-FR" dirty="0" smtClean="0"/>
              <a:t>Ne nous comportons pas en « petite chose » faible et pauvre.</a:t>
            </a:r>
          </a:p>
          <a:p>
            <a:r>
              <a:rPr lang="fr-FR" dirty="0" smtClean="0"/>
              <a:t>Notre père céleste veut notre bien, il répond lorsque nous lui demandons </a:t>
            </a:r>
          </a:p>
          <a:p>
            <a:pPr lvl="1"/>
            <a:r>
              <a:rPr lang="fr-FR" dirty="0" smtClean="0"/>
              <a:t>de nous aider, </a:t>
            </a:r>
          </a:p>
          <a:p>
            <a:pPr lvl="1"/>
            <a:r>
              <a:rPr lang="fr-FR" dirty="0" smtClean="0"/>
              <a:t>de pourvoir à nos besoins.</a:t>
            </a:r>
          </a:p>
          <a:p>
            <a:pPr lvl="2"/>
            <a:r>
              <a:rPr lang="fr-FR" dirty="0" smtClean="0"/>
              <a:t>J’ai </a:t>
            </a:r>
            <a:r>
              <a:rPr lang="fr-FR" dirty="0"/>
              <a:t>été jeune, j’ai vieilli, et je n’ai pas vu le juste être abandonné ni ses descendants mendier leur pain</a:t>
            </a:r>
            <a:r>
              <a:rPr lang="fr-FR" dirty="0" smtClean="0"/>
              <a:t>. Ps 37:25</a:t>
            </a:r>
          </a:p>
          <a:p>
            <a:endParaRPr lang="fr-FR" dirty="0" smtClean="0"/>
          </a:p>
          <a:p>
            <a:pPr lvl="2"/>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16772044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2 </a:t>
            </a:r>
            <a:r>
              <a:rPr lang="fr-FR" dirty="0"/>
              <a:t>mois se sont passés dans le désert. Les Israélites arrivent au désert du Sinaï. </a:t>
            </a:r>
            <a:endParaRPr lang="fr-FR" dirty="0" smtClean="0"/>
          </a:p>
          <a:p>
            <a:r>
              <a:rPr lang="fr-FR" dirty="0" smtClean="0"/>
              <a:t>Moïse </a:t>
            </a:r>
            <a:r>
              <a:rPr lang="fr-FR" dirty="0"/>
              <a:t>monte sur la montagne. </a:t>
            </a:r>
            <a:r>
              <a:rPr lang="fr-FR" dirty="0" smtClean="0"/>
              <a:t>L'Eternel </a:t>
            </a:r>
            <a:r>
              <a:rPr lang="fr-FR" dirty="0"/>
              <a:t>lui dit:</a:t>
            </a:r>
          </a:p>
          <a:p>
            <a:pPr lvl="2"/>
            <a:r>
              <a:rPr lang="fr-FR" dirty="0"/>
              <a:t>Vous avez vu ce que j'ai fait à l'Egypte, et comment je vous ai portés sur des ailes d'aigle et amenés vers moi. Maintenant, si vous écoutez ma voix, et si vous gardez mon alliance, vous m'appartiendrez entre tous les peuples, car toute la terre est à moi; vous serez pour moi un royaume de sacrificateurs et une nation sainte. Ex 19,4</a:t>
            </a:r>
          </a:p>
          <a:p>
            <a:r>
              <a:rPr lang="fr-CH" dirty="0"/>
              <a:t>Moïse descend répéter ces paroles au peuple. </a:t>
            </a:r>
            <a:endParaRPr lang="fr-CH" dirty="0" smtClean="0"/>
          </a:p>
          <a:p>
            <a:r>
              <a:rPr lang="fr-CH" dirty="0"/>
              <a:t>3 jours plus tard, l'Eternel transmet à Moïse sur la montagne les 10 commandements et les lois civiles.</a:t>
            </a:r>
            <a:endParaRPr lang="fr-FR" dirty="0"/>
          </a:p>
          <a:p>
            <a:endParaRPr lang="fr-CH" dirty="0" smtClean="0"/>
          </a:p>
        </p:txBody>
      </p:sp>
      <p:sp>
        <p:nvSpPr>
          <p:cNvPr id="3" name="Titre 2"/>
          <p:cNvSpPr>
            <a:spLocks noGrp="1"/>
          </p:cNvSpPr>
          <p:nvPr>
            <p:ph type="title"/>
          </p:nvPr>
        </p:nvSpPr>
        <p:spPr/>
        <p:txBody>
          <a:bodyPr/>
          <a:lstStyle/>
          <a:p>
            <a:r>
              <a:rPr lang="fr-CH" dirty="0"/>
              <a:t>La </a:t>
            </a:r>
            <a:r>
              <a:rPr lang="fr-CH" dirty="0" smtClean="0"/>
              <a:t>loi</a:t>
            </a:r>
            <a:endParaRPr lang="fr-FR" dirty="0"/>
          </a:p>
        </p:txBody>
      </p:sp>
    </p:spTree>
    <p:extLst>
      <p:ext uri="{BB962C8B-B14F-4D97-AF65-F5344CB8AC3E}">
        <p14:creationId xmlns:p14="http://schemas.microsoft.com/office/powerpoint/2010/main" val="6578415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solidFill>
                  <a:srgbClr val="000000"/>
                </a:solidFill>
              </a:rPr>
              <a:t>Moïse </a:t>
            </a:r>
            <a:r>
              <a:rPr lang="fr-CH" dirty="0">
                <a:solidFill>
                  <a:srgbClr val="000000"/>
                </a:solidFill>
              </a:rPr>
              <a:t>écrit toutes ces paroles. </a:t>
            </a:r>
            <a:r>
              <a:rPr lang="fr-CH" dirty="0" smtClean="0">
                <a:solidFill>
                  <a:srgbClr val="000000"/>
                </a:solidFill>
              </a:rPr>
              <a:t>Puis il lit </a:t>
            </a:r>
            <a:r>
              <a:rPr lang="fr-CH" dirty="0">
                <a:solidFill>
                  <a:srgbClr val="000000"/>
                </a:solidFill>
              </a:rPr>
              <a:t>ces instructions au peuple. </a:t>
            </a:r>
            <a:endParaRPr lang="fr-CH" dirty="0" smtClean="0">
              <a:solidFill>
                <a:srgbClr val="000000"/>
              </a:solidFill>
            </a:endParaRPr>
          </a:p>
          <a:p>
            <a:r>
              <a:rPr lang="fr-CH" dirty="0" smtClean="0"/>
              <a:t>Il </a:t>
            </a:r>
            <a:r>
              <a:rPr lang="fr-CH" dirty="0"/>
              <a:t>monte </a:t>
            </a:r>
            <a:r>
              <a:rPr lang="fr-CH" dirty="0" smtClean="0">
                <a:solidFill>
                  <a:schemeClr val="tx1"/>
                </a:solidFill>
              </a:rPr>
              <a:t>à nouveau </a:t>
            </a:r>
            <a:r>
              <a:rPr lang="fr-CH" dirty="0"/>
              <a:t>au Sinaï. Il est accompagné d'Aaron, de Nadab, d'Abihu et de 70 anciens d'Israël.</a:t>
            </a:r>
            <a:endParaRPr lang="fr-FR" dirty="0"/>
          </a:p>
          <a:p>
            <a:r>
              <a:rPr lang="fr-CH" dirty="0"/>
              <a:t>L'Eternel se manifeste à eux:</a:t>
            </a:r>
            <a:endParaRPr lang="fr-FR" dirty="0"/>
          </a:p>
          <a:p>
            <a:pPr lvl="2"/>
            <a:r>
              <a:rPr lang="fr-FR" dirty="0"/>
              <a:t>Ils virent le Dieu d'Israël; sous ses pieds, c'était comme un ouvrage de saphir transparent, comme le ciel lui-même dans sa pureté. Ex </a:t>
            </a:r>
            <a:r>
              <a:rPr lang="fr-FR" dirty="0" smtClean="0"/>
              <a:t>24,10</a:t>
            </a:r>
            <a:endParaRPr lang="fr-FR" dirty="0"/>
          </a:p>
        </p:txBody>
      </p:sp>
    </p:spTree>
    <p:extLst>
      <p:ext uri="{BB962C8B-B14F-4D97-AF65-F5344CB8AC3E}">
        <p14:creationId xmlns:p14="http://schemas.microsoft.com/office/powerpoint/2010/main" val="14867694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solidFill>
                  <a:schemeClr val="tx1"/>
                </a:solidFill>
              </a:rPr>
              <a:t>Laissant les autres, </a:t>
            </a:r>
            <a:r>
              <a:rPr lang="fr-CH" dirty="0"/>
              <a:t>Moïse monte plus haut sur la montagne.</a:t>
            </a:r>
          </a:p>
          <a:p>
            <a:pPr lvl="2"/>
            <a:r>
              <a:rPr lang="fr-FR" dirty="0" smtClean="0"/>
              <a:t>Moïse entra au milieu de la nuée, et il monta sur la montagne. Moïse demeura sur la montagne quarante jours et quarante nuits. Ex 24,18</a:t>
            </a:r>
          </a:p>
          <a:p>
            <a:r>
              <a:rPr lang="fr-FR" dirty="0" smtClean="0"/>
              <a:t>Il </a:t>
            </a:r>
            <a:r>
              <a:rPr lang="fr-FR" dirty="0"/>
              <a:t>reçoit les instructions pour la construction du tabernacle. </a:t>
            </a:r>
            <a:endParaRPr lang="fr-FR" dirty="0" smtClean="0"/>
          </a:p>
          <a:p>
            <a:r>
              <a:rPr lang="fr-FR" dirty="0" smtClean="0"/>
              <a:t>L'Eternel </a:t>
            </a:r>
            <a:r>
              <a:rPr lang="fr-FR" dirty="0"/>
              <a:t>lui donne 2 tables en pierre sur lesquelles sont gravés les 10 commandements. </a:t>
            </a:r>
            <a:endParaRPr lang="fr-FR" dirty="0" smtClean="0"/>
          </a:p>
          <a:p>
            <a:r>
              <a:rPr lang="fr-CH" dirty="0" smtClean="0"/>
              <a:t>Moïse </a:t>
            </a:r>
            <a:r>
              <a:rPr lang="fr-CH" dirty="0"/>
              <a:t>passe 40 jours sur la montagne. Le peuple attend qu'il redescende</a:t>
            </a:r>
            <a:r>
              <a:rPr lang="fr-CH" dirty="0" smtClean="0"/>
              <a:t>.</a:t>
            </a:r>
            <a:endParaRPr lang="fr-FR" dirty="0"/>
          </a:p>
        </p:txBody>
      </p:sp>
    </p:spTree>
    <p:extLst>
      <p:ext uri="{BB962C8B-B14F-4D97-AF65-F5344CB8AC3E}">
        <p14:creationId xmlns:p14="http://schemas.microsoft.com/office/powerpoint/2010/main" val="306307099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Sinai desert3, tb n0303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4b Negev and Wilderness\0Adds\Tabernacle\sr\Tabernacle from above, tb q110902.jpg"/>
</p:tagLst>
</file>

<file path=ppt/theme/theme1.xml><?xml version="1.0" encoding="utf-8"?>
<a:theme xmlns:a="http://schemas.openxmlformats.org/drawingml/2006/main" name="panorama">
  <a:themeElements>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13063</TotalTime>
  <Words>8974</Words>
  <Application>Microsoft Macintosh PowerPoint</Application>
  <PresentationFormat>Présentation à l'écran (4:3)</PresentationFormat>
  <Paragraphs>781</Paragraphs>
  <Slides>150</Slides>
  <Notes>1</Notes>
  <HiddenSlides>0</HiddenSlides>
  <MMClips>0</MMClips>
  <ScaleCrop>false</ScaleCrop>
  <HeadingPairs>
    <vt:vector size="4" baseType="variant">
      <vt:variant>
        <vt:lpstr>Thème</vt:lpstr>
      </vt:variant>
      <vt:variant>
        <vt:i4>2</vt:i4>
      </vt:variant>
      <vt:variant>
        <vt:lpstr>Titres des diapositives</vt:lpstr>
      </vt:variant>
      <vt:variant>
        <vt:i4>150</vt:i4>
      </vt:variant>
    </vt:vector>
  </HeadingPairs>
  <TitlesOfParts>
    <vt:vector size="152" baseType="lpstr">
      <vt:lpstr>panorama</vt:lpstr>
      <vt:lpstr>1_Custom Design</vt:lpstr>
      <vt:lpstr>Présentation PowerPoint</vt:lpstr>
      <vt:lpstr>Présentation PowerPoint</vt:lpstr>
      <vt:lpstr>Présentation PowerPoint</vt:lpstr>
      <vt:lpstr>Présentation PowerPoint</vt:lpstr>
      <vt:lpstr>Naissance de Moïse </vt:lpstr>
      <vt:lpstr>Naissance de Moïse </vt:lpstr>
      <vt:lpstr>Naissance de Moïse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mission de Moïse</vt:lpstr>
      <vt:lpstr>Présentation PowerPoint</vt:lpstr>
      <vt:lpstr>Présentation PowerPoint</vt:lpstr>
      <vt:lpstr>Présentation PowerPoint</vt:lpstr>
      <vt:lpstr>Retour de Moïse en Egypte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10 plaies sur l'Egypte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Pâque</vt:lpstr>
      <vt:lpstr>Présentation PowerPoint</vt:lpstr>
      <vt:lpstr>Présentation PowerPoint</vt:lpstr>
      <vt:lpstr>Présentation PowerPoint</vt:lpstr>
      <vt:lpstr>Présentation PowerPoint</vt:lpstr>
      <vt:lpstr>Présentation PowerPoint</vt:lpstr>
      <vt:lpstr>Présentation PowerPoint</vt:lpstr>
      <vt:lpstr>Mort des premiers-nés</vt:lpstr>
      <vt:lpstr>Présentation PowerPoint</vt:lpstr>
      <vt:lpstr>Présentation PowerPoint</vt:lpstr>
      <vt:lpstr>Israël sort d'Egypte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Regarder en arrière?</vt:lpstr>
      <vt:lpstr>Présentation PowerPoint</vt:lpstr>
      <vt:lpstr>La nourriture journalière</vt:lpstr>
      <vt:lpstr>Présentation PowerPoint</vt:lpstr>
      <vt:lpstr>Présentation PowerPoint</vt:lpstr>
      <vt:lpstr>Présentation PowerPoint</vt:lpstr>
      <vt:lpstr>Présentation PowerPoint</vt:lpstr>
      <vt:lpstr>L'eau sort du rocher</vt:lpstr>
      <vt:lpstr>Présentation PowerPoint</vt:lpstr>
      <vt:lpstr>Conflit avec Amalek</vt:lpstr>
      <vt:lpstr>Présentation PowerPoint</vt:lpstr>
      <vt:lpstr>Présentation PowerPoint</vt:lpstr>
      <vt:lpstr>Présentation PowerPoint</vt:lpstr>
      <vt:lpstr>Présentation PowerPoint</vt:lpstr>
      <vt:lpstr>Présentation PowerPoint</vt:lpstr>
      <vt:lpstr>Trop de travail</vt:lpstr>
      <vt:lpstr>Présentation PowerPoint</vt:lpstr>
      <vt:lpstr>Présentation PowerPoint</vt:lpstr>
      <vt:lpstr>Présentation PowerPoint</vt:lpstr>
      <vt:lpstr>Présentation PowerPoint</vt:lpstr>
      <vt:lpstr>Présentation PowerPoint</vt:lpstr>
      <vt:lpstr>La loi</vt:lpstr>
      <vt:lpstr>Présentation PowerPoint</vt:lpstr>
      <vt:lpstr>Présentation PowerPoint</vt:lpstr>
      <vt:lpstr>Présentation PowerPoint</vt:lpstr>
      <vt:lpstr>Présentation PowerPoint</vt:lpstr>
      <vt:lpstr>Le veau d'or</vt:lpstr>
      <vt:lpstr>Présentation PowerPoint</vt:lpstr>
      <vt:lpstr>Présentation PowerPoint</vt:lpstr>
      <vt:lpstr>Présentation PowerPoint</vt:lpstr>
      <vt:lpstr>Refléter la gloire de Dieu</vt:lpstr>
      <vt:lpstr>Présentation PowerPoint</vt:lpstr>
      <vt:lpstr>Présentation PowerPoint</vt:lpstr>
      <vt:lpstr>Le tabernacle</vt:lpstr>
      <vt:lpstr>Présentation PowerPoint</vt:lpstr>
      <vt:lpstr>Présentation PowerPoint</vt:lpstr>
      <vt:lpstr>Présentation PowerPoint</vt:lpstr>
      <vt:lpstr>Présentation PowerPoint</vt:lpstr>
      <vt:lpstr>Dans le désert de Paran</vt:lpstr>
      <vt:lpstr>Présentation PowerPoint</vt:lpstr>
      <vt:lpstr>Présentation PowerPoint</vt:lpstr>
      <vt:lpstr>Présentation PowerPoint</vt:lpstr>
      <vt:lpstr>Présentation PowerPoint</vt:lpstr>
      <vt:lpstr>Les espions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Josué, successeur de Moïse</vt:lpstr>
      <vt:lpstr>Présentation PowerPoint</vt:lpstr>
      <vt:lpstr>Ruben et Gad</vt:lpstr>
      <vt:lpstr>Présentation PowerPoint</vt:lpstr>
      <vt:lpstr>Les prophéties de Moïse</vt:lpstr>
      <vt:lpstr>Présentation PowerPoint</vt:lpstr>
      <vt:lpstr>Mort de Moïse</vt:lpstr>
      <vt:lpstr>Présentation PowerPoint</vt:lpstr>
      <vt:lpstr>Présentation PowerPoint</vt:lpstr>
      <vt:lpstr>Présentation PowerPoint</vt:lpstr>
      <vt:lpstr>Présentation PowerPoint</vt:lpstr>
      <vt:lpstr>Conclusion</vt:lpstr>
      <vt:lpstr>Présentation PowerPoint</vt:lpstr>
    </vt:vector>
  </TitlesOfParts>
  <Company>olivier requet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numerosept olivier requet</dc:creator>
  <cp:lastModifiedBy>Didier Gern</cp:lastModifiedBy>
  <cp:revision>595</cp:revision>
  <cp:lastPrinted>2014-11-02T12:46:15Z</cp:lastPrinted>
  <dcterms:created xsi:type="dcterms:W3CDTF">2013-08-23T10:04:23Z</dcterms:created>
  <dcterms:modified xsi:type="dcterms:W3CDTF">2020-04-12T21:02:28Z</dcterms:modified>
</cp:coreProperties>
</file>