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61"/>
  </p:notesMasterIdLst>
  <p:handoutMasterIdLst>
    <p:handoutMasterId r:id="rId62"/>
  </p:handoutMasterIdLst>
  <p:sldIdLst>
    <p:sldId id="262" r:id="rId3"/>
    <p:sldId id="325" r:id="rId4"/>
    <p:sldId id="327" r:id="rId5"/>
    <p:sldId id="328" r:id="rId6"/>
    <p:sldId id="382" r:id="rId7"/>
    <p:sldId id="330" r:id="rId8"/>
    <p:sldId id="372" r:id="rId9"/>
    <p:sldId id="366" r:id="rId10"/>
    <p:sldId id="331" r:id="rId11"/>
    <p:sldId id="332" r:id="rId12"/>
    <p:sldId id="367" r:id="rId13"/>
    <p:sldId id="333" r:id="rId14"/>
    <p:sldId id="334" r:id="rId15"/>
    <p:sldId id="335" r:id="rId16"/>
    <p:sldId id="368" r:id="rId17"/>
    <p:sldId id="336" r:id="rId18"/>
    <p:sldId id="369" r:id="rId19"/>
    <p:sldId id="365" r:id="rId20"/>
    <p:sldId id="337" r:id="rId21"/>
    <p:sldId id="370" r:id="rId22"/>
    <p:sldId id="371" r:id="rId23"/>
    <p:sldId id="338" r:id="rId24"/>
    <p:sldId id="373" r:id="rId25"/>
    <p:sldId id="339" r:id="rId26"/>
    <p:sldId id="340" r:id="rId27"/>
    <p:sldId id="341" r:id="rId28"/>
    <p:sldId id="342" r:id="rId29"/>
    <p:sldId id="383" r:id="rId30"/>
    <p:sldId id="374" r:id="rId31"/>
    <p:sldId id="343" r:id="rId32"/>
    <p:sldId id="346" r:id="rId33"/>
    <p:sldId id="344" r:id="rId34"/>
    <p:sldId id="345" r:id="rId35"/>
    <p:sldId id="375" r:id="rId36"/>
    <p:sldId id="376" r:id="rId37"/>
    <p:sldId id="347" r:id="rId38"/>
    <p:sldId id="348" r:id="rId39"/>
    <p:sldId id="349" r:id="rId40"/>
    <p:sldId id="350" r:id="rId41"/>
    <p:sldId id="351" r:id="rId42"/>
    <p:sldId id="377" r:id="rId43"/>
    <p:sldId id="380" r:id="rId44"/>
    <p:sldId id="379" r:id="rId45"/>
    <p:sldId id="352" r:id="rId46"/>
    <p:sldId id="353" r:id="rId47"/>
    <p:sldId id="354" r:id="rId48"/>
    <p:sldId id="355" r:id="rId49"/>
    <p:sldId id="356" r:id="rId50"/>
    <p:sldId id="357" r:id="rId51"/>
    <p:sldId id="358" r:id="rId52"/>
    <p:sldId id="359" r:id="rId53"/>
    <p:sldId id="360" r:id="rId54"/>
    <p:sldId id="381" r:id="rId55"/>
    <p:sldId id="361" r:id="rId56"/>
    <p:sldId id="384" r:id="rId57"/>
    <p:sldId id="362" r:id="rId58"/>
    <p:sldId id="363" r:id="rId59"/>
    <p:sldId id="364" r:id="rId6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5pPr>
    <a:lvl6pPr marL="2286000" algn="l" defTabSz="457200" rtl="0" eaLnBrk="1" latinLnBrk="0" hangingPunct="1">
      <a:defRPr kern="1200">
        <a:solidFill>
          <a:schemeClr val="tx1"/>
        </a:solidFill>
        <a:latin typeface="Rockwell" charset="0"/>
        <a:ea typeface="ＭＳ Ｐゴシック" charset="0"/>
        <a:cs typeface="ＭＳ Ｐゴシック" charset="0"/>
      </a:defRPr>
    </a:lvl6pPr>
    <a:lvl7pPr marL="2743200" algn="l" defTabSz="457200" rtl="0" eaLnBrk="1" latinLnBrk="0" hangingPunct="1">
      <a:defRPr kern="1200">
        <a:solidFill>
          <a:schemeClr val="tx1"/>
        </a:solidFill>
        <a:latin typeface="Rockwell" charset="0"/>
        <a:ea typeface="ＭＳ Ｐゴシック" charset="0"/>
        <a:cs typeface="ＭＳ Ｐゴシック" charset="0"/>
      </a:defRPr>
    </a:lvl7pPr>
    <a:lvl8pPr marL="3200400" algn="l" defTabSz="457200" rtl="0" eaLnBrk="1" latinLnBrk="0" hangingPunct="1">
      <a:defRPr kern="1200">
        <a:solidFill>
          <a:schemeClr val="tx1"/>
        </a:solidFill>
        <a:latin typeface="Rockwell" charset="0"/>
        <a:ea typeface="ＭＳ Ｐゴシック" charset="0"/>
        <a:cs typeface="ＭＳ Ｐゴシック" charset="0"/>
      </a:defRPr>
    </a:lvl8pPr>
    <a:lvl9pPr marL="3657600" algn="l" defTabSz="457200" rtl="0" eaLnBrk="1" latinLnBrk="0" hangingPunct="1">
      <a:defRPr kern="1200">
        <a:solidFill>
          <a:schemeClr val="tx1"/>
        </a:solidFill>
        <a:latin typeface="Rockwel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78371B"/>
    <a:srgbClr val="3599D9"/>
    <a:srgbClr val="2D8EC2"/>
    <a:srgbClr val="257A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4" autoAdjust="0"/>
    <p:restoredTop sz="98527" autoAdjust="0"/>
  </p:normalViewPr>
  <p:slideViewPr>
    <p:cSldViewPr snapToGrid="0" snapToObjects="1">
      <p:cViewPr>
        <p:scale>
          <a:sx n="90" d="100"/>
          <a:sy n="90" d="100"/>
        </p:scale>
        <p:origin x="-200" y="-480"/>
      </p:cViewPr>
      <p:guideLst>
        <p:guide orient="horz" pos="319"/>
        <p:guide pos="41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8068F45-7AE3-6C43-9032-88871BDCA947}" type="datetime1">
              <a:rPr lang="fr-CH"/>
              <a:pPr>
                <a:defRPr/>
              </a:pPr>
              <a:t>27.10.18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F0B63F3-7E6A-FB48-AD57-3C4A4FBA9A10}" type="slidenum">
              <a:rPr lang="en-US"/>
              <a:pPr>
                <a:defRPr/>
              </a:pPr>
              <a:t>‹#›</a:t>
            </a:fld>
            <a:endParaRPr lang="en-US"/>
          </a:p>
        </p:txBody>
      </p:sp>
    </p:spTree>
    <p:extLst>
      <p:ext uri="{BB962C8B-B14F-4D97-AF65-F5344CB8AC3E}">
        <p14:creationId xmlns:p14="http://schemas.microsoft.com/office/powerpoint/2010/main" val="382733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4C48AB0-F8F9-DD4A-BE1C-B9EBD8E5A1F1}" type="datetime1">
              <a:rPr lang="fr-CH"/>
              <a:pPr>
                <a:defRPr/>
              </a:pPr>
              <a:t>27.10.18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noProof="0" smtClean="0"/>
              <a:t>Click to edit Master text styles</a:t>
            </a:r>
          </a:p>
          <a:p>
            <a:pPr lvl="1"/>
            <a:r>
              <a:rPr lang="fr-CH" noProof="0" smtClean="0"/>
              <a:t>Second level</a:t>
            </a:r>
          </a:p>
          <a:p>
            <a:pPr lvl="2"/>
            <a:r>
              <a:rPr lang="fr-CH" noProof="0" smtClean="0"/>
              <a:t>Third level</a:t>
            </a:r>
          </a:p>
          <a:p>
            <a:pPr lvl="3"/>
            <a:r>
              <a:rPr lang="fr-CH" noProof="0" smtClean="0"/>
              <a:t>Fourth level</a:t>
            </a:r>
          </a:p>
          <a:p>
            <a:pPr lvl="4"/>
            <a:r>
              <a:rPr lang="fr-CH"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CAFD032-8455-8C47-8B35-52D3E92D9373}" type="slidenum">
              <a:rPr lang="en-US"/>
              <a:pPr>
                <a:defRPr/>
              </a:pPr>
              <a:t>‹#›</a:t>
            </a:fld>
            <a:endParaRPr lang="en-US"/>
          </a:p>
        </p:txBody>
      </p:sp>
    </p:spTree>
    <p:extLst>
      <p:ext uri="{BB962C8B-B14F-4D97-AF65-F5344CB8AC3E}">
        <p14:creationId xmlns:p14="http://schemas.microsoft.com/office/powerpoint/2010/main" val="4117641069"/>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3843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2570163"/>
            <a:ext cx="9144000" cy="4287837"/>
          </a:xfrm>
          <a:prstGeom prst="rect">
            <a:avLst/>
          </a:prstGeom>
        </p:spPr>
        <p:txBody>
          <a:bodyPr vert="horz"/>
          <a:lstStyle/>
          <a:p>
            <a:pPr lvl="0"/>
            <a:endParaRPr lang="en-US" noProof="0"/>
          </a:p>
        </p:txBody>
      </p:sp>
    </p:spTree>
    <p:extLst>
      <p:ext uri="{BB962C8B-B14F-4D97-AF65-F5344CB8AC3E}">
        <p14:creationId xmlns:p14="http://schemas.microsoft.com/office/powerpoint/2010/main" val="4835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50288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709963"/>
            <a:ext cx="5040000" cy="295750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205137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682960"/>
            <a:ext cx="5040000" cy="2986811"/>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143751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1 colonne titre">
    <p:spTree>
      <p:nvGrpSpPr>
        <p:cNvPr id="1" name=""/>
        <p:cNvGrpSpPr/>
        <p:nvPr/>
      </p:nvGrpSpPr>
      <p:grpSpPr>
        <a:xfrm>
          <a:off x="0" y="0"/>
          <a:ext cx="0" cy="0"/>
          <a:chOff x="0" y="0"/>
          <a:chExt cx="0" cy="0"/>
        </a:xfrm>
      </p:grpSpPr>
      <p:sp>
        <p:nvSpPr>
          <p:cNvPr id="4" name="Rectangle 3"/>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702699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onne sans titre">
    <p:spTree>
      <p:nvGrpSpPr>
        <p:cNvPr id="1" name=""/>
        <p:cNvGrpSpPr/>
        <p:nvPr/>
      </p:nvGrpSpPr>
      <p:grpSpPr>
        <a:xfrm>
          <a:off x="0" y="0"/>
          <a:ext cx="0" cy="0"/>
          <a:chOff x="0" y="0"/>
          <a:chExt cx="0" cy="0"/>
        </a:xfrm>
      </p:grpSpPr>
      <p:pic>
        <p:nvPicPr>
          <p:cNvPr id="3" name="Picture 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4"/>
          <p:cNvSpPr>
            <a:spLocks noGrp="1"/>
          </p:cNvSpPr>
          <p:nvPr>
            <p:ph type="body" sz="quarter" idx="12"/>
          </p:nvPr>
        </p:nvSpPr>
        <p:spPr>
          <a:xfrm>
            <a:off x="162000" y="406401"/>
            <a:ext cx="8787267" cy="5824538"/>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extLst>
      <p:ext uri="{BB962C8B-B14F-4D97-AF65-F5344CB8AC3E}">
        <p14:creationId xmlns:p14="http://schemas.microsoft.com/office/powerpoint/2010/main" val="2270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onnes texte">
    <p:spTree>
      <p:nvGrpSpPr>
        <p:cNvPr id="1" name=""/>
        <p:cNvGrpSpPr/>
        <p:nvPr/>
      </p:nvGrpSpPr>
      <p:grpSpPr>
        <a:xfrm>
          <a:off x="0" y="0"/>
          <a:ext cx="0" cy="0"/>
          <a:chOff x="0" y="0"/>
          <a:chExt cx="0" cy="0"/>
        </a:xfrm>
      </p:grpSpPr>
      <p:pic>
        <p:nvPicPr>
          <p:cNvPr id="4" name="Picture 6"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p:cNvSpPr>
            <a:spLocks noGrp="1"/>
          </p:cNvSpPr>
          <p:nvPr>
            <p:ph type="body" sz="quarter" idx="12"/>
          </p:nvPr>
        </p:nvSpPr>
        <p:spPr>
          <a:xfrm>
            <a:off x="162000" y="322265"/>
            <a:ext cx="4291467" cy="5689070"/>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3" name="Text Placeholder 4"/>
          <p:cNvSpPr>
            <a:spLocks noGrp="1"/>
          </p:cNvSpPr>
          <p:nvPr>
            <p:ph type="body" sz="quarter" idx="13"/>
          </p:nvPr>
        </p:nvSpPr>
        <p:spPr>
          <a:xfrm>
            <a:off x="4642983" y="1056639"/>
            <a:ext cx="4291467" cy="495469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extLst>
      <p:ext uri="{BB962C8B-B14F-4D97-AF65-F5344CB8AC3E}">
        <p14:creationId xmlns:p14="http://schemas.microsoft.com/office/powerpoint/2010/main" val="3707146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onnes titre">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8"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2082723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6"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842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4"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319797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a:p>
            <a:pPr>
              <a:defRPr/>
            </a:pPr>
            <a:endParaRPr lang="en-US" smtClean="0">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579120" y="1058333"/>
            <a:ext cx="8220393"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7" name="Picture Placeholder 16"/>
          <p:cNvSpPr>
            <a:spLocks noGrp="1"/>
          </p:cNvSpPr>
          <p:nvPr>
            <p:ph type="pic" sz="quarter" idx="13"/>
          </p:nvPr>
        </p:nvSpPr>
        <p:spPr>
          <a:xfrm>
            <a:off x="879475" y="2835275"/>
            <a:ext cx="4159250" cy="2976563"/>
          </a:xfrm>
          <a:prstGeom prst="rect">
            <a:avLst/>
          </a:prstGeom>
        </p:spPr>
        <p:txBody>
          <a:bodyPr vert="horz"/>
          <a:lstStyle/>
          <a:p>
            <a:pPr lvl="0"/>
            <a:r>
              <a:rPr lang="fr-CH" noProof="0" smtClean="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760889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6253163" cy="2840037"/>
            <a:chOff x="228600" y="208280"/>
            <a:chExt cx="6253480" cy="2839720"/>
          </a:xfrm>
        </p:grpSpPr>
        <p:sp>
          <p:nvSpPr>
            <p:cNvPr id="6" name="Rounded Rectangle 15"/>
            <p:cNvSpPr/>
            <p:nvPr userDrawn="1"/>
          </p:nvSpPr>
          <p:spPr>
            <a:xfrm>
              <a:off x="508014" y="517807"/>
              <a:ext cx="597406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63"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pic>
        <p:nvPicPr>
          <p:cNvPr id="9"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1" y="1058333"/>
            <a:ext cx="5902960" cy="1989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428086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pPr lvl="0"/>
            <a:endParaRPr lang="en-US" noProof="0"/>
          </a:p>
        </p:txBody>
      </p:sp>
    </p:spTree>
    <p:extLst>
      <p:ext uri="{BB962C8B-B14F-4D97-AF65-F5344CB8AC3E}">
        <p14:creationId xmlns:p14="http://schemas.microsoft.com/office/powerpoint/2010/main" val="9063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8802688" cy="2840037"/>
            <a:chOff x="228600" y="208280"/>
            <a:chExt cx="8802510" cy="2839720"/>
          </a:xfrm>
        </p:grpSpPr>
        <p:sp>
          <p:nvSpPr>
            <p:cNvPr id="6" name="Rounded Rectangle 15"/>
            <p:cNvSpPr/>
            <p:nvPr userDrawn="1"/>
          </p:nvSpPr>
          <p:spPr>
            <a:xfrm>
              <a:off x="507994" y="517807"/>
              <a:ext cx="852311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10"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9" name="TextBox 21"/>
          <p:cNvSpPr txBox="1">
            <a:spLocks noChangeArrowheads="1"/>
          </p:cNvSpPr>
          <p:nvPr userDrawn="1"/>
        </p:nvSpPr>
        <p:spPr bwMode="auto">
          <a:xfrm>
            <a:off x="879475" y="508000"/>
            <a:ext cx="408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p:txBody>
      </p:sp>
      <p:pic>
        <p:nvPicPr>
          <p:cNvPr id="10"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926559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4469"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143111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4469" y="1122364"/>
            <a:ext cx="5824537" cy="3277532"/>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4126786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5263" y="1122364"/>
            <a:ext cx="6640200" cy="2797614"/>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7054951" y="1122363"/>
            <a:ext cx="2100196"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
        <p:nvSpPr>
          <p:cNvPr id="6" name="Text Placeholder 4"/>
          <p:cNvSpPr>
            <a:spLocks noGrp="1"/>
          </p:cNvSpPr>
          <p:nvPr>
            <p:ph type="body" sz="quarter" idx="14"/>
          </p:nvPr>
        </p:nvSpPr>
        <p:spPr>
          <a:xfrm>
            <a:off x="162000" y="4029738"/>
            <a:ext cx="6673463"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Tree>
    <p:extLst>
      <p:ext uri="{BB962C8B-B14F-4D97-AF65-F5344CB8AC3E}">
        <p14:creationId xmlns:p14="http://schemas.microsoft.com/office/powerpoint/2010/main" val="1361930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5262" y="3969077"/>
            <a:ext cx="6721917" cy="2355019"/>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7054951" y="1122363"/>
            <a:ext cx="2100196" cy="4958340"/>
          </a:xfrm>
          <a:prstGeom prst="rect">
            <a:avLst/>
          </a:prstGeom>
        </p:spPr>
        <p:txBody>
          <a:bodyPr vert="horz"/>
          <a:lstStyle/>
          <a:p>
            <a:pPr lvl="0"/>
            <a:endParaRPr lang="en-US" noProof="0" dirty="0"/>
          </a:p>
        </p:txBody>
      </p:sp>
      <p:sp>
        <p:nvSpPr>
          <p:cNvPr id="8" name="Text Placeholder 4"/>
          <p:cNvSpPr>
            <a:spLocks noGrp="1"/>
          </p:cNvSpPr>
          <p:nvPr>
            <p:ph type="body" sz="quarter" idx="14"/>
          </p:nvPr>
        </p:nvSpPr>
        <p:spPr>
          <a:xfrm>
            <a:off x="162000" y="1080962"/>
            <a:ext cx="6673463"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9" name="Text Placeholder 4"/>
          <p:cNvSpPr>
            <a:spLocks noGrp="1"/>
          </p:cNvSpPr>
          <p:nvPr>
            <p:ph type="body" sz="quarter" idx="12"/>
          </p:nvPr>
        </p:nvSpPr>
        <p:spPr>
          <a:xfrm>
            <a:off x="295989" y="4082480"/>
            <a:ext cx="6539474" cy="2154644"/>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3197607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5262" y="3172319"/>
            <a:ext cx="8695014" cy="3151778"/>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4"/>
          <p:cNvSpPr>
            <a:spLocks noGrp="1"/>
          </p:cNvSpPr>
          <p:nvPr>
            <p:ph type="body" sz="quarter" idx="14"/>
          </p:nvPr>
        </p:nvSpPr>
        <p:spPr>
          <a:xfrm>
            <a:off x="162000" y="1080962"/>
            <a:ext cx="8728276"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9" name="Text Placeholder 4"/>
          <p:cNvSpPr>
            <a:spLocks noGrp="1"/>
          </p:cNvSpPr>
          <p:nvPr>
            <p:ph type="body" sz="quarter" idx="12"/>
          </p:nvPr>
        </p:nvSpPr>
        <p:spPr>
          <a:xfrm>
            <a:off x="295988" y="3265984"/>
            <a:ext cx="8390173" cy="2971140"/>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3990075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a:p>
            <a:pPr>
              <a:defRPr/>
            </a:pPr>
            <a:endParaRPr lang="en-US" smtClean="0">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3669066" y="1058333"/>
            <a:ext cx="5130447"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
        <p:nvSpPr>
          <p:cNvPr id="17" name="Picture Placeholder 16"/>
          <p:cNvSpPr>
            <a:spLocks noGrp="1"/>
          </p:cNvSpPr>
          <p:nvPr>
            <p:ph type="pic" sz="quarter" idx="13"/>
          </p:nvPr>
        </p:nvSpPr>
        <p:spPr>
          <a:xfrm>
            <a:off x="879474" y="1058333"/>
            <a:ext cx="2595555" cy="4798531"/>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2023934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3106738"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3255037" y="1144636"/>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253124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onne titre">
    <p:spTree>
      <p:nvGrpSpPr>
        <p:cNvPr id="1" name=""/>
        <p:cNvGrpSpPr/>
        <p:nvPr/>
      </p:nvGrpSpPr>
      <p:grpSpPr>
        <a:xfrm>
          <a:off x="0" y="0"/>
          <a:ext cx="0" cy="0"/>
          <a:chOff x="0" y="0"/>
          <a:chExt cx="0" cy="0"/>
        </a:xfrm>
      </p:grpSpPr>
      <p:sp>
        <p:nvSpPr>
          <p:cNvPr id="5" name="Rectangle 4"/>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557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052445"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6"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7673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03662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4296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243178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357759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331697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6" name="Rectangle 5"/>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275952637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20" Type="http://schemas.openxmlformats.org/officeDocument/2006/relationships/slideLayout" Target="../slideLayouts/slideLayout22.xml"/><Relationship Id="rId21" Type="http://schemas.openxmlformats.org/officeDocument/2006/relationships/slideLayout" Target="../slideLayouts/slideLayout23.xml"/><Relationship Id="rId22" Type="http://schemas.openxmlformats.org/officeDocument/2006/relationships/slideLayout" Target="../slideLayouts/slideLayout24.xml"/><Relationship Id="rId23" Type="http://schemas.openxmlformats.org/officeDocument/2006/relationships/slideLayout" Target="../slideLayouts/slideLayout25.xml"/><Relationship Id="rId24" Type="http://schemas.openxmlformats.org/officeDocument/2006/relationships/slideLayout" Target="../slideLayouts/slideLayout26.xml"/><Relationship Id="rId25" Type="http://schemas.openxmlformats.org/officeDocument/2006/relationships/slideLayout" Target="../slideLayouts/slideLayout27.xml"/><Relationship Id="rId26" Type="http://schemas.openxmlformats.org/officeDocument/2006/relationships/theme" Target="../theme/theme2.xml"/><Relationship Id="rId27" Type="http://schemas.openxmlformats.org/officeDocument/2006/relationships/image" Target="../media/image1.png"/><Relationship Id="rId10" Type="http://schemas.openxmlformats.org/officeDocument/2006/relationships/slideLayout" Target="../slideLayouts/slideLayout12.xml"/><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slideLayout" Target="../slideLayouts/slideLayout17.xml"/><Relationship Id="rId16" Type="http://schemas.openxmlformats.org/officeDocument/2006/relationships/slideLayout" Target="../slideLayouts/slideLayout18.xml"/><Relationship Id="rId17" Type="http://schemas.openxmlformats.org/officeDocument/2006/relationships/slideLayout" Target="../slideLayouts/slideLayout19.xml"/><Relationship Id="rId18" Type="http://schemas.openxmlformats.org/officeDocument/2006/relationships/slideLayout" Target="../slideLayouts/slideLayout20.xml"/><Relationship Id="rId19" Type="http://schemas.openxmlformats.org/officeDocument/2006/relationships/slideLayout" Target="../slideLayouts/slideLayout21.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 id="2147484029" r:id="rId2"/>
  </p:sldLayoutIdLst>
  <p:timing>
    <p:tnLst>
      <p:par>
        <p:cTn xmlns:p14="http://schemas.microsoft.com/office/powerpoint/2010/main" id="1" dur="indefinite" restart="never" nodeType="tmRoot"/>
      </p:par>
    </p:tnLst>
  </p:timing>
  <p:hf sldNum="0" hdr="0" ftr="0"/>
  <p:txStyles>
    <p:titleStyle>
      <a:lvl1pPr algn="l" rtl="0" eaLnBrk="0" fontAlgn="base" hangingPunct="0">
        <a:spcBef>
          <a:spcPct val="0"/>
        </a:spcBef>
        <a:spcAft>
          <a:spcPct val="0"/>
        </a:spcAft>
        <a:defRPr kumimoji="1" sz="3600" b="1" cap="all">
          <a:solidFill>
            <a:schemeClr val="bg1"/>
          </a:solidFill>
          <a:latin typeface="Rockwell"/>
          <a:ea typeface="ＭＳ Ｐゴシック" charset="0"/>
          <a:cs typeface="ヒラギノ角ゴ Pro W6" charset="0"/>
        </a:defRPr>
      </a:lvl1pPr>
      <a:lvl2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2pPr>
      <a:lvl3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3pPr>
      <a:lvl4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4pPr>
      <a:lvl5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p:titleStyle>
    <p:bodyStyle>
      <a:lvl1pPr marL="342900" indent="-342900" algn="l" rtl="0" eaLnBrk="0" fontAlgn="base" hangingPunct="0">
        <a:spcBef>
          <a:spcPct val="20000"/>
        </a:spcBef>
        <a:spcAft>
          <a:spcPct val="0"/>
        </a:spcAft>
        <a:defRPr kumimoji="1" sz="3200">
          <a:solidFill>
            <a:schemeClr val="tx1"/>
          </a:solidFill>
          <a:latin typeface="+mn-lt"/>
          <a:ea typeface="ＭＳ Ｐゴシック" charset="0"/>
          <a:cs typeface="ヒラギノ角ゴ Pro W3" charset="0"/>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0"/>
          <a:cs typeface="ヒラギノ角ゴ Pro W3"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ヒラギノ角ゴ Pro W3"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0" descr="bandefooter.png"/>
          <p:cNvPicPr>
            <a:picLocks noChangeAspect="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
          <p:cNvSpPr txBox="1">
            <a:spLocks/>
          </p:cNvSpPr>
          <p:nvPr userDrawn="1"/>
        </p:nvSpPr>
        <p:spPr>
          <a:xfrm>
            <a:off x="6934200" y="6313488"/>
            <a:ext cx="2298700" cy="365125"/>
          </a:xfrm>
          <a:prstGeom prst="rect">
            <a:avLst/>
          </a:prstGeom>
        </p:spPr>
        <p:txBody>
          <a:bodyPr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t>Panorama de la Bible </a:t>
            </a:r>
            <a:endParaRPr lang="en-US" dirty="0"/>
          </a:p>
        </p:txBody>
      </p:sp>
      <p:sp>
        <p:nvSpPr>
          <p:cNvPr id="13" name="Slide Number Placeholder 4"/>
          <p:cNvSpPr txBox="1">
            <a:spLocks/>
          </p:cNvSpPr>
          <p:nvPr userDrawn="1"/>
        </p:nvSpPr>
        <p:spPr>
          <a:xfrm>
            <a:off x="8506301" y="6313488"/>
            <a:ext cx="615474" cy="365125"/>
          </a:xfrm>
          <a:prstGeom prst="rect">
            <a:avLst/>
          </a:prstGeom>
        </p:spPr>
        <p:txBody>
          <a:bodyPr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BFABA89-278C-EA43-B63B-2CD611B0DC80}" type="slidenum">
              <a:rPr lang="en-US" smtClean="0"/>
              <a:pPr fontAlgn="auto">
                <a:spcBef>
                  <a:spcPts val="0"/>
                </a:spcBef>
                <a:spcAft>
                  <a:spcPts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49" r:id="rId5"/>
    <p:sldLayoutId id="2147484050" r:id="rId6"/>
    <p:sldLayoutId id="2147484046" r:id="rId7"/>
    <p:sldLayoutId id="2147484048"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 id="2147484043" r:id="rId18"/>
    <p:sldLayoutId id="2147484047" r:id="rId19"/>
    <p:sldLayoutId id="2147484051" r:id="rId20"/>
    <p:sldLayoutId id="2147484052" r:id="rId21"/>
    <p:sldLayoutId id="2147484053" r:id="rId22"/>
    <p:sldLayoutId id="2147484054" r:id="rId23"/>
    <p:sldLayoutId id="2147484044" r:id="rId24"/>
    <p:sldLayoutId id="2147484045" r:id="rId25"/>
  </p:sldLayoutIdLst>
  <p:timing>
    <p:tnLst>
      <p:par>
        <p:cTn xmlns:p14="http://schemas.microsoft.com/office/powerpoint/2010/main" id="1" dur="indefinite" restart="never" nodeType="tmRoot"/>
      </p:par>
    </p:tnLst>
  </p:timing>
  <p:hf sldNum="0" hdr="0" ftr="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5.wmf"/></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mailto:info@panorama-bible.c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9024"/>
          <a:stretch/>
        </p:blipFill>
        <p:spPr/>
      </p:pic>
      <p:pic>
        <p:nvPicPr>
          <p:cNvPr id="19458" name="Picture 16" descr="bandebleu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57225"/>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a:xfrm>
            <a:off x="873125" y="1671638"/>
            <a:ext cx="9172575" cy="2225675"/>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pPr>
              <a:defRPr/>
            </a:pPr>
            <a:r>
              <a:rPr lang="fr-FR" b="0" cap="none" dirty="0" smtClean="0">
                <a:latin typeface="Cambria"/>
                <a:cs typeface="Cambria"/>
              </a:rPr>
              <a:t>L’histoire de</a:t>
            </a:r>
          </a:p>
          <a:p>
            <a:pPr>
              <a:lnSpc>
                <a:spcPct val="70000"/>
              </a:lnSpc>
              <a:spcBef>
                <a:spcPts val="0"/>
              </a:spcBef>
              <a:defRPr/>
            </a:pPr>
            <a:r>
              <a:rPr lang="fr-FR" sz="11000" b="0" cap="none" spc="300" dirty="0" smtClean="0">
                <a:latin typeface="Cambria"/>
                <a:cs typeface="Cambria"/>
              </a:rPr>
              <a:t>Jonas</a:t>
            </a:r>
            <a:endParaRPr lang="fr-CH" sz="11000" b="0" cap="none" spc="300" dirty="0">
              <a:latin typeface="Cambria"/>
              <a:cs typeface="Cambria"/>
            </a:endParaRPr>
          </a:p>
        </p:txBody>
      </p:sp>
      <p:pic>
        <p:nvPicPr>
          <p:cNvPr id="19460" name="Picture 18" descr="bandefooter.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Footer Placeholder 1"/>
          <p:cNvSpPr txBox="1">
            <a:spLocks/>
          </p:cNvSpPr>
          <p:nvPr/>
        </p:nvSpPr>
        <p:spPr bwMode="auto">
          <a:xfrm>
            <a:off x="6934200" y="6313488"/>
            <a:ext cx="2298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sz="1300">
                <a:solidFill>
                  <a:schemeClr val="bg1"/>
                </a:solidFill>
              </a:rPr>
              <a:t>D. Gern</a:t>
            </a:r>
          </a:p>
        </p:txBody>
      </p:sp>
      <p:sp>
        <p:nvSpPr>
          <p:cNvPr id="19462" name="Slide Number Placeholder 4"/>
          <p:cNvSpPr txBox="1">
            <a:spLocks/>
          </p:cNvSpPr>
          <p:nvPr/>
        </p:nvSpPr>
        <p:spPr bwMode="auto">
          <a:xfrm>
            <a:off x="8204119" y="6313488"/>
            <a:ext cx="91765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r" eaLnBrk="1" hangingPunct="1"/>
            <a:r>
              <a:rPr lang="en-US" sz="1300" dirty="0">
                <a:solidFill>
                  <a:schemeClr val="bg1"/>
                </a:solidFill>
              </a:rPr>
              <a:t>4</a:t>
            </a:r>
            <a:r>
              <a:rPr lang="en-US" sz="1300" dirty="0" smtClean="0">
                <a:solidFill>
                  <a:schemeClr val="bg1"/>
                </a:solidFill>
              </a:rPr>
              <a:t>.2015</a:t>
            </a:r>
            <a:endParaRPr lang="en-US" sz="1300" dirty="0">
              <a:solidFill>
                <a:schemeClr val="bg1"/>
              </a:solidFill>
            </a:endParaRPr>
          </a:p>
        </p:txBody>
      </p:sp>
      <p:pic>
        <p:nvPicPr>
          <p:cNvPr id="19463" name="Picture 15" descr="titre_panorama.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6225" y="-192088"/>
            <a:ext cx="6980238"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3"/>
          <p:cNvSpPr txBox="1">
            <a:spLocks noChangeArrowheads="1"/>
          </p:cNvSpPr>
          <p:nvPr/>
        </p:nvSpPr>
        <p:spPr bwMode="auto">
          <a:xfrm>
            <a:off x="8682037" y="6625336"/>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a:solidFill>
                  <a:schemeClr val="bg1"/>
                </a:solidFill>
                <a:latin typeface="Cambria"/>
                <a:cs typeface="Cambria"/>
              </a:rPr>
              <a:t>TP</a:t>
            </a:r>
            <a:endParaRPr lang="fr-FR" sz="1200" dirty="0">
              <a:solidFill>
                <a:schemeClr val="bg1"/>
              </a:solidFill>
              <a:latin typeface="Cambria"/>
              <a:cs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Lorsque Jonas </a:t>
            </a:r>
            <a:r>
              <a:rPr lang="fr-FR" dirty="0"/>
              <a:t>arrive à </a:t>
            </a:r>
            <a:r>
              <a:rPr lang="fr-FR" dirty="0" err="1"/>
              <a:t>Japho</a:t>
            </a:r>
            <a:r>
              <a:rPr lang="fr-FR" dirty="0"/>
              <a:t>, un bateau est prêt à partir à </a:t>
            </a:r>
            <a:r>
              <a:rPr lang="fr-FR" dirty="0" err="1"/>
              <a:t>Tarsis</a:t>
            </a:r>
            <a:r>
              <a:rPr lang="fr-FR" dirty="0"/>
              <a:t>,</a:t>
            </a:r>
            <a:endParaRPr lang="fr-CH" dirty="0"/>
          </a:p>
          <a:p>
            <a:r>
              <a:rPr lang="fr-FR" dirty="0"/>
              <a:t>Quelle coïncidence</a:t>
            </a:r>
            <a:r>
              <a:rPr lang="fr-FR" dirty="0" smtClean="0"/>
              <a:t>!</a:t>
            </a:r>
            <a:endParaRPr lang="fr-CH" dirty="0"/>
          </a:p>
        </p:txBody>
      </p:sp>
      <p:pic>
        <p:nvPicPr>
          <p:cNvPr id="3" name="Espace réservé pour une image  2"/>
          <p:cNvPicPr>
            <a:picLocks noGrp="1" noChangeAspect="1"/>
          </p:cNvPicPr>
          <p:nvPr>
            <p:ph type="pic" sz="quarter" idx="13"/>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p:pic>
      <p:sp>
        <p:nvSpPr>
          <p:cNvPr id="5" name="Text Box 27"/>
          <p:cNvSpPr txBox="1">
            <a:spLocks noChangeArrowheads="1"/>
          </p:cNvSpPr>
          <p:nvPr/>
        </p:nvSpPr>
        <p:spPr bwMode="auto">
          <a:xfrm>
            <a:off x="1775591" y="6182472"/>
            <a:ext cx="51386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800" b="0" dirty="0">
                <a:latin typeface="+mj-lt"/>
              </a:rPr>
              <a:t>Vue depuis le port de </a:t>
            </a:r>
            <a:r>
              <a:rPr lang="fr-CH" sz="1800" b="0" dirty="0" smtClean="0">
                <a:latin typeface="+mj-lt"/>
              </a:rPr>
              <a:t>Jaffa (anciennement Japho)</a:t>
            </a:r>
            <a:endParaRPr lang="fr-FR" sz="1800" b="0" dirty="0">
              <a:latin typeface="+mj-lt"/>
            </a:endParaRPr>
          </a:p>
        </p:txBody>
      </p:sp>
      <p:sp>
        <p:nvSpPr>
          <p:cNvPr id="6" name="Text Box 13"/>
          <p:cNvSpPr txBox="1">
            <a:spLocks noChangeArrowheads="1"/>
          </p:cNvSpPr>
          <p:nvPr/>
        </p:nvSpPr>
        <p:spPr bwMode="auto">
          <a:xfrm>
            <a:off x="8426924" y="6110111"/>
            <a:ext cx="63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DG</a:t>
            </a:r>
            <a:endParaRPr lang="fr-FR" sz="1200" b="0" dirty="0">
              <a:solidFill>
                <a:srgbClr val="4D4D4D"/>
              </a:solidFill>
              <a:latin typeface="+mj-lt"/>
            </a:endParaRPr>
          </a:p>
        </p:txBody>
      </p:sp>
    </p:spTree>
    <p:extLst>
      <p:ext uri="{BB962C8B-B14F-4D97-AF65-F5344CB8AC3E}">
        <p14:creationId xmlns:p14="http://schemas.microsoft.com/office/powerpoint/2010/main" val="4126208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Ninive </a:t>
            </a:r>
            <a:r>
              <a:rPr lang="fr-FR" dirty="0"/>
              <a:t>est la capitale de l'Assyrie.</a:t>
            </a:r>
            <a:endParaRPr lang="fr-CH" dirty="0"/>
          </a:p>
          <a:p>
            <a:r>
              <a:rPr lang="fr-FR" dirty="0" smtClean="0"/>
              <a:t>C’est la </a:t>
            </a:r>
            <a:r>
              <a:rPr lang="fr-FR" dirty="0"/>
              <a:t>superpuissance de l'époque.</a:t>
            </a:r>
            <a:endParaRPr lang="fr-CH" dirty="0"/>
          </a:p>
          <a:p>
            <a:r>
              <a:rPr lang="fr-FR" dirty="0"/>
              <a:t>Elle représente une grande menace pour Israël.</a:t>
            </a:r>
            <a:endParaRPr lang="fr-CH" dirty="0"/>
          </a:p>
          <a:p>
            <a:r>
              <a:rPr lang="fr-FR" dirty="0"/>
              <a:t>Et pourtant c'est là que Jonas doit aller parler de Dieu</a:t>
            </a:r>
            <a:r>
              <a:rPr lang="fr-FR" dirty="0" smtClean="0"/>
              <a:t>!</a:t>
            </a:r>
            <a:endParaRPr lang="fr-CH" dirty="0"/>
          </a:p>
        </p:txBody>
      </p:sp>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131054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Et </a:t>
            </a:r>
            <a:r>
              <a:rPr lang="fr-FR" dirty="0"/>
              <a:t>si le Seigneur nous disait d'aller parler de lui</a:t>
            </a:r>
            <a:endParaRPr lang="fr-CH" dirty="0"/>
          </a:p>
          <a:p>
            <a:pPr lvl="1"/>
            <a:r>
              <a:rPr lang="fr-FR" dirty="0"/>
              <a:t>dans un pays musulman,</a:t>
            </a:r>
            <a:endParaRPr lang="fr-CH" dirty="0"/>
          </a:p>
          <a:p>
            <a:pPr lvl="1"/>
            <a:r>
              <a:rPr lang="fr-FR" dirty="0"/>
              <a:t>dans un quartier populaire de notre </a:t>
            </a:r>
            <a:r>
              <a:rPr lang="fr-FR" dirty="0" smtClean="0"/>
              <a:t>ville</a:t>
            </a:r>
            <a:endParaRPr lang="fr-CH" dirty="0"/>
          </a:p>
          <a:p>
            <a:pPr lvl="1"/>
            <a:r>
              <a:rPr lang="fr-FR" dirty="0"/>
              <a:t>ou dans une région inhospitalière?</a:t>
            </a:r>
            <a:endParaRPr lang="fr-CH" dirty="0"/>
          </a:p>
          <a:p>
            <a:r>
              <a:rPr lang="fr-FR" dirty="0" smtClean="0"/>
              <a:t>Réagirions</a:t>
            </a:r>
            <a:r>
              <a:rPr lang="fr-FR" dirty="0"/>
              <a:t>-nous comme Jonas?</a:t>
            </a:r>
            <a:endParaRPr lang="fr-CH" dirty="0"/>
          </a:p>
          <a:p>
            <a:r>
              <a:rPr lang="fr-FR" dirty="0" smtClean="0"/>
              <a:t>Celui-ci </a:t>
            </a:r>
            <a:r>
              <a:rPr lang="fr-FR" dirty="0"/>
              <a:t>est confronté à une nouveauté:</a:t>
            </a:r>
            <a:endParaRPr lang="fr-CH" dirty="0"/>
          </a:p>
          <a:p>
            <a:pPr lvl="1"/>
            <a:r>
              <a:rPr lang="fr-FR" dirty="0"/>
              <a:t>Parler de l'Eternel à l'étranger</a:t>
            </a:r>
            <a:r>
              <a:rPr lang="fr-FR" dirty="0" smtClean="0"/>
              <a:t>.</a:t>
            </a:r>
            <a:endParaRPr lang="fr-CH" dirty="0"/>
          </a:p>
        </p:txBody>
      </p:sp>
      <p:pic>
        <p:nvPicPr>
          <p:cNvPr id="6" name="Picture 5"/>
          <p:cNvPicPr>
            <a:picLocks noGrp="1" noChangeArrowheads="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153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4" name="Espace réservé du texte 3"/>
          <p:cNvSpPr>
            <a:spLocks noGrp="1"/>
          </p:cNvSpPr>
          <p:nvPr>
            <p:ph type="body" sz="quarter" idx="12"/>
          </p:nvPr>
        </p:nvSpPr>
        <p:spPr/>
        <p:txBody>
          <a:bodyPr/>
          <a:lstStyle/>
          <a:p>
            <a:r>
              <a:rPr lang="fr-FR" dirty="0" smtClean="0"/>
              <a:t>Serons</a:t>
            </a:r>
            <a:r>
              <a:rPr lang="fr-FR" dirty="0"/>
              <a:t>-nous également réticents si le Seigneur nous dit de parler de lui d’une nouvelle façon:</a:t>
            </a:r>
            <a:endParaRPr lang="fr-CH" dirty="0"/>
          </a:p>
          <a:p>
            <a:pPr lvl="1"/>
            <a:r>
              <a:rPr lang="fr-FR" dirty="0"/>
              <a:t>par le théâtre?</a:t>
            </a:r>
            <a:endParaRPr lang="fr-CH" dirty="0"/>
          </a:p>
          <a:p>
            <a:pPr lvl="1"/>
            <a:r>
              <a:rPr lang="fr-FR" dirty="0"/>
              <a:t>par la danse?</a:t>
            </a:r>
            <a:endParaRPr lang="fr-CH" dirty="0"/>
          </a:p>
          <a:p>
            <a:pPr lvl="1"/>
            <a:r>
              <a:rPr lang="fr-FR" dirty="0"/>
              <a:t>par la musique moderne?</a:t>
            </a:r>
            <a:endParaRPr lang="fr-CH" dirty="0"/>
          </a:p>
          <a:p>
            <a:pPr lvl="1"/>
            <a:r>
              <a:rPr lang="fr-FR" dirty="0"/>
              <a:t>sur un site internet?</a:t>
            </a:r>
            <a:endParaRPr lang="fr-CH" dirty="0"/>
          </a:p>
          <a:p>
            <a:r>
              <a:rPr lang="fr-FR" dirty="0"/>
              <a:t>Jonas a un message difficile à annoncer.</a:t>
            </a:r>
            <a:endParaRPr lang="fr-CH" dirty="0"/>
          </a:p>
          <a:p>
            <a:r>
              <a:rPr lang="fr-FR" dirty="0"/>
              <a:t>Est-ce que c'est la sévérité du message qui l'a fait fuir</a:t>
            </a:r>
            <a:r>
              <a:rPr lang="fr-FR" dirty="0" smtClean="0"/>
              <a:t>?</a:t>
            </a:r>
            <a:endParaRPr lang="fr-CH" dirty="0"/>
          </a:p>
        </p:txBody>
      </p:sp>
    </p:spTree>
    <p:extLst>
      <p:ext uri="{BB962C8B-B14F-4D97-AF65-F5344CB8AC3E}">
        <p14:creationId xmlns:p14="http://schemas.microsoft.com/office/powerpoint/2010/main" val="21773220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On peut être tenté d'éviter de parler du jugement de Dieu envers ceux qui ne croient pas.</a:t>
            </a:r>
            <a:endParaRPr lang="fr-CH" dirty="0"/>
          </a:p>
          <a:p>
            <a:r>
              <a:rPr lang="fr-FR" dirty="0" smtClean="0"/>
              <a:t>Et </a:t>
            </a:r>
            <a:r>
              <a:rPr lang="fr-FR" dirty="0"/>
              <a:t>pourtant le Seigneur nous dit:</a:t>
            </a:r>
            <a:endParaRPr lang="fr-CH" dirty="0"/>
          </a:p>
          <a:p>
            <a:pPr lvl="2"/>
            <a:r>
              <a:rPr lang="fr-FR" dirty="0"/>
              <a:t>Car le salaire du péché, c'est la mort; mais le don gratuit de Dieu, c'est la vie éternelle en Jésus-Christ notre Seigneur. Rom 6,23	</a:t>
            </a:r>
            <a:endParaRPr lang="fr-CH" dirty="0"/>
          </a:p>
        </p:txBody>
      </p:sp>
      <p:pic>
        <p:nvPicPr>
          <p:cNvPr id="9" name="Espace réservé pour une image  8"/>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54843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295989" y="1122363"/>
            <a:ext cx="5669581" cy="4936067"/>
          </a:xfrm>
        </p:spPr>
        <p:txBody>
          <a:bodyPr/>
          <a:lstStyle/>
          <a:p>
            <a:r>
              <a:rPr lang="fr-FR" dirty="0" smtClean="0"/>
              <a:t>Est</a:t>
            </a:r>
            <a:r>
              <a:rPr lang="fr-FR" dirty="0"/>
              <a:t>-ce qu'on </a:t>
            </a:r>
            <a:r>
              <a:rPr lang="fr-FR" dirty="0" smtClean="0"/>
              <a:t>n’est </a:t>
            </a:r>
            <a:r>
              <a:rPr lang="fr-FR" dirty="0"/>
              <a:t>pas souvent comme Jonas?</a:t>
            </a:r>
            <a:endParaRPr lang="fr-CH" dirty="0"/>
          </a:p>
          <a:p>
            <a:r>
              <a:rPr lang="fr-FR" dirty="0"/>
              <a:t>On fait quelque chose de mauvais, et on le sait.</a:t>
            </a:r>
            <a:endParaRPr lang="fr-CH" dirty="0"/>
          </a:p>
          <a:p>
            <a:r>
              <a:rPr lang="fr-FR" dirty="0"/>
              <a:t>On se cache, notre entourage ne le voit pas.</a:t>
            </a:r>
            <a:endParaRPr lang="fr-CH" dirty="0"/>
          </a:p>
          <a:p>
            <a:r>
              <a:rPr lang="fr-FR" dirty="0"/>
              <a:t>Mais attention: Dieu nous voit!</a:t>
            </a:r>
            <a:endParaRPr lang="fr-CH" dirty="0"/>
          </a:p>
          <a:p>
            <a:pPr lvl="2"/>
            <a:r>
              <a:rPr lang="fr-FR" dirty="0"/>
              <a:t>Tu sais quand je m'assieds et quand je me lève, Tu pénètres de loin ma pensée; </a:t>
            </a:r>
            <a:r>
              <a:rPr lang="fr-FR" dirty="0" smtClean="0"/>
              <a:t>Tu </a:t>
            </a:r>
            <a:r>
              <a:rPr lang="fr-FR" dirty="0"/>
              <a:t>sais quand je marche et quand je me couche, Et tu pénètres toutes mes voies. Ps </a:t>
            </a:r>
            <a:r>
              <a:rPr lang="fr-FR" dirty="0" smtClean="0"/>
              <a:t>139,3</a:t>
            </a:r>
            <a:endParaRPr lang="fr-CH" dirty="0"/>
          </a:p>
        </p:txBody>
      </p:sp>
      <p:pic>
        <p:nvPicPr>
          <p:cNvPr id="5" name="Picture 5"/>
          <p:cNvPicPr>
            <a:picLocks noGrp="1" noChangeAspect="1" noChangeArrowheads="1"/>
          </p:cNvPicPr>
          <p:nvPr>
            <p:ph type="pic" sz="quarter" idx="13"/>
          </p:nvPr>
        </p:nvPicPr>
        <p:blipFill rotWithShape="1">
          <a:blip r:embed="rId2" cstate="screen">
            <a:extLst>
              <a:ext uri="{28A0092B-C50C-407E-A947-70E740481C1C}">
                <a14:useLocalDpi xmlns:a14="http://schemas.microsoft.com/office/drawing/2010/main"/>
              </a:ext>
            </a:extLst>
          </a:blip>
          <a:srcRect b="-451"/>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799973" y="6058430"/>
            <a:ext cx="333507" cy="246221"/>
          </a:xfrm>
          <a:prstGeom prst="rect">
            <a:avLst/>
          </a:prstGeom>
        </p:spPr>
        <p:txBody>
          <a:bodyPr wrap="none">
            <a:spAutoFit/>
          </a:bodyPr>
          <a:lstStyle/>
          <a:p>
            <a:pPr eaLnBrk="1" hangingPunct="1"/>
            <a:r>
              <a:rPr lang="fr-CH" sz="1000" dirty="0">
                <a:latin typeface="Cambria"/>
                <a:cs typeface="Cambria"/>
              </a:rPr>
              <a:t>TP</a:t>
            </a:r>
            <a:endParaRPr lang="fr-FR" sz="1000" dirty="0">
              <a:latin typeface="Cambria"/>
              <a:cs typeface="Cambria"/>
            </a:endParaRPr>
          </a:p>
        </p:txBody>
      </p:sp>
    </p:spTree>
    <p:extLst>
      <p:ext uri="{BB962C8B-B14F-4D97-AF65-F5344CB8AC3E}">
        <p14:creationId xmlns:p14="http://schemas.microsoft.com/office/powerpoint/2010/main" val="1470702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Jonas </a:t>
            </a:r>
            <a:r>
              <a:rPr lang="fr-FR" dirty="0"/>
              <a:t>descend au port de </a:t>
            </a:r>
            <a:r>
              <a:rPr lang="fr-FR" dirty="0" err="1"/>
              <a:t>Japho</a:t>
            </a:r>
            <a:r>
              <a:rPr lang="fr-FR" dirty="0"/>
              <a:t>.</a:t>
            </a:r>
            <a:endParaRPr lang="fr-CH" dirty="0"/>
          </a:p>
          <a:p>
            <a:pPr lvl="2"/>
            <a:r>
              <a:rPr lang="fr-FR" dirty="0"/>
              <a:t>Il descendit à </a:t>
            </a:r>
            <a:r>
              <a:rPr lang="fr-FR" dirty="0" err="1"/>
              <a:t>Japho</a:t>
            </a:r>
            <a:r>
              <a:rPr lang="fr-FR" dirty="0"/>
              <a:t>, et il trouva un navire qui allait à </a:t>
            </a:r>
            <a:r>
              <a:rPr lang="fr-FR" dirty="0" err="1"/>
              <a:t>Tarsis</a:t>
            </a:r>
            <a:r>
              <a:rPr lang="fr-FR" dirty="0"/>
              <a:t>. Jon 1,3	</a:t>
            </a:r>
            <a:endParaRPr lang="fr-CH" dirty="0"/>
          </a:p>
          <a:p>
            <a:r>
              <a:rPr lang="fr-CH" dirty="0"/>
              <a:t>Il met le plus de barrières possibles entre</a:t>
            </a:r>
          </a:p>
          <a:p>
            <a:pPr lvl="1"/>
            <a:r>
              <a:rPr lang="fr-CH" dirty="0"/>
              <a:t>lui </a:t>
            </a:r>
          </a:p>
          <a:p>
            <a:pPr lvl="1"/>
            <a:r>
              <a:rPr lang="fr-CH" dirty="0"/>
              <a:t>et la tâche confiée par Dieu.</a:t>
            </a:r>
          </a:p>
          <a:p>
            <a:r>
              <a:rPr lang="fr-CH" dirty="0"/>
              <a:t>A chacun de réfléchir:</a:t>
            </a:r>
          </a:p>
          <a:p>
            <a:r>
              <a:rPr lang="fr-CH" dirty="0"/>
              <a:t>Quelles sont les barrières entre</a:t>
            </a:r>
          </a:p>
          <a:p>
            <a:pPr lvl="1"/>
            <a:r>
              <a:rPr lang="fr-CH" dirty="0"/>
              <a:t>la tâche que Dieu me donne</a:t>
            </a:r>
          </a:p>
          <a:p>
            <a:pPr lvl="1"/>
            <a:r>
              <a:rPr lang="fr-CH" dirty="0"/>
              <a:t>et </a:t>
            </a:r>
            <a:r>
              <a:rPr lang="fr-CH" dirty="0" smtClean="0"/>
              <a:t>moi-même?</a:t>
            </a:r>
            <a:endParaRPr lang="fr-CH" dirty="0"/>
          </a:p>
        </p:txBody>
      </p:sp>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Rectangle 4"/>
          <p:cNvSpPr/>
          <p:nvPr/>
        </p:nvSpPr>
        <p:spPr>
          <a:xfrm>
            <a:off x="2901704" y="6586123"/>
            <a:ext cx="337264" cy="246221"/>
          </a:xfrm>
          <a:prstGeom prst="rect">
            <a:avLst/>
          </a:prstGeom>
        </p:spPr>
        <p:txBody>
          <a:bodyPr wrap="none">
            <a:spAutoFit/>
          </a:bodyPr>
          <a:lstStyle/>
          <a:p>
            <a:pPr eaLnBrk="1" hangingPunct="1"/>
            <a:r>
              <a:rPr lang="fr-CH" sz="1000" dirty="0" smtClean="0">
                <a:latin typeface="Cambria"/>
                <a:cs typeface="Cambria"/>
              </a:rPr>
              <a:t>FO</a:t>
            </a:r>
            <a:endParaRPr lang="fr-FR" sz="1000" dirty="0">
              <a:latin typeface="Cambria"/>
              <a:cs typeface="Cambria"/>
            </a:endParaRPr>
          </a:p>
        </p:txBody>
      </p:sp>
    </p:spTree>
    <p:extLst>
      <p:ext uri="{BB962C8B-B14F-4D97-AF65-F5344CB8AC3E}">
        <p14:creationId xmlns:p14="http://schemas.microsoft.com/office/powerpoint/2010/main" val="15611069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162000" y="925689"/>
            <a:ext cx="5510667" cy="4944535"/>
          </a:xfrm>
        </p:spPr>
        <p:txBody>
          <a:bodyPr/>
          <a:lstStyle/>
          <a:p>
            <a:r>
              <a:rPr lang="fr-FR" dirty="0" smtClean="0"/>
              <a:t>A </a:t>
            </a:r>
            <a:r>
              <a:rPr lang="fr-FR" dirty="0" err="1"/>
              <a:t>Japho</a:t>
            </a:r>
            <a:r>
              <a:rPr lang="fr-FR" dirty="0"/>
              <a:t>, il trouve un bateau qui va à </a:t>
            </a:r>
            <a:r>
              <a:rPr lang="fr-FR" dirty="0" err="1"/>
              <a:t>Tarsis</a:t>
            </a:r>
            <a:r>
              <a:rPr lang="fr-FR" dirty="0"/>
              <a:t>.</a:t>
            </a:r>
            <a:endParaRPr lang="fr-CH" dirty="0"/>
          </a:p>
          <a:p>
            <a:r>
              <a:rPr lang="fr-FR" dirty="0"/>
              <a:t>Son but est de s'éloigner de la face de Dieu.</a:t>
            </a:r>
            <a:endParaRPr lang="fr-CH" dirty="0"/>
          </a:p>
          <a:p>
            <a:r>
              <a:rPr lang="fr-FR" dirty="0"/>
              <a:t>Il paie le prix du transport.</a:t>
            </a:r>
            <a:endParaRPr lang="fr-CH" dirty="0"/>
          </a:p>
          <a:p>
            <a:pPr lvl="1"/>
            <a:r>
              <a:rPr lang="fr-FR" dirty="0" smtClean="0"/>
              <a:t>Des </a:t>
            </a:r>
            <a:r>
              <a:rPr lang="fr-FR" dirty="0"/>
              <a:t>commentateurs indiquent qu'il fallait un an pour aller de </a:t>
            </a:r>
            <a:r>
              <a:rPr lang="fr-FR" dirty="0" err="1"/>
              <a:t>Japho</a:t>
            </a:r>
            <a:r>
              <a:rPr lang="fr-FR" dirty="0"/>
              <a:t> à </a:t>
            </a:r>
            <a:r>
              <a:rPr lang="fr-FR" dirty="0" err="1"/>
              <a:t>Tarsis</a:t>
            </a:r>
            <a:r>
              <a:rPr lang="fr-FR" dirty="0"/>
              <a:t>, de port en port.</a:t>
            </a:r>
            <a:endParaRPr lang="fr-CH" dirty="0"/>
          </a:p>
          <a:p>
            <a:r>
              <a:rPr lang="fr-FR" dirty="0"/>
              <a:t>Jonas a du dépenser une fortune pour payer son billet</a:t>
            </a:r>
            <a:r>
              <a:rPr lang="fr-FR" dirty="0" smtClean="0"/>
              <a:t>!</a:t>
            </a:r>
            <a:endParaRPr lang="fr-CH" dirty="0"/>
          </a:p>
        </p:txBody>
      </p:sp>
      <p:pic>
        <p:nvPicPr>
          <p:cNvPr id="5" name="Picture 5"/>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619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4" name="Rectangle 3"/>
          <p:cNvSpPr/>
          <p:nvPr/>
        </p:nvSpPr>
        <p:spPr>
          <a:xfrm>
            <a:off x="8806736" y="6611779"/>
            <a:ext cx="333507" cy="246221"/>
          </a:xfrm>
          <a:prstGeom prst="rect">
            <a:avLst/>
          </a:prstGeom>
        </p:spPr>
        <p:txBody>
          <a:bodyPr wrap="none">
            <a:spAutoFit/>
          </a:bodyPr>
          <a:lstStyle/>
          <a:p>
            <a:pPr eaLnBrk="1" hangingPunct="1"/>
            <a:r>
              <a:rPr lang="fr-CH" sz="1000" dirty="0" smtClean="0">
                <a:latin typeface="Cambria"/>
                <a:cs typeface="Cambria"/>
              </a:rPr>
              <a:t>TP</a:t>
            </a:r>
            <a:endParaRPr lang="fr-FR" sz="1000" dirty="0">
              <a:latin typeface="Cambria"/>
              <a:cs typeface="Cambria"/>
            </a:endParaRPr>
          </a:p>
        </p:txBody>
      </p:sp>
    </p:spTree>
    <p:extLst>
      <p:ext uri="{BB962C8B-B14F-4D97-AF65-F5344CB8AC3E}">
        <p14:creationId xmlns:p14="http://schemas.microsoft.com/office/powerpoint/2010/main" val="511165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Satan </a:t>
            </a:r>
            <a:r>
              <a:rPr lang="fr-FR" dirty="0"/>
              <a:t>cherche à </a:t>
            </a:r>
            <a:r>
              <a:rPr lang="fr-FR" dirty="0" smtClean="0"/>
              <a:t>vous </a:t>
            </a:r>
            <a:r>
              <a:rPr lang="fr-FR" dirty="0"/>
              <a:t>vendre des billets.</a:t>
            </a:r>
            <a:endParaRPr lang="fr-CH" dirty="0"/>
          </a:p>
          <a:p>
            <a:pPr lvl="1"/>
            <a:r>
              <a:rPr lang="fr-CH" dirty="0"/>
              <a:t>Le but: </a:t>
            </a:r>
            <a:r>
              <a:rPr lang="fr-CH" dirty="0" smtClean="0"/>
              <a:t>vous </a:t>
            </a:r>
            <a:r>
              <a:rPr lang="fr-CH" dirty="0"/>
              <a:t>éloigner de Dieu.</a:t>
            </a:r>
          </a:p>
          <a:p>
            <a:r>
              <a:rPr lang="fr-CH" dirty="0"/>
              <a:t>Il </a:t>
            </a:r>
            <a:r>
              <a:rPr lang="fr-CH" dirty="0" smtClean="0"/>
              <a:t>vous </a:t>
            </a:r>
            <a:r>
              <a:rPr lang="fr-CH" dirty="0"/>
              <a:t>accorde même des rabais pour </a:t>
            </a:r>
            <a:r>
              <a:rPr lang="fr-CH" dirty="0" smtClean="0"/>
              <a:t>vous </a:t>
            </a:r>
            <a:r>
              <a:rPr lang="fr-CH" dirty="0"/>
              <a:t>attirer.</a:t>
            </a:r>
          </a:p>
          <a:p>
            <a:r>
              <a:rPr lang="fr-CH" dirty="0" smtClean="0"/>
              <a:t>Etes-vous en train </a:t>
            </a:r>
            <a:r>
              <a:rPr lang="fr-CH" dirty="0"/>
              <a:t>de payer un billet qui va </a:t>
            </a:r>
            <a:r>
              <a:rPr lang="fr-CH" dirty="0" smtClean="0"/>
              <a:t>vous éloigner </a:t>
            </a:r>
            <a:r>
              <a:rPr lang="fr-CH" dirty="0"/>
              <a:t>du Seigneur?</a:t>
            </a:r>
          </a:p>
          <a:p>
            <a:r>
              <a:rPr lang="fr-CH" dirty="0" smtClean="0"/>
              <a:t>Résistez!</a:t>
            </a:r>
            <a:endParaRPr lang="fr-CH" dirty="0"/>
          </a:p>
          <a:p>
            <a:r>
              <a:rPr lang="fr-CH" dirty="0" smtClean="0"/>
              <a:t>Demandez </a:t>
            </a:r>
            <a:r>
              <a:rPr lang="fr-CH" dirty="0"/>
              <a:t>au Seigneur la force pour ne pas être entraîné vers le mal</a:t>
            </a:r>
            <a:r>
              <a:rPr lang="fr-CH" dirty="0" smtClean="0"/>
              <a:t>.</a:t>
            </a:r>
            <a:endParaRPr lang="fr-CH" dirty="0"/>
          </a:p>
        </p:txBody>
      </p:sp>
      <p:pic>
        <p:nvPicPr>
          <p:cNvPr id="6" name="Picture 6"/>
          <p:cNvPicPr>
            <a:picLocks noGrp="1" noChangeAspect="1" noChangeArrowheads="1"/>
          </p:cNvPicPr>
          <p:nvPr>
            <p:ph type="pic" sz="quarter" idx="13"/>
          </p:nvPr>
        </p:nvPicPr>
        <p:blipFill rotWithShape="1">
          <a:blip r:embed="rId2" cstate="email">
            <a:extLst>
              <a:ext uri="{28A0092B-C50C-407E-A947-70E740481C1C}">
                <a14:useLocalDpi xmlns:a14="http://schemas.microsoft.com/office/drawing/2010/main"/>
              </a:ext>
            </a:extLst>
          </a:blip>
          <a:srcRect l="17134" r="35454"/>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698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0" y="-133374"/>
            <a:ext cx="9144000" cy="6858000"/>
          </a:xfrm>
        </p:spPr>
      </p:pic>
      <p:grpSp>
        <p:nvGrpSpPr>
          <p:cNvPr id="63" name="Group 62"/>
          <p:cNvGrpSpPr/>
          <p:nvPr/>
        </p:nvGrpSpPr>
        <p:grpSpPr>
          <a:xfrm>
            <a:off x="7347379" y="2273089"/>
            <a:ext cx="1413157" cy="518724"/>
            <a:chOff x="7347379" y="2273089"/>
            <a:chExt cx="1413157" cy="518724"/>
          </a:xfrm>
        </p:grpSpPr>
        <p:pic>
          <p:nvPicPr>
            <p:cNvPr id="43" name="Picture 42"/>
            <p:cNvPicPr>
              <a:picLocks noChangeAspect="1"/>
            </p:cNvPicPr>
            <p:nvPr/>
          </p:nvPicPr>
          <p:blipFill>
            <a:blip r:embed="rId3"/>
            <a:stretch>
              <a:fillRect/>
            </a:stretch>
          </p:blipFill>
          <p:spPr>
            <a:xfrm flipV="1">
              <a:off x="8557336" y="2360012"/>
              <a:ext cx="203200" cy="431801"/>
            </a:xfrm>
            <a:prstGeom prst="rect">
              <a:avLst/>
            </a:prstGeom>
          </p:spPr>
        </p:pic>
        <p:sp>
          <p:nvSpPr>
            <p:cNvPr id="44" name="TextBox 43"/>
            <p:cNvSpPr txBox="1"/>
            <p:nvPr/>
          </p:nvSpPr>
          <p:spPr>
            <a:xfrm>
              <a:off x="7347379" y="2273089"/>
              <a:ext cx="1404788" cy="307777"/>
            </a:xfrm>
            <a:prstGeom prst="rect">
              <a:avLst/>
            </a:prstGeom>
            <a:noFill/>
          </p:spPr>
          <p:txBody>
            <a:bodyPr wrap="square" rtlCol="0">
              <a:spAutoFit/>
            </a:bodyPr>
            <a:lstStyle/>
            <a:p>
              <a:r>
                <a:rPr lang="en-US" sz="1400" dirty="0" smtClean="0">
                  <a:solidFill>
                    <a:srgbClr val="FFFFFF"/>
                  </a:solidFill>
                  <a:latin typeface="Cambria"/>
                  <a:cs typeface="Cambria"/>
                </a:rPr>
                <a:t>JESUS</a:t>
              </a:r>
              <a:r>
                <a:rPr lang="en-US" sz="1400" baseline="0" dirty="0" smtClean="0">
                  <a:solidFill>
                    <a:srgbClr val="FFFFFF"/>
                  </a:solidFill>
                  <a:latin typeface="Cambria"/>
                  <a:cs typeface="Cambria"/>
                </a:rPr>
                <a:t> </a:t>
              </a:r>
              <a:r>
                <a:rPr lang="en-US" sz="1400" dirty="0" smtClean="0">
                  <a:solidFill>
                    <a:srgbClr val="FFFFFF"/>
                  </a:solidFill>
                  <a:latin typeface="Cambria"/>
                  <a:cs typeface="Cambria"/>
                </a:rPr>
                <a:t>CHRIST</a:t>
              </a:r>
              <a:endParaRPr lang="en-US" sz="1400" dirty="0">
                <a:solidFill>
                  <a:srgbClr val="FFFFFF"/>
                </a:solidFill>
                <a:latin typeface="Cambria"/>
                <a:cs typeface="Cambria"/>
              </a:endParaRPr>
            </a:p>
          </p:txBody>
        </p:sp>
      </p:grpSp>
      <p:sp>
        <p:nvSpPr>
          <p:cNvPr id="45" name="TextBox 44"/>
          <p:cNvSpPr txBox="1"/>
          <p:nvPr/>
        </p:nvSpPr>
        <p:spPr>
          <a:xfrm>
            <a:off x="405478" y="2926294"/>
            <a:ext cx="1159162" cy="338554"/>
          </a:xfrm>
          <a:prstGeom prst="rect">
            <a:avLst/>
          </a:prstGeom>
          <a:noFill/>
        </p:spPr>
        <p:txBody>
          <a:bodyPr wrap="square" rtlCol="0">
            <a:spAutoFit/>
          </a:bodyPr>
          <a:lstStyle/>
          <a:p>
            <a:pPr algn="ctr"/>
            <a:r>
              <a:rPr lang="en-US" sz="1600" dirty="0" smtClean="0">
                <a:solidFill>
                  <a:srgbClr val="FFFFFF"/>
                </a:solidFill>
              </a:rPr>
              <a:t>300</a:t>
            </a:r>
            <a:r>
              <a:rPr lang="en-US" sz="1600" baseline="0" dirty="0" smtClean="0">
                <a:solidFill>
                  <a:srgbClr val="FFFFFF"/>
                </a:solidFill>
              </a:rPr>
              <a:t> </a:t>
            </a:r>
            <a:r>
              <a:rPr lang="en-US" sz="1600" baseline="0" dirty="0" err="1" smtClean="0">
                <a:solidFill>
                  <a:srgbClr val="FFFFFF"/>
                </a:solidFill>
              </a:rPr>
              <a:t>ans</a:t>
            </a:r>
            <a:endParaRPr lang="en-US" sz="1600" dirty="0">
              <a:solidFill>
                <a:srgbClr val="FFFFFF"/>
              </a:solidFill>
            </a:endParaRPr>
          </a:p>
        </p:txBody>
      </p:sp>
      <p:sp>
        <p:nvSpPr>
          <p:cNvPr id="46" name="TextBox 45"/>
          <p:cNvSpPr txBox="1"/>
          <p:nvPr/>
        </p:nvSpPr>
        <p:spPr>
          <a:xfrm>
            <a:off x="1641611" y="2926294"/>
            <a:ext cx="1159162" cy="338554"/>
          </a:xfrm>
          <a:prstGeom prst="rect">
            <a:avLst/>
          </a:prstGeom>
          <a:noFill/>
        </p:spPr>
        <p:txBody>
          <a:bodyPr wrap="square" rtlCol="0">
            <a:spAutoFit/>
          </a:bodyPr>
          <a:lstStyle/>
          <a:p>
            <a:pPr algn="ctr"/>
            <a:r>
              <a:rPr lang="en-US" sz="1600" dirty="0" smtClean="0">
                <a:solidFill>
                  <a:srgbClr val="FFFFFF"/>
                </a:solidFill>
              </a:rPr>
              <a:t>400 </a:t>
            </a:r>
            <a:r>
              <a:rPr lang="en-US" sz="1600" baseline="0" dirty="0" err="1" smtClean="0">
                <a:solidFill>
                  <a:srgbClr val="FFFFFF"/>
                </a:solidFill>
              </a:rPr>
              <a:t>ans</a:t>
            </a:r>
            <a:endParaRPr lang="en-US" sz="1600" dirty="0">
              <a:solidFill>
                <a:srgbClr val="FFFFFF"/>
              </a:solidFill>
            </a:endParaRPr>
          </a:p>
        </p:txBody>
      </p:sp>
      <p:sp>
        <p:nvSpPr>
          <p:cNvPr id="47" name="TextBox 46"/>
          <p:cNvSpPr txBox="1"/>
          <p:nvPr/>
        </p:nvSpPr>
        <p:spPr>
          <a:xfrm>
            <a:off x="2800773" y="2926294"/>
            <a:ext cx="894032" cy="338554"/>
          </a:xfrm>
          <a:prstGeom prst="rect">
            <a:avLst/>
          </a:prstGeom>
          <a:noFill/>
        </p:spPr>
        <p:txBody>
          <a:bodyPr wrap="square" rtlCol="0">
            <a:spAutoFit/>
          </a:bodyPr>
          <a:lstStyle/>
          <a:p>
            <a:pPr algn="ctr"/>
            <a:r>
              <a:rPr lang="en-US" sz="1600" dirty="0" smtClean="0">
                <a:solidFill>
                  <a:srgbClr val="FFFFFF"/>
                </a:solidFill>
              </a:rPr>
              <a:t>40 </a:t>
            </a:r>
            <a:r>
              <a:rPr lang="en-US" sz="1600" baseline="0" dirty="0" err="1" smtClean="0">
                <a:solidFill>
                  <a:srgbClr val="FFFFFF"/>
                </a:solidFill>
              </a:rPr>
              <a:t>ans</a:t>
            </a:r>
            <a:endParaRPr lang="en-US" sz="1600" dirty="0">
              <a:solidFill>
                <a:srgbClr val="FFFFFF"/>
              </a:solidFill>
            </a:endParaRPr>
          </a:p>
        </p:txBody>
      </p:sp>
      <p:sp>
        <p:nvSpPr>
          <p:cNvPr id="48" name="TextBox 47"/>
          <p:cNvSpPr txBox="1"/>
          <p:nvPr/>
        </p:nvSpPr>
        <p:spPr>
          <a:xfrm>
            <a:off x="3545839" y="2926294"/>
            <a:ext cx="1134533" cy="338554"/>
          </a:xfrm>
          <a:prstGeom prst="rect">
            <a:avLst/>
          </a:prstGeom>
          <a:noFill/>
        </p:spPr>
        <p:txBody>
          <a:bodyPr wrap="square" rtlCol="0">
            <a:spAutoFit/>
          </a:bodyPr>
          <a:lstStyle/>
          <a:p>
            <a:pPr algn="ctr"/>
            <a:r>
              <a:rPr lang="en-US" sz="1600" dirty="0" smtClean="0">
                <a:solidFill>
                  <a:srgbClr val="FFFFFF"/>
                </a:solidFill>
              </a:rPr>
              <a:t>360 </a:t>
            </a:r>
            <a:r>
              <a:rPr lang="en-US" sz="1600" baseline="0" dirty="0" err="1" smtClean="0">
                <a:solidFill>
                  <a:srgbClr val="FFFFFF"/>
                </a:solidFill>
              </a:rPr>
              <a:t>ans</a:t>
            </a:r>
            <a:endParaRPr lang="en-US" sz="1600" dirty="0">
              <a:solidFill>
                <a:srgbClr val="FFFFFF"/>
              </a:solidFill>
            </a:endParaRPr>
          </a:p>
        </p:txBody>
      </p:sp>
      <p:sp>
        <p:nvSpPr>
          <p:cNvPr id="49" name="TextBox 48"/>
          <p:cNvSpPr txBox="1"/>
          <p:nvPr/>
        </p:nvSpPr>
        <p:spPr>
          <a:xfrm>
            <a:off x="4680372" y="2926294"/>
            <a:ext cx="880535" cy="338554"/>
          </a:xfrm>
          <a:prstGeom prst="rect">
            <a:avLst/>
          </a:prstGeom>
          <a:noFill/>
        </p:spPr>
        <p:txBody>
          <a:bodyPr wrap="square" rtlCol="0">
            <a:spAutoFit/>
          </a:bodyPr>
          <a:lstStyle/>
          <a:p>
            <a:pPr algn="ctr"/>
            <a:r>
              <a:rPr lang="en-US" sz="1600" dirty="0" smtClean="0">
                <a:solidFill>
                  <a:srgbClr val="FFFFFF"/>
                </a:solidFill>
              </a:rPr>
              <a:t>120 </a:t>
            </a:r>
            <a:r>
              <a:rPr lang="en-US" sz="1600" baseline="0" dirty="0" err="1" smtClean="0">
                <a:solidFill>
                  <a:srgbClr val="FFFFFF"/>
                </a:solidFill>
              </a:rPr>
              <a:t>ans</a:t>
            </a:r>
            <a:endParaRPr lang="en-US" sz="1600" dirty="0">
              <a:solidFill>
                <a:srgbClr val="FFFFFF"/>
              </a:solidFill>
            </a:endParaRPr>
          </a:p>
        </p:txBody>
      </p:sp>
      <p:sp>
        <p:nvSpPr>
          <p:cNvPr id="50" name="TextBox 49"/>
          <p:cNvSpPr txBox="1"/>
          <p:nvPr/>
        </p:nvSpPr>
        <p:spPr>
          <a:xfrm>
            <a:off x="5560907" y="3118468"/>
            <a:ext cx="1168400" cy="338554"/>
          </a:xfrm>
          <a:prstGeom prst="rect">
            <a:avLst/>
          </a:prstGeom>
          <a:noFill/>
        </p:spPr>
        <p:txBody>
          <a:bodyPr wrap="square" rtlCol="0">
            <a:spAutoFit/>
          </a:bodyPr>
          <a:lstStyle/>
          <a:p>
            <a:pPr algn="ctr"/>
            <a:r>
              <a:rPr lang="en-US" sz="1600" dirty="0" smtClean="0">
                <a:solidFill>
                  <a:srgbClr val="FFFFFF"/>
                </a:solidFill>
              </a:rPr>
              <a:t>330 </a:t>
            </a:r>
            <a:r>
              <a:rPr lang="en-US" sz="1600" dirty="0" err="1" smtClean="0">
                <a:solidFill>
                  <a:srgbClr val="FFFFFF"/>
                </a:solidFill>
              </a:rPr>
              <a:t>ans</a:t>
            </a:r>
            <a:endParaRPr lang="en-US" sz="1600" dirty="0">
              <a:solidFill>
                <a:srgbClr val="FFFFFF"/>
              </a:solidFill>
            </a:endParaRPr>
          </a:p>
        </p:txBody>
      </p:sp>
      <p:sp>
        <p:nvSpPr>
          <p:cNvPr id="51" name="TextBox 50"/>
          <p:cNvSpPr txBox="1"/>
          <p:nvPr/>
        </p:nvSpPr>
        <p:spPr>
          <a:xfrm>
            <a:off x="6830907" y="3118468"/>
            <a:ext cx="687463" cy="584776"/>
          </a:xfrm>
          <a:prstGeom prst="rect">
            <a:avLst/>
          </a:prstGeom>
          <a:noFill/>
        </p:spPr>
        <p:txBody>
          <a:bodyPr wrap="square" rtlCol="0">
            <a:spAutoFit/>
          </a:bodyPr>
          <a:lstStyle/>
          <a:p>
            <a:pPr algn="ctr"/>
            <a:r>
              <a:rPr lang="en-US" sz="1600" dirty="0" smtClean="0">
                <a:solidFill>
                  <a:srgbClr val="FFFFFF"/>
                </a:solidFill>
              </a:rPr>
              <a:t>70 </a:t>
            </a:r>
            <a:r>
              <a:rPr lang="en-US" sz="1600" dirty="0" err="1" smtClean="0">
                <a:solidFill>
                  <a:srgbClr val="FFFFFF"/>
                </a:solidFill>
              </a:rPr>
              <a:t>ans</a:t>
            </a:r>
            <a:endParaRPr lang="en-US" sz="1600" dirty="0">
              <a:solidFill>
                <a:srgbClr val="FFFFFF"/>
              </a:solidFill>
            </a:endParaRPr>
          </a:p>
        </p:txBody>
      </p:sp>
      <p:sp>
        <p:nvSpPr>
          <p:cNvPr id="52" name="TextBox 51"/>
          <p:cNvSpPr txBox="1"/>
          <p:nvPr/>
        </p:nvSpPr>
        <p:spPr>
          <a:xfrm>
            <a:off x="7584440" y="3118468"/>
            <a:ext cx="1133764" cy="338554"/>
          </a:xfrm>
          <a:prstGeom prst="rect">
            <a:avLst/>
          </a:prstGeom>
          <a:noFill/>
        </p:spPr>
        <p:txBody>
          <a:bodyPr wrap="square" rtlCol="0">
            <a:spAutoFit/>
          </a:bodyPr>
          <a:lstStyle/>
          <a:p>
            <a:pPr algn="ctr"/>
            <a:r>
              <a:rPr lang="en-US" sz="1600" dirty="0" smtClean="0">
                <a:solidFill>
                  <a:srgbClr val="FFFFFF"/>
                </a:solidFill>
              </a:rPr>
              <a:t>500 </a:t>
            </a:r>
            <a:r>
              <a:rPr lang="en-US" sz="1600" dirty="0" err="1" smtClean="0">
                <a:solidFill>
                  <a:srgbClr val="FFFFFF"/>
                </a:solidFill>
              </a:rPr>
              <a:t>ans</a:t>
            </a:r>
            <a:endParaRPr lang="en-US" sz="1600" dirty="0">
              <a:solidFill>
                <a:srgbClr val="FFFFFF"/>
              </a:solidFill>
            </a:endParaRPr>
          </a:p>
        </p:txBody>
      </p:sp>
      <p:pic>
        <p:nvPicPr>
          <p:cNvPr id="57" name="Picture 5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9391" y="-146210"/>
            <a:ext cx="621145" cy="1035243"/>
          </a:xfrm>
          <a:prstGeom prst="rect">
            <a:avLst/>
          </a:prstGeom>
        </p:spPr>
      </p:pic>
      <p:grpSp>
        <p:nvGrpSpPr>
          <p:cNvPr id="62" name="Group 61"/>
          <p:cNvGrpSpPr/>
          <p:nvPr/>
        </p:nvGrpSpPr>
        <p:grpSpPr>
          <a:xfrm>
            <a:off x="5128956" y="3567731"/>
            <a:ext cx="1343923" cy="637908"/>
            <a:chOff x="-6396018" y="2982222"/>
            <a:chExt cx="2177472" cy="781448"/>
          </a:xfrm>
        </p:grpSpPr>
        <p:pic>
          <p:nvPicPr>
            <p:cNvPr id="60" name="Picture 59"/>
            <p:cNvPicPr>
              <a:picLocks noChangeAspect="1"/>
            </p:cNvPicPr>
            <p:nvPr/>
          </p:nvPicPr>
          <p:blipFill>
            <a:blip r:embed="rId3"/>
            <a:stretch>
              <a:fillRect/>
            </a:stretch>
          </p:blipFill>
          <p:spPr>
            <a:xfrm>
              <a:off x="-4555113" y="2982222"/>
              <a:ext cx="203200" cy="431801"/>
            </a:xfrm>
            <a:prstGeom prst="rect">
              <a:avLst/>
            </a:prstGeom>
          </p:spPr>
        </p:pic>
        <p:sp>
          <p:nvSpPr>
            <p:cNvPr id="61" name="TextBox 60"/>
            <p:cNvSpPr txBox="1"/>
            <p:nvPr/>
          </p:nvSpPr>
          <p:spPr>
            <a:xfrm>
              <a:off x="-6396018" y="3198123"/>
              <a:ext cx="2177472" cy="565547"/>
            </a:xfrm>
            <a:prstGeom prst="rect">
              <a:avLst/>
            </a:prstGeom>
            <a:noFill/>
          </p:spPr>
          <p:txBody>
            <a:bodyPr wrap="square" rtlCol="0">
              <a:spAutoFit/>
            </a:bodyPr>
            <a:lstStyle/>
            <a:p>
              <a:r>
                <a:rPr lang="en-US" sz="2400" dirty="0" smtClean="0">
                  <a:solidFill>
                    <a:srgbClr val="FFFFFF"/>
                  </a:solidFill>
                  <a:latin typeface="Cambria"/>
                  <a:cs typeface="Cambria"/>
                </a:rPr>
                <a:t>Jonas</a:t>
              </a:r>
              <a:endParaRPr lang="en-US" sz="2400" dirty="0">
                <a:solidFill>
                  <a:srgbClr val="FFFFFF"/>
                </a:solidFill>
                <a:latin typeface="Cambria"/>
                <a:cs typeface="Cambria"/>
              </a:endParaRPr>
            </a:p>
          </p:txBody>
        </p:sp>
      </p:grpSp>
      <p:pic>
        <p:nvPicPr>
          <p:cNvPr id="29" name="Picture 4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4813" y="2489200"/>
            <a:ext cx="831373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23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Le voilà dans le bateau.</a:t>
            </a:r>
            <a:endParaRPr lang="fr-CH" dirty="0" smtClean="0"/>
          </a:p>
          <a:p>
            <a:r>
              <a:rPr lang="fr-FR" dirty="0" smtClean="0"/>
              <a:t>Il </a:t>
            </a:r>
            <a:r>
              <a:rPr lang="fr-FR" dirty="0"/>
              <a:t>s’éloigne du </a:t>
            </a:r>
            <a:r>
              <a:rPr lang="fr-FR" dirty="0" smtClean="0"/>
              <a:t>bord.</a:t>
            </a:r>
            <a:endParaRPr lang="fr-CH" dirty="0" smtClean="0"/>
          </a:p>
          <a:p>
            <a:r>
              <a:rPr lang="fr-FR" dirty="0" smtClean="0"/>
              <a:t>Sa fuite a réussi, tout va bien.</a:t>
            </a:r>
            <a:endParaRPr lang="fr-CH" dirty="0" smtClean="0"/>
          </a:p>
          <a:p>
            <a:r>
              <a:rPr lang="fr-FR" dirty="0" smtClean="0"/>
              <a:t>L’Eternel </a:t>
            </a:r>
            <a:r>
              <a:rPr lang="fr-FR" dirty="0"/>
              <a:t>l’a laissé </a:t>
            </a:r>
            <a:r>
              <a:rPr lang="fr-FR" dirty="0" smtClean="0"/>
              <a:t>partir…</a:t>
            </a:r>
            <a:r>
              <a:rPr lang="fr-FR" dirty="0"/>
              <a:t> </a:t>
            </a:r>
            <a:r>
              <a:rPr lang="fr-FR" dirty="0" smtClean="0"/>
              <a:t>et </a:t>
            </a:r>
            <a:r>
              <a:rPr lang="fr-FR" dirty="0"/>
              <a:t>voilà </a:t>
            </a:r>
            <a:r>
              <a:rPr lang="fr-FR" dirty="0" smtClean="0"/>
              <a:t>qu’Il intervient.</a:t>
            </a:r>
            <a:endParaRPr lang="fr-CH" dirty="0"/>
          </a:p>
        </p:txBody>
      </p:sp>
      <p:pic>
        <p:nvPicPr>
          <p:cNvPr id="3" name="Espace réservé pour une image  2"/>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0" y="3871913"/>
            <a:ext cx="9166225" cy="2986087"/>
          </a:xfrm>
        </p:spPr>
      </p:pic>
    </p:spTree>
    <p:extLst>
      <p:ext uri="{BB962C8B-B14F-4D97-AF65-F5344CB8AC3E}">
        <p14:creationId xmlns:p14="http://schemas.microsoft.com/office/powerpoint/2010/main" val="3476867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L'Eternel </a:t>
            </a:r>
            <a:r>
              <a:rPr lang="fr-FR" dirty="0"/>
              <a:t>fait souffler sur la mer un très fort vent.</a:t>
            </a:r>
            <a:endParaRPr lang="fr-CH" dirty="0"/>
          </a:p>
          <a:p>
            <a:pPr lvl="1"/>
            <a:r>
              <a:rPr lang="fr-FR" dirty="0" smtClean="0"/>
              <a:t>Il </a:t>
            </a:r>
            <a:r>
              <a:rPr lang="fr-FR" dirty="0"/>
              <a:t>agit comme il veut sur la nature.</a:t>
            </a:r>
            <a:endParaRPr lang="fr-CH" dirty="0"/>
          </a:p>
          <a:p>
            <a:r>
              <a:rPr lang="fr-FR" dirty="0"/>
              <a:t>Il s'élève une grande tempête.</a:t>
            </a:r>
            <a:endParaRPr lang="fr-CH" dirty="0"/>
          </a:p>
          <a:p>
            <a:r>
              <a:rPr lang="fr-FR" dirty="0"/>
              <a:t>Le navire menace de faire naufrage</a:t>
            </a:r>
            <a:r>
              <a:rPr lang="fr-FR" dirty="0" smtClean="0"/>
              <a:t>.</a:t>
            </a:r>
          </a:p>
          <a:p>
            <a:r>
              <a:rPr lang="fr-FR" dirty="0"/>
              <a:t>Les marins ont peur, ils implorent chacun leur dieu.</a:t>
            </a:r>
            <a:endParaRPr lang="fr-CH" dirty="0"/>
          </a:p>
          <a:p>
            <a:r>
              <a:rPr lang="fr-FR" dirty="0"/>
              <a:t>Ils allègent le bateau en jetant des objets à la mer.</a:t>
            </a:r>
            <a:endParaRPr lang="fr-CH" dirty="0"/>
          </a:p>
          <a:p>
            <a:endParaRPr lang="fr-CH" dirty="0"/>
          </a:p>
        </p:txBody>
      </p:sp>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Rectangle 4"/>
          <p:cNvSpPr/>
          <p:nvPr/>
        </p:nvSpPr>
        <p:spPr>
          <a:xfrm>
            <a:off x="8834703" y="6107827"/>
            <a:ext cx="333507" cy="246221"/>
          </a:xfrm>
          <a:prstGeom prst="rect">
            <a:avLst/>
          </a:prstGeom>
        </p:spPr>
        <p:txBody>
          <a:bodyPr wrap="none">
            <a:spAutoFit/>
          </a:bodyPr>
          <a:lstStyle/>
          <a:p>
            <a:pPr eaLnBrk="1" hangingPunct="1"/>
            <a:r>
              <a:rPr lang="fr-CH" sz="1000" dirty="0" smtClean="0">
                <a:latin typeface="Cambria"/>
                <a:cs typeface="Cambria"/>
              </a:rPr>
              <a:t>TP</a:t>
            </a:r>
            <a:endParaRPr lang="fr-FR" sz="1000" dirty="0">
              <a:latin typeface="Cambria"/>
              <a:cs typeface="Cambria"/>
            </a:endParaRPr>
          </a:p>
        </p:txBody>
      </p:sp>
    </p:spTree>
    <p:extLst>
      <p:ext uri="{BB962C8B-B14F-4D97-AF65-F5344CB8AC3E}">
        <p14:creationId xmlns:p14="http://schemas.microsoft.com/office/powerpoint/2010/main" val="1359509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smtClean="0"/>
              <a:t>Jonas </a:t>
            </a:r>
            <a:r>
              <a:rPr lang="fr-FR" dirty="0"/>
              <a:t>descend au fond de la calle,</a:t>
            </a:r>
            <a:endParaRPr lang="fr-CH" dirty="0"/>
          </a:p>
          <a:p>
            <a:pPr lvl="1"/>
            <a:r>
              <a:rPr lang="fr-FR" dirty="0"/>
              <a:t>se couche</a:t>
            </a:r>
            <a:endParaRPr lang="fr-CH" dirty="0"/>
          </a:p>
          <a:p>
            <a:pPr lvl="1"/>
            <a:r>
              <a:rPr lang="fr-FR" dirty="0"/>
              <a:t>et s'endort profondément.</a:t>
            </a:r>
            <a:endParaRPr lang="fr-CH" dirty="0"/>
          </a:p>
          <a:p>
            <a:r>
              <a:rPr lang="fr-FR" dirty="0"/>
              <a:t>Dans la tempête, </a:t>
            </a:r>
            <a:r>
              <a:rPr lang="fr-FR" dirty="0" smtClean="0"/>
              <a:t>il </a:t>
            </a:r>
            <a:r>
              <a:rPr lang="fr-FR" dirty="0"/>
              <a:t>est inutile, il dort.</a:t>
            </a:r>
            <a:endParaRPr lang="fr-CH" dirty="0"/>
          </a:p>
          <a:p>
            <a:endParaRPr lang="fr-FR" dirty="0"/>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4010903"/>
            <a:ext cx="9166150" cy="2851150"/>
          </a:xfrm>
        </p:spPr>
      </p:pic>
      <p:sp>
        <p:nvSpPr>
          <p:cNvPr id="6" name="Rectangle 5"/>
          <p:cNvSpPr/>
          <p:nvPr/>
        </p:nvSpPr>
        <p:spPr>
          <a:xfrm>
            <a:off x="8834961" y="6611779"/>
            <a:ext cx="337264" cy="246221"/>
          </a:xfrm>
          <a:prstGeom prst="rect">
            <a:avLst/>
          </a:prstGeom>
        </p:spPr>
        <p:txBody>
          <a:bodyPr wrap="none">
            <a:spAutoFit/>
          </a:bodyPr>
          <a:lstStyle/>
          <a:p>
            <a:pPr eaLnBrk="1" hangingPunct="1"/>
            <a:r>
              <a:rPr lang="fr-CH" sz="1000" dirty="0" smtClean="0">
                <a:latin typeface="Cambria"/>
                <a:cs typeface="Cambria"/>
              </a:rPr>
              <a:t>FO</a:t>
            </a:r>
            <a:endParaRPr lang="fr-FR" sz="1000" dirty="0">
              <a:latin typeface="Cambria"/>
              <a:cs typeface="Cambria"/>
            </a:endParaRPr>
          </a:p>
        </p:txBody>
      </p:sp>
    </p:spTree>
    <p:extLst>
      <p:ext uri="{BB962C8B-B14F-4D97-AF65-F5344CB8AC3E}">
        <p14:creationId xmlns:p14="http://schemas.microsoft.com/office/powerpoint/2010/main" val="154276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Le </a:t>
            </a:r>
            <a:r>
              <a:rPr lang="fr-FR" dirty="0"/>
              <a:t>Seigneur nous donne un ordre:</a:t>
            </a:r>
            <a:endParaRPr lang="fr-CH" dirty="0"/>
          </a:p>
          <a:p>
            <a:pPr lvl="2"/>
            <a:r>
              <a:rPr lang="fr-FR" dirty="0"/>
              <a:t>Réveille-toi, toi qui dors, relève-toi d'entre les morts, et Christ t'éclairera. </a:t>
            </a:r>
            <a:r>
              <a:rPr lang="fr-FR" dirty="0" err="1"/>
              <a:t>Eph</a:t>
            </a:r>
            <a:r>
              <a:rPr lang="fr-FR" dirty="0"/>
              <a:t> 5,14	</a:t>
            </a:r>
            <a:endParaRPr lang="fr-FR" dirty="0" smtClean="0"/>
          </a:p>
          <a:p>
            <a:r>
              <a:rPr lang="fr-FR" dirty="0"/>
              <a:t>Nous sommes réveillés?</a:t>
            </a:r>
            <a:endParaRPr lang="fr-CH" dirty="0"/>
          </a:p>
          <a:p>
            <a:r>
              <a:rPr lang="fr-FR" dirty="0" smtClean="0"/>
              <a:t>Alors </a:t>
            </a:r>
            <a:r>
              <a:rPr lang="fr-FR" dirty="0"/>
              <a:t>le Seigneur nous dit maintenant:</a:t>
            </a:r>
          </a:p>
          <a:p>
            <a:pPr lvl="2"/>
            <a:r>
              <a:rPr lang="fr-FR" dirty="0"/>
              <a:t>Prenez garde, veillez et priez; Mc 13,33	</a:t>
            </a:r>
          </a:p>
          <a:p>
            <a:pPr lvl="2"/>
            <a:endParaRPr lang="fr-CH" dirty="0"/>
          </a:p>
        </p:txBody>
      </p:sp>
      <p:sp>
        <p:nvSpPr>
          <p:cNvPr id="6" name="Rectangle 5"/>
          <p:cNvSpPr/>
          <p:nvPr/>
        </p:nvSpPr>
        <p:spPr>
          <a:xfrm>
            <a:off x="8860361" y="6080703"/>
            <a:ext cx="337264" cy="246221"/>
          </a:xfrm>
          <a:prstGeom prst="rect">
            <a:avLst/>
          </a:prstGeom>
        </p:spPr>
        <p:txBody>
          <a:bodyPr wrap="none">
            <a:spAutoFit/>
          </a:bodyPr>
          <a:lstStyle/>
          <a:p>
            <a:pPr eaLnBrk="1" hangingPunct="1"/>
            <a:r>
              <a:rPr lang="fr-CH" sz="1000" dirty="0" smtClean="0">
                <a:latin typeface="Cambria"/>
                <a:cs typeface="Cambria"/>
              </a:rPr>
              <a:t>FO</a:t>
            </a:r>
            <a:endParaRPr lang="fr-FR" sz="1000" dirty="0">
              <a:latin typeface="Cambria"/>
              <a:cs typeface="Cambria"/>
            </a:endParaRPr>
          </a:p>
        </p:txBody>
      </p:sp>
      <p:pic>
        <p:nvPicPr>
          <p:cNvPr id="11" name="Espace réservé pour une image  10"/>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2827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Le </a:t>
            </a:r>
            <a:r>
              <a:rPr lang="fr-FR" dirty="0"/>
              <a:t>pilote s'approche de Jonas et lui dit:</a:t>
            </a:r>
            <a:endParaRPr lang="fr-CH" dirty="0"/>
          </a:p>
          <a:p>
            <a:pPr lvl="2"/>
            <a:r>
              <a:rPr lang="fr-FR" dirty="0"/>
              <a:t>Pourquoi dors-tu? Lève-toi, invoque ton Dieu! peut-être voudra-t-il penser à nous, et nous ne périrons pas. Jon 1,6</a:t>
            </a:r>
            <a:endParaRPr lang="fr-CH" dirty="0"/>
          </a:p>
          <a:p>
            <a:pPr lvl="1"/>
            <a:r>
              <a:rPr lang="fr-FR" dirty="0"/>
              <a:t>C’est parfois les non-croyants qui réveillent notre conscience!</a:t>
            </a:r>
            <a:endParaRPr lang="fr-CH" dirty="0"/>
          </a:p>
          <a:p>
            <a:r>
              <a:rPr lang="fr-FR" dirty="0"/>
              <a:t>Les marins se disent l'un à l'autre:</a:t>
            </a:r>
            <a:endParaRPr lang="fr-CH" dirty="0"/>
          </a:p>
          <a:p>
            <a:pPr lvl="2"/>
            <a:r>
              <a:rPr lang="fr-FR" dirty="0"/>
              <a:t>Venez, et tirons au sort, pour savoir qui nous attire ce malheur. Ils tirèrent au sort, et le sort tomba sur Jonas. Jon 1,7 </a:t>
            </a:r>
            <a:endParaRPr lang="fr-FR" dirty="0" smtClean="0"/>
          </a:p>
          <a:p>
            <a:r>
              <a:rPr lang="fr-FR" dirty="0"/>
              <a:t>Ils demandent à Jonas d'où il vient et ce qu'il fait.</a:t>
            </a:r>
            <a:endParaRPr lang="fr-CH" dirty="0"/>
          </a:p>
          <a:p>
            <a:r>
              <a:rPr lang="fr-FR" dirty="0"/>
              <a:t>Il leur répond qu'il est </a:t>
            </a:r>
            <a:r>
              <a:rPr lang="fr-FR" dirty="0" smtClean="0"/>
              <a:t>Hébreux </a:t>
            </a:r>
            <a:r>
              <a:rPr lang="fr-FR" dirty="0"/>
              <a:t>et qu'il fuit l'Eternel.</a:t>
            </a:r>
            <a:endParaRPr lang="fr-CH" dirty="0"/>
          </a:p>
          <a:p>
            <a:pPr lvl="2"/>
            <a:endParaRPr lang="fr-CH" dirty="0"/>
          </a:p>
        </p:txBody>
      </p:sp>
    </p:spTree>
    <p:extLst>
      <p:ext uri="{BB962C8B-B14F-4D97-AF65-F5344CB8AC3E}">
        <p14:creationId xmlns:p14="http://schemas.microsoft.com/office/powerpoint/2010/main" val="2842105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Lorsqu’ils entendent cela, </a:t>
            </a:r>
            <a:r>
              <a:rPr lang="fr-FR" dirty="0"/>
              <a:t>les marins sont effrayés.</a:t>
            </a:r>
            <a:endParaRPr lang="fr-CH" dirty="0"/>
          </a:p>
          <a:p>
            <a:r>
              <a:rPr lang="fr-CH" dirty="0" smtClean="0"/>
              <a:t>Ils lui </a:t>
            </a:r>
            <a:r>
              <a:rPr lang="fr-CH" dirty="0"/>
              <a:t>disent</a:t>
            </a:r>
            <a:r>
              <a:rPr lang="fr-CH" dirty="0" smtClean="0"/>
              <a:t>:</a:t>
            </a:r>
            <a:endParaRPr lang="fr-CH" dirty="0"/>
          </a:p>
          <a:p>
            <a:pPr lvl="2"/>
            <a:r>
              <a:rPr lang="fr-CH" dirty="0"/>
              <a:t>Que te ferons-nous, pour que la mer se calme envers nous? Car la mer était de plus en plus orageuse. Jon </a:t>
            </a:r>
            <a:r>
              <a:rPr lang="fr-CH" dirty="0" smtClean="0"/>
              <a:t>1,11</a:t>
            </a:r>
            <a:endParaRPr lang="fr-CH" dirty="0"/>
          </a:p>
          <a:p>
            <a:r>
              <a:rPr lang="fr-CH" dirty="0"/>
              <a:t>Il leur répond: </a:t>
            </a:r>
          </a:p>
          <a:p>
            <a:pPr lvl="2"/>
            <a:r>
              <a:rPr lang="fr-CH" dirty="0"/>
              <a:t>Prenez-moi, et jetez-moi dans la mer, et la mer se calmera envers vous; car je sais que c'est moi qui attire sur vous cette grande tempête. Jon </a:t>
            </a:r>
            <a:r>
              <a:rPr lang="fr-CH" dirty="0" smtClean="0"/>
              <a:t>1,12</a:t>
            </a:r>
          </a:p>
          <a:p>
            <a:r>
              <a:rPr lang="fr-CH" dirty="0"/>
              <a:t>Jonas ne prie pas, il ne se remet pas en ordre avec Dieu.</a:t>
            </a:r>
          </a:p>
          <a:p>
            <a:pPr lvl="1"/>
            <a:r>
              <a:rPr lang="fr-FR" dirty="0"/>
              <a:t>Cela aurait peut-être calmé la tempête!</a:t>
            </a:r>
          </a:p>
          <a:p>
            <a:r>
              <a:rPr lang="fr-FR" dirty="0"/>
              <a:t>Il fuit sa mission en demandant la mort.</a:t>
            </a:r>
          </a:p>
          <a:p>
            <a:pPr lvl="2"/>
            <a:endParaRPr lang="fr-CH" dirty="0"/>
          </a:p>
        </p:txBody>
      </p:sp>
    </p:spTree>
    <p:extLst>
      <p:ext uri="{BB962C8B-B14F-4D97-AF65-F5344CB8AC3E}">
        <p14:creationId xmlns:p14="http://schemas.microsoft.com/office/powerpoint/2010/main" val="3974372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Il reconnaît la justesse de la condamnation divine.</a:t>
            </a:r>
            <a:endParaRPr lang="fr-CH" dirty="0"/>
          </a:p>
          <a:p>
            <a:pPr lvl="1"/>
            <a:r>
              <a:rPr lang="fr-FR" dirty="0"/>
              <a:t>N’essayons pas de nous justifier quand nous confessons nos péchés.</a:t>
            </a:r>
          </a:p>
          <a:p>
            <a:r>
              <a:rPr lang="fr-FR" dirty="0"/>
              <a:t>Jonas accepte les conséquences de ses actes.</a:t>
            </a:r>
            <a:endParaRPr lang="fr-CH" dirty="0"/>
          </a:p>
          <a:p>
            <a:pPr lvl="2"/>
            <a:r>
              <a:rPr lang="fr-FR" dirty="0"/>
              <a:t>L'Eternel est juste dans toutes ses voies, et miséricordieux dans toutes ses </a:t>
            </a:r>
            <a:r>
              <a:rPr lang="fr-FR" dirty="0" err="1"/>
              <a:t>oeuvres</a:t>
            </a:r>
            <a:r>
              <a:rPr lang="fr-FR" dirty="0"/>
              <a:t>. Ps 145,17	</a:t>
            </a:r>
            <a:endParaRPr lang="fr-CH" dirty="0"/>
          </a:p>
          <a:p>
            <a:r>
              <a:rPr lang="fr-FR" dirty="0" smtClean="0"/>
              <a:t>Même </a:t>
            </a:r>
            <a:r>
              <a:rPr lang="fr-FR" dirty="0"/>
              <a:t>en ramant, ils ne peuvent se rapprocher de la terre</a:t>
            </a:r>
            <a:r>
              <a:rPr lang="fr-FR" dirty="0" smtClean="0"/>
              <a:t>.</a:t>
            </a:r>
            <a:endParaRPr lang="fr-CH" dirty="0"/>
          </a:p>
        </p:txBody>
      </p:sp>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Rectangle 4"/>
          <p:cNvSpPr/>
          <p:nvPr/>
        </p:nvSpPr>
        <p:spPr>
          <a:xfrm>
            <a:off x="2883813" y="6611779"/>
            <a:ext cx="337264" cy="246221"/>
          </a:xfrm>
          <a:prstGeom prst="rect">
            <a:avLst/>
          </a:prstGeom>
        </p:spPr>
        <p:txBody>
          <a:bodyPr wrap="none">
            <a:spAutoFit/>
          </a:bodyPr>
          <a:lstStyle/>
          <a:p>
            <a:pPr eaLnBrk="1" hangingPunct="1"/>
            <a:r>
              <a:rPr lang="fr-CH" sz="1000" dirty="0" smtClean="0">
                <a:latin typeface="Cambria"/>
                <a:cs typeface="Cambria"/>
              </a:rPr>
              <a:t>FO</a:t>
            </a:r>
            <a:endParaRPr lang="fr-FR" sz="1000" dirty="0">
              <a:latin typeface="Cambria"/>
              <a:cs typeface="Cambria"/>
            </a:endParaRPr>
          </a:p>
        </p:txBody>
      </p:sp>
    </p:spTree>
    <p:extLst>
      <p:ext uri="{BB962C8B-B14F-4D97-AF65-F5344CB8AC3E}">
        <p14:creationId xmlns:p14="http://schemas.microsoft.com/office/powerpoint/2010/main" val="2581661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La mer s'agite toujours plus</a:t>
            </a:r>
            <a:endParaRPr lang="fr-CH" dirty="0"/>
          </a:p>
          <a:p>
            <a:r>
              <a:rPr lang="fr-FR" dirty="0" smtClean="0"/>
              <a:t>Les marins crient à l’Eternel.</a:t>
            </a:r>
          </a:p>
          <a:p>
            <a:pPr lvl="2"/>
            <a:r>
              <a:rPr lang="fr-FR" dirty="0"/>
              <a:t>Eternel, ne nous fais pas mourir à cause de la vie de cet homme et ne nous charge pas du sang innocent ! En effet toi, Eternel, tu fais ce que tu veux. </a:t>
            </a:r>
            <a:r>
              <a:rPr lang="fr-FR" dirty="0" smtClean="0"/>
              <a:t>Jon 1:14</a:t>
            </a:r>
            <a:endParaRPr lang="fr-CH" dirty="0"/>
          </a:p>
        </p:txBody>
      </p:sp>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Rectangle 4"/>
          <p:cNvSpPr/>
          <p:nvPr/>
        </p:nvSpPr>
        <p:spPr>
          <a:xfrm>
            <a:off x="8860361" y="6080703"/>
            <a:ext cx="337264" cy="246221"/>
          </a:xfrm>
          <a:prstGeom prst="rect">
            <a:avLst/>
          </a:prstGeom>
        </p:spPr>
        <p:txBody>
          <a:bodyPr wrap="none">
            <a:spAutoFit/>
          </a:bodyPr>
          <a:lstStyle/>
          <a:p>
            <a:pPr eaLnBrk="1" hangingPunct="1"/>
            <a:r>
              <a:rPr lang="fr-CH" sz="1000" dirty="0" smtClean="0">
                <a:latin typeface="Cambria"/>
                <a:cs typeface="Cambria"/>
              </a:rPr>
              <a:t>FO</a:t>
            </a:r>
            <a:endParaRPr lang="fr-FR" sz="1000" dirty="0">
              <a:latin typeface="Cambria"/>
              <a:cs typeface="Cambria"/>
            </a:endParaRPr>
          </a:p>
        </p:txBody>
      </p:sp>
    </p:spTree>
    <p:extLst>
      <p:ext uri="{BB962C8B-B14F-4D97-AF65-F5344CB8AC3E}">
        <p14:creationId xmlns:p14="http://schemas.microsoft.com/office/powerpoint/2010/main" val="160079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162000" y="1058333"/>
            <a:ext cx="8982000" cy="5172605"/>
          </a:xfrm>
        </p:spPr>
        <p:txBody>
          <a:bodyPr/>
          <a:lstStyle/>
          <a:p>
            <a:r>
              <a:rPr lang="fr-FR" dirty="0" smtClean="0"/>
              <a:t>Les marins jettent Jonas par dessus bord.</a:t>
            </a:r>
          </a:p>
          <a:p>
            <a:r>
              <a:rPr lang="fr-FR" dirty="0" smtClean="0"/>
              <a:t>La tempête s’arrête aussitôt.</a:t>
            </a:r>
            <a:endParaRPr lang="fr-FR" dirty="0"/>
          </a:p>
          <a:p>
            <a:r>
              <a:rPr lang="fr-FR" dirty="0"/>
              <a:t>Quelle est la réaction des marins?</a:t>
            </a:r>
            <a:endParaRPr lang="fr-CH" dirty="0"/>
          </a:p>
          <a:p>
            <a:pPr lvl="2"/>
            <a:r>
              <a:rPr lang="fr-FR" dirty="0"/>
              <a:t>Ces hommes furent saisis d'une grande crainte de l'Eternel, et ils offrirent un sacrifice à l'Eternel, et firent des </a:t>
            </a:r>
            <a:r>
              <a:rPr lang="fr-FR" dirty="0" err="1"/>
              <a:t>voeux</a:t>
            </a:r>
            <a:r>
              <a:rPr lang="fr-FR" dirty="0"/>
              <a:t>. </a:t>
            </a:r>
            <a:r>
              <a:rPr lang="fr-FR" sz="1600" dirty="0"/>
              <a:t>Jon 1,16	</a:t>
            </a:r>
            <a:endParaRPr lang="fr-CH" dirty="0"/>
          </a:p>
          <a:p>
            <a:endParaRPr lang="fr-FR" dirty="0"/>
          </a:p>
        </p:txBody>
      </p:sp>
      <p:pic>
        <p:nvPicPr>
          <p:cNvPr id="6" name="Espace réservé pour une image  5"/>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442"/>
          <a:stretch/>
        </p:blipFill>
        <p:spPr>
          <a:xfrm>
            <a:off x="-22152" y="3894625"/>
            <a:ext cx="9166151" cy="2986811"/>
          </a:xfrm>
        </p:spPr>
      </p:pic>
    </p:spTree>
    <p:extLst>
      <p:ext uri="{BB962C8B-B14F-4D97-AF65-F5344CB8AC3E}">
        <p14:creationId xmlns:p14="http://schemas.microsoft.com/office/powerpoint/2010/main" val="4121423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L'Eternel </a:t>
            </a:r>
            <a:r>
              <a:rPr lang="fr-FR" dirty="0"/>
              <a:t>fait venir un gros poisson qui engloutit Jonas.</a:t>
            </a:r>
            <a:endParaRPr lang="fr-CH" dirty="0"/>
          </a:p>
          <a:p>
            <a:r>
              <a:rPr lang="fr-FR" dirty="0"/>
              <a:t>Dans le ventre du poisson, Jonas prie:</a:t>
            </a:r>
            <a:endParaRPr lang="fr-CH" dirty="0"/>
          </a:p>
          <a:p>
            <a:pPr lvl="2"/>
            <a:r>
              <a:rPr lang="fr-FR" dirty="0"/>
              <a:t>Tu m'as jeté dans l'abîme, dans le </a:t>
            </a:r>
            <a:r>
              <a:rPr lang="fr-FR" dirty="0" err="1"/>
              <a:t>coeur</a:t>
            </a:r>
            <a:r>
              <a:rPr lang="fr-FR" dirty="0"/>
              <a:t> de la mer, Et les courants d'eau m'ont environné; Toutes tes vagues et tous tes flots ont passé sur moi. Jon 2,3 </a:t>
            </a:r>
            <a:endParaRPr lang="fr-CH" dirty="0"/>
          </a:p>
          <a:p>
            <a:pPr lvl="2"/>
            <a:r>
              <a:rPr lang="fr-FR" dirty="0"/>
              <a:t>Je disais: Je suis chassé loin de ton regard! Mais je verrai encore ton saint temple</a:t>
            </a:r>
            <a:r>
              <a:rPr lang="fr-FR" dirty="0" smtClean="0"/>
              <a:t>.</a:t>
            </a:r>
          </a:p>
          <a:p>
            <a:pPr lvl="2"/>
            <a:r>
              <a:rPr lang="fr-FR" dirty="0"/>
              <a:t>Les eaux m'ont couvert jusqu'à m'ôter la vie, L'abîme m'a enveloppé, Les roseaux ont entouré ma tête.</a:t>
            </a:r>
            <a:endParaRPr lang="fr-CH" dirty="0"/>
          </a:p>
          <a:p>
            <a:pPr lvl="2"/>
            <a:r>
              <a:rPr lang="fr-FR" dirty="0"/>
              <a:t>Je suis descendu jusqu'aux racines des montagnes, Les barres de la terre m'enfermaient pour toujours; Mais tu m'as fait remonter vivant de la fosse, Eternel, mon Dieu! Jon 2,4</a:t>
            </a:r>
            <a:endParaRPr lang="fr-CH" dirty="0"/>
          </a:p>
          <a:p>
            <a:pPr lvl="2"/>
            <a:endParaRPr lang="fr-CH" dirty="0"/>
          </a:p>
        </p:txBody>
      </p:sp>
    </p:spTree>
    <p:extLst>
      <p:ext uri="{BB962C8B-B14F-4D97-AF65-F5344CB8AC3E}">
        <p14:creationId xmlns:p14="http://schemas.microsoft.com/office/powerpoint/2010/main" val="175544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solidFill>
                  <a:srgbClr val="330000"/>
                </a:solidFill>
              </a:rPr>
              <a:t>Jonas vit au temps de Jéroboam II, roi d'Israël</a:t>
            </a:r>
            <a:endParaRPr lang="fr-CH" dirty="0">
              <a:solidFill>
                <a:srgbClr val="330000"/>
              </a:solidFill>
            </a:endParaRPr>
          </a:p>
          <a:p>
            <a:pPr lvl="1"/>
            <a:r>
              <a:rPr lang="fr-FR" dirty="0">
                <a:solidFill>
                  <a:srgbClr val="330000"/>
                </a:solidFill>
              </a:rPr>
              <a:t>Il est contemporain du prophète Elisée.</a:t>
            </a:r>
            <a:endParaRPr lang="fr-CH" dirty="0">
              <a:solidFill>
                <a:srgbClr val="330000"/>
              </a:solidFill>
            </a:endParaRPr>
          </a:p>
          <a:p>
            <a:pPr lvl="1"/>
            <a:r>
              <a:rPr lang="fr-FR" dirty="0">
                <a:solidFill>
                  <a:srgbClr val="330000"/>
                </a:solidFill>
              </a:rPr>
              <a:t>Son histoire se situe aux alentours de l'an 800 av JC.</a:t>
            </a:r>
            <a:endParaRPr lang="fr-CH" dirty="0">
              <a:solidFill>
                <a:srgbClr val="330000"/>
              </a:solidFill>
            </a:endParaRPr>
          </a:p>
          <a:p>
            <a:r>
              <a:rPr lang="fr-FR" dirty="0" smtClean="0"/>
              <a:t>Le </a:t>
            </a:r>
            <a:r>
              <a:rPr lang="fr-FR" dirty="0"/>
              <a:t>peuple d’Israël se trouve opprimé par les Syriens.</a:t>
            </a:r>
            <a:endParaRPr lang="fr-CH" dirty="0"/>
          </a:p>
          <a:p>
            <a:r>
              <a:rPr lang="fr-FR" dirty="0" smtClean="0"/>
              <a:t>Ceux-ci dépouillent </a:t>
            </a:r>
            <a:r>
              <a:rPr lang="fr-FR" dirty="0"/>
              <a:t>les Israélites.</a:t>
            </a:r>
            <a:endParaRPr lang="fr-CH" dirty="0"/>
          </a:p>
          <a:p>
            <a:r>
              <a:rPr lang="fr-FR" dirty="0"/>
              <a:t>Ils ne leur laissent que</a:t>
            </a:r>
            <a:endParaRPr lang="fr-CH" dirty="0"/>
          </a:p>
          <a:p>
            <a:pPr lvl="1"/>
            <a:r>
              <a:rPr lang="fr-FR" dirty="0"/>
              <a:t>50 cavaliers</a:t>
            </a:r>
            <a:endParaRPr lang="fr-CH" dirty="0"/>
          </a:p>
          <a:p>
            <a:pPr lvl="1"/>
            <a:r>
              <a:rPr lang="fr-FR" dirty="0"/>
              <a:t>10 chars</a:t>
            </a:r>
            <a:endParaRPr lang="fr-CH" dirty="0"/>
          </a:p>
          <a:p>
            <a:pPr lvl="1"/>
            <a:r>
              <a:rPr lang="fr-FR" dirty="0"/>
              <a:t>10’000 hommes de pied</a:t>
            </a:r>
            <a:r>
              <a:rPr lang="fr-FR" dirty="0" smtClean="0"/>
              <a:t>.</a:t>
            </a:r>
            <a:endParaRPr lang="fr-CH" dirty="0"/>
          </a:p>
        </p:txBody>
      </p:sp>
      <p:sp>
        <p:nvSpPr>
          <p:cNvPr id="3" name="Titre 2"/>
          <p:cNvSpPr>
            <a:spLocks noGrp="1"/>
          </p:cNvSpPr>
          <p:nvPr>
            <p:ph type="title"/>
          </p:nvPr>
        </p:nvSpPr>
        <p:spPr/>
        <p:txBody>
          <a:bodyPr/>
          <a:lstStyle/>
          <a:p>
            <a:r>
              <a:rPr lang="fr-FR" dirty="0"/>
              <a:t>Situation d’Israël		</a:t>
            </a:r>
            <a:endParaRPr lang="fr-CH" dirty="0"/>
          </a:p>
        </p:txBody>
      </p:sp>
    </p:spTree>
    <p:extLst>
      <p:ext uri="{BB962C8B-B14F-4D97-AF65-F5344CB8AC3E}">
        <p14:creationId xmlns:p14="http://schemas.microsoft.com/office/powerpoint/2010/main" val="37231566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Jonas </a:t>
            </a:r>
            <a:r>
              <a:rPr lang="fr-FR" dirty="0"/>
              <a:t>reconnaît son péché, il le confesse.</a:t>
            </a:r>
            <a:endParaRPr lang="fr-CH" dirty="0"/>
          </a:p>
          <a:p>
            <a:r>
              <a:rPr lang="fr-FR" dirty="0"/>
              <a:t>En fuyant Dieu, Jonas est descendu très bas:</a:t>
            </a:r>
            <a:endParaRPr lang="fr-CH" dirty="0"/>
          </a:p>
          <a:p>
            <a:pPr lvl="1"/>
            <a:r>
              <a:rPr lang="fr-FR" dirty="0"/>
              <a:t>Il descend au port de </a:t>
            </a:r>
            <a:r>
              <a:rPr lang="fr-FR" dirty="0" err="1"/>
              <a:t>Japho</a:t>
            </a:r>
            <a:r>
              <a:rPr lang="fr-FR" dirty="0"/>
              <a:t>,</a:t>
            </a:r>
            <a:endParaRPr lang="fr-CH" dirty="0"/>
          </a:p>
          <a:p>
            <a:pPr lvl="1"/>
            <a:r>
              <a:rPr lang="fr-FR" dirty="0"/>
              <a:t>Il descend au fond du bateau, </a:t>
            </a:r>
            <a:endParaRPr lang="fr-CH" dirty="0"/>
          </a:p>
          <a:p>
            <a:pPr lvl="1"/>
            <a:r>
              <a:rPr lang="fr-FR" dirty="0"/>
              <a:t>Il descend au fond de la mer</a:t>
            </a:r>
            <a:endParaRPr lang="fr-CH" dirty="0"/>
          </a:p>
          <a:p>
            <a:r>
              <a:rPr lang="fr-FR" dirty="0"/>
              <a:t>Dieu punit Jonas en le plaçant 3 jours dans la mer</a:t>
            </a:r>
            <a:r>
              <a:rPr lang="fr-FR" dirty="0" smtClean="0"/>
              <a:t>.</a:t>
            </a:r>
          </a:p>
          <a:p>
            <a:r>
              <a:rPr lang="fr-FR" dirty="0"/>
              <a:t>Sans la grâce de Dieu, il aurait disparu définitivement dans les eaux.</a:t>
            </a:r>
            <a:endParaRPr lang="fr-CH" dirty="0"/>
          </a:p>
          <a:p>
            <a:endParaRPr lang="fr-CH" dirty="0"/>
          </a:p>
        </p:txBody>
      </p:sp>
      <p:pic>
        <p:nvPicPr>
          <p:cNvPr id="3" name="Espace réservé pour une image  2"/>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r="-3812"/>
          <a:stretch/>
        </p:blipFill>
        <p:spPr/>
      </p:pic>
    </p:spTree>
    <p:extLst>
      <p:ext uri="{BB962C8B-B14F-4D97-AF65-F5344CB8AC3E}">
        <p14:creationId xmlns:p14="http://schemas.microsoft.com/office/powerpoint/2010/main" val="72546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Encourageons</a:t>
            </a:r>
            <a:r>
              <a:rPr lang="fr-FR" dirty="0"/>
              <a:t>-nous par ce verset des Psaumes:</a:t>
            </a:r>
            <a:endParaRPr lang="fr-CH" dirty="0"/>
          </a:p>
          <a:p>
            <a:pPr lvl="2"/>
            <a:r>
              <a:rPr lang="fr-FR" dirty="0"/>
              <a:t>Et invoque-moi au jour de la détresse; </a:t>
            </a:r>
            <a:endParaRPr lang="fr-FR" dirty="0" smtClean="0"/>
          </a:p>
          <a:p>
            <a:pPr lvl="2"/>
            <a:r>
              <a:rPr lang="fr-FR" dirty="0" smtClean="0"/>
              <a:t>je </a:t>
            </a:r>
            <a:r>
              <a:rPr lang="fr-FR" dirty="0"/>
              <a:t>te délivrerai, et tu me glorifieras. Ps 50,15	</a:t>
            </a:r>
            <a:endParaRPr lang="fr-FR" dirty="0" smtClean="0"/>
          </a:p>
          <a:p>
            <a:r>
              <a:rPr lang="fr-CH" dirty="0" smtClean="0"/>
              <a:t>Ce verset nous montre ce que nous avons à faire lorsque Dieu a répondu à  nos supplications.</a:t>
            </a:r>
          </a:p>
          <a:p>
            <a:r>
              <a:rPr lang="fr-CH" dirty="0" smtClean="0"/>
              <a:t>Notre rôle est de Le glorifier.</a:t>
            </a:r>
          </a:p>
          <a:p>
            <a:pPr lvl="1"/>
            <a:r>
              <a:rPr lang="fr-CH" dirty="0" smtClean="0"/>
              <a:t>N’oublions pas de le faire par la prière dans une relation intime avec Celui qui nous a délivré.</a:t>
            </a:r>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1265177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4" name="Espace réservé du texte 3"/>
          <p:cNvSpPr>
            <a:spLocks noGrp="1"/>
          </p:cNvSpPr>
          <p:nvPr>
            <p:ph type="body" sz="quarter" idx="12"/>
          </p:nvPr>
        </p:nvSpPr>
        <p:spPr/>
        <p:txBody>
          <a:bodyPr/>
          <a:lstStyle/>
          <a:p>
            <a:r>
              <a:rPr lang="fr-FR" dirty="0" smtClean="0"/>
              <a:t>Jésus</a:t>
            </a:r>
            <a:r>
              <a:rPr lang="fr-FR" dirty="0"/>
              <a:t>-Christ présente Jonas comme un type de lui-</a:t>
            </a:r>
            <a:r>
              <a:rPr lang="fr-FR" dirty="0" smtClean="0"/>
              <a:t>même </a:t>
            </a:r>
            <a:r>
              <a:rPr lang="fr-FR" sz="1600" dirty="0" smtClean="0"/>
              <a:t>(Mat 12:39)</a:t>
            </a:r>
            <a:r>
              <a:rPr lang="fr-FR" dirty="0" smtClean="0"/>
              <a:t>:</a:t>
            </a:r>
            <a:r>
              <a:rPr lang="fr-FR" dirty="0"/>
              <a:t>	</a:t>
            </a:r>
            <a:endParaRPr lang="fr-CH" dirty="0"/>
          </a:p>
          <a:p>
            <a:r>
              <a:rPr lang="fr-FR" dirty="0"/>
              <a:t>Jonas</a:t>
            </a:r>
            <a:endParaRPr lang="fr-CH" dirty="0"/>
          </a:p>
          <a:p>
            <a:pPr lvl="1"/>
            <a:r>
              <a:rPr lang="fr-FR" dirty="0"/>
              <a:t>est englouti dans la mer,</a:t>
            </a:r>
            <a:endParaRPr lang="fr-CH" dirty="0"/>
          </a:p>
          <a:p>
            <a:pPr lvl="1"/>
            <a:r>
              <a:rPr lang="fr-FR" dirty="0"/>
              <a:t>sort vivant du poisson après 3 jours.</a:t>
            </a:r>
            <a:endParaRPr lang="fr-CH" dirty="0"/>
          </a:p>
          <a:p>
            <a:r>
              <a:rPr lang="fr-FR" dirty="0"/>
              <a:t>Jésus-Christ </a:t>
            </a:r>
            <a:endParaRPr lang="fr-CH" dirty="0"/>
          </a:p>
          <a:p>
            <a:pPr lvl="1"/>
            <a:r>
              <a:rPr lang="fr-FR" dirty="0"/>
              <a:t>est mort pour nos péchés,</a:t>
            </a:r>
            <a:endParaRPr lang="fr-CH" dirty="0"/>
          </a:p>
          <a:p>
            <a:pPr lvl="1"/>
            <a:r>
              <a:rPr lang="fr-FR" dirty="0"/>
              <a:t>est ramené à la vie après 3 jours</a:t>
            </a:r>
            <a:r>
              <a:rPr lang="fr-FR" dirty="0" smtClean="0"/>
              <a:t>.</a:t>
            </a:r>
            <a:endParaRPr lang="fr-CH" dirty="0"/>
          </a:p>
        </p:txBody>
      </p:sp>
      <p:sp>
        <p:nvSpPr>
          <p:cNvPr id="8" name="Rectangle 7"/>
          <p:cNvSpPr/>
          <p:nvPr/>
        </p:nvSpPr>
        <p:spPr>
          <a:xfrm>
            <a:off x="8860361" y="6080703"/>
            <a:ext cx="333507" cy="246221"/>
          </a:xfrm>
          <a:prstGeom prst="rect">
            <a:avLst/>
          </a:prstGeom>
        </p:spPr>
        <p:txBody>
          <a:bodyPr wrap="none">
            <a:spAutoFit/>
          </a:bodyPr>
          <a:lstStyle/>
          <a:p>
            <a:pPr eaLnBrk="1" hangingPunct="1"/>
            <a:r>
              <a:rPr lang="fr-CH" sz="1000" dirty="0" smtClean="0">
                <a:latin typeface="Cambria"/>
                <a:cs typeface="Cambria"/>
              </a:rPr>
              <a:t>TP</a:t>
            </a:r>
            <a:endParaRPr lang="fr-FR" sz="1000" dirty="0">
              <a:latin typeface="Cambria"/>
              <a:cs typeface="Cambria"/>
            </a:endParaRPr>
          </a:p>
        </p:txBody>
      </p:sp>
    </p:spTree>
    <p:extLst>
      <p:ext uri="{BB962C8B-B14F-4D97-AF65-F5344CB8AC3E}">
        <p14:creationId xmlns:p14="http://schemas.microsoft.com/office/powerpoint/2010/main" val="823121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De </a:t>
            </a:r>
            <a:r>
              <a:rPr lang="fr-FR" dirty="0"/>
              <a:t>nombreux versets parlent des souffrances du Seigneur Jésus:</a:t>
            </a:r>
            <a:endParaRPr lang="fr-CH" dirty="0"/>
          </a:p>
          <a:p>
            <a:pPr lvl="2"/>
            <a:r>
              <a:rPr lang="fr-FR" dirty="0"/>
              <a:t>Sauve-moi, ô Dieu! Car les eaux menacent ma vie. J'enfonce dans la boue, sans pouvoir me tenir; Je suis tombé dans un gouffre, et les eaux m'inondent. Ps </a:t>
            </a:r>
            <a:r>
              <a:rPr lang="fr-FR" dirty="0" smtClean="0"/>
              <a:t>69,0</a:t>
            </a:r>
          </a:p>
          <a:p>
            <a:pPr lvl="2"/>
            <a:r>
              <a:rPr lang="fr-FR" dirty="0"/>
              <a:t>Un flot appelle un autre flot au bruit de tes ondées; Toutes tes vagues et tous tes flots passent sur moi. Ps 42,7</a:t>
            </a:r>
          </a:p>
          <a:p>
            <a:r>
              <a:rPr lang="fr-FR" dirty="0"/>
              <a:t>Par sa mort, Jésus-Christ  a apaisé la colère de  Dieu contre les pécheurs.	</a:t>
            </a:r>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857019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Jonas </a:t>
            </a:r>
            <a:r>
              <a:rPr lang="fr-FR" dirty="0"/>
              <a:t>apprend la </a:t>
            </a:r>
            <a:r>
              <a:rPr lang="fr-FR" dirty="0" smtClean="0"/>
              <a:t>leçon que l’Eternel lui a donnée.</a:t>
            </a:r>
            <a:endParaRPr lang="fr-CH" dirty="0"/>
          </a:p>
          <a:p>
            <a:r>
              <a:rPr lang="fr-FR" dirty="0"/>
              <a:t>Dans le ventre du poisson, </a:t>
            </a:r>
            <a:r>
              <a:rPr lang="fr-FR" dirty="0" smtClean="0"/>
              <a:t>il </a:t>
            </a:r>
            <a:r>
              <a:rPr lang="fr-FR" dirty="0"/>
              <a:t>conclut:</a:t>
            </a:r>
            <a:endParaRPr lang="fr-CH" dirty="0"/>
          </a:p>
          <a:p>
            <a:pPr lvl="2"/>
            <a:r>
              <a:rPr lang="fr-FR" dirty="0"/>
              <a:t>Ceux qui s'attachent à de vaines idoles éloignent d'eux la miséricorde. </a:t>
            </a:r>
            <a:r>
              <a:rPr lang="fr-FR" dirty="0" smtClean="0"/>
              <a:t>Pour </a:t>
            </a:r>
            <a:r>
              <a:rPr lang="fr-FR" dirty="0"/>
              <a:t>moi, je t'offrirai des sacrifices avec un cri d'actions de grâces, j'accomplirai les </a:t>
            </a:r>
            <a:r>
              <a:rPr lang="fr-FR" dirty="0" err="1"/>
              <a:t>voeux</a:t>
            </a:r>
            <a:r>
              <a:rPr lang="fr-FR" dirty="0"/>
              <a:t> que j'ai faits, le salut vient de l'Eternel. Jon 2,9	</a:t>
            </a:r>
            <a:endParaRPr lang="fr-FR" dirty="0" smtClean="0"/>
          </a:p>
          <a:p>
            <a:r>
              <a:rPr lang="fr-FR" dirty="0"/>
              <a:t>Que sont ces « vaines idoles »</a:t>
            </a:r>
            <a:r>
              <a:rPr lang="fr-FR" dirty="0" smtClean="0"/>
              <a:t>?</a:t>
            </a:r>
            <a:r>
              <a:rPr lang="fr-CH" dirty="0"/>
              <a:t> </a:t>
            </a:r>
            <a:endParaRPr lang="fr-CH" dirty="0" smtClean="0"/>
          </a:p>
          <a:p>
            <a:pPr lvl="1"/>
            <a:r>
              <a:rPr lang="fr-FR" dirty="0" smtClean="0"/>
              <a:t>Pour </a:t>
            </a:r>
            <a:r>
              <a:rPr lang="fr-FR" dirty="0"/>
              <a:t>Jonas, c’est certainement l’orgueil.</a:t>
            </a:r>
            <a:endParaRPr lang="fr-CH" dirty="0"/>
          </a:p>
          <a:p>
            <a:r>
              <a:rPr lang="fr-FR" dirty="0"/>
              <a:t>Il devait annoncer le </a:t>
            </a:r>
            <a:r>
              <a:rPr lang="fr-FR" dirty="0" smtClean="0"/>
              <a:t>jugement.</a:t>
            </a:r>
            <a:r>
              <a:rPr lang="fr-CH" dirty="0" smtClean="0"/>
              <a:t> </a:t>
            </a:r>
            <a:r>
              <a:rPr lang="fr-FR" dirty="0" smtClean="0"/>
              <a:t>Si </a:t>
            </a:r>
            <a:r>
              <a:rPr lang="fr-FR" dirty="0"/>
              <a:t>Ninive se repentait, il risquait d’être traité de faux prophète</a:t>
            </a:r>
            <a:r>
              <a:rPr lang="fr-FR" dirty="0" smtClean="0"/>
              <a:t>.</a:t>
            </a:r>
          </a:p>
          <a:p>
            <a:r>
              <a:rPr lang="fr-FR" dirty="0"/>
              <a:t>Il a préféré fuir sa mission plutôt que subir cette humiliation.</a:t>
            </a:r>
            <a:endParaRPr lang="fr-CH" dirty="0"/>
          </a:p>
          <a:p>
            <a:endParaRPr lang="fr-CH" dirty="0"/>
          </a:p>
          <a:p>
            <a:pPr lvl="2"/>
            <a:endParaRPr lang="fr-CH" dirty="0"/>
          </a:p>
        </p:txBody>
      </p:sp>
    </p:spTree>
    <p:extLst>
      <p:ext uri="{BB962C8B-B14F-4D97-AF65-F5344CB8AC3E}">
        <p14:creationId xmlns:p14="http://schemas.microsoft.com/office/powerpoint/2010/main" val="1237415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Cherchons les différentes occasions de parler de ce que Dieu a fait dans notre vie.</a:t>
            </a:r>
          </a:p>
          <a:p>
            <a:r>
              <a:rPr lang="fr-CH" dirty="0" smtClean="0"/>
              <a:t>Ainsi de nombreuses personnes </a:t>
            </a:r>
          </a:p>
          <a:p>
            <a:pPr lvl="1"/>
            <a:r>
              <a:rPr lang="fr-CH" dirty="0"/>
              <a:t>g</a:t>
            </a:r>
            <a:r>
              <a:rPr lang="fr-CH" dirty="0" smtClean="0"/>
              <a:t>lorifieront Dieu pour sa grandeur, sa puissance, son amour,</a:t>
            </a:r>
          </a:p>
          <a:p>
            <a:pPr lvl="1"/>
            <a:r>
              <a:rPr lang="fr-CH" dirty="0"/>
              <a:t>r</a:t>
            </a:r>
            <a:r>
              <a:rPr lang="fr-CH" dirty="0" smtClean="0"/>
              <a:t>éaliseront que Dieu agit envers ceux qui l’aiment.</a:t>
            </a:r>
          </a:p>
          <a:p>
            <a:endParaRPr lang="fr-CH" dirty="0"/>
          </a:p>
        </p:txBody>
      </p:sp>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7" name="Titre 6"/>
          <p:cNvSpPr>
            <a:spLocks noGrp="1"/>
          </p:cNvSpPr>
          <p:nvPr>
            <p:ph type="title"/>
          </p:nvPr>
        </p:nvSpPr>
        <p:spPr/>
        <p:txBody>
          <a:bodyPr/>
          <a:lstStyle/>
          <a:p>
            <a:endParaRPr lang="fr-FR"/>
          </a:p>
        </p:txBody>
      </p:sp>
    </p:spTree>
    <p:extLst>
      <p:ext uri="{BB962C8B-B14F-4D97-AF65-F5344CB8AC3E}">
        <p14:creationId xmlns:p14="http://schemas.microsoft.com/office/powerpoint/2010/main" val="657596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Comment </a:t>
            </a:r>
            <a:r>
              <a:rPr lang="fr-FR" dirty="0"/>
              <a:t>Jonas </a:t>
            </a:r>
            <a:r>
              <a:rPr lang="fr-FR" dirty="0" err="1"/>
              <a:t>vit-il</a:t>
            </a:r>
            <a:r>
              <a:rPr lang="fr-FR" dirty="0"/>
              <a:t> ces moments dans le poisson?</a:t>
            </a:r>
            <a:endParaRPr lang="fr-CH" dirty="0"/>
          </a:p>
          <a:p>
            <a:r>
              <a:rPr lang="fr-FR" dirty="0"/>
              <a:t>Ses sens lui confirment qu’il se trouve dans « la gueule de la mort ».</a:t>
            </a:r>
            <a:endParaRPr lang="fr-CH" dirty="0"/>
          </a:p>
          <a:p>
            <a:pPr lvl="2"/>
            <a:r>
              <a:rPr lang="fr-FR" dirty="0"/>
              <a:t>Tu m'as jeté dans l'abîme, dans le </a:t>
            </a:r>
            <a:r>
              <a:rPr lang="fr-FR" dirty="0" err="1"/>
              <a:t>coeur</a:t>
            </a:r>
            <a:r>
              <a:rPr lang="fr-FR" dirty="0"/>
              <a:t> de la mer, et les courants d'eau m'ont environné; Toutes tes vagues et tous tes flots ont passé sur moi. Jon 2,3 </a:t>
            </a:r>
            <a:endParaRPr lang="fr-CH" dirty="0"/>
          </a:p>
          <a:p>
            <a:r>
              <a:rPr lang="fr-FR" dirty="0"/>
              <a:t>Sa foi se tourne vers Dieu. </a:t>
            </a:r>
            <a:endParaRPr lang="fr-CH" dirty="0"/>
          </a:p>
          <a:p>
            <a:r>
              <a:rPr lang="fr-FR" dirty="0"/>
              <a:t>Il lui demande de le sauver.</a:t>
            </a:r>
            <a:endParaRPr lang="fr-CH" dirty="0"/>
          </a:p>
          <a:p>
            <a:r>
              <a:rPr lang="fr-FR" dirty="0"/>
              <a:t>Malgré sa désobéissance, Dieu </a:t>
            </a:r>
            <a:endParaRPr lang="fr-CH" dirty="0"/>
          </a:p>
          <a:p>
            <a:pPr lvl="1"/>
            <a:r>
              <a:rPr lang="fr-FR" dirty="0"/>
              <a:t>lui veut du bien,</a:t>
            </a:r>
            <a:endParaRPr lang="fr-CH" dirty="0"/>
          </a:p>
          <a:p>
            <a:pPr lvl="1"/>
            <a:r>
              <a:rPr lang="fr-FR" dirty="0"/>
              <a:t>l’accompagne</a:t>
            </a:r>
            <a:r>
              <a:rPr lang="fr-FR" dirty="0" smtClean="0"/>
              <a:t>.</a:t>
            </a:r>
            <a:endParaRPr lang="fr-CH" dirty="0"/>
          </a:p>
        </p:txBody>
      </p:sp>
    </p:spTree>
    <p:extLst>
      <p:ext uri="{BB962C8B-B14F-4D97-AF65-F5344CB8AC3E}">
        <p14:creationId xmlns:p14="http://schemas.microsoft.com/office/powerpoint/2010/main" val="3499684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Avons</a:t>
            </a:r>
            <a:r>
              <a:rPr lang="fr-FR" dirty="0"/>
              <a:t>-nous aussi fait des choses contraires à la volonté de Dieu?</a:t>
            </a:r>
            <a:endParaRPr lang="fr-CH" dirty="0"/>
          </a:p>
          <a:p>
            <a:r>
              <a:rPr lang="fr-FR" dirty="0"/>
              <a:t>Avons-nous expérimenté les conséquences de ces écarts</a:t>
            </a:r>
            <a:r>
              <a:rPr lang="fr-FR" dirty="0" smtClean="0"/>
              <a:t>?</a:t>
            </a:r>
          </a:p>
          <a:p>
            <a:r>
              <a:rPr lang="fr-FR" dirty="0" smtClean="0"/>
              <a:t>Avons-nous confessé à Dieu notre faute? </a:t>
            </a:r>
            <a:endParaRPr lang="fr-CH" dirty="0"/>
          </a:p>
          <a:p>
            <a:r>
              <a:rPr lang="fr-FR" dirty="0"/>
              <a:t>Avons-nous alors senti Dieu</a:t>
            </a:r>
            <a:endParaRPr lang="fr-CH" dirty="0"/>
          </a:p>
          <a:p>
            <a:pPr lvl="1"/>
            <a:r>
              <a:rPr lang="fr-FR" dirty="0"/>
              <a:t>nous accompagner?</a:t>
            </a:r>
            <a:endParaRPr lang="fr-CH" dirty="0"/>
          </a:p>
          <a:p>
            <a:pPr lvl="1"/>
            <a:r>
              <a:rPr lang="fr-FR" dirty="0"/>
              <a:t>nous fortifier?</a:t>
            </a:r>
            <a:endParaRPr lang="fr-CH" dirty="0"/>
          </a:p>
          <a:p>
            <a:pPr lvl="1"/>
            <a:r>
              <a:rPr lang="fr-FR" dirty="0"/>
              <a:t>nous prodiguer son amour? </a:t>
            </a:r>
            <a:endParaRPr lang="fr-CH" dirty="0"/>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1573800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3 </a:t>
            </a:r>
            <a:r>
              <a:rPr lang="fr-FR" dirty="0"/>
              <a:t>jours plus tard, l'Eternel parle au poisson.</a:t>
            </a:r>
            <a:endParaRPr lang="fr-CH" dirty="0"/>
          </a:p>
          <a:p>
            <a:pPr lvl="2"/>
            <a:r>
              <a:rPr lang="fr-FR" dirty="0"/>
              <a:t>Le poisson vomit Jonas sur la terre. Jon 2,10</a:t>
            </a:r>
            <a:endParaRPr lang="fr-CH" dirty="0"/>
          </a:p>
          <a:p>
            <a:pPr lvl="1"/>
            <a:endParaRPr lang="fr-CH" dirty="0"/>
          </a:p>
        </p:txBody>
      </p:sp>
      <p:pic>
        <p:nvPicPr>
          <p:cNvPr id="5" name="Picture 4"/>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800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Pour </a:t>
            </a:r>
            <a:r>
              <a:rPr lang="fr-FR" dirty="0"/>
              <a:t>la 2ème fois, l'Eternel parle à Jonas:</a:t>
            </a:r>
            <a:endParaRPr lang="fr-CH" dirty="0"/>
          </a:p>
          <a:p>
            <a:pPr lvl="2"/>
            <a:r>
              <a:rPr lang="fr-FR" dirty="0"/>
              <a:t>Lève-toi, va à Ninive, la grande ville, et proclames-y la publication que je t'ordonne! Jon 3,2	</a:t>
            </a:r>
            <a:endParaRPr lang="fr-CH" dirty="0"/>
          </a:p>
          <a:p>
            <a:r>
              <a:rPr lang="fr-FR" dirty="0" smtClean="0"/>
              <a:t>Il </a:t>
            </a:r>
            <a:r>
              <a:rPr lang="fr-FR" dirty="0"/>
              <a:t>se lève et </a:t>
            </a:r>
            <a:r>
              <a:rPr lang="fr-FR" dirty="0" smtClean="0"/>
              <a:t>marche en direction de Ninive</a:t>
            </a:r>
            <a:r>
              <a:rPr lang="fr-FR" dirty="0"/>
              <a:t>.</a:t>
            </a:r>
            <a:endParaRPr lang="fr-CH" dirty="0"/>
          </a:p>
          <a:p>
            <a:pPr lvl="1"/>
            <a:r>
              <a:rPr lang="fr-CH" dirty="0"/>
              <a:t>Il s’agit d’une marche de plus de 1000 km.</a:t>
            </a:r>
          </a:p>
          <a:p>
            <a:pPr lvl="1"/>
            <a:r>
              <a:rPr lang="fr-CH" dirty="0"/>
              <a:t>Ce voyage a duré plusieurs semaines</a:t>
            </a:r>
            <a:r>
              <a:rPr lang="fr-CH" dirty="0" smtClean="0"/>
              <a:t>.</a:t>
            </a:r>
            <a:endParaRPr lang="fr-CH" dirty="0"/>
          </a:p>
        </p:txBody>
      </p:sp>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2" name="Titre 1"/>
          <p:cNvSpPr>
            <a:spLocks noGrp="1"/>
          </p:cNvSpPr>
          <p:nvPr>
            <p:ph type="title"/>
          </p:nvPr>
        </p:nvSpPr>
        <p:spPr/>
        <p:txBody>
          <a:bodyPr/>
          <a:lstStyle/>
          <a:p>
            <a:r>
              <a:rPr lang="fr-FR" dirty="0"/>
              <a:t>La marche sur </a:t>
            </a:r>
            <a:r>
              <a:rPr lang="fr-FR" dirty="0" smtClean="0"/>
              <a:t>Ninive</a:t>
            </a:r>
            <a:endParaRPr lang="fr-FR" dirty="0"/>
          </a:p>
        </p:txBody>
      </p:sp>
      <p:sp>
        <p:nvSpPr>
          <p:cNvPr id="7" name="Rectangle 6"/>
          <p:cNvSpPr/>
          <p:nvPr/>
        </p:nvSpPr>
        <p:spPr>
          <a:xfrm>
            <a:off x="8482380" y="6011334"/>
            <a:ext cx="337264" cy="246221"/>
          </a:xfrm>
          <a:prstGeom prst="rect">
            <a:avLst/>
          </a:prstGeom>
        </p:spPr>
        <p:txBody>
          <a:bodyPr wrap="none">
            <a:spAutoFit/>
          </a:bodyPr>
          <a:lstStyle/>
          <a:p>
            <a:pPr eaLnBrk="1" hangingPunct="1"/>
            <a:r>
              <a:rPr lang="fr-CH" sz="1000" dirty="0" smtClean="0">
                <a:latin typeface="Cambria"/>
                <a:cs typeface="Cambria"/>
              </a:rPr>
              <a:t>FO</a:t>
            </a:r>
            <a:endParaRPr lang="fr-FR" sz="1000" dirty="0">
              <a:latin typeface="Cambria"/>
              <a:cs typeface="Cambria"/>
            </a:endParaRPr>
          </a:p>
        </p:txBody>
      </p:sp>
    </p:spTree>
    <p:extLst>
      <p:ext uri="{BB962C8B-B14F-4D97-AF65-F5344CB8AC3E}">
        <p14:creationId xmlns:p14="http://schemas.microsoft.com/office/powerpoint/2010/main" val="3248050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Face à cette situation, l’Eternel intervient:</a:t>
            </a:r>
            <a:endParaRPr lang="fr-CH" dirty="0"/>
          </a:p>
          <a:p>
            <a:pPr lvl="2"/>
            <a:r>
              <a:rPr lang="fr-FR" dirty="0"/>
              <a:t>Car l'Eternel vit l'affliction d'Israël à son comble et l'extrémité à laquelle se trouvaient réduits esclaves et hommes libres, sans qu'il y ait personne pour venir au secours d'Israël. 2.Rois 14,26</a:t>
            </a:r>
          </a:p>
          <a:p>
            <a:r>
              <a:rPr lang="fr-FR" dirty="0" smtClean="0"/>
              <a:t>Jonas est un prophète. Il prédit </a:t>
            </a:r>
            <a:r>
              <a:rPr lang="fr-FR" dirty="0"/>
              <a:t>l'annexion de terres par Israël.</a:t>
            </a:r>
            <a:endParaRPr lang="fr-CH" dirty="0"/>
          </a:p>
          <a:p>
            <a:pPr lvl="2"/>
            <a:r>
              <a:rPr lang="fr-FR" dirty="0"/>
              <a:t>Jéroboam rétablit les limites d'Israël depuis l'entrée de </a:t>
            </a:r>
            <a:r>
              <a:rPr lang="fr-FR" dirty="0" err="1"/>
              <a:t>Hamath</a:t>
            </a:r>
            <a:r>
              <a:rPr lang="fr-FR" dirty="0"/>
              <a:t> jusqu'à la mer de la plaine, selon la parole que l'Eternel, le Dieu d'Israël, avait prononcée par son serviteur Jonas, le prophète… 2.Rois 14,25	</a:t>
            </a:r>
            <a:endParaRPr lang="fr-CH" dirty="0"/>
          </a:p>
        </p:txBody>
      </p:sp>
    </p:spTree>
    <p:extLst>
      <p:ext uri="{BB962C8B-B14F-4D97-AF65-F5344CB8AC3E}">
        <p14:creationId xmlns:p14="http://schemas.microsoft.com/office/powerpoint/2010/main" val="271583602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Que de pensées ont dû lui traverser l’esprit</a:t>
            </a:r>
            <a:endParaRPr lang="fr-CH" dirty="0"/>
          </a:p>
          <a:p>
            <a:pPr lvl="1"/>
            <a:r>
              <a:rPr lang="fr-FR" dirty="0"/>
              <a:t>sur ce qu’il venait de vivre,</a:t>
            </a:r>
            <a:endParaRPr lang="fr-CH" dirty="0"/>
          </a:p>
          <a:p>
            <a:pPr lvl="1"/>
            <a:r>
              <a:rPr lang="fr-FR" dirty="0"/>
              <a:t>sur la mission qu’il avait devant lui.</a:t>
            </a:r>
            <a:endParaRPr lang="fr-CH" dirty="0"/>
          </a:p>
          <a:p>
            <a:r>
              <a:rPr lang="fr-FR" dirty="0"/>
              <a:t>Ninive était la capitale de l’Assyrie.</a:t>
            </a:r>
          </a:p>
          <a:p>
            <a:r>
              <a:rPr lang="fr-FR" dirty="0" smtClean="0"/>
              <a:t>Ce </a:t>
            </a:r>
            <a:r>
              <a:rPr lang="fr-FR" dirty="0"/>
              <a:t>peuple va, 60 ans plus tard, </a:t>
            </a:r>
            <a:endParaRPr lang="fr-CH" dirty="0"/>
          </a:p>
          <a:p>
            <a:pPr lvl="1"/>
            <a:r>
              <a:rPr lang="fr-FR" dirty="0"/>
              <a:t>envahir le peuple d’Israël,</a:t>
            </a:r>
            <a:endParaRPr lang="fr-CH" dirty="0"/>
          </a:p>
          <a:p>
            <a:pPr lvl="1"/>
            <a:r>
              <a:rPr lang="fr-FR" dirty="0"/>
              <a:t>emmener le peuple captif en Assyrie</a:t>
            </a:r>
            <a:r>
              <a:rPr lang="fr-FR" dirty="0" smtClean="0"/>
              <a:t>.</a:t>
            </a:r>
            <a:endParaRPr lang="fr-FR" dirty="0"/>
          </a:p>
          <a:p>
            <a:r>
              <a:rPr lang="fr-FR" dirty="0" smtClean="0"/>
              <a:t>Ninive est à l'époque une très grande ville, tout y est immense:</a:t>
            </a:r>
            <a:endParaRPr lang="fr-CH" dirty="0" smtClean="0"/>
          </a:p>
          <a:p>
            <a:pPr lvl="1"/>
            <a:r>
              <a:rPr lang="fr-FR" dirty="0" smtClean="0"/>
              <a:t>Ses murailles s’élèvent à 30 m de hauteur,</a:t>
            </a:r>
            <a:endParaRPr lang="fr-CH" dirty="0" smtClean="0"/>
          </a:p>
          <a:p>
            <a:pPr lvl="1"/>
            <a:r>
              <a:rPr lang="fr-FR" dirty="0" smtClean="0"/>
              <a:t>1'500 tours de 60 m de haut entourent la ville</a:t>
            </a:r>
            <a:endParaRPr lang="fr-CH" dirty="0" smtClean="0"/>
          </a:p>
          <a:p>
            <a:pPr lvl="1"/>
            <a:endParaRPr lang="fr-CH" dirty="0" smtClean="0"/>
          </a:p>
        </p:txBody>
      </p:sp>
    </p:spTree>
    <p:extLst>
      <p:ext uri="{BB962C8B-B14F-4D97-AF65-F5344CB8AC3E}">
        <p14:creationId xmlns:p14="http://schemas.microsoft.com/office/powerpoint/2010/main" val="1269022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pPr marL="0" lvl="1" indent="0">
              <a:buClrTx/>
              <a:buSzTx/>
              <a:buNone/>
            </a:pPr>
            <a:r>
              <a:rPr lang="fr-FR" sz="2800" dirty="0"/>
              <a:t>Il faut 3 jours pour la traverser.</a:t>
            </a:r>
          </a:p>
          <a:p>
            <a:r>
              <a:rPr lang="fr-CH" dirty="0" smtClean="0"/>
              <a:t>Ses </a:t>
            </a:r>
            <a:r>
              <a:rPr lang="fr-CH" dirty="0"/>
              <a:t>richesses sont énormes.</a:t>
            </a:r>
          </a:p>
          <a:p>
            <a:r>
              <a:rPr lang="fr-CH" dirty="0"/>
              <a:t>Elle est remplie d'objets précieux.</a:t>
            </a:r>
          </a:p>
          <a:p>
            <a:pPr lvl="2"/>
            <a:r>
              <a:rPr lang="fr-CH" dirty="0"/>
              <a:t>Ninive … Il y a des trésors sans fin, des richesses en objets précieux de toutes espèces. Nah </a:t>
            </a:r>
            <a:r>
              <a:rPr lang="fr-CH" dirty="0" smtClean="0"/>
              <a:t>2,9</a:t>
            </a:r>
          </a:p>
          <a:p>
            <a:r>
              <a:rPr lang="fr-CH" dirty="0"/>
              <a:t>La débauche règne dans Ninive, c'est une ville sanguinaire.</a:t>
            </a:r>
          </a:p>
          <a:p>
            <a:pPr lvl="1"/>
            <a:r>
              <a:rPr lang="fr-CH" dirty="0"/>
              <a:t>Les Assyriens prenaient leurs ennemis et leur crevaient les yeux, tranchaient leurs pieds, leurs mains, les nez et les oreilles </a:t>
            </a:r>
            <a:r>
              <a:rPr lang="fr-CH" sz="1600" dirty="0"/>
              <a:t>(</a:t>
            </a:r>
            <a:r>
              <a:rPr lang="fr-CH" sz="1600" dirty="0" smtClean="0"/>
              <a:t>nouveau </a:t>
            </a:r>
            <a:r>
              <a:rPr lang="fr-CH" sz="1600" dirty="0"/>
              <a:t>dictionnaire biblique, </a:t>
            </a:r>
            <a:r>
              <a:rPr lang="fr-CH" sz="1600" dirty="0" smtClean="0"/>
              <a:t>Emmaüs)</a:t>
            </a:r>
            <a:endParaRPr lang="fr-CH" sz="1800" dirty="0"/>
          </a:p>
          <a:p>
            <a:pPr lvl="2"/>
            <a:endParaRPr lang="fr-CH" dirty="0"/>
          </a:p>
        </p:txBody>
      </p:sp>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0245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Et </a:t>
            </a:r>
            <a:r>
              <a:rPr lang="fr-CH" dirty="0"/>
              <a:t>si le Seigneur nous demandait d’annoncer l’évangile du salut à ce genre de personnes</a:t>
            </a:r>
            <a:r>
              <a:rPr lang="fr-CH" dirty="0" smtClean="0"/>
              <a:t>?</a:t>
            </a:r>
            <a:endParaRPr lang="fr-CH" dirty="0"/>
          </a:p>
          <a:p>
            <a:pPr lvl="1"/>
            <a:r>
              <a:rPr lang="fr-CH" dirty="0"/>
              <a:t>Aurions-nous peur</a:t>
            </a:r>
            <a:r>
              <a:rPr lang="fr-CH" dirty="0" smtClean="0"/>
              <a:t>?</a:t>
            </a:r>
          </a:p>
          <a:p>
            <a:pPr lvl="1"/>
            <a:r>
              <a:rPr lang="fr-CH" dirty="0"/>
              <a:t>Fuirions-nous?</a:t>
            </a:r>
          </a:p>
          <a:p>
            <a:pPr lvl="1"/>
            <a:r>
              <a:rPr lang="fr-CH" dirty="0" smtClean="0"/>
              <a:t>Reporterions</a:t>
            </a:r>
            <a:r>
              <a:rPr lang="fr-CH" dirty="0"/>
              <a:t>-nous sans cesse le moment de parler</a:t>
            </a:r>
            <a:r>
              <a:rPr lang="fr-CH" dirty="0" smtClean="0"/>
              <a:t>?</a:t>
            </a:r>
          </a:p>
          <a:p>
            <a:r>
              <a:rPr lang="fr-CH" dirty="0"/>
              <a:t>Une chose est </a:t>
            </a:r>
            <a:r>
              <a:rPr lang="fr-CH" dirty="0" smtClean="0"/>
              <a:t>sûre, si </a:t>
            </a:r>
            <a:r>
              <a:rPr lang="fr-CH" dirty="0"/>
              <a:t>Dieu nous donne un service, </a:t>
            </a:r>
          </a:p>
          <a:p>
            <a:pPr lvl="1"/>
            <a:r>
              <a:rPr lang="fr-CH" dirty="0"/>
              <a:t>il </a:t>
            </a:r>
            <a:r>
              <a:rPr lang="fr-CH" dirty="0" smtClean="0"/>
              <a:t>désire </a:t>
            </a:r>
            <a:r>
              <a:rPr lang="fr-CH" dirty="0"/>
              <a:t>qu’on </a:t>
            </a:r>
            <a:r>
              <a:rPr lang="fr-CH" dirty="0" smtClean="0"/>
              <a:t>l’accomplisse</a:t>
            </a:r>
            <a:endParaRPr lang="fr-CH" dirty="0"/>
          </a:p>
          <a:p>
            <a:pPr lvl="1"/>
            <a:r>
              <a:rPr lang="fr-CH" dirty="0"/>
              <a:t>e</a:t>
            </a:r>
            <a:r>
              <a:rPr lang="fr-CH" dirty="0" smtClean="0"/>
              <a:t>t il </a:t>
            </a:r>
            <a:r>
              <a:rPr lang="fr-CH" dirty="0"/>
              <a:t>nous donne la force et les capacités de le faire.</a:t>
            </a:r>
          </a:p>
          <a:p>
            <a:pPr lvl="1"/>
            <a:endParaRPr lang="fr-CH" dirty="0"/>
          </a:p>
          <a:p>
            <a:endParaRPr lang="fr-CH" dirty="0"/>
          </a:p>
          <a:p>
            <a:endParaRPr lang="fr-CH" dirty="0" smtClean="0"/>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3936279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Prêcher la repentance à ce genre de peuple déplaît fortement à Jonas</a:t>
            </a:r>
            <a:r>
              <a:rPr lang="fr-FR" dirty="0" smtClean="0"/>
              <a:t>.</a:t>
            </a:r>
          </a:p>
          <a:p>
            <a:r>
              <a:rPr lang="fr-FR" dirty="0" smtClean="0"/>
              <a:t>Il </a:t>
            </a:r>
            <a:r>
              <a:rPr lang="fr-FR" dirty="0"/>
              <a:t>entre dans </a:t>
            </a:r>
            <a:r>
              <a:rPr lang="fr-FR" dirty="0" smtClean="0"/>
              <a:t>Ninive et </a:t>
            </a:r>
            <a:r>
              <a:rPr lang="fr-FR" dirty="0"/>
              <a:t>crie:</a:t>
            </a:r>
          </a:p>
          <a:p>
            <a:pPr lvl="2"/>
            <a:r>
              <a:rPr lang="fr-FR" dirty="0"/>
              <a:t>Encore quarante jours, et Ninive sera détruite! Jon 3,4 </a:t>
            </a:r>
          </a:p>
          <a:p>
            <a:r>
              <a:rPr lang="fr-FR" dirty="0" smtClean="0"/>
              <a:t>Que font les gens de la ville?</a:t>
            </a:r>
            <a:endParaRPr lang="fr-CH" dirty="0" smtClean="0"/>
          </a:p>
          <a:p>
            <a:pPr lvl="1"/>
            <a:r>
              <a:rPr lang="fr-FR" dirty="0" smtClean="0"/>
              <a:t>Ils croient Dieu,</a:t>
            </a:r>
            <a:endParaRPr lang="fr-CH" dirty="0" smtClean="0"/>
          </a:p>
          <a:p>
            <a:pPr lvl="1"/>
            <a:r>
              <a:rPr lang="fr-FR" dirty="0" smtClean="0"/>
              <a:t>Ils publient un jeûne,</a:t>
            </a:r>
            <a:endParaRPr lang="fr-CH" dirty="0" smtClean="0"/>
          </a:p>
          <a:p>
            <a:pPr lvl="1"/>
            <a:r>
              <a:rPr lang="fr-FR" dirty="0" smtClean="0"/>
              <a:t>Ils se revêtent de sacs.</a:t>
            </a:r>
          </a:p>
          <a:p>
            <a:pPr lvl="2"/>
            <a:r>
              <a:rPr lang="fr-FR" dirty="0"/>
              <a:t>Les gens de Ninive crurent à Dieu, ils publièrent un jeûne, et se revêtirent de sacs, depuis les plus grands jusqu'aux plus petits. Jon 3,5	</a:t>
            </a:r>
          </a:p>
          <a:p>
            <a:pPr lvl="1"/>
            <a:endParaRPr lang="fr-CH" dirty="0" smtClean="0"/>
          </a:p>
        </p:txBody>
      </p:sp>
    </p:spTree>
    <p:extLst>
      <p:ext uri="{BB962C8B-B14F-4D97-AF65-F5344CB8AC3E}">
        <p14:creationId xmlns:p14="http://schemas.microsoft.com/office/powerpoint/2010/main" val="3963728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L’expérience miraculeuse de Jonas était-elle déjà connue des Ninivites?</a:t>
            </a:r>
            <a:endParaRPr lang="fr-CH" dirty="0" smtClean="0"/>
          </a:p>
          <a:p>
            <a:r>
              <a:rPr lang="fr-FR" dirty="0" smtClean="0"/>
              <a:t>Si c’est le cas, cela peut expliquer la rapidité avec laquelle le message fut accepté.</a:t>
            </a:r>
            <a:endParaRPr lang="fr-CH" dirty="0" smtClean="0"/>
          </a:p>
          <a:p>
            <a:r>
              <a:rPr lang="fr-FR" dirty="0" smtClean="0"/>
              <a:t>La parole arrive au roi.</a:t>
            </a:r>
            <a:endParaRPr lang="fr-CH" dirty="0" smtClean="0"/>
          </a:p>
          <a:p>
            <a:pPr lvl="1"/>
            <a:r>
              <a:rPr lang="fr-FR" dirty="0"/>
              <a:t>I</a:t>
            </a:r>
            <a:r>
              <a:rPr lang="fr-FR" dirty="0" smtClean="0"/>
              <a:t>l se lève de son trône,</a:t>
            </a:r>
            <a:endParaRPr lang="fr-CH" dirty="0" smtClean="0"/>
          </a:p>
          <a:p>
            <a:pPr lvl="1"/>
            <a:r>
              <a:rPr lang="fr-FR" dirty="0" smtClean="0"/>
              <a:t>Il ôte son manteau,</a:t>
            </a:r>
            <a:endParaRPr lang="fr-CH" dirty="0" smtClean="0"/>
          </a:p>
          <a:p>
            <a:pPr lvl="1"/>
            <a:r>
              <a:rPr lang="fr-FR" dirty="0" smtClean="0"/>
              <a:t>Il se couvre d'un sac,</a:t>
            </a:r>
          </a:p>
          <a:p>
            <a:pPr lvl="1"/>
            <a:r>
              <a:rPr lang="fr-FR" dirty="0"/>
              <a:t>Il s'assied dans la cendre. </a:t>
            </a:r>
            <a:endParaRPr lang="fr-CH" dirty="0"/>
          </a:p>
          <a:p>
            <a:pPr lvl="1"/>
            <a:endParaRPr lang="fr-FR" dirty="0" smtClean="0"/>
          </a:p>
          <a:p>
            <a:pPr lvl="1"/>
            <a:endParaRPr lang="fr-CH" dirty="0" smtClean="0"/>
          </a:p>
        </p:txBody>
      </p:sp>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22151" y="0"/>
            <a:ext cx="2886707" cy="6858000"/>
          </a:xfrm>
        </p:spPr>
      </p:pic>
      <p:sp>
        <p:nvSpPr>
          <p:cNvPr id="5" name="Rectangle 4"/>
          <p:cNvSpPr/>
          <p:nvPr/>
        </p:nvSpPr>
        <p:spPr>
          <a:xfrm>
            <a:off x="2864556" y="6610593"/>
            <a:ext cx="333507" cy="246221"/>
          </a:xfrm>
          <a:prstGeom prst="rect">
            <a:avLst/>
          </a:prstGeom>
        </p:spPr>
        <p:txBody>
          <a:bodyPr wrap="none">
            <a:spAutoFit/>
          </a:bodyPr>
          <a:lstStyle/>
          <a:p>
            <a:pPr eaLnBrk="1" hangingPunct="1"/>
            <a:r>
              <a:rPr lang="fr-CH" sz="1000" dirty="0" smtClean="0">
                <a:latin typeface="Cambria"/>
                <a:cs typeface="Cambria"/>
              </a:rPr>
              <a:t>TP</a:t>
            </a:r>
            <a:endParaRPr lang="fr-FR" sz="1000" dirty="0">
              <a:latin typeface="Cambria"/>
              <a:cs typeface="Cambria"/>
            </a:endParaRPr>
          </a:p>
        </p:txBody>
      </p:sp>
    </p:spTree>
    <p:extLst>
      <p:ext uri="{BB962C8B-B14F-4D97-AF65-F5344CB8AC3E}">
        <p14:creationId xmlns:p14="http://schemas.microsoft.com/office/powerpoint/2010/main" val="836189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Le roi donne l'ordre suivant aux habitants de Ninive:	</a:t>
            </a:r>
            <a:endParaRPr lang="fr-CH" dirty="0" smtClean="0"/>
          </a:p>
          <a:p>
            <a:pPr lvl="2"/>
            <a:r>
              <a:rPr lang="fr-FR" dirty="0" smtClean="0"/>
              <a:t>Que les hommes et les bêtes soient couverts de sacs, qu'ils crient à Dieu avec force, et qu'ils reviennent tous de leur mauvaise voie et des actes de violence dont leurs mains sont coupables! Qui sait si Dieu ne reviendra pas et ne se repentira pas, et s'il ne renoncera pas à son ardente colère, en sorte que nous ne périssions point? Jon 3,9</a:t>
            </a:r>
          </a:p>
          <a:p>
            <a:r>
              <a:rPr lang="fr-FR" dirty="0"/>
              <a:t>Voyant qu'ils sont revenus de leurs mauvaises voies, Dieu ne détruit pas la ville.</a:t>
            </a:r>
            <a:endParaRPr lang="fr-CH" dirty="0"/>
          </a:p>
          <a:p>
            <a:pPr lvl="2"/>
            <a:endParaRPr lang="fr-CH" dirty="0" smtClean="0"/>
          </a:p>
        </p:txBody>
      </p:sp>
    </p:spTree>
    <p:extLst>
      <p:ext uri="{BB962C8B-B14F-4D97-AF65-F5344CB8AC3E}">
        <p14:creationId xmlns:p14="http://schemas.microsoft.com/office/powerpoint/2010/main" val="2628428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Les gens de Ninive disposaient:</a:t>
            </a:r>
            <a:endParaRPr lang="fr-CH" dirty="0" smtClean="0"/>
          </a:p>
          <a:p>
            <a:pPr lvl="1"/>
            <a:r>
              <a:rPr lang="fr-FR" dirty="0" smtClean="0"/>
              <a:t>d’une culture païenne,</a:t>
            </a:r>
            <a:endParaRPr lang="fr-CH" dirty="0" smtClean="0"/>
          </a:p>
          <a:p>
            <a:pPr lvl="1"/>
            <a:r>
              <a:rPr lang="fr-FR" dirty="0" smtClean="0"/>
              <a:t>d’un prophète étranger provenant d’un pays ennemi,</a:t>
            </a:r>
            <a:endParaRPr lang="fr-CH" dirty="0" smtClean="0"/>
          </a:p>
          <a:p>
            <a:pPr lvl="1"/>
            <a:r>
              <a:rPr lang="fr-FR" dirty="0" smtClean="0"/>
              <a:t>d’un message de jugement,</a:t>
            </a:r>
            <a:endParaRPr lang="fr-CH" dirty="0" smtClean="0"/>
          </a:p>
          <a:p>
            <a:pPr lvl="1"/>
            <a:r>
              <a:rPr lang="fr-FR" dirty="0" smtClean="0"/>
              <a:t>du signe (histoire) de Jonas sauvé par l’Eternel après 3 jours sous l’eau.</a:t>
            </a:r>
            <a:endParaRPr lang="fr-CH" dirty="0" smtClean="0"/>
          </a:p>
          <a:p>
            <a:r>
              <a:rPr lang="fr-FR" dirty="0" smtClean="0"/>
              <a:t>Et pourtant ils se repentent.</a:t>
            </a:r>
            <a:endParaRPr lang="fr-CH" dirty="0" smtClean="0"/>
          </a:p>
        </p:txBody>
      </p:sp>
    </p:spTree>
    <p:extLst>
      <p:ext uri="{BB962C8B-B14F-4D97-AF65-F5344CB8AC3E}">
        <p14:creationId xmlns:p14="http://schemas.microsoft.com/office/powerpoint/2010/main" val="3602405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Les hommes d’aujourd’hui disposent:</a:t>
            </a:r>
            <a:endParaRPr lang="fr-CH" dirty="0" smtClean="0"/>
          </a:p>
          <a:p>
            <a:pPr lvl="1"/>
            <a:r>
              <a:rPr lang="fr-FR" dirty="0" smtClean="0"/>
              <a:t>De la Bible, Parole de Dieu,</a:t>
            </a:r>
            <a:endParaRPr lang="fr-CH" dirty="0" smtClean="0"/>
          </a:p>
          <a:p>
            <a:pPr lvl="1"/>
            <a:r>
              <a:rPr lang="fr-FR" dirty="0" smtClean="0"/>
              <a:t>Du signe de Jésus-Christ, mort et ressuscité après 3 jours</a:t>
            </a:r>
            <a:endParaRPr lang="fr-CH" dirty="0" smtClean="0"/>
          </a:p>
          <a:p>
            <a:pPr lvl="2"/>
            <a:r>
              <a:rPr lang="fr-FR" dirty="0" smtClean="0"/>
              <a:t>Car, de même que Jonas fut un signe pour les Ninivites, de même le Fils de l'homme en sera un pour cette génération. </a:t>
            </a:r>
            <a:r>
              <a:rPr lang="fr-FR" dirty="0" err="1" smtClean="0"/>
              <a:t>Lc</a:t>
            </a:r>
            <a:r>
              <a:rPr lang="fr-FR" dirty="0" smtClean="0"/>
              <a:t> 11,30		</a:t>
            </a:r>
            <a:endParaRPr lang="fr-CH" dirty="0" smtClean="0"/>
          </a:p>
          <a:p>
            <a:r>
              <a:rPr lang="fr-FR" dirty="0" smtClean="0"/>
              <a:t>D’un message de bonne nouvelle.</a:t>
            </a:r>
            <a:endParaRPr lang="fr-CH" dirty="0" smtClean="0"/>
          </a:p>
          <a:p>
            <a:pPr lvl="2"/>
            <a:r>
              <a:rPr lang="fr-FR" dirty="0" smtClean="0"/>
              <a:t>Puis il leur dit: Allez par tout le monde, et prêchez la bonne nouvelle à toute la création. Mc 16,15</a:t>
            </a:r>
            <a:endParaRPr lang="fr-CH" dirty="0" smtClean="0"/>
          </a:p>
          <a:p>
            <a:r>
              <a:rPr lang="fr-FR" dirty="0" smtClean="0"/>
              <a:t>On devrait être heureux d’annoncer ce message de salut!</a:t>
            </a:r>
            <a:endParaRPr lang="fr-CH" dirty="0" smtClean="0"/>
          </a:p>
          <a:p>
            <a:r>
              <a:rPr lang="fr-FR" dirty="0" smtClean="0"/>
              <a:t> </a:t>
            </a:r>
            <a:endParaRPr lang="fr-FR" dirty="0"/>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4262581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4" name="Espace réservé du texte 3"/>
          <p:cNvSpPr>
            <a:spLocks noGrp="1"/>
          </p:cNvSpPr>
          <p:nvPr>
            <p:ph type="body" sz="quarter" idx="12"/>
          </p:nvPr>
        </p:nvSpPr>
        <p:spPr/>
        <p:txBody>
          <a:bodyPr/>
          <a:lstStyle/>
          <a:p>
            <a:r>
              <a:rPr lang="fr-FR" dirty="0" smtClean="0"/>
              <a:t>Rappelons le contenu de ce message:</a:t>
            </a:r>
            <a:endParaRPr lang="fr-CH" dirty="0" smtClean="0"/>
          </a:p>
          <a:p>
            <a:pPr lvl="2"/>
            <a:r>
              <a:rPr lang="fr-FR" dirty="0" smtClean="0"/>
              <a:t>Mais Dieu prouve son amour envers nous, en ce que, lorsque nous étions encore des pécheurs, Christ est mort pour nous. Rom 5,8	</a:t>
            </a:r>
            <a:endParaRPr lang="fr-CH" dirty="0" smtClean="0"/>
          </a:p>
          <a:p>
            <a:pPr lvl="2"/>
            <a:r>
              <a:rPr lang="fr-FR" dirty="0" smtClean="0"/>
              <a:t>Celui qui croit au Fils a la vie éternelle; celui qui ne croit pas au Fils ne verra point la vie, mais la colère de Dieu demeure sur lui. </a:t>
            </a:r>
            <a:r>
              <a:rPr lang="fr-FR" dirty="0" err="1" smtClean="0"/>
              <a:t>Jn</a:t>
            </a:r>
            <a:r>
              <a:rPr lang="fr-FR" dirty="0" smtClean="0"/>
              <a:t> 3,36	</a:t>
            </a:r>
            <a:endParaRPr lang="fr-CH" dirty="0" smtClean="0"/>
          </a:p>
        </p:txBody>
      </p:sp>
      <p:sp>
        <p:nvSpPr>
          <p:cNvPr id="5" name="Rectangle 4"/>
          <p:cNvSpPr/>
          <p:nvPr/>
        </p:nvSpPr>
        <p:spPr>
          <a:xfrm>
            <a:off x="8860361" y="6080703"/>
            <a:ext cx="351378" cy="246221"/>
          </a:xfrm>
          <a:prstGeom prst="rect">
            <a:avLst/>
          </a:prstGeom>
        </p:spPr>
        <p:txBody>
          <a:bodyPr wrap="none">
            <a:spAutoFit/>
          </a:bodyPr>
          <a:lstStyle/>
          <a:p>
            <a:pPr eaLnBrk="1" hangingPunct="1"/>
            <a:r>
              <a:rPr lang="fr-CH" sz="1000" dirty="0" smtClean="0">
                <a:latin typeface="Cambria"/>
                <a:cs typeface="Cambria"/>
              </a:rPr>
              <a:t>GN</a:t>
            </a:r>
            <a:endParaRPr lang="fr-FR" sz="1000" dirty="0">
              <a:latin typeface="Cambria"/>
              <a:cs typeface="Cambria"/>
            </a:endParaRPr>
          </a:p>
        </p:txBody>
      </p:sp>
    </p:spTree>
    <p:extLst>
      <p:ext uri="{BB962C8B-B14F-4D97-AF65-F5344CB8AC3E}">
        <p14:creationId xmlns:p14="http://schemas.microsoft.com/office/powerpoint/2010/main" val="2780709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Qu’arrive-t-il à toute personne qui croit à ce message?</a:t>
            </a:r>
            <a:endParaRPr lang="fr-CH" dirty="0" smtClean="0"/>
          </a:p>
          <a:p>
            <a:pPr lvl="1"/>
            <a:r>
              <a:rPr lang="fr-FR" dirty="0" smtClean="0"/>
              <a:t>Elle devient « enfant de Dieu ».</a:t>
            </a:r>
            <a:endParaRPr lang="fr-CH" dirty="0" smtClean="0"/>
          </a:p>
          <a:p>
            <a:pPr lvl="1"/>
            <a:r>
              <a:rPr lang="fr-FR" dirty="0" smtClean="0"/>
              <a:t>Elle peut appeler Dieu « Père ».</a:t>
            </a:r>
            <a:endParaRPr lang="fr-CH" dirty="0" smtClean="0"/>
          </a:p>
          <a:p>
            <a:pPr lvl="1"/>
            <a:r>
              <a:rPr lang="fr-FR" dirty="0" smtClean="0"/>
              <a:t>Elle a une puissance, le St-Esprit, qui la soutient dans sa vie.</a:t>
            </a:r>
            <a:endParaRPr lang="fr-CH" dirty="0" smtClean="0"/>
          </a:p>
          <a:p>
            <a:pPr lvl="1"/>
            <a:r>
              <a:rPr lang="fr-FR" dirty="0" smtClean="0"/>
              <a:t>Elle a l’assurance d’être bientôt au ciel, et ceci pour l’éternité.</a:t>
            </a:r>
            <a:endParaRPr lang="fr-CH" dirty="0" smtClean="0"/>
          </a:p>
          <a:p>
            <a:pPr lvl="2"/>
            <a:r>
              <a:rPr lang="fr-FR" dirty="0" smtClean="0"/>
              <a:t>Car Dieu a tant aimé le monde qu'il a donné son Fils unique, afin que quiconque croit en lui ne périsse point, mais qu'il ait la vie éternelle. </a:t>
            </a:r>
            <a:r>
              <a:rPr lang="fr-FR" dirty="0" err="1" smtClean="0"/>
              <a:t>Jn</a:t>
            </a:r>
            <a:r>
              <a:rPr lang="fr-FR" dirty="0" smtClean="0"/>
              <a:t> 3,16	</a:t>
            </a:r>
            <a:endParaRPr lang="fr-CH" dirty="0" smtClean="0"/>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2033423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La </a:t>
            </a:r>
            <a:r>
              <a:rPr lang="fr-FR" dirty="0"/>
              <a:t>prophétie de Jonas a été</a:t>
            </a:r>
            <a:endParaRPr lang="fr-CH" dirty="0"/>
          </a:p>
          <a:p>
            <a:pPr lvl="1"/>
            <a:r>
              <a:rPr lang="fr-FR" dirty="0"/>
              <a:t>annoncée,</a:t>
            </a:r>
            <a:endParaRPr lang="fr-CH" dirty="0"/>
          </a:p>
          <a:p>
            <a:pPr lvl="1"/>
            <a:r>
              <a:rPr lang="fr-FR" dirty="0"/>
              <a:t>réalisée à la lettre</a:t>
            </a:r>
            <a:r>
              <a:rPr lang="fr-FR" dirty="0" smtClean="0"/>
              <a:t>.</a:t>
            </a:r>
            <a:endParaRPr lang="fr-CH" dirty="0"/>
          </a:p>
          <a:p>
            <a:r>
              <a:rPr lang="fr-FR" dirty="0" smtClean="0"/>
              <a:t>Il </a:t>
            </a:r>
            <a:r>
              <a:rPr lang="fr-FR" dirty="0"/>
              <a:t>a ainsi exercé son ministère de prophète avant les épisodes décrits dans le livre de Jonas.</a:t>
            </a:r>
            <a:endParaRPr lang="fr-CH" dirty="0"/>
          </a:p>
          <a:p>
            <a:r>
              <a:rPr lang="fr-FR" dirty="0"/>
              <a:t>On n'a donc pas affaire à un amateur utilisé par Dieu</a:t>
            </a:r>
            <a:r>
              <a:rPr lang="fr-FR" dirty="0" smtClean="0"/>
              <a:t>!</a:t>
            </a:r>
          </a:p>
          <a:p>
            <a:r>
              <a:rPr lang="fr-FR" dirty="0"/>
              <a:t>L'Eternel </a:t>
            </a:r>
            <a:r>
              <a:rPr lang="fr-FR" dirty="0" smtClean="0"/>
              <a:t>lui dit:</a:t>
            </a:r>
            <a:endParaRPr lang="fr-CH" dirty="0"/>
          </a:p>
          <a:p>
            <a:pPr lvl="2"/>
            <a:r>
              <a:rPr lang="fr-FR" dirty="0"/>
              <a:t>Lève-toi, va à Ninive, la grande ville, et crie contre elle! car sa méchanceté est montée jusqu'à moi. Jon 1,2</a:t>
            </a:r>
            <a:endParaRPr lang="fr-CH" dirty="0"/>
          </a:p>
          <a:p>
            <a:r>
              <a:rPr lang="fr-FR" dirty="0"/>
              <a:t>Jonas est le premier missionnaire à parler de Dieu à l'étranger.</a:t>
            </a:r>
            <a:endParaRPr lang="fr-CH" dirty="0"/>
          </a:p>
          <a:p>
            <a:endParaRPr lang="fr-CH" dirty="0"/>
          </a:p>
        </p:txBody>
      </p:sp>
    </p:spTree>
    <p:extLst>
      <p:ext uri="{BB962C8B-B14F-4D97-AF65-F5344CB8AC3E}">
        <p14:creationId xmlns:p14="http://schemas.microsoft.com/office/powerpoint/2010/main" val="2637935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Ce retour des gens de Ninive à l'Eternel déplaît à Jonas.</a:t>
            </a:r>
            <a:endParaRPr lang="fr-CH" dirty="0" smtClean="0"/>
          </a:p>
          <a:p>
            <a:r>
              <a:rPr lang="fr-FR" dirty="0" smtClean="0"/>
              <a:t>Il s'irrite</a:t>
            </a:r>
            <a:r>
              <a:rPr lang="fr-FR" dirty="0"/>
              <a:t> </a:t>
            </a:r>
            <a:r>
              <a:rPr lang="fr-FR" dirty="0" smtClean="0"/>
              <a:t>et dit à Dieu:</a:t>
            </a:r>
            <a:endParaRPr lang="fr-CH" dirty="0" smtClean="0"/>
          </a:p>
          <a:p>
            <a:pPr lvl="2"/>
            <a:r>
              <a:rPr lang="fr-FR" dirty="0" smtClean="0"/>
              <a:t>Ah! Eternel, n'est-ce pas ce que je disais quand j'étais encore dans mon pays? </a:t>
            </a:r>
            <a:endParaRPr lang="fr-CH" dirty="0" smtClean="0"/>
          </a:p>
          <a:p>
            <a:r>
              <a:rPr lang="fr-FR" dirty="0" smtClean="0"/>
              <a:t>C'est ce que je voulais prévenir en fuyant à </a:t>
            </a:r>
            <a:r>
              <a:rPr lang="fr-FR" dirty="0" err="1" smtClean="0"/>
              <a:t>Tarsis</a:t>
            </a:r>
            <a:r>
              <a:rPr lang="fr-FR" dirty="0" smtClean="0"/>
              <a:t>. </a:t>
            </a:r>
            <a:endParaRPr lang="fr-CH" dirty="0" smtClean="0"/>
          </a:p>
          <a:p>
            <a:pPr lvl="2"/>
            <a:r>
              <a:rPr lang="fr-FR" dirty="0" smtClean="0"/>
              <a:t>Car je savais que tu es un Dieu compatissant et miséricordieux, lent à la colère et riche en bonté, et qui te repens du mal. Maintenant, Eternel, prends-moi donc la vie, car la mort m'est préférable à la vie. Jon 4,3</a:t>
            </a:r>
            <a:endParaRPr lang="fr-CH" dirty="0" smtClean="0"/>
          </a:p>
          <a:p>
            <a:r>
              <a:rPr lang="fr-FR" dirty="0" smtClean="0"/>
              <a:t> </a:t>
            </a:r>
            <a:endParaRPr lang="fr-FR" dirty="0"/>
          </a:p>
        </p:txBody>
      </p:sp>
      <p:sp>
        <p:nvSpPr>
          <p:cNvPr id="2" name="Titre 1"/>
          <p:cNvSpPr>
            <a:spLocks noGrp="1"/>
          </p:cNvSpPr>
          <p:nvPr>
            <p:ph type="title"/>
          </p:nvPr>
        </p:nvSpPr>
        <p:spPr/>
        <p:txBody>
          <a:bodyPr/>
          <a:lstStyle/>
          <a:p>
            <a:r>
              <a:rPr lang="fr-FR" dirty="0"/>
              <a:t>Mécontentement de </a:t>
            </a:r>
            <a:r>
              <a:rPr lang="fr-FR" dirty="0" smtClean="0"/>
              <a:t>Jonas</a:t>
            </a:r>
            <a:endParaRPr lang="fr-FR" dirty="0"/>
          </a:p>
        </p:txBody>
      </p:sp>
    </p:spTree>
    <p:extLst>
      <p:ext uri="{BB962C8B-B14F-4D97-AF65-F5344CB8AC3E}">
        <p14:creationId xmlns:p14="http://schemas.microsoft.com/office/powerpoint/2010/main" val="2697138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Jonas a un comportement pire que lors de sa fuite à </a:t>
            </a:r>
            <a:r>
              <a:rPr lang="fr-FR" dirty="0" err="1" smtClean="0"/>
              <a:t>Tarsis</a:t>
            </a:r>
            <a:r>
              <a:rPr lang="fr-FR" dirty="0" smtClean="0"/>
              <a:t>.</a:t>
            </a:r>
            <a:endParaRPr lang="fr-CH" dirty="0" smtClean="0"/>
          </a:p>
          <a:p>
            <a:r>
              <a:rPr lang="fr-FR" dirty="0" smtClean="0"/>
              <a:t>Il n’accepte pas de voir le salut atteindre un autre peuple qu’Israël.</a:t>
            </a:r>
            <a:endParaRPr lang="fr-CH" dirty="0" smtClean="0"/>
          </a:p>
          <a:p>
            <a:r>
              <a:rPr lang="fr-FR" dirty="0" smtClean="0"/>
              <a:t>L'Eternel lui dit:</a:t>
            </a:r>
            <a:endParaRPr lang="fr-CH" dirty="0" smtClean="0"/>
          </a:p>
          <a:p>
            <a:pPr lvl="2"/>
            <a:r>
              <a:rPr lang="fr-FR" dirty="0" smtClean="0"/>
              <a:t>Fais-tu bien de t'irriter? Jon 4,4	</a:t>
            </a:r>
            <a:endParaRPr lang="fr-CH" dirty="0"/>
          </a:p>
          <a:p>
            <a:r>
              <a:rPr lang="fr-FR" dirty="0" smtClean="0"/>
              <a:t>Jonas sort de la ville et se construit une cabane.</a:t>
            </a:r>
            <a:endParaRPr lang="fr-CH" dirty="0" smtClean="0"/>
          </a:p>
          <a:p>
            <a:r>
              <a:rPr lang="fr-FR" dirty="0" smtClean="0"/>
              <a:t>Il attend ensuite ce qui va se passer dans la ville.</a:t>
            </a:r>
            <a:endParaRPr lang="fr-CH" dirty="0" smtClean="0"/>
          </a:p>
        </p:txBody>
      </p:sp>
      <p:sp>
        <p:nvSpPr>
          <p:cNvPr id="2" name="Titre 1"/>
          <p:cNvSpPr>
            <a:spLocks noGrp="1"/>
          </p:cNvSpPr>
          <p:nvPr>
            <p:ph type="title" idx="4294967295"/>
          </p:nvPr>
        </p:nvSpPr>
        <p:spPr>
          <a:xfrm>
            <a:off x="0" y="217488"/>
            <a:ext cx="6154738" cy="563562"/>
          </a:xfrm>
          <a:prstGeom prst="rect">
            <a:avLst/>
          </a:prstGeom>
        </p:spPr>
        <p:txBody>
          <a:bodyPr/>
          <a:lstStyle/>
          <a:p>
            <a:r>
              <a:rPr lang="fr-FR" dirty="0"/>
              <a:t>Reproches de Dieu à </a:t>
            </a:r>
            <a:r>
              <a:rPr lang="fr-FR" dirty="0" smtClean="0"/>
              <a:t>Jonas</a:t>
            </a:r>
            <a:endParaRPr lang="fr-FR" dirty="0"/>
          </a:p>
        </p:txBody>
      </p:sp>
      <p:pic>
        <p:nvPicPr>
          <p:cNvPr id="5" name="Picture 8"/>
          <p:cNvPicPr>
            <a:picLocks noGrp="1" noChangeAspect="1" noChangeArrowheads="1"/>
          </p:cNvPicPr>
          <p:nvPr>
            <p:ph type="pic" sz="quarter" idx="13"/>
          </p:nvPr>
        </p:nvPicPr>
        <p:blipFill rotWithShape="1">
          <a:blip r:embed="rId2" cstate="email">
            <a:lum bright="20000"/>
            <a:extLst>
              <a:ext uri="{28A0092B-C50C-407E-A947-70E740481C1C}">
                <a14:useLocalDpi xmlns:a14="http://schemas.microsoft.com/office/drawing/2010/main"/>
              </a:ext>
            </a:extLst>
          </a:blip>
          <a:src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349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Les voies de Dieu sont souvent difficiles à discerner.</a:t>
            </a:r>
            <a:endParaRPr lang="fr-CH" dirty="0"/>
          </a:p>
          <a:p>
            <a:r>
              <a:rPr lang="fr-FR" dirty="0" smtClean="0"/>
              <a:t>On désire tout comprendre et pourtant Dieu nous dit:</a:t>
            </a:r>
            <a:endParaRPr lang="fr-CH" dirty="0" smtClean="0"/>
          </a:p>
          <a:p>
            <a:pPr lvl="2"/>
            <a:r>
              <a:rPr lang="fr-FR" dirty="0" smtClean="0"/>
              <a:t>Car mes pensées ne sont pas vos pensées, et vos voies ne sont pas mes voies, dit l'Eternel.</a:t>
            </a:r>
            <a:r>
              <a:rPr lang="fr-CH" dirty="0"/>
              <a:t> </a:t>
            </a:r>
            <a:r>
              <a:rPr lang="fr-FR" dirty="0" smtClean="0"/>
              <a:t>Autant les cieux sont élevés au-dessus de la terre, autant mes voies sont élevées au-dessus de vos voies, et mes pensées au-dessus de vos pensées. Es 55,8	</a:t>
            </a:r>
            <a:endParaRPr lang="fr-CH" dirty="0" smtClean="0"/>
          </a:p>
          <a:p>
            <a:r>
              <a:rPr lang="fr-FR" dirty="0" smtClean="0"/>
              <a:t>Dieu veut nous utiliser pour lui</a:t>
            </a:r>
            <a:endParaRPr lang="fr-CH" dirty="0" smtClean="0"/>
          </a:p>
          <a:p>
            <a:pPr lvl="1"/>
            <a:r>
              <a:rPr lang="fr-FR" dirty="0" smtClean="0"/>
              <a:t>comme il l’entend,</a:t>
            </a:r>
            <a:endParaRPr lang="fr-CH" dirty="0" smtClean="0"/>
          </a:p>
          <a:p>
            <a:pPr lvl="1"/>
            <a:r>
              <a:rPr lang="fr-FR" dirty="0" smtClean="0"/>
              <a:t>où il veut,</a:t>
            </a:r>
            <a:endParaRPr lang="fr-CH" dirty="0" smtClean="0"/>
          </a:p>
          <a:p>
            <a:pPr lvl="1"/>
            <a:r>
              <a:rPr lang="fr-FR" dirty="0" smtClean="0"/>
              <a:t>en bousculant parfois des habitudes auxquelles on est fortement attachés.</a:t>
            </a:r>
            <a:endParaRPr lang="fr-CH" dirty="0" smtClean="0"/>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265438739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508000" y="3338513"/>
            <a:ext cx="8509000" cy="2976562"/>
          </a:xfrm>
        </p:spPr>
      </p:pic>
      <p:sp>
        <p:nvSpPr>
          <p:cNvPr id="2" name="Espace réservé du texte 1"/>
          <p:cNvSpPr>
            <a:spLocks noGrp="1"/>
          </p:cNvSpPr>
          <p:nvPr>
            <p:ph type="body" sz="quarter" idx="12"/>
          </p:nvPr>
        </p:nvSpPr>
        <p:spPr/>
        <p:txBody>
          <a:bodyPr/>
          <a:lstStyle/>
          <a:p>
            <a:r>
              <a:rPr lang="fr-FR" dirty="0"/>
              <a:t>De même Dieu peut amener une église locale </a:t>
            </a:r>
            <a:r>
              <a:rPr lang="fr-FR" dirty="0" smtClean="0"/>
              <a:t>à</a:t>
            </a:r>
            <a:endParaRPr lang="fr-FR" dirty="0"/>
          </a:p>
          <a:p>
            <a:pPr lvl="1"/>
            <a:r>
              <a:rPr lang="fr-FR" dirty="0"/>
              <a:t>supprimer une coutume ou une tradition,</a:t>
            </a:r>
          </a:p>
          <a:p>
            <a:pPr lvl="1"/>
            <a:r>
              <a:rPr lang="fr-FR" dirty="0"/>
              <a:t>avoir une vision différente du monde qui l’entoure,</a:t>
            </a:r>
          </a:p>
          <a:p>
            <a:pPr lvl="1"/>
            <a:r>
              <a:rPr lang="fr-FR" dirty="0"/>
              <a:t>s’occuper différemment des membres de l’église</a:t>
            </a:r>
            <a:r>
              <a:rPr lang="fr-FR" dirty="0" smtClean="0"/>
              <a:t>.</a:t>
            </a:r>
            <a:endParaRPr lang="fr-FR" dirty="0"/>
          </a:p>
        </p:txBody>
      </p:sp>
      <p:sp>
        <p:nvSpPr>
          <p:cNvPr id="5" name="Titre 4"/>
          <p:cNvSpPr>
            <a:spLocks noGrp="1"/>
          </p:cNvSpPr>
          <p:nvPr>
            <p:ph type="title"/>
          </p:nvPr>
        </p:nvSpPr>
        <p:spPr/>
        <p:txBody>
          <a:bodyPr/>
          <a:lstStyle/>
          <a:p>
            <a:endParaRPr lang="fr-FR"/>
          </a:p>
        </p:txBody>
      </p:sp>
      <p:sp>
        <p:nvSpPr>
          <p:cNvPr id="7" name="Rectangle 6"/>
          <p:cNvSpPr/>
          <p:nvPr/>
        </p:nvSpPr>
        <p:spPr>
          <a:xfrm>
            <a:off x="4356789" y="6314653"/>
            <a:ext cx="337264" cy="246221"/>
          </a:xfrm>
          <a:prstGeom prst="rect">
            <a:avLst/>
          </a:prstGeom>
        </p:spPr>
        <p:txBody>
          <a:bodyPr wrap="none">
            <a:spAutoFit/>
          </a:bodyPr>
          <a:lstStyle/>
          <a:p>
            <a:pPr eaLnBrk="1" hangingPunct="1"/>
            <a:r>
              <a:rPr lang="fr-CH" sz="1000" dirty="0" smtClean="0">
                <a:latin typeface="Cambria"/>
                <a:cs typeface="Cambria"/>
              </a:rPr>
              <a:t>FO</a:t>
            </a:r>
            <a:endParaRPr lang="fr-FR" sz="1000" dirty="0">
              <a:latin typeface="Cambria"/>
              <a:cs typeface="Cambria"/>
            </a:endParaRPr>
          </a:p>
        </p:txBody>
      </p:sp>
    </p:spTree>
    <p:extLst>
      <p:ext uri="{BB962C8B-B14F-4D97-AF65-F5344CB8AC3E}">
        <p14:creationId xmlns:p14="http://schemas.microsoft.com/office/powerpoint/2010/main" val="380609000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162000" y="987778"/>
            <a:ext cx="8787267" cy="5172605"/>
          </a:xfrm>
        </p:spPr>
        <p:txBody>
          <a:bodyPr/>
          <a:lstStyle/>
          <a:p>
            <a:r>
              <a:rPr lang="fr-FR" dirty="0" smtClean="0"/>
              <a:t>Dieu fait croître un ricin qui donne de l'ombre à Jonas.</a:t>
            </a:r>
            <a:endParaRPr lang="fr-CH" dirty="0" smtClean="0"/>
          </a:p>
          <a:p>
            <a:r>
              <a:rPr lang="fr-CH" dirty="0" smtClean="0"/>
              <a:t>Il </a:t>
            </a:r>
            <a:r>
              <a:rPr lang="fr-CH" dirty="0"/>
              <a:t>éprouve une grande joie à cause de cet arbuste.</a:t>
            </a:r>
          </a:p>
          <a:p>
            <a:pPr lvl="1"/>
            <a:r>
              <a:rPr lang="fr-CH" dirty="0"/>
              <a:t>Le ricin est une plante </a:t>
            </a:r>
            <a:r>
              <a:rPr lang="fr-CH" dirty="0" smtClean="0"/>
              <a:t>qui peut grandir de 30 cm par jour et atteindre 4 mètres.</a:t>
            </a:r>
          </a:p>
          <a:p>
            <a:r>
              <a:rPr lang="fr-CH" dirty="0"/>
              <a:t>Le lendemain, Dieu fait venir un vers qui ronge le ricin qui sèche.</a:t>
            </a:r>
          </a:p>
          <a:p>
            <a:pPr lvl="1"/>
            <a:endParaRPr lang="fr-CH" dirty="0" smtClean="0"/>
          </a:p>
        </p:txBody>
      </p:sp>
      <p:pic>
        <p:nvPicPr>
          <p:cNvPr id="5" name="Espace réservé pour une image  4"/>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22225" y="3994150"/>
            <a:ext cx="9166225" cy="2887663"/>
          </a:xfrm>
        </p:spPr>
      </p:pic>
    </p:spTree>
    <p:extLst>
      <p:ext uri="{BB962C8B-B14F-4D97-AF65-F5344CB8AC3E}">
        <p14:creationId xmlns:p14="http://schemas.microsoft.com/office/powerpoint/2010/main" val="199335799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Au lever du soleil, Dieu fait souffler un vent chaud d'Orient.</a:t>
            </a:r>
            <a:endParaRPr lang="fr-CH" dirty="0" smtClean="0"/>
          </a:p>
          <a:p>
            <a:r>
              <a:rPr lang="fr-FR" dirty="0" smtClean="0"/>
              <a:t>Le soleil frappe la tête de Jonas qui demande la mort.</a:t>
            </a:r>
            <a:endParaRPr lang="fr-CH" dirty="0" smtClean="0"/>
          </a:p>
          <a:p>
            <a:r>
              <a:rPr lang="fr-FR" dirty="0" smtClean="0"/>
              <a:t>Dieu dit à Jonas:</a:t>
            </a:r>
            <a:endParaRPr lang="fr-CH" dirty="0" smtClean="0"/>
          </a:p>
          <a:p>
            <a:pPr lvl="2"/>
            <a:r>
              <a:rPr lang="fr-FR" dirty="0" smtClean="0"/>
              <a:t>Tu as pitié du ricin qui ne t'a coûté aucune peine et que tu n'as pas fait croître, qui est né dans une nuit et qui a péri dans une nuit. </a:t>
            </a:r>
            <a:endParaRPr lang="fr-CH" dirty="0" smtClean="0"/>
          </a:p>
          <a:p>
            <a:pPr lvl="2"/>
            <a:r>
              <a:rPr lang="fr-FR" dirty="0" smtClean="0"/>
              <a:t>Et moi, je n'aurais pas pitié de Ninive, la grande ville, dans laquelle se trouvent plus de cent vingt mille hommes qui ne savent pas distinguer leur droite de leur gauche, et des animaux en grand nombre! Jon 4,10	</a:t>
            </a:r>
            <a:endParaRPr lang="fr-CH" dirty="0" smtClean="0"/>
          </a:p>
        </p:txBody>
      </p:sp>
    </p:spTree>
    <p:extLst>
      <p:ext uri="{BB962C8B-B14F-4D97-AF65-F5344CB8AC3E}">
        <p14:creationId xmlns:p14="http://schemas.microsoft.com/office/powerpoint/2010/main" val="329605909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Il est étonnant de voir que le livre de Jonas se termine par une question sans réponse.</a:t>
            </a:r>
            <a:endParaRPr lang="fr-CH" dirty="0" smtClean="0"/>
          </a:p>
          <a:p>
            <a:r>
              <a:rPr lang="fr-FR" dirty="0" smtClean="0"/>
              <a:t>Dans ce livre, Jonas montre la manière dont Dieu a travaillé dans sa vie.</a:t>
            </a:r>
            <a:endParaRPr lang="fr-CH" dirty="0" smtClean="0"/>
          </a:p>
          <a:p>
            <a:r>
              <a:rPr lang="fr-FR" dirty="0" smtClean="0"/>
              <a:t>Dieu nous présente les moyens utilisés pour conduire Jonas à réaliser que son égocentrisme et son manque de compassion ne sont pas à la gloire de Dieu.</a:t>
            </a:r>
            <a:endParaRPr lang="fr-CH" dirty="0" smtClean="0"/>
          </a:p>
          <a:p>
            <a:r>
              <a:rPr lang="fr-FR" dirty="0" smtClean="0"/>
              <a:t>On peut penser qu’il a compris la leçon, sinon ne se serait-il pas arrêté d’écrire à la fin du chapitre 3?</a:t>
            </a:r>
            <a:endParaRPr lang="fr-CH" dirty="0" smtClean="0"/>
          </a:p>
          <a:p>
            <a:endParaRPr lang="fr-FR" dirty="0"/>
          </a:p>
        </p:txBody>
      </p:sp>
    </p:spTree>
    <p:extLst>
      <p:ext uri="{BB962C8B-B14F-4D97-AF65-F5344CB8AC3E}">
        <p14:creationId xmlns:p14="http://schemas.microsoft.com/office/powerpoint/2010/main" val="22100106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Relevons certains points:</a:t>
            </a:r>
            <a:endParaRPr lang="fr-CH" dirty="0" smtClean="0"/>
          </a:p>
          <a:p>
            <a:r>
              <a:rPr lang="fr-FR" dirty="0" smtClean="0"/>
              <a:t>Dieu nous donne un service à faire?</a:t>
            </a:r>
            <a:r>
              <a:rPr lang="fr-CH" dirty="0"/>
              <a:t> </a:t>
            </a:r>
            <a:r>
              <a:rPr lang="fr-FR" dirty="0" smtClean="0"/>
              <a:t>Il va nous donner tout ce qu’il faut pour le faire:</a:t>
            </a:r>
            <a:endParaRPr lang="fr-CH" dirty="0" smtClean="0"/>
          </a:p>
          <a:p>
            <a:pPr lvl="1"/>
            <a:r>
              <a:rPr lang="fr-FR" dirty="0" smtClean="0"/>
              <a:t>La confiance en Lui,</a:t>
            </a:r>
            <a:endParaRPr lang="fr-CH" dirty="0" smtClean="0"/>
          </a:p>
          <a:p>
            <a:pPr lvl="1"/>
            <a:r>
              <a:rPr lang="fr-FR" dirty="0" smtClean="0"/>
              <a:t>La force,</a:t>
            </a:r>
            <a:endParaRPr lang="fr-CH" dirty="0" smtClean="0"/>
          </a:p>
          <a:p>
            <a:pPr lvl="1"/>
            <a:r>
              <a:rPr lang="fr-FR" dirty="0" smtClean="0"/>
              <a:t>Les capacités,</a:t>
            </a:r>
            <a:endParaRPr lang="fr-CH" dirty="0" smtClean="0"/>
          </a:p>
          <a:p>
            <a:pPr lvl="1"/>
            <a:r>
              <a:rPr lang="fr-FR" dirty="0" smtClean="0"/>
              <a:t>Le temps,</a:t>
            </a:r>
            <a:endParaRPr lang="fr-CH" dirty="0" smtClean="0"/>
          </a:p>
          <a:p>
            <a:pPr lvl="1"/>
            <a:r>
              <a:rPr lang="fr-FR" dirty="0" smtClean="0"/>
              <a:t>L’argent.</a:t>
            </a:r>
            <a:endParaRPr lang="fr-CH" dirty="0" smtClean="0"/>
          </a:p>
          <a:p>
            <a:r>
              <a:rPr lang="fr-FR" dirty="0" smtClean="0"/>
              <a:t>On fait quelque chose de mal en cachette?</a:t>
            </a:r>
            <a:endParaRPr lang="fr-CH" dirty="0" smtClean="0"/>
          </a:p>
          <a:p>
            <a:pPr lvl="1"/>
            <a:r>
              <a:rPr lang="fr-FR" dirty="0" smtClean="0"/>
              <a:t>Dieu nous voit!</a:t>
            </a:r>
            <a:endParaRPr lang="fr-CH" dirty="0" smtClean="0"/>
          </a:p>
        </p:txBody>
      </p:sp>
      <p:sp>
        <p:nvSpPr>
          <p:cNvPr id="2" name="Titre 1"/>
          <p:cNvSpPr>
            <a:spLocks noGrp="1"/>
          </p:cNvSpPr>
          <p:nvPr>
            <p:ph type="title"/>
          </p:nvPr>
        </p:nvSpPr>
        <p:spPr/>
        <p:txBody>
          <a:bodyPr/>
          <a:lstStyle/>
          <a:p>
            <a:r>
              <a:rPr lang="fr-FR" dirty="0" smtClean="0"/>
              <a:t>Conclusion</a:t>
            </a:r>
            <a:endParaRPr lang="fr-FR" dirty="0"/>
          </a:p>
        </p:txBody>
      </p:sp>
    </p:spTree>
    <p:extLst>
      <p:ext uri="{BB962C8B-B14F-4D97-AF65-F5344CB8AC3E}">
        <p14:creationId xmlns:p14="http://schemas.microsoft.com/office/powerpoint/2010/main" val="2417611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Et n’oublions pas la dernière parole du Seigneur:</a:t>
            </a:r>
            <a:endParaRPr lang="fr-CH" dirty="0" smtClean="0"/>
          </a:p>
          <a:p>
            <a:pPr lvl="2"/>
            <a:r>
              <a:rPr lang="fr-FR" dirty="0" smtClean="0"/>
              <a:t>Mais vous recevrez une puissance, le Saint-Esprit survenant sur vous, et vous serez mes témoins … jusqu'aux extrémités de la terre. </a:t>
            </a:r>
            <a:r>
              <a:rPr lang="fr-FR" dirty="0" err="1" smtClean="0"/>
              <a:t>Act</a:t>
            </a:r>
            <a:r>
              <a:rPr lang="fr-FR" dirty="0" smtClean="0"/>
              <a:t> 1,8	</a:t>
            </a:r>
            <a:endParaRPr lang="fr-CH" dirty="0" smtClean="0"/>
          </a:p>
          <a:p>
            <a:r>
              <a:rPr lang="fr-FR" dirty="0" smtClean="0"/>
              <a:t>Que la vie de Jonas nous serve </a:t>
            </a:r>
            <a:endParaRPr lang="fr-CH" dirty="0" smtClean="0"/>
          </a:p>
          <a:p>
            <a:pPr lvl="1"/>
            <a:r>
              <a:rPr lang="fr-FR" dirty="0" smtClean="0"/>
              <a:t>d’instruction</a:t>
            </a:r>
            <a:endParaRPr lang="fr-CH" dirty="0" smtClean="0"/>
          </a:p>
          <a:p>
            <a:pPr lvl="1"/>
            <a:r>
              <a:rPr lang="fr-FR" dirty="0" smtClean="0"/>
              <a:t>mais surtout de stimulant!</a:t>
            </a:r>
            <a:endParaRPr lang="fr-CH" dirty="0" smtClean="0"/>
          </a:p>
          <a:p>
            <a:r>
              <a:rPr lang="fr-FR" dirty="0" smtClean="0"/>
              <a:t> </a:t>
            </a:r>
            <a:endParaRPr lang="fr-CH" dirty="0" smtClean="0"/>
          </a:p>
          <a:p>
            <a:r>
              <a:rPr lang="fr-FR" dirty="0" smtClean="0"/>
              <a:t> </a:t>
            </a:r>
            <a:endParaRPr lang="fr-CH" dirty="0" smtClean="0"/>
          </a:p>
          <a:p>
            <a:r>
              <a:rPr lang="fr-FR" dirty="0" smtClean="0"/>
              <a:t> </a:t>
            </a:r>
            <a:endParaRPr lang="fr-CH" dirty="0" smtClean="0"/>
          </a:p>
          <a:p>
            <a:r>
              <a:rPr lang="fr-FR" dirty="0" smtClean="0"/>
              <a:t> </a:t>
            </a:r>
            <a:endParaRPr lang="fr-CH" dirty="0" smtClean="0"/>
          </a:p>
          <a:p>
            <a:r>
              <a:rPr lang="fr-FR" dirty="0" smtClean="0"/>
              <a:t> </a:t>
            </a:r>
            <a:endParaRPr lang="fr-CH" dirty="0" smtClean="0"/>
          </a:p>
          <a:p>
            <a:endParaRPr lang="fr-FR" dirty="0"/>
          </a:p>
        </p:txBody>
      </p:sp>
      <p:sp>
        <p:nvSpPr>
          <p:cNvPr id="2" name="Titre 1"/>
          <p:cNvSpPr>
            <a:spLocks noGrp="1"/>
          </p:cNvSpPr>
          <p:nvPr>
            <p:ph type="title"/>
          </p:nvPr>
        </p:nvSpPr>
        <p:spPr/>
        <p:txBody>
          <a:bodyPr/>
          <a:lstStyle/>
          <a:p>
            <a:endParaRPr lang="fr-FR" dirty="0"/>
          </a:p>
        </p:txBody>
      </p:sp>
      <p:sp>
        <p:nvSpPr>
          <p:cNvPr id="5" name="Rectangle 4"/>
          <p:cNvSpPr>
            <a:spLocks noChangeArrowheads="1"/>
          </p:cNvSpPr>
          <p:nvPr/>
        </p:nvSpPr>
        <p:spPr bwMode="auto">
          <a:xfrm>
            <a:off x="230295" y="4906228"/>
            <a:ext cx="8739187" cy="1384995"/>
          </a:xfrm>
          <a:prstGeom prst="rect">
            <a:avLst/>
          </a:prstGeom>
          <a:noFill/>
          <a:ln w="9525">
            <a:noFill/>
            <a:miter lim="800000"/>
            <a:headEnd/>
            <a:tailEnd/>
          </a:ln>
        </p:spPr>
        <p:txBody>
          <a:bodyPr>
            <a:spAutoFit/>
          </a:bodyPr>
          <a:lstStyle>
            <a:defPPr>
              <a:defRPr lang="fr-FR"/>
            </a:defPPr>
            <a:lvl1pPr algn="l" rtl="0" fontAlgn="base">
              <a:spcBef>
                <a:spcPct val="0"/>
              </a:spcBef>
              <a:spcAft>
                <a:spcPct val="0"/>
              </a:spcAft>
              <a:defRPr b="1" kern="1200">
                <a:solidFill>
                  <a:schemeClr val="tx1"/>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mn-cs"/>
              </a:defRPr>
            </a:lvl2pPr>
            <a:lvl3pPr marL="914400" algn="l" rtl="0" fontAlgn="base">
              <a:spcBef>
                <a:spcPct val="0"/>
              </a:spcBef>
              <a:spcAft>
                <a:spcPct val="0"/>
              </a:spcAft>
              <a:defRPr b="1" kern="1200">
                <a:solidFill>
                  <a:schemeClr val="tx1"/>
                </a:solidFill>
                <a:latin typeface="Tahoma" pitchFamily="34" charset="0"/>
                <a:ea typeface="+mn-ea"/>
                <a:cs typeface="+mn-cs"/>
              </a:defRPr>
            </a:lvl3pPr>
            <a:lvl4pPr marL="1371600" algn="l" rtl="0" fontAlgn="base">
              <a:spcBef>
                <a:spcPct val="0"/>
              </a:spcBef>
              <a:spcAft>
                <a:spcPct val="0"/>
              </a:spcAft>
              <a:defRPr b="1" kern="1200">
                <a:solidFill>
                  <a:schemeClr val="tx1"/>
                </a:solidFill>
                <a:latin typeface="Tahoma" pitchFamily="34" charset="0"/>
                <a:ea typeface="+mn-ea"/>
                <a:cs typeface="+mn-cs"/>
              </a:defRPr>
            </a:lvl4pPr>
            <a:lvl5pPr marL="1828800" algn="l"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a:lstStyle>
          <a:p>
            <a:r>
              <a:rPr lang="fr-CH" sz="1200" b="0" dirty="0">
                <a:solidFill>
                  <a:srgbClr val="4D4D4D"/>
                </a:solidFill>
                <a:latin typeface="Arial" charset="0"/>
              </a:rPr>
              <a:t>Version: Segond </a:t>
            </a:r>
          </a:p>
          <a:p>
            <a:r>
              <a:rPr lang="fr-CH" sz="1200" b="0" dirty="0">
                <a:solidFill>
                  <a:srgbClr val="4D4D4D"/>
                </a:solidFill>
                <a:latin typeface="Arial" charset="0"/>
              </a:rPr>
              <a:t>Les images portant les mentions </a:t>
            </a:r>
            <a:r>
              <a:rPr lang="fr-CH" sz="1200" b="0" dirty="0" smtClean="0">
                <a:solidFill>
                  <a:srgbClr val="4D4D4D"/>
                </a:solidFill>
                <a:latin typeface="Arial" charset="0"/>
              </a:rPr>
              <a:t>FO, TP</a:t>
            </a:r>
            <a:r>
              <a:rPr lang="fr-CH" sz="1200" b="0" dirty="0">
                <a:solidFill>
                  <a:srgbClr val="4D4D4D"/>
                </a:solidFill>
                <a:latin typeface="Arial" charset="0"/>
              </a:rPr>
              <a:t>, ISP et PL ont été achetées sur les sites </a:t>
            </a:r>
            <a:r>
              <a:rPr lang="fr-CH" sz="1200" b="0" dirty="0" smtClean="0">
                <a:solidFill>
                  <a:srgbClr val="4D4D4D"/>
                </a:solidFill>
                <a:latin typeface="Arial" charset="0"/>
              </a:rPr>
              <a:t>fotolia.com, thinkstockphotos.fr</a:t>
            </a:r>
            <a:r>
              <a:rPr lang="fr-CH" sz="1200" b="0" dirty="0">
                <a:solidFill>
                  <a:srgbClr val="4D4D4D"/>
                </a:solidFill>
                <a:latin typeface="Arial" charset="0"/>
              </a:rPr>
              <a:t>, istockphoto.com et biblelieux.com; elles ne peuvent pas être utilisées dans un autre cadre que les présentations  se trouvant sur panorama-</a:t>
            </a:r>
            <a:r>
              <a:rPr lang="fr-CH" sz="1200" b="0" dirty="0" smtClean="0">
                <a:solidFill>
                  <a:srgbClr val="4D4D4D"/>
                </a:solidFill>
                <a:latin typeface="Arial" charset="0"/>
              </a:rPr>
              <a:t>bible.ch. </a:t>
            </a:r>
          </a:p>
          <a:p>
            <a:r>
              <a:rPr lang="fr-CH" sz="1200" b="0" dirty="0" smtClean="0">
                <a:solidFill>
                  <a:srgbClr val="4D4D4D"/>
                </a:solidFill>
                <a:latin typeface="Arial" charset="0"/>
              </a:rPr>
              <a:t>Lors de présentations de ce sujet, il n’est pas autorisé de rajouter ou de modifier les commentaires écrits sur fond bleu. Si vous pensez qu’une modification d’un texte est nécessaire, merci de bien voloir écrire à </a:t>
            </a:r>
            <a:r>
              <a:rPr lang="fr-CH" sz="1200" b="0" dirty="0" smtClean="0">
                <a:solidFill>
                  <a:srgbClr val="4D4D4D"/>
                </a:solidFill>
                <a:latin typeface="Arial" charset="0"/>
                <a:hlinkClick r:id="rId2"/>
              </a:rPr>
              <a:t>info@panorama-bible.ch</a:t>
            </a:r>
            <a:endParaRPr lang="fr-CH" sz="1200" b="0" dirty="0" smtClean="0">
              <a:solidFill>
                <a:srgbClr val="4D4D4D"/>
              </a:solidFill>
              <a:latin typeface="Arial" charset="0"/>
            </a:endParaRPr>
          </a:p>
          <a:p>
            <a:endParaRPr lang="fr-FR" sz="1200" b="0" dirty="0">
              <a:solidFill>
                <a:srgbClr val="4D4D4D"/>
              </a:solidFill>
              <a:latin typeface="Arial" charset="0"/>
            </a:endParaRPr>
          </a:p>
        </p:txBody>
      </p:sp>
    </p:spTree>
    <p:extLst>
      <p:ext uri="{BB962C8B-B14F-4D97-AF65-F5344CB8AC3E}">
        <p14:creationId xmlns:p14="http://schemas.microsoft.com/office/powerpoint/2010/main" val="188425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Jonas </a:t>
            </a:r>
            <a:r>
              <a:rPr lang="fr-FR" dirty="0"/>
              <a:t>doit aller à Ninive, 1000 km à l'est.</a:t>
            </a:r>
            <a:endParaRPr lang="fr-CH" dirty="0"/>
          </a:p>
          <a:p>
            <a:r>
              <a:rPr lang="fr-FR" dirty="0"/>
              <a:t>Il s'enfuit à </a:t>
            </a:r>
            <a:r>
              <a:rPr lang="fr-FR" dirty="0" err="1"/>
              <a:t>Tarsis</a:t>
            </a:r>
            <a:r>
              <a:rPr lang="fr-FR" dirty="0"/>
              <a:t>, 2'800 km à l'ouest.</a:t>
            </a:r>
            <a:endParaRPr lang="fr-CH" dirty="0"/>
          </a:p>
          <a:p>
            <a:pPr lvl="2"/>
            <a:r>
              <a:rPr lang="fr-FR" dirty="0"/>
              <a:t>Et Jonas se leva pour s'enfuir à </a:t>
            </a:r>
            <a:r>
              <a:rPr lang="fr-FR" dirty="0" err="1"/>
              <a:t>Tarsis</a:t>
            </a:r>
            <a:r>
              <a:rPr lang="fr-FR" dirty="0"/>
              <a:t>, loin de la face de l'Eternel. Jon 1,3	</a:t>
            </a:r>
            <a:endParaRPr lang="fr-CH" dirty="0"/>
          </a:p>
          <a:p>
            <a:pPr lvl="1"/>
            <a:r>
              <a:rPr lang="fr-FR" dirty="0" err="1"/>
              <a:t>Tarsis</a:t>
            </a:r>
            <a:r>
              <a:rPr lang="fr-FR" dirty="0"/>
              <a:t> serait la ville de </a:t>
            </a:r>
            <a:r>
              <a:rPr lang="fr-FR" dirty="0" err="1"/>
              <a:t>Tarlessos</a:t>
            </a:r>
            <a:r>
              <a:rPr lang="fr-FR" dirty="0"/>
              <a:t>, au Sud de l’Espagne.</a:t>
            </a:r>
            <a:endParaRPr lang="fr-CH" dirty="0"/>
          </a:p>
          <a:p>
            <a:r>
              <a:rPr lang="fr-FR" dirty="0"/>
              <a:t>C’est la limite occidentale du monde connu à l’époque, Jonas ne pouvait aller plus loin</a:t>
            </a:r>
            <a:r>
              <a:rPr lang="fr-FR" dirty="0" smtClean="0"/>
              <a:t>!</a:t>
            </a:r>
            <a:endParaRPr lang="fr-CH" dirty="0"/>
          </a:p>
        </p:txBody>
      </p:sp>
      <p:sp>
        <p:nvSpPr>
          <p:cNvPr id="2" name="Titre 1"/>
          <p:cNvSpPr>
            <a:spLocks noGrp="1"/>
          </p:cNvSpPr>
          <p:nvPr>
            <p:ph type="title"/>
          </p:nvPr>
        </p:nvSpPr>
        <p:spPr/>
        <p:txBody>
          <a:bodyPr/>
          <a:lstStyle/>
          <a:p>
            <a:r>
              <a:rPr lang="fr-FR" dirty="0"/>
              <a:t>Désobéissance de </a:t>
            </a:r>
            <a:r>
              <a:rPr lang="fr-FR" dirty="0" smtClean="0"/>
              <a:t>Jonas</a:t>
            </a:r>
            <a:endParaRPr lang="fr-FR" dirty="0"/>
          </a:p>
        </p:txBody>
      </p:sp>
    </p:spTree>
    <p:extLst>
      <p:ext uri="{BB962C8B-B14F-4D97-AF65-F5344CB8AC3E}">
        <p14:creationId xmlns:p14="http://schemas.microsoft.com/office/powerpoint/2010/main" val="3014227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carte Ninive_babylone.png"/>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2134" r="2134"/>
          <a:stretch>
            <a:fillRect/>
          </a:stretch>
        </p:blipFill>
        <p:spPr/>
      </p:pic>
    </p:spTree>
    <p:extLst>
      <p:ext uri="{BB962C8B-B14F-4D97-AF65-F5344CB8AC3E}">
        <p14:creationId xmlns:p14="http://schemas.microsoft.com/office/powerpoint/2010/main" val="4146688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4" name="Espace réservé du texte 3"/>
          <p:cNvSpPr>
            <a:spLocks noGrp="1"/>
          </p:cNvSpPr>
          <p:nvPr>
            <p:ph type="body" sz="quarter" idx="12"/>
          </p:nvPr>
        </p:nvSpPr>
        <p:spPr/>
        <p:txBody>
          <a:bodyPr/>
          <a:lstStyle/>
          <a:p>
            <a:r>
              <a:rPr lang="fr-FR" dirty="0" smtClean="0"/>
              <a:t>Le </a:t>
            </a:r>
            <a:r>
              <a:rPr lang="fr-FR" dirty="0"/>
              <a:t>Seigneur nous dit d'aller à l'est?</a:t>
            </a:r>
            <a:endParaRPr lang="fr-CH" dirty="0"/>
          </a:p>
          <a:p>
            <a:pPr lvl="1"/>
            <a:r>
              <a:rPr lang="fr-FR" dirty="0"/>
              <a:t>Alors allons-y!</a:t>
            </a:r>
            <a:endParaRPr lang="fr-CH" dirty="0"/>
          </a:p>
          <a:p>
            <a:pPr lvl="1"/>
            <a:r>
              <a:rPr lang="fr-FR" dirty="0"/>
              <a:t>Et ne fuyons pas à l’ouest!</a:t>
            </a:r>
            <a:endParaRPr lang="fr-CH" dirty="0"/>
          </a:p>
          <a:p>
            <a:r>
              <a:rPr lang="fr-FR" dirty="0"/>
              <a:t>Comment savoir ce que Dieu attend de nous</a:t>
            </a:r>
            <a:r>
              <a:rPr lang="fr-FR" dirty="0" smtClean="0"/>
              <a:t>?</a:t>
            </a:r>
            <a:endParaRPr lang="fr-CH" dirty="0"/>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109746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On a rarement une consigne:</a:t>
            </a:r>
            <a:endParaRPr lang="fr-CH" dirty="0"/>
          </a:p>
          <a:p>
            <a:pPr lvl="1"/>
            <a:r>
              <a:rPr lang="fr-FR" dirty="0"/>
              <a:t>« ainsi dit l’Eternel » qui nous donne la direction!</a:t>
            </a:r>
            <a:endParaRPr lang="fr-CH" dirty="0"/>
          </a:p>
          <a:p>
            <a:r>
              <a:rPr lang="fr-FR" dirty="0"/>
              <a:t>On a alors tendance à chercher </a:t>
            </a:r>
            <a:endParaRPr lang="fr-CH" dirty="0"/>
          </a:p>
          <a:p>
            <a:pPr lvl="1"/>
            <a:r>
              <a:rPr lang="fr-FR" dirty="0"/>
              <a:t>des « portes ouvertes », </a:t>
            </a:r>
            <a:endParaRPr lang="fr-CH" dirty="0"/>
          </a:p>
          <a:p>
            <a:pPr lvl="1"/>
            <a:r>
              <a:rPr lang="fr-FR" dirty="0"/>
              <a:t>des circonstances propices.</a:t>
            </a:r>
          </a:p>
          <a:p>
            <a:r>
              <a:rPr lang="fr-FR" dirty="0" smtClean="0"/>
              <a:t>C’est </a:t>
            </a:r>
            <a:r>
              <a:rPr lang="fr-FR" dirty="0"/>
              <a:t>bien, mais faisons attention:</a:t>
            </a:r>
            <a:endParaRPr lang="fr-CH" dirty="0"/>
          </a:p>
          <a:p>
            <a:pPr lvl="1"/>
            <a:r>
              <a:rPr lang="fr-FR" dirty="0"/>
              <a:t>Quand on s'éloigne de Dieu, Satan prend plaisir à nous faciliter la vie. </a:t>
            </a:r>
            <a:endParaRPr lang="fr-CH" dirty="0"/>
          </a:p>
          <a:p>
            <a:pPr lvl="1"/>
            <a:endParaRPr lang="fr-CH" dirty="0"/>
          </a:p>
        </p:txBody>
      </p:sp>
      <p:pic>
        <p:nvPicPr>
          <p:cNvPr id="7" name="Espace réservé pour une image  6"/>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38117195"/>
      </p:ext>
    </p:extLst>
  </p:cSld>
  <p:clrMapOvr>
    <a:masterClrMapping/>
  </p:clrMapOvr>
</p:sld>
</file>

<file path=ppt/theme/theme1.xml><?xml version="1.0" encoding="utf-8"?>
<a:theme xmlns:a="http://schemas.openxmlformats.org/drawingml/2006/main" name="panorama">
  <a:themeElements>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8403</TotalTime>
  <Words>3094</Words>
  <Application>Microsoft Macintosh PowerPoint</Application>
  <PresentationFormat>Présentation à l'écran (4:3)</PresentationFormat>
  <Paragraphs>353</Paragraphs>
  <Slides>58</Slides>
  <Notes>1</Notes>
  <HiddenSlides>0</HiddenSlides>
  <MMClips>0</MMClips>
  <ScaleCrop>false</ScaleCrop>
  <HeadingPairs>
    <vt:vector size="4" baseType="variant">
      <vt:variant>
        <vt:lpstr>Thème</vt:lpstr>
      </vt:variant>
      <vt:variant>
        <vt:i4>2</vt:i4>
      </vt:variant>
      <vt:variant>
        <vt:lpstr>Titres des diapositives</vt:lpstr>
      </vt:variant>
      <vt:variant>
        <vt:i4>58</vt:i4>
      </vt:variant>
    </vt:vector>
  </HeadingPairs>
  <TitlesOfParts>
    <vt:vector size="60" baseType="lpstr">
      <vt:lpstr>panorama</vt:lpstr>
      <vt:lpstr>1_Custom Design</vt:lpstr>
      <vt:lpstr>Présentation PowerPoint</vt:lpstr>
      <vt:lpstr>Présentation PowerPoint</vt:lpstr>
      <vt:lpstr>Situation d’Israël  </vt:lpstr>
      <vt:lpstr>Présentation PowerPoint</vt:lpstr>
      <vt:lpstr>Présentation PowerPoint</vt:lpstr>
      <vt:lpstr>Désobéissance de Jonas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marche sur Ninive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Mécontentement de Jonas</vt:lpstr>
      <vt:lpstr>Reproches de Dieu à Jonas</vt:lpstr>
      <vt:lpstr>Présentation PowerPoint</vt:lpstr>
      <vt:lpstr>Présentation PowerPoint</vt:lpstr>
      <vt:lpstr>Présentation PowerPoint</vt:lpstr>
      <vt:lpstr>Présentation PowerPoint</vt:lpstr>
      <vt:lpstr>Présentation PowerPoint</vt:lpstr>
      <vt:lpstr>Conclusion</vt:lpstr>
      <vt:lpstr>Présentation PowerPoint</vt:lpstr>
    </vt:vector>
  </TitlesOfParts>
  <Company>olivier requet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numerosept olivier requet</dc:creator>
  <cp:lastModifiedBy>Didier Gern</cp:lastModifiedBy>
  <cp:revision>464</cp:revision>
  <cp:lastPrinted>2013-09-05T16:29:19Z</cp:lastPrinted>
  <dcterms:created xsi:type="dcterms:W3CDTF">2013-08-23T10:04:23Z</dcterms:created>
  <dcterms:modified xsi:type="dcterms:W3CDTF">2018-10-27T17:27:22Z</dcterms:modified>
</cp:coreProperties>
</file>