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6" r:id="rId2"/>
  </p:sldMasterIdLst>
  <p:notesMasterIdLst>
    <p:notesMasterId r:id="rId90"/>
  </p:notesMasterIdLst>
  <p:handoutMasterIdLst>
    <p:handoutMasterId r:id="rId91"/>
  </p:handoutMasterIdLst>
  <p:sldIdLst>
    <p:sldId id="262" r:id="rId3"/>
    <p:sldId id="265" r:id="rId4"/>
    <p:sldId id="266" r:id="rId5"/>
    <p:sldId id="267" r:id="rId6"/>
    <p:sldId id="268" r:id="rId7"/>
    <p:sldId id="269" r:id="rId8"/>
    <p:sldId id="301" r:id="rId9"/>
    <p:sldId id="270" r:id="rId10"/>
    <p:sldId id="300" r:id="rId11"/>
    <p:sldId id="272" r:id="rId12"/>
    <p:sldId id="273" r:id="rId13"/>
    <p:sldId id="274" r:id="rId14"/>
    <p:sldId id="275" r:id="rId15"/>
    <p:sldId id="276" r:id="rId16"/>
    <p:sldId id="357" r:id="rId17"/>
    <p:sldId id="277" r:id="rId18"/>
    <p:sldId id="278" r:id="rId19"/>
    <p:sldId id="279" r:id="rId20"/>
    <p:sldId id="302" r:id="rId21"/>
    <p:sldId id="280" r:id="rId22"/>
    <p:sldId id="281" r:id="rId23"/>
    <p:sldId id="282" r:id="rId24"/>
    <p:sldId id="283" r:id="rId25"/>
    <p:sldId id="284" r:id="rId26"/>
    <p:sldId id="285" r:id="rId27"/>
    <p:sldId id="286" r:id="rId28"/>
    <p:sldId id="287" r:id="rId29"/>
    <p:sldId id="288" r:id="rId30"/>
    <p:sldId id="289" r:id="rId31"/>
    <p:sldId id="291" r:id="rId32"/>
    <p:sldId id="292" r:id="rId33"/>
    <p:sldId id="293" r:id="rId34"/>
    <p:sldId id="294" r:id="rId35"/>
    <p:sldId id="296" r:id="rId36"/>
    <p:sldId id="297" r:id="rId37"/>
    <p:sldId id="298" r:id="rId38"/>
    <p:sldId id="299" r:id="rId39"/>
    <p:sldId id="303" r:id="rId40"/>
    <p:sldId id="304" r:id="rId41"/>
    <p:sldId id="305" r:id="rId42"/>
    <p:sldId id="306" r:id="rId43"/>
    <p:sldId id="307" r:id="rId44"/>
    <p:sldId id="308" r:id="rId45"/>
    <p:sldId id="352" r:id="rId46"/>
    <p:sldId id="309" r:id="rId47"/>
    <p:sldId id="310" r:id="rId48"/>
    <p:sldId id="359" r:id="rId49"/>
    <p:sldId id="311" r:id="rId50"/>
    <p:sldId id="312" r:id="rId51"/>
    <p:sldId id="313" r:id="rId52"/>
    <p:sldId id="316" r:id="rId53"/>
    <p:sldId id="317" r:id="rId54"/>
    <p:sldId id="318" r:id="rId55"/>
    <p:sldId id="319" r:id="rId56"/>
    <p:sldId id="320" r:id="rId57"/>
    <p:sldId id="358" r:id="rId58"/>
    <p:sldId id="322" r:id="rId59"/>
    <p:sldId id="323" r:id="rId60"/>
    <p:sldId id="324" r:id="rId61"/>
    <p:sldId id="325" r:id="rId62"/>
    <p:sldId id="327" r:id="rId63"/>
    <p:sldId id="329" r:id="rId64"/>
    <p:sldId id="330" r:id="rId65"/>
    <p:sldId id="331" r:id="rId66"/>
    <p:sldId id="353" r:id="rId67"/>
    <p:sldId id="332" r:id="rId68"/>
    <p:sldId id="333" r:id="rId69"/>
    <p:sldId id="334" r:id="rId70"/>
    <p:sldId id="335" r:id="rId71"/>
    <p:sldId id="336" r:id="rId72"/>
    <p:sldId id="354" r:id="rId73"/>
    <p:sldId id="337" r:id="rId74"/>
    <p:sldId id="355" r:id="rId75"/>
    <p:sldId id="360" r:id="rId76"/>
    <p:sldId id="339" r:id="rId77"/>
    <p:sldId id="340" r:id="rId78"/>
    <p:sldId id="341" r:id="rId79"/>
    <p:sldId id="342" r:id="rId80"/>
    <p:sldId id="343" r:id="rId81"/>
    <p:sldId id="344" r:id="rId82"/>
    <p:sldId id="345" r:id="rId83"/>
    <p:sldId id="346" r:id="rId84"/>
    <p:sldId id="347" r:id="rId85"/>
    <p:sldId id="348" r:id="rId86"/>
    <p:sldId id="356" r:id="rId87"/>
    <p:sldId id="349" r:id="rId88"/>
    <p:sldId id="350" r:id="rId8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Rockwell" charset="0"/>
        <a:ea typeface="ＭＳ Ｐゴシック" charset="0"/>
        <a:cs typeface="ＭＳ Ｐゴシック" charset="0"/>
      </a:defRPr>
    </a:lvl5pPr>
    <a:lvl6pPr marL="2286000" algn="l" defTabSz="457200" rtl="0" eaLnBrk="1" latinLnBrk="0" hangingPunct="1">
      <a:defRPr kern="1200">
        <a:solidFill>
          <a:schemeClr val="tx1"/>
        </a:solidFill>
        <a:latin typeface="Rockwell" charset="0"/>
        <a:ea typeface="ＭＳ Ｐゴシック" charset="0"/>
        <a:cs typeface="ＭＳ Ｐゴシック" charset="0"/>
      </a:defRPr>
    </a:lvl6pPr>
    <a:lvl7pPr marL="2743200" algn="l" defTabSz="457200" rtl="0" eaLnBrk="1" latinLnBrk="0" hangingPunct="1">
      <a:defRPr kern="1200">
        <a:solidFill>
          <a:schemeClr val="tx1"/>
        </a:solidFill>
        <a:latin typeface="Rockwell" charset="0"/>
        <a:ea typeface="ＭＳ Ｐゴシック" charset="0"/>
        <a:cs typeface="ＭＳ Ｐゴシック" charset="0"/>
      </a:defRPr>
    </a:lvl7pPr>
    <a:lvl8pPr marL="3200400" algn="l" defTabSz="457200" rtl="0" eaLnBrk="1" latinLnBrk="0" hangingPunct="1">
      <a:defRPr kern="1200">
        <a:solidFill>
          <a:schemeClr val="tx1"/>
        </a:solidFill>
        <a:latin typeface="Rockwell" charset="0"/>
        <a:ea typeface="ＭＳ Ｐゴシック" charset="0"/>
        <a:cs typeface="ＭＳ Ｐゴシック" charset="0"/>
      </a:defRPr>
    </a:lvl8pPr>
    <a:lvl9pPr marL="3657600" algn="l" defTabSz="457200" rtl="0" eaLnBrk="1" latinLnBrk="0" hangingPunct="1">
      <a:defRPr kern="1200">
        <a:solidFill>
          <a:schemeClr val="tx1"/>
        </a:solidFill>
        <a:latin typeface="Rockwel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371B"/>
    <a:srgbClr val="3599D9"/>
    <a:srgbClr val="2D8EC2"/>
    <a:srgbClr val="257A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78" autoAdjust="0"/>
    <p:restoredTop sz="98527" autoAdjust="0"/>
  </p:normalViewPr>
  <p:slideViewPr>
    <p:cSldViewPr snapToGrid="0" snapToObjects="1">
      <p:cViewPr>
        <p:scale>
          <a:sx n="81" d="100"/>
          <a:sy n="81" d="100"/>
        </p:scale>
        <p:origin x="-496" y="-264"/>
      </p:cViewPr>
      <p:guideLst>
        <p:guide orient="horz" pos="319"/>
        <p:guide pos="41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1605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8068F45-7AE3-6C43-9032-88871BDCA947}" type="datetime1">
              <a:rPr lang="fr-CH"/>
              <a:pPr>
                <a:defRPr/>
              </a:pPr>
              <a:t>03.10.18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F0B63F3-7E6A-FB48-AD57-3C4A4FBA9A10}" type="slidenum">
              <a:rPr lang="en-US"/>
              <a:pPr>
                <a:defRPr/>
              </a:pPr>
              <a:t>‹#›</a:t>
            </a:fld>
            <a:endParaRPr lang="en-US"/>
          </a:p>
        </p:txBody>
      </p:sp>
    </p:spTree>
    <p:extLst>
      <p:ext uri="{BB962C8B-B14F-4D97-AF65-F5344CB8AC3E}">
        <p14:creationId xmlns:p14="http://schemas.microsoft.com/office/powerpoint/2010/main" val="38273365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4C48AB0-F8F9-DD4A-BE1C-B9EBD8E5A1F1}" type="datetime1">
              <a:rPr lang="fr-CH"/>
              <a:pPr>
                <a:defRPr/>
              </a:pPr>
              <a:t>03.10.18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noProof="0" smtClean="0"/>
              <a:t>Click to edit Master text styles</a:t>
            </a:r>
          </a:p>
          <a:p>
            <a:pPr lvl="1"/>
            <a:r>
              <a:rPr lang="fr-CH" noProof="0" smtClean="0"/>
              <a:t>Second level</a:t>
            </a:r>
          </a:p>
          <a:p>
            <a:pPr lvl="2"/>
            <a:r>
              <a:rPr lang="fr-CH" noProof="0" smtClean="0"/>
              <a:t>Third level</a:t>
            </a:r>
          </a:p>
          <a:p>
            <a:pPr lvl="3"/>
            <a:r>
              <a:rPr lang="fr-CH" noProof="0" smtClean="0"/>
              <a:t>Fourth level</a:t>
            </a:r>
          </a:p>
          <a:p>
            <a:pPr lvl="4"/>
            <a:r>
              <a:rPr lang="fr-CH"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CAFD032-8455-8C47-8B35-52D3E92D9373}" type="slidenum">
              <a:rPr lang="en-US"/>
              <a:pPr>
                <a:defRPr/>
              </a:pPr>
              <a:t>‹#›</a:t>
            </a:fld>
            <a:endParaRPr lang="en-US"/>
          </a:p>
        </p:txBody>
      </p:sp>
    </p:spTree>
    <p:extLst>
      <p:ext uri="{BB962C8B-B14F-4D97-AF65-F5344CB8AC3E}">
        <p14:creationId xmlns:p14="http://schemas.microsoft.com/office/powerpoint/2010/main" val="4117641069"/>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1706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0584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2570163"/>
            <a:ext cx="9144000" cy="4287837"/>
          </a:xfrm>
          <a:prstGeom prst="rect">
            <a:avLst/>
          </a:prstGeom>
        </p:spPr>
        <p:txBody>
          <a:bodyPr vert="horz"/>
          <a:lstStyle/>
          <a:p>
            <a:pPr lvl="0"/>
            <a:endParaRPr lang="en-US" noProof="0"/>
          </a:p>
        </p:txBody>
      </p:sp>
    </p:spTree>
    <p:extLst>
      <p:ext uri="{BB962C8B-B14F-4D97-AF65-F5344CB8AC3E}">
        <p14:creationId xmlns:p14="http://schemas.microsoft.com/office/powerpoint/2010/main" val="4835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682960"/>
            <a:ext cx="5040000" cy="2986811"/>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14375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1 colonne titre">
    <p:spTree>
      <p:nvGrpSpPr>
        <p:cNvPr id="1" name=""/>
        <p:cNvGrpSpPr/>
        <p:nvPr/>
      </p:nvGrpSpPr>
      <p:grpSpPr>
        <a:xfrm>
          <a:off x="0" y="0"/>
          <a:ext cx="0" cy="0"/>
          <a:chOff x="0" y="0"/>
          <a:chExt cx="0" cy="0"/>
        </a:xfrm>
      </p:grpSpPr>
      <p:sp>
        <p:nvSpPr>
          <p:cNvPr id="4" name="Rectangle 3"/>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702699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onne sans titre">
    <p:spTree>
      <p:nvGrpSpPr>
        <p:cNvPr id="1" name=""/>
        <p:cNvGrpSpPr/>
        <p:nvPr/>
      </p:nvGrpSpPr>
      <p:grpSpPr>
        <a:xfrm>
          <a:off x="0" y="0"/>
          <a:ext cx="0" cy="0"/>
          <a:chOff x="0" y="0"/>
          <a:chExt cx="0" cy="0"/>
        </a:xfrm>
      </p:grpSpPr>
      <p:pic>
        <p:nvPicPr>
          <p:cNvPr id="3" name="Picture 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12"/>
          </p:nvPr>
        </p:nvSpPr>
        <p:spPr>
          <a:xfrm>
            <a:off x="162000" y="406401"/>
            <a:ext cx="8787267" cy="5824538"/>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2270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onnes texte">
    <p:spTree>
      <p:nvGrpSpPr>
        <p:cNvPr id="1" name=""/>
        <p:cNvGrpSpPr/>
        <p:nvPr/>
      </p:nvGrpSpPr>
      <p:grpSpPr>
        <a:xfrm>
          <a:off x="0" y="0"/>
          <a:ext cx="0" cy="0"/>
          <a:chOff x="0" y="0"/>
          <a:chExt cx="0" cy="0"/>
        </a:xfrm>
      </p:grpSpPr>
      <p:pic>
        <p:nvPicPr>
          <p:cNvPr id="4" name="Picture 6"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4"/>
          <p:cNvSpPr>
            <a:spLocks noGrp="1"/>
          </p:cNvSpPr>
          <p:nvPr>
            <p:ph type="body" sz="quarter" idx="12"/>
          </p:nvPr>
        </p:nvSpPr>
        <p:spPr>
          <a:xfrm>
            <a:off x="162000" y="322265"/>
            <a:ext cx="4291467" cy="5689070"/>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3" name="Text Placeholder 4"/>
          <p:cNvSpPr>
            <a:spLocks noGrp="1"/>
          </p:cNvSpPr>
          <p:nvPr>
            <p:ph type="body" sz="quarter" idx="13"/>
          </p:nvPr>
        </p:nvSpPr>
        <p:spPr>
          <a:xfrm>
            <a:off x="4642983" y="1056639"/>
            <a:ext cx="4291467" cy="495469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Tree>
    <p:extLst>
      <p:ext uri="{BB962C8B-B14F-4D97-AF65-F5344CB8AC3E}">
        <p14:creationId xmlns:p14="http://schemas.microsoft.com/office/powerpoint/2010/main" val="3707146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onnes titre">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8"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8"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08272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6" descr="pointille_titre.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842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4" name="Text Placeholder 4"/>
          <p:cNvSpPr>
            <a:spLocks noGrp="1"/>
          </p:cNvSpPr>
          <p:nvPr>
            <p:ph type="body" sz="quarter" idx="15"/>
          </p:nvPr>
        </p:nvSpPr>
        <p:spPr>
          <a:xfrm>
            <a:off x="4642983"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331979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42914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4667250" y="1066799"/>
            <a:ext cx="4159250"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1725317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731113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2 colonnes titre long">
    <p:spTree>
      <p:nvGrpSpPr>
        <p:cNvPr id="1" name=""/>
        <p:cNvGrpSpPr/>
        <p:nvPr/>
      </p:nvGrpSpPr>
      <p:grpSpPr>
        <a:xfrm>
          <a:off x="0" y="0"/>
          <a:ext cx="0" cy="0"/>
          <a:chOff x="0" y="0"/>
          <a:chExt cx="0" cy="0"/>
        </a:xfrm>
      </p:grpSpPr>
      <p:pic>
        <p:nvPicPr>
          <p:cNvPr id="5" name="Picture 11"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162000" y="1066799"/>
            <a:ext cx="5510667" cy="494453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8" name="Picture Placeholder 16"/>
          <p:cNvSpPr>
            <a:spLocks noGrp="1"/>
          </p:cNvSpPr>
          <p:nvPr>
            <p:ph type="pic" sz="quarter" idx="13"/>
          </p:nvPr>
        </p:nvSpPr>
        <p:spPr>
          <a:xfrm>
            <a:off x="5827889" y="1066799"/>
            <a:ext cx="2987998" cy="4944535"/>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6" name="Rectangle 5"/>
          <p:cNvSpPr/>
          <p:nvPr userDrawn="1"/>
        </p:nvSpPr>
        <p:spPr>
          <a:xfrm>
            <a:off x="-103188" y="217488"/>
            <a:ext cx="5213351"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Placeholder 17"/>
          <p:cNvSpPr>
            <a:spLocks noGrp="1"/>
          </p:cNvSpPr>
          <p:nvPr>
            <p:ph type="title"/>
          </p:nvPr>
        </p:nvSpPr>
        <p:spPr>
          <a:xfrm>
            <a:off x="67729" y="217634"/>
            <a:ext cx="5042433"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753288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4469"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6167147" y="1122363"/>
            <a:ext cx="2988000"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58909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9063656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46816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579120" y="1058333"/>
            <a:ext cx="8220393"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7" name="Picture Placeholder 16"/>
          <p:cNvSpPr>
            <a:spLocks noGrp="1"/>
          </p:cNvSpPr>
          <p:nvPr>
            <p:ph type="pic" sz="quarter" idx="13"/>
          </p:nvPr>
        </p:nvSpPr>
        <p:spPr>
          <a:xfrm>
            <a:off x="879475" y="2835275"/>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760889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ounded Rectangle 9"/>
          <p:cNvSpPr/>
          <p:nvPr userDrawn="1"/>
        </p:nvSpPr>
        <p:spPr>
          <a:xfrm>
            <a:off x="182563" y="131763"/>
            <a:ext cx="8748712" cy="59848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13"/>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7" name="TextBox 14"/>
          <p:cNvSpPr txBox="1">
            <a:spLocks noChangeArrowheads="1"/>
          </p:cNvSpPr>
          <p:nvPr userDrawn="1"/>
        </p:nvSpPr>
        <p:spPr bwMode="auto">
          <a:xfrm>
            <a:off x="955675" y="309563"/>
            <a:ext cx="4083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a:p>
            <a:pPr>
              <a:defRPr/>
            </a:pPr>
            <a:endParaRPr lang="en-US" smtClean="0">
              <a:latin typeface="Calibri" charset="0"/>
            </a:endParaRPr>
          </a:p>
        </p:txBody>
      </p:sp>
      <p:pic>
        <p:nvPicPr>
          <p:cNvPr id="8" name="Picture 15"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4"/>
          <p:cNvSpPr>
            <a:spLocks noGrp="1"/>
          </p:cNvSpPr>
          <p:nvPr>
            <p:ph type="body" sz="quarter" idx="12"/>
          </p:nvPr>
        </p:nvSpPr>
        <p:spPr>
          <a:xfrm>
            <a:off x="2890657" y="1058333"/>
            <a:ext cx="5908856"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7" name="Picture Placeholder 16"/>
          <p:cNvSpPr>
            <a:spLocks noGrp="1"/>
          </p:cNvSpPr>
          <p:nvPr>
            <p:ph type="pic" sz="quarter" idx="13"/>
          </p:nvPr>
        </p:nvSpPr>
        <p:spPr>
          <a:xfrm>
            <a:off x="320675" y="1058333"/>
            <a:ext cx="2419601" cy="4753505"/>
          </a:xfrm>
          <a:prstGeom prst="rect">
            <a:avLst/>
          </a:prstGeom>
        </p:spPr>
        <p:txBody>
          <a:bodyPr vert="horz"/>
          <a:lstStyle/>
          <a:p>
            <a:pPr lvl="0"/>
            <a:r>
              <a:rPr lang="fr-CH" noProof="0" dirty="0" smtClean="0"/>
              <a:t>Faire glisser l'image vers l'espace</a:t>
            </a:r>
            <a:endParaRPr lang="en-US" noProof="0" dirty="0"/>
          </a:p>
        </p:txBody>
      </p:sp>
      <p:sp>
        <p:nvSpPr>
          <p:cNvPr id="11" name="Title Placeholder 17"/>
          <p:cNvSpPr>
            <a:spLocks noGrp="1"/>
          </p:cNvSpPr>
          <p:nvPr>
            <p:ph type="title"/>
          </p:nvPr>
        </p:nvSpPr>
        <p:spPr>
          <a:xfrm>
            <a:off x="1066800" y="280045"/>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220900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6253163" cy="2840037"/>
            <a:chOff x="228600" y="208280"/>
            <a:chExt cx="6253480" cy="2839720"/>
          </a:xfrm>
        </p:grpSpPr>
        <p:sp>
          <p:nvSpPr>
            <p:cNvPr id="6" name="Rounded Rectangle 15"/>
            <p:cNvSpPr/>
            <p:nvPr userDrawn="1"/>
          </p:nvSpPr>
          <p:spPr>
            <a:xfrm>
              <a:off x="508014" y="517807"/>
              <a:ext cx="597406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63"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1" y="1058333"/>
            <a:ext cx="5902960" cy="1989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4280869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926559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p:spPr>
        <p:txBody>
          <a:bodyPr vert="horz"/>
          <a:lstStyle/>
          <a:p>
            <a:pPr lvl="0"/>
            <a:endParaRPr lang="en-US" noProof="0"/>
          </a:p>
        </p:txBody>
      </p:sp>
    </p:spTree>
    <p:extLst>
      <p:ext uri="{BB962C8B-B14F-4D97-AF65-F5344CB8AC3E}">
        <p14:creationId xmlns:p14="http://schemas.microsoft.com/office/powerpoint/2010/main" val="170091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3106738" y="1122363"/>
            <a:ext cx="5824537" cy="499427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3255037" y="1144636"/>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793763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207963"/>
            <a:ext cx="8802688" cy="2840037"/>
            <a:chOff x="228600" y="208280"/>
            <a:chExt cx="8802510" cy="2839720"/>
          </a:xfrm>
        </p:grpSpPr>
        <p:sp>
          <p:nvSpPr>
            <p:cNvPr id="6"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5205896"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2130504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grpSp>
        <p:nvGrpSpPr>
          <p:cNvPr id="5" name="Group 11"/>
          <p:cNvGrpSpPr>
            <a:grpSpLocks/>
          </p:cNvGrpSpPr>
          <p:nvPr userDrawn="1"/>
        </p:nvGrpSpPr>
        <p:grpSpPr bwMode="auto">
          <a:xfrm>
            <a:off x="228600" y="174625"/>
            <a:ext cx="8802688" cy="3292475"/>
            <a:chOff x="228600" y="208280"/>
            <a:chExt cx="8802510" cy="2839720"/>
          </a:xfrm>
        </p:grpSpPr>
        <p:sp>
          <p:nvSpPr>
            <p:cNvPr id="6" name="Rounded Rectangle 15"/>
            <p:cNvSpPr/>
            <p:nvPr userDrawn="1"/>
          </p:nvSpPr>
          <p:spPr>
            <a:xfrm>
              <a:off x="507994" y="517719"/>
              <a:ext cx="8523116" cy="2530281"/>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7"/>
            <p:cNvSpPr/>
            <p:nvPr userDrawn="1"/>
          </p:nvSpPr>
          <p:spPr>
            <a:xfrm>
              <a:off x="228600" y="208280"/>
              <a:ext cx="746110" cy="746214"/>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9"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0"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0" y="4209782"/>
            <a:ext cx="9144000" cy="2648218"/>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57744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5" name="Rounded Rectangle 9"/>
          <p:cNvSpPr/>
          <p:nvPr userDrawn="1"/>
        </p:nvSpPr>
        <p:spPr>
          <a:xfrm>
            <a:off x="508000" y="508000"/>
            <a:ext cx="8523288" cy="3743325"/>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17"/>
          <p:cNvSpPr/>
          <p:nvPr userDrawn="1"/>
        </p:nvSpPr>
        <p:spPr bwMode="auto">
          <a:xfrm>
            <a:off x="228600" y="192088"/>
            <a:ext cx="754063" cy="808037"/>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8"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9"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0" y="4882142"/>
            <a:ext cx="9144000" cy="1975858"/>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13" name="Title Placeholder 17"/>
          <p:cNvSpPr>
            <a:spLocks noGrp="1"/>
          </p:cNvSpPr>
          <p:nvPr>
            <p:ph type="title"/>
          </p:nvPr>
        </p:nvSpPr>
        <p:spPr>
          <a:xfrm>
            <a:off x="1066800" y="449377"/>
            <a:ext cx="5062330" cy="563672"/>
          </a:xfrm>
          <a:prstGeom prst="rect">
            <a:avLst/>
          </a:prstGeom>
        </p:spPr>
        <p:txBody>
          <a:bodyPr vert="horz" lIns="91440" tIns="45720" rIns="91440" bIns="45720" rtlCol="0" anchor="ctr" anchorCtr="0">
            <a:noAutofit/>
          </a:bodyPr>
          <a:lstStyle>
            <a:lvl1pPr>
              <a:defRPr sz="2800" cap="none"/>
            </a:lvl1pPr>
          </a:lstStyle>
          <a:p>
            <a:r>
              <a:rPr lang="fr-CH" dirty="0" smtClean="0"/>
              <a:t>Cliquez et modifiez le titre</a:t>
            </a:r>
            <a:endParaRPr lang="en-US" dirty="0"/>
          </a:p>
        </p:txBody>
      </p:sp>
    </p:spTree>
    <p:extLst>
      <p:ext uri="{BB962C8B-B14F-4D97-AF65-F5344CB8AC3E}">
        <p14:creationId xmlns:p14="http://schemas.microsoft.com/office/powerpoint/2010/main" val="123683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32485"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393138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grpSp>
        <p:nvGrpSpPr>
          <p:cNvPr id="6" name="Group 11"/>
          <p:cNvGrpSpPr>
            <a:grpSpLocks/>
          </p:cNvGrpSpPr>
          <p:nvPr userDrawn="1"/>
        </p:nvGrpSpPr>
        <p:grpSpPr bwMode="auto">
          <a:xfrm>
            <a:off x="228600" y="207963"/>
            <a:ext cx="8802688" cy="2840037"/>
            <a:chOff x="228600" y="208280"/>
            <a:chExt cx="8802510" cy="2839720"/>
          </a:xfrm>
        </p:grpSpPr>
        <p:sp>
          <p:nvSpPr>
            <p:cNvPr id="7" name="Rounded Rectangle 15"/>
            <p:cNvSpPr/>
            <p:nvPr userDrawn="1"/>
          </p:nvSpPr>
          <p:spPr>
            <a:xfrm>
              <a:off x="507994" y="517807"/>
              <a:ext cx="8523116" cy="2530193"/>
            </a:xfrm>
            <a:prstGeom prst="roundRect">
              <a:avLst>
                <a:gd name="adj" fmla="val 4109"/>
              </a:avLst>
            </a:prstGeom>
            <a:solidFill>
              <a:srgbClr val="3599D9"/>
            </a:solidFill>
            <a:effectLst>
              <a:outerShdw blurRad="180975" dist="12700" dir="2700000" algn="tl" rotWithShape="0">
                <a:prstClr val="black">
                  <a:alpha val="23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7"/>
            <p:cNvSpPr/>
            <p:nvPr userDrawn="1"/>
          </p:nvSpPr>
          <p:spPr>
            <a:xfrm>
              <a:off x="228600" y="208280"/>
              <a:ext cx="746110" cy="746042"/>
            </a:xfrm>
            <a:prstGeom prst="ellipse">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20"/>
          <p:cNvSpPr txBox="1">
            <a:spLocks noChangeArrowheads="1"/>
          </p:cNvSpPr>
          <p:nvPr userDrawn="1"/>
        </p:nvSpPr>
        <p:spPr bwMode="auto">
          <a:xfrm>
            <a:off x="1066800" y="396875"/>
            <a:ext cx="375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endParaRPr lang="fr-FR" smtClean="0">
              <a:latin typeface="Calibri" charset="0"/>
            </a:endParaRPr>
          </a:p>
        </p:txBody>
      </p:sp>
      <p:sp>
        <p:nvSpPr>
          <p:cNvPr id="10" name="TextBox 21"/>
          <p:cNvSpPr txBox="1">
            <a:spLocks noChangeArrowheads="1"/>
          </p:cNvSpPr>
          <p:nvPr userDrawn="1"/>
        </p:nvSpPr>
        <p:spPr bwMode="auto">
          <a:xfrm>
            <a:off x="879475" y="508000"/>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a:defRPr/>
            </a:pPr>
            <a:r>
              <a:rPr lang="fr-CH" sz="2800" smtClean="0">
                <a:solidFill>
                  <a:srgbClr val="FFFFFF"/>
                </a:solidFill>
                <a:latin typeface="Cambria" charset="0"/>
                <a:cs typeface="Cambria" charset="0"/>
              </a:rPr>
              <a:t> </a:t>
            </a:r>
          </a:p>
        </p:txBody>
      </p:sp>
      <p:pic>
        <p:nvPicPr>
          <p:cNvPr id="12"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rouages.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20675" y="304800"/>
            <a:ext cx="558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icture Placeholder 16"/>
          <p:cNvSpPr>
            <a:spLocks noGrp="1"/>
          </p:cNvSpPr>
          <p:nvPr>
            <p:ph type="pic" sz="quarter" idx="13"/>
          </p:nvPr>
        </p:nvSpPr>
        <p:spPr>
          <a:xfrm>
            <a:off x="508000"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
        <p:nvSpPr>
          <p:cNvPr id="11" name="Text Placeholder 4"/>
          <p:cNvSpPr>
            <a:spLocks noGrp="1"/>
          </p:cNvSpPr>
          <p:nvPr>
            <p:ph type="body" sz="quarter" idx="12"/>
          </p:nvPr>
        </p:nvSpPr>
        <p:spPr>
          <a:xfrm>
            <a:off x="579120" y="1058333"/>
            <a:ext cx="8324991" cy="18626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p:txBody>
      </p:sp>
      <p:sp>
        <p:nvSpPr>
          <p:cNvPr id="13" name="Title Placeholder 17"/>
          <p:cNvSpPr>
            <a:spLocks noGrp="1"/>
          </p:cNvSpPr>
          <p:nvPr>
            <p:ph type="title"/>
          </p:nvPr>
        </p:nvSpPr>
        <p:spPr>
          <a:xfrm>
            <a:off x="1066800" y="449377"/>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
        <p:nvSpPr>
          <p:cNvPr id="14" name="Picture Placeholder 16"/>
          <p:cNvSpPr>
            <a:spLocks noGrp="1"/>
          </p:cNvSpPr>
          <p:nvPr>
            <p:ph type="pic" sz="quarter" idx="14"/>
          </p:nvPr>
        </p:nvSpPr>
        <p:spPr>
          <a:xfrm>
            <a:off x="4868779" y="3338090"/>
            <a:ext cx="4159250" cy="2976563"/>
          </a:xfrm>
          <a:prstGeom prst="rect">
            <a:avLst/>
          </a:prstGeom>
        </p:spPr>
        <p:txBody>
          <a:bodyPr vert="horz"/>
          <a:lstStyle/>
          <a:p>
            <a:pPr lvl="0"/>
            <a:r>
              <a:rPr lang="fr-CH" noProof="0" dirty="0" smtClean="0"/>
              <a:t>Faire glisser l'image vers l'espace réservé ou cliquer sur l'icône pour l'ajouter</a:t>
            </a:r>
            <a:endParaRPr lang="en-US" noProof="0" dirty="0"/>
          </a:p>
        </p:txBody>
      </p:sp>
    </p:spTree>
    <p:extLst>
      <p:ext uri="{BB962C8B-B14F-4D97-AF65-F5344CB8AC3E}">
        <p14:creationId xmlns:p14="http://schemas.microsoft.com/office/powerpoint/2010/main" val="286771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3" y="1122364"/>
            <a:ext cx="6640200" cy="2797614"/>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16" name="Text Placeholder 4"/>
          <p:cNvSpPr>
            <a:spLocks noGrp="1"/>
          </p:cNvSpPr>
          <p:nvPr>
            <p:ph type="body" sz="quarter" idx="12"/>
          </p:nvPr>
        </p:nvSpPr>
        <p:spPr>
          <a:xfrm>
            <a:off x="295989" y="1122363"/>
            <a:ext cx="5522252" cy="4936067"/>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
        <p:nvSpPr>
          <p:cNvPr id="6" name="Text Placeholder 4"/>
          <p:cNvSpPr>
            <a:spLocks noGrp="1"/>
          </p:cNvSpPr>
          <p:nvPr>
            <p:ph type="body" sz="quarter" idx="14"/>
          </p:nvPr>
        </p:nvSpPr>
        <p:spPr>
          <a:xfrm>
            <a:off x="162000" y="4029738"/>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Tree>
    <p:extLst>
      <p:ext uri="{BB962C8B-B14F-4D97-AF65-F5344CB8AC3E}">
        <p14:creationId xmlns:p14="http://schemas.microsoft.com/office/powerpoint/2010/main" val="301641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969077"/>
            <a:ext cx="6721917" cy="2355019"/>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Picture Placeholder 5"/>
          <p:cNvSpPr>
            <a:spLocks noGrp="1"/>
          </p:cNvSpPr>
          <p:nvPr>
            <p:ph type="pic" sz="quarter" idx="13"/>
          </p:nvPr>
        </p:nvSpPr>
        <p:spPr>
          <a:xfrm>
            <a:off x="7054951" y="1122363"/>
            <a:ext cx="2100196" cy="4958340"/>
          </a:xfrm>
          <a:prstGeom prst="rect">
            <a:avLst/>
          </a:prstGeom>
        </p:spPr>
        <p:txBody>
          <a:bodyPr vert="horz"/>
          <a:lstStyle/>
          <a:p>
            <a:pPr lvl="0"/>
            <a:endParaRPr lang="en-US" noProof="0" dirty="0"/>
          </a:p>
        </p:txBody>
      </p:sp>
      <p:sp>
        <p:nvSpPr>
          <p:cNvPr id="8" name="Text Placeholder 4"/>
          <p:cNvSpPr>
            <a:spLocks noGrp="1"/>
          </p:cNvSpPr>
          <p:nvPr>
            <p:ph type="body" sz="quarter" idx="14"/>
          </p:nvPr>
        </p:nvSpPr>
        <p:spPr>
          <a:xfrm>
            <a:off x="162000" y="1080962"/>
            <a:ext cx="6673463"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9" y="4082480"/>
            <a:ext cx="6539474" cy="2154644"/>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2337791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pic>
        <p:nvPicPr>
          <p:cNvPr id="4" name="Picture 13"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9"/>
          <p:cNvSpPr/>
          <p:nvPr userDrawn="1"/>
        </p:nvSpPr>
        <p:spPr>
          <a:xfrm>
            <a:off x="195262" y="3172319"/>
            <a:ext cx="8695014" cy="3151778"/>
          </a:xfrm>
          <a:prstGeom prst="roundRect">
            <a:avLst>
              <a:gd name="adj" fmla="val 4109"/>
            </a:avLst>
          </a:prstGeom>
          <a:solidFill>
            <a:srgbClr val="3599D9"/>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 Placeholder 4"/>
          <p:cNvSpPr>
            <a:spLocks noGrp="1"/>
          </p:cNvSpPr>
          <p:nvPr>
            <p:ph type="body" sz="quarter" idx="14"/>
          </p:nvPr>
        </p:nvSpPr>
        <p:spPr>
          <a:xfrm>
            <a:off x="162000" y="1080962"/>
            <a:ext cx="8728276" cy="209135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9" name="Text Placeholder 4"/>
          <p:cNvSpPr>
            <a:spLocks noGrp="1"/>
          </p:cNvSpPr>
          <p:nvPr>
            <p:ph type="body" sz="quarter" idx="12"/>
          </p:nvPr>
        </p:nvSpPr>
        <p:spPr>
          <a:xfrm>
            <a:off x="295988" y="3265984"/>
            <a:ext cx="8390173" cy="2971140"/>
          </a:xfrm>
          <a:prstGeom prst="rect">
            <a:avLst/>
          </a:prstGeom>
        </p:spPr>
        <p:txBody>
          <a:bodyPr vert="horz"/>
          <a:lstStyle>
            <a:lvl1pPr marL="0" indent="0">
              <a:buFontTx/>
              <a:buNone/>
              <a:defRPr sz="2400">
                <a:solidFill>
                  <a:srgbClr val="FFFFFF"/>
                </a:solidFill>
                <a:latin typeface="Cambria"/>
                <a:cs typeface="Cambria"/>
              </a:defRPr>
            </a:lvl1pPr>
            <a:lvl2pPr marL="742950" indent="-284400">
              <a:buClr>
                <a:srgbClr val="800000"/>
              </a:buClr>
              <a:buSzPct val="100000"/>
              <a:buFont typeface="Lucida Grande"/>
              <a:buChar char="■"/>
              <a:defRPr sz="2400" baseline="0">
                <a:solidFill>
                  <a:srgbClr val="FFFFFF"/>
                </a:solidFill>
                <a:latin typeface="Cambria"/>
                <a:cs typeface="Cambria"/>
              </a:defRPr>
            </a:lvl2pPr>
            <a:lvl3pPr marL="914400" indent="0">
              <a:buFontTx/>
              <a:buNone/>
              <a:defRPr i="1" baseline="0">
                <a:solidFill>
                  <a:srgbClr val="FFFFFF"/>
                </a:solidFill>
                <a:latin typeface="Cambria"/>
                <a:cs typeface="Cambria"/>
              </a:defRPr>
            </a:lvl3pPr>
            <a:lvl4pPr marL="1600200" indent="-228600">
              <a:buClr>
                <a:srgbClr val="800000"/>
              </a:buClr>
              <a:buFont typeface="Arial"/>
              <a:buChar char="■"/>
              <a:defRPr>
                <a:solidFill>
                  <a:srgbClr val="FFFFFF"/>
                </a:solidFill>
                <a:latin typeface="Cambria"/>
                <a:cs typeface="Cambria"/>
              </a:defRPr>
            </a:lvl4pPr>
            <a:lvl5pPr>
              <a:buClr>
                <a:srgbClr val="78371B"/>
              </a:buClr>
              <a:defRPr>
                <a:solidFill>
                  <a:srgbClr val="FFFFFF"/>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p:txBody>
      </p:sp>
    </p:spTree>
    <p:extLst>
      <p:ext uri="{BB962C8B-B14F-4D97-AF65-F5344CB8AC3E}">
        <p14:creationId xmlns:p14="http://schemas.microsoft.com/office/powerpoint/2010/main" val="3315035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onne titre">
    <p:spTree>
      <p:nvGrpSpPr>
        <p:cNvPr id="1" name=""/>
        <p:cNvGrpSpPr/>
        <p:nvPr/>
      </p:nvGrpSpPr>
      <p:grpSpPr>
        <a:xfrm>
          <a:off x="0" y="0"/>
          <a:ext cx="0" cy="0"/>
          <a:chOff x="0" y="0"/>
          <a:chExt cx="0" cy="0"/>
        </a:xfrm>
      </p:grpSpPr>
      <p:sp>
        <p:nvSpPr>
          <p:cNvPr id="5" name="Rectangle 4"/>
          <p:cNvSpPr/>
          <p:nvPr userDrawn="1"/>
        </p:nvSpPr>
        <p:spPr>
          <a:xfrm>
            <a:off x="-93663" y="217488"/>
            <a:ext cx="408146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301875" y="233363"/>
            <a:ext cx="62452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3425" y="4006850"/>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30" y="217634"/>
            <a:ext cx="3872428"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35578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3032485" y="1058333"/>
            <a:ext cx="6048000"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dirty="0" smtClean="0"/>
              <a:t>Cliquez pour modifier les styles du texte du masque</a:t>
            </a:r>
          </a:p>
          <a:p>
            <a:pPr lvl="1"/>
            <a:r>
              <a:rPr lang="fr-CH" dirty="0" smtClean="0"/>
              <a:t>Deuxième niveau</a:t>
            </a:r>
          </a:p>
          <a:p>
            <a:pPr lvl="2"/>
            <a:r>
              <a:rPr lang="fr-CH" dirty="0" smtClean="0"/>
              <a:t>Troisième niveau</a:t>
            </a:r>
          </a:p>
          <a:p>
            <a:pPr lvl="3"/>
            <a:r>
              <a:rPr lang="fr-CH" dirty="0" smtClean="0"/>
              <a:t>Quatrième niveau</a:t>
            </a:r>
          </a:p>
          <a:p>
            <a:pPr lvl="4"/>
            <a:r>
              <a:rPr lang="fr-CH" dirty="0" smtClean="0"/>
              <a:t>Cinquième niveau</a:t>
            </a:r>
            <a:endParaRPr lang="en-US" dirty="0"/>
          </a:p>
        </p:txBody>
      </p:sp>
      <p:sp>
        <p:nvSpPr>
          <p:cNvPr id="6" name="Picture Placeholder 5"/>
          <p:cNvSpPr>
            <a:spLocks noGrp="1"/>
          </p:cNvSpPr>
          <p:nvPr>
            <p:ph type="pic" sz="quarter" idx="13"/>
          </p:nvPr>
        </p:nvSpPr>
        <p:spPr>
          <a:xfrm>
            <a:off x="-22151" y="0"/>
            <a:ext cx="2988000" cy="685800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76737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303662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1 colonne titre">
    <p:spTree>
      <p:nvGrpSpPr>
        <p:cNvPr id="1" name=""/>
        <p:cNvGrpSpPr/>
        <p:nvPr/>
      </p:nvGrpSpPr>
      <p:grpSpPr>
        <a:xfrm>
          <a:off x="0" y="0"/>
          <a:ext cx="0" cy="0"/>
          <a:chOff x="0" y="0"/>
          <a:chExt cx="0" cy="0"/>
        </a:xfrm>
      </p:grpSpPr>
      <p:pic>
        <p:nvPicPr>
          <p:cNvPr id="4" name="Picture 18" descr="vignette_hau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392153"/>
            <a:ext cx="8787267" cy="5838786"/>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4261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42962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0" y="3319464"/>
            <a:ext cx="9166150" cy="285115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2431786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1 colonne titre">
    <p:spTree>
      <p:nvGrpSpPr>
        <p:cNvPr id="1" name=""/>
        <p:cNvGrpSpPr/>
        <p:nvPr/>
      </p:nvGrpSpPr>
      <p:grpSpPr>
        <a:xfrm>
          <a:off x="0" y="0"/>
          <a:ext cx="0" cy="0"/>
          <a:chOff x="0" y="0"/>
          <a:chExt cx="0" cy="0"/>
        </a:xfrm>
      </p:grpSpPr>
      <p:sp>
        <p:nvSpPr>
          <p:cNvPr id="5" name="Rectangle 4"/>
          <p:cNvSpPr/>
          <p:nvPr userDrawn="1"/>
        </p:nvSpPr>
        <p:spPr>
          <a:xfrm>
            <a:off x="-93663" y="217488"/>
            <a:ext cx="6488113" cy="588962"/>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0" descr="pointille_titr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035175" y="233363"/>
            <a:ext cx="8258175"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vignette_hau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139113" y="-146050"/>
            <a:ext cx="63817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a:spLocks noGrp="1"/>
          </p:cNvSpPr>
          <p:nvPr>
            <p:ph type="body" sz="quarter" idx="12"/>
          </p:nvPr>
        </p:nvSpPr>
        <p:spPr>
          <a:xfrm>
            <a:off x="162000" y="1058333"/>
            <a:ext cx="8787267" cy="5172605"/>
          </a:xfrm>
          <a:prstGeom prst="rect">
            <a:avLst/>
          </a:prstGeom>
        </p:spPr>
        <p:txBody>
          <a:bodyPr vert="horz"/>
          <a:lstStyle>
            <a:lvl1pPr marL="0" indent="0">
              <a:buFontTx/>
              <a:buNone/>
              <a:defRPr sz="2800">
                <a:solidFill>
                  <a:schemeClr val="tx1">
                    <a:lumMod val="75000"/>
                    <a:lumOff val="25000"/>
                  </a:schemeClr>
                </a:solidFill>
                <a:latin typeface="Cambria"/>
                <a:cs typeface="Cambria"/>
              </a:defRPr>
            </a:lvl1pPr>
            <a:lvl2pPr marL="742950" indent="-284400">
              <a:buClr>
                <a:srgbClr val="3599D9"/>
              </a:buClr>
              <a:buSzPct val="100000"/>
              <a:buFont typeface="Lucida Grande"/>
              <a:buChar char="■"/>
              <a:defRPr sz="2400" baseline="0">
                <a:solidFill>
                  <a:schemeClr val="tx1">
                    <a:lumMod val="75000"/>
                    <a:lumOff val="25000"/>
                  </a:schemeClr>
                </a:solidFill>
                <a:latin typeface="Cambria"/>
                <a:cs typeface="Cambria"/>
              </a:defRPr>
            </a:lvl2pPr>
            <a:lvl3pPr marL="914400" indent="0">
              <a:buFontTx/>
              <a:buNone/>
              <a:defRPr i="1" baseline="0">
                <a:solidFill>
                  <a:srgbClr val="3599D9"/>
                </a:solidFill>
                <a:latin typeface="Cambria"/>
                <a:cs typeface="Cambria"/>
              </a:defRPr>
            </a:lvl3pPr>
            <a:lvl4pPr marL="1600200" indent="-228600">
              <a:buClr>
                <a:srgbClr val="3599D9"/>
              </a:buClr>
              <a:buFont typeface="Arial"/>
              <a:buChar char="■"/>
              <a:defRPr>
                <a:solidFill>
                  <a:schemeClr val="tx1">
                    <a:lumMod val="75000"/>
                    <a:lumOff val="25000"/>
                  </a:schemeClr>
                </a:solidFill>
                <a:latin typeface="Cambria"/>
                <a:cs typeface="Cambria"/>
              </a:defRPr>
            </a:lvl4pPr>
            <a:lvl5pPr>
              <a:defRPr>
                <a:solidFill>
                  <a:schemeClr val="tx1">
                    <a:lumMod val="75000"/>
                    <a:lumOff val="25000"/>
                  </a:schemeClr>
                </a:solidFill>
                <a:latin typeface="Cambria"/>
                <a:cs typeface="Cambria"/>
              </a:defRPr>
            </a:lvl5pPr>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en-US" dirty="0"/>
          </a:p>
        </p:txBody>
      </p:sp>
      <p:sp>
        <p:nvSpPr>
          <p:cNvPr id="6" name="Picture Placeholder 5"/>
          <p:cNvSpPr>
            <a:spLocks noGrp="1"/>
          </p:cNvSpPr>
          <p:nvPr>
            <p:ph type="pic" sz="quarter" idx="13"/>
          </p:nvPr>
        </p:nvSpPr>
        <p:spPr>
          <a:xfrm>
            <a:off x="-22151" y="3709963"/>
            <a:ext cx="5040000" cy="2957500"/>
          </a:xfrm>
          <a:prstGeom prst="rect">
            <a:avLst/>
          </a:prstGeom>
        </p:spPr>
        <p:txBody>
          <a:bodyPr vert="horz"/>
          <a:lstStyle/>
          <a:p>
            <a:pPr lvl="0"/>
            <a:endParaRPr lang="en-US" noProof="0" dirty="0"/>
          </a:p>
        </p:txBody>
      </p:sp>
      <p:sp>
        <p:nvSpPr>
          <p:cNvPr id="16" name="Title Placeholder 17"/>
          <p:cNvSpPr>
            <a:spLocks noGrp="1"/>
          </p:cNvSpPr>
          <p:nvPr>
            <p:ph type="title"/>
          </p:nvPr>
        </p:nvSpPr>
        <p:spPr>
          <a:xfrm>
            <a:off x="67729" y="217634"/>
            <a:ext cx="6155269" cy="563672"/>
          </a:xfrm>
          <a:prstGeom prst="rect">
            <a:avLst/>
          </a:prstGeom>
        </p:spPr>
        <p:txBody>
          <a:bodyPr vert="horz" lIns="91440" tIns="45720" rIns="91440" bIns="45720" rtlCol="0" anchor="ctr" anchorCtr="0">
            <a:noAutofit/>
          </a:bodyPr>
          <a:lstStyle>
            <a:lvl1pPr>
              <a:defRPr sz="2800" cap="none"/>
            </a:lvl1pPr>
          </a:lstStyle>
          <a:p>
            <a:r>
              <a:rPr lang="fr-CH" smtClean="0"/>
              <a:t>Cliquez et modifiez le titre</a:t>
            </a:r>
            <a:endParaRPr lang="en-US" dirty="0"/>
          </a:p>
        </p:txBody>
      </p:sp>
    </p:spTree>
    <p:extLst>
      <p:ext uri="{BB962C8B-B14F-4D97-AF65-F5344CB8AC3E}">
        <p14:creationId xmlns:p14="http://schemas.microsoft.com/office/powerpoint/2010/main" val="12051376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20" Type="http://schemas.openxmlformats.org/officeDocument/2006/relationships/slideLayout" Target="../slideLayouts/slideLayout23.xml"/><Relationship Id="rId21" Type="http://schemas.openxmlformats.org/officeDocument/2006/relationships/slideLayout" Target="../slideLayouts/slideLayout24.xml"/><Relationship Id="rId22" Type="http://schemas.openxmlformats.org/officeDocument/2006/relationships/slideLayout" Target="../slideLayouts/slideLayout25.xml"/><Relationship Id="rId23" Type="http://schemas.openxmlformats.org/officeDocument/2006/relationships/slideLayout" Target="../slideLayouts/slideLayout26.xml"/><Relationship Id="rId24" Type="http://schemas.openxmlformats.org/officeDocument/2006/relationships/slideLayout" Target="../slideLayouts/slideLayout27.xml"/><Relationship Id="rId25" Type="http://schemas.openxmlformats.org/officeDocument/2006/relationships/slideLayout" Target="../slideLayouts/slideLayout28.xml"/><Relationship Id="rId26" Type="http://schemas.openxmlformats.org/officeDocument/2006/relationships/slideLayout" Target="../slideLayouts/slideLayout29.xml"/><Relationship Id="rId27" Type="http://schemas.openxmlformats.org/officeDocument/2006/relationships/slideLayout" Target="../slideLayouts/slideLayout30.xml"/><Relationship Id="rId28" Type="http://schemas.openxmlformats.org/officeDocument/2006/relationships/slideLayout" Target="../slideLayouts/slideLayout31.xml"/><Relationship Id="rId29" Type="http://schemas.openxmlformats.org/officeDocument/2006/relationships/slideLayout" Target="../slideLayouts/slideLayout32.xml"/><Relationship Id="rId30" Type="http://schemas.openxmlformats.org/officeDocument/2006/relationships/slideLayout" Target="../slideLayouts/slideLayout33.xml"/><Relationship Id="rId31" Type="http://schemas.openxmlformats.org/officeDocument/2006/relationships/theme" Target="../theme/theme2.xml"/><Relationship Id="rId32" Type="http://schemas.openxmlformats.org/officeDocument/2006/relationships/image" Target="../media/image2.png"/><Relationship Id="rId10" Type="http://schemas.openxmlformats.org/officeDocument/2006/relationships/slideLayout" Target="../slideLayouts/slideLayout13.xml"/><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slideLayout" Target="../slideLayouts/slideLayout16.xml"/><Relationship Id="rId14" Type="http://schemas.openxmlformats.org/officeDocument/2006/relationships/slideLayout" Target="../slideLayouts/slideLayout17.xml"/><Relationship Id="rId15" Type="http://schemas.openxmlformats.org/officeDocument/2006/relationships/slideLayout" Target="../slideLayouts/slideLayout18.xml"/><Relationship Id="rId16" Type="http://schemas.openxmlformats.org/officeDocument/2006/relationships/slideLayout" Target="../slideLayouts/slideLayout19.xml"/><Relationship Id="rId17" Type="http://schemas.openxmlformats.org/officeDocument/2006/relationships/slideLayout" Target="../slideLayouts/slideLayout20.xml"/><Relationship Id="rId18" Type="http://schemas.openxmlformats.org/officeDocument/2006/relationships/slideLayout" Target="../slideLayouts/slideLayout21.xml"/><Relationship Id="rId19" Type="http://schemas.openxmlformats.org/officeDocument/2006/relationships/slideLayout" Target="../slideLayouts/slideLayout22.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8" r:id="rId1"/>
    <p:sldLayoutId id="2147484029" r:id="rId2"/>
    <p:sldLayoutId id="2147484060" r:id="rId3"/>
  </p:sldLayoutIdLs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kumimoji="1" sz="3600" b="1" cap="all">
          <a:solidFill>
            <a:schemeClr val="bg1"/>
          </a:solidFill>
          <a:latin typeface="Rockwell"/>
          <a:ea typeface="ＭＳ Ｐゴシック" charset="0"/>
          <a:cs typeface="ヒラギノ角ゴ Pro W6" charset="0"/>
        </a:defRPr>
      </a:lvl1pPr>
      <a:lvl2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2pPr>
      <a:lvl3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3pPr>
      <a:lvl4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4pPr>
      <a:lvl5pPr algn="l" rtl="0" eaLnBrk="0" fontAlgn="base" hangingPunct="0">
        <a:spcBef>
          <a:spcPct val="0"/>
        </a:spcBef>
        <a:spcAft>
          <a:spcPct val="0"/>
        </a:spcAft>
        <a:defRPr kumimoji="1" sz="3600" b="1">
          <a:solidFill>
            <a:schemeClr val="bg1"/>
          </a:solidFill>
          <a:latin typeface="Rockwell" charset="0"/>
          <a:ea typeface="ＭＳ Ｐゴシック" charset="0"/>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p:titleStyle>
    <p:bodyStyle>
      <a:lvl1pPr marL="342900" indent="-342900" algn="l" rtl="0" eaLnBrk="0" fontAlgn="base" hangingPunct="0">
        <a:spcBef>
          <a:spcPct val="20000"/>
        </a:spcBef>
        <a:spcAft>
          <a:spcPct val="0"/>
        </a:spcAft>
        <a:defRPr kumimoji="1" sz="3200">
          <a:solidFill>
            <a:schemeClr val="tx1"/>
          </a:solidFill>
          <a:latin typeface="+mn-lt"/>
          <a:ea typeface="ＭＳ Ｐゴシック" charset="0"/>
          <a:cs typeface="ヒラギノ角ゴ Pro W3" charset="0"/>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0"/>
          <a:cs typeface="ヒラギノ角ゴ Pro W3"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ヒラギノ角ゴ Pro W3"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cs typeface="ヒラギノ角ゴ Pro W3"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10" descr="bandefooter.png"/>
          <p:cNvPicPr>
            <a:picLocks noChangeAspect="1"/>
          </p:cNvPicPr>
          <p:nvPr userDrawn="1"/>
        </p:nvPicPr>
        <p:blipFill>
          <a:blip r:embed="rId32"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
          <p:cNvSpPr txBox="1">
            <a:spLocks/>
          </p:cNvSpPr>
          <p:nvPr userDrawn="1"/>
        </p:nvSpPr>
        <p:spPr>
          <a:xfrm>
            <a:off x="6934200" y="6313488"/>
            <a:ext cx="2298700" cy="365125"/>
          </a:xfrm>
          <a:prstGeom prst="rect">
            <a:avLst/>
          </a:prstGeom>
        </p:spPr>
        <p:txBody>
          <a:bodyPr anchor="ctr"/>
          <a:lstStyle>
            <a:defPPr>
              <a:defRPr lang="en-US"/>
            </a:defPPr>
            <a:lvl1pPr marL="0" algn="l" defTabSz="457200" rtl="0" eaLnBrk="1" latinLnBrk="0" hangingPunct="1">
              <a:defRPr sz="13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mtClean="0"/>
              <a:t>Panorama de la Bible </a:t>
            </a:r>
            <a:endParaRPr lang="en-US" dirty="0"/>
          </a:p>
        </p:txBody>
      </p:sp>
      <p:sp>
        <p:nvSpPr>
          <p:cNvPr id="13" name="Slide Number Placeholder 4"/>
          <p:cNvSpPr txBox="1">
            <a:spLocks/>
          </p:cNvSpPr>
          <p:nvPr userDrawn="1"/>
        </p:nvSpPr>
        <p:spPr>
          <a:xfrm>
            <a:off x="8506301" y="6313488"/>
            <a:ext cx="615474" cy="365125"/>
          </a:xfrm>
          <a:prstGeom prst="rect">
            <a:avLst/>
          </a:prstGeom>
        </p:spPr>
        <p:txBody>
          <a:bodyPr anchor="ctr"/>
          <a:lstStyle>
            <a:defPPr>
              <a:defRPr lang="en-US"/>
            </a:defPPr>
            <a:lvl1pPr marL="0" algn="r" defTabSz="457200" rtl="0" eaLnBrk="1" latinLnBrk="0" hangingPunct="1">
              <a:defRPr sz="1300" kern="1200">
                <a:solidFill>
                  <a:schemeClr val="bg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9BFABA89-278C-EA43-B63B-2CD611B0DC80}" type="slidenum">
              <a:rPr lang="en-US" smtClean="0"/>
              <a:pPr fontAlgn="auto">
                <a:spcBef>
                  <a:spcPts val="0"/>
                </a:spcBef>
                <a:spcAft>
                  <a:spcPts val="0"/>
                </a:spcAft>
                <a:defRPr/>
              </a:pPr>
              <a:t>‹#›</a:t>
            </a:fld>
            <a:endParaRPr lang="en-US" dirty="0"/>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49"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4" r:id="rId13"/>
    <p:sldLayoutId id="2147484047" r:id="rId14"/>
    <p:sldLayoutId id="2147484048" r:id="rId15"/>
    <p:sldLayoutId id="2147484045" r:id="rId16"/>
    <p:sldLayoutId id="2147484046" r:id="rId17"/>
    <p:sldLayoutId id="2147484041" r:id="rId18"/>
    <p:sldLayoutId id="2147484059" r:id="rId19"/>
    <p:sldLayoutId id="2147484042" r:id="rId20"/>
    <p:sldLayoutId id="2147484043" r:id="rId21"/>
    <p:sldLayoutId id="2147484050" r:id="rId22"/>
    <p:sldLayoutId id="2147484051" r:id="rId23"/>
    <p:sldLayoutId id="2147484052" r:id="rId24"/>
    <p:sldLayoutId id="2147484053" r:id="rId25"/>
    <p:sldLayoutId id="2147484054" r:id="rId26"/>
    <p:sldLayoutId id="2147484055" r:id="rId27"/>
    <p:sldLayoutId id="2147484056" r:id="rId28"/>
    <p:sldLayoutId id="2147484057" r:id="rId29"/>
    <p:sldLayoutId id="2147484058" r:id="rId30"/>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200" kern="1200">
          <a:solidFill>
            <a:schemeClr val="bg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bg1"/>
          </a:solidFill>
          <a:latin typeface="Cambria" charset="0"/>
          <a:ea typeface="ＭＳ Ｐゴシック" charset="0"/>
          <a:cs typeface="ＭＳ Ｐゴシック" charset="0"/>
        </a:defRPr>
      </a:lvl5pPr>
      <a:lvl6pPr marL="4572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6pPr>
      <a:lvl7pPr marL="9144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7pPr>
      <a:lvl8pPr marL="13716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8pPr>
      <a:lvl9pPr marL="1828800" algn="l" defTabSz="457200" rtl="0" fontAlgn="base">
        <a:spcBef>
          <a:spcPct val="0"/>
        </a:spcBef>
        <a:spcAft>
          <a:spcPct val="0"/>
        </a:spcAft>
        <a:defRPr sz="3200">
          <a:solidFill>
            <a:schemeClr val="bg1"/>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5.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 Id="rId3"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2743"/>
          <a:stretch/>
        </p:blipFill>
        <p:spPr>
          <a:xfrm>
            <a:off x="0" y="2373039"/>
            <a:ext cx="9144000" cy="4484961"/>
          </a:xfrm>
        </p:spPr>
      </p:pic>
      <p:pic>
        <p:nvPicPr>
          <p:cNvPr id="19458" name="Picture 16" descr="bandebleue.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57225"/>
            <a:ext cx="9144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re 1"/>
          <p:cNvSpPr txBox="1">
            <a:spLocks/>
          </p:cNvSpPr>
          <p:nvPr/>
        </p:nvSpPr>
        <p:spPr>
          <a:xfrm>
            <a:off x="873125" y="1671638"/>
            <a:ext cx="9172575" cy="222567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fr-FR" b="0" cap="none" dirty="0" smtClean="0">
                <a:latin typeface="Cambria"/>
                <a:cs typeface="Cambria"/>
              </a:rPr>
              <a:t>La vie d’</a:t>
            </a:r>
          </a:p>
          <a:p>
            <a:pPr>
              <a:lnSpc>
                <a:spcPct val="70000"/>
              </a:lnSpc>
              <a:spcBef>
                <a:spcPts val="0"/>
              </a:spcBef>
              <a:defRPr/>
            </a:pPr>
            <a:r>
              <a:rPr lang="fr-FR" sz="11000" b="0" cap="none" spc="300" dirty="0" smtClean="0">
                <a:latin typeface="Cambria"/>
                <a:cs typeface="Cambria"/>
              </a:rPr>
              <a:t>Abraham</a:t>
            </a:r>
            <a:endParaRPr lang="fr-CH" sz="11000" b="0" cap="none" spc="300" dirty="0">
              <a:latin typeface="Cambria"/>
              <a:cs typeface="Cambria"/>
            </a:endParaRPr>
          </a:p>
        </p:txBody>
      </p:sp>
      <p:pic>
        <p:nvPicPr>
          <p:cNvPr id="19460" name="Picture 18" descr="bandefooter.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7838" y="6353175"/>
            <a:ext cx="407193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Footer Placeholder 1"/>
          <p:cNvSpPr txBox="1">
            <a:spLocks/>
          </p:cNvSpPr>
          <p:nvPr/>
        </p:nvSpPr>
        <p:spPr bwMode="auto">
          <a:xfrm>
            <a:off x="6934200" y="6313488"/>
            <a:ext cx="2298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1300" dirty="0">
                <a:solidFill>
                  <a:schemeClr val="bg1"/>
                </a:solidFill>
              </a:rPr>
              <a:t>D. </a:t>
            </a:r>
            <a:r>
              <a:rPr lang="en-US" sz="1300" dirty="0" smtClean="0">
                <a:solidFill>
                  <a:schemeClr val="bg1"/>
                </a:solidFill>
              </a:rPr>
              <a:t>Gern                  2.2015</a:t>
            </a:r>
            <a:endParaRPr lang="en-US" sz="1300" dirty="0">
              <a:solidFill>
                <a:schemeClr val="bg1"/>
              </a:solidFill>
            </a:endParaRPr>
          </a:p>
        </p:txBody>
      </p:sp>
      <p:pic>
        <p:nvPicPr>
          <p:cNvPr id="19463" name="Picture 15" descr="titre_panorama.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225" y="-192088"/>
            <a:ext cx="698023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581783" y="6631911"/>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solidFill>
                  <a:schemeClr val="bg1"/>
                </a:solidFill>
                <a:latin typeface="Tahoma" charset="0"/>
              </a:rPr>
              <a:t>TP</a:t>
            </a:r>
            <a:endParaRPr lang="fr-FR" sz="1200" dirty="0">
              <a:solidFill>
                <a:schemeClr val="bg1"/>
              </a:solidFill>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bâtit à nouveau un autel à l’Eternel et invoque Son nom.</a:t>
            </a:r>
          </a:p>
          <a:p>
            <a:r>
              <a:rPr lang="fr-FR" dirty="0" smtClean="0"/>
              <a:t>Il reste nomade toute sa vie.</a:t>
            </a:r>
          </a:p>
          <a:p>
            <a:r>
              <a:rPr lang="fr-FR" dirty="0" smtClean="0"/>
              <a:t>Il n’habite pas dans une maison mais dans une tente.</a:t>
            </a:r>
            <a:endParaRPr lang="fr-FR" dirty="0"/>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06850"/>
            <a:ext cx="9166150" cy="2851150"/>
          </a:xfrm>
        </p:spPr>
      </p:pic>
    </p:spTree>
    <p:extLst>
      <p:ext uri="{BB962C8B-B14F-4D97-AF65-F5344CB8AC3E}">
        <p14:creationId xmlns:p14="http://schemas.microsoft.com/office/powerpoint/2010/main" val="14489996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3" name="Espace réservé du texte 2"/>
          <p:cNvSpPr>
            <a:spLocks noGrp="1"/>
          </p:cNvSpPr>
          <p:nvPr>
            <p:ph type="body" sz="quarter" idx="12"/>
          </p:nvPr>
        </p:nvSpPr>
        <p:spPr/>
        <p:txBody>
          <a:bodyPr/>
          <a:lstStyle/>
          <a:p>
            <a:r>
              <a:rPr lang="fr-FR" dirty="0" smtClean="0"/>
              <a:t>Abram est prêt à partir où l’Eternel lui dit d’aller.</a:t>
            </a:r>
          </a:p>
          <a:p>
            <a:r>
              <a:rPr lang="fr-FR" dirty="0" smtClean="0"/>
              <a:t>Le sommes-nous aussi?</a:t>
            </a:r>
          </a:p>
          <a:p>
            <a:r>
              <a:rPr lang="fr-FR" dirty="0" smtClean="0"/>
              <a:t>Comment réagirions-nous si le Seigneur nous disait</a:t>
            </a:r>
          </a:p>
          <a:p>
            <a:pPr lvl="1"/>
            <a:r>
              <a:rPr lang="fr-FR" dirty="0"/>
              <a:t>d</a:t>
            </a:r>
            <a:r>
              <a:rPr lang="fr-FR" dirty="0" smtClean="0"/>
              <a:t>’aller travailler pour Lui dans un pays pauvre?</a:t>
            </a:r>
          </a:p>
          <a:p>
            <a:pPr lvl="1"/>
            <a:r>
              <a:rPr lang="fr-FR" dirty="0"/>
              <a:t>o</a:t>
            </a:r>
            <a:r>
              <a:rPr lang="fr-FR" dirty="0" smtClean="0"/>
              <a:t>u de quitter un travail bien rémunéré pour accomplir une tâche au sein de notre église?</a:t>
            </a:r>
            <a:endParaRPr lang="fr-FR" dirty="0"/>
          </a:p>
        </p:txBody>
      </p:sp>
    </p:spTree>
    <p:extLst>
      <p:ext uri="{BB962C8B-B14F-4D97-AF65-F5344CB8AC3E}">
        <p14:creationId xmlns:p14="http://schemas.microsoft.com/office/powerpoint/2010/main" val="3301200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Abram continue de descendre au Sud du pays.</a:t>
            </a:r>
          </a:p>
          <a:p>
            <a:r>
              <a:rPr lang="fr-FR" dirty="0" smtClean="0"/>
              <a:t>La famine couvre toute la région.</a:t>
            </a:r>
          </a:p>
          <a:p>
            <a:r>
              <a:rPr lang="fr-FR" dirty="0" smtClean="0"/>
              <a:t>Il cherche à en échapper.</a:t>
            </a:r>
          </a:p>
          <a:p>
            <a:r>
              <a:rPr lang="fr-FR" dirty="0" smtClean="0"/>
              <a:t>Il n’interroge pas l’Eternel.</a:t>
            </a:r>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22150" y="4021368"/>
            <a:ext cx="9166150" cy="2851150"/>
          </a:xfrm>
        </p:spPr>
      </p:pic>
    </p:spTree>
    <p:extLst>
      <p:ext uri="{BB962C8B-B14F-4D97-AF65-F5344CB8AC3E}">
        <p14:creationId xmlns:p14="http://schemas.microsoft.com/office/powerpoint/2010/main" val="37343477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N’a-t-on pas souvent ce genre de réactions?</a:t>
            </a:r>
          </a:p>
          <a:p>
            <a:r>
              <a:rPr lang="fr-FR" dirty="0" smtClean="0"/>
              <a:t>Lorsqu’on a vécu une victoire avec Christ, il est tentant</a:t>
            </a:r>
          </a:p>
          <a:p>
            <a:pPr lvl="1"/>
            <a:r>
              <a:rPr lang="fr-FR" dirty="0"/>
              <a:t>d</a:t>
            </a:r>
            <a:r>
              <a:rPr lang="fr-FR" dirty="0" smtClean="0"/>
              <a:t>e nous sentir sûr de nous,</a:t>
            </a:r>
          </a:p>
          <a:p>
            <a:pPr lvl="1"/>
            <a:r>
              <a:rPr lang="fr-FR" dirty="0"/>
              <a:t>d</a:t>
            </a:r>
            <a:r>
              <a:rPr lang="fr-FR" dirty="0" smtClean="0"/>
              <a:t>e vivre sur notre propre expérience en oubliant de recourir à Jésus.</a:t>
            </a:r>
          </a:p>
          <a:p>
            <a:r>
              <a:rPr lang="fr-FR" dirty="0" smtClean="0"/>
              <a:t>L’Apôtre Paul nous avertit:</a:t>
            </a:r>
          </a:p>
          <a:p>
            <a:pPr lvl="2"/>
            <a:r>
              <a:rPr lang="fr-FR" dirty="0"/>
              <a:t>Ainsi donc, que celui qui croit être debout fasse attention à ne pas tomber</a:t>
            </a:r>
            <a:r>
              <a:rPr lang="fr-FR" dirty="0" smtClean="0"/>
              <a:t>! 1 Co 10:12</a:t>
            </a:r>
            <a:endParaRPr lang="fr-FR" dirty="0"/>
          </a:p>
        </p:txBody>
      </p:sp>
      <p:sp>
        <p:nvSpPr>
          <p:cNvPr id="4" name="Titre 3"/>
          <p:cNvSpPr>
            <a:spLocks noGrp="1"/>
          </p:cNvSpPr>
          <p:nvPr>
            <p:ph type="title"/>
          </p:nvPr>
        </p:nvSpPr>
        <p:spPr>
          <a:xfrm>
            <a:off x="1066799" y="280045"/>
            <a:ext cx="5514571" cy="563672"/>
          </a:xfrm>
        </p:spPr>
        <p:txBody>
          <a:bodyPr/>
          <a:lstStyle/>
          <a:p>
            <a:r>
              <a:rPr lang="fr-FR" dirty="0" smtClean="0"/>
              <a:t>Vivre sur nos propres expériences</a:t>
            </a:r>
            <a:endParaRPr lang="fr-FR" dirty="0"/>
          </a:p>
        </p:txBody>
      </p:sp>
    </p:spTree>
    <p:extLst>
      <p:ext uri="{BB962C8B-B14F-4D97-AF65-F5344CB8AC3E}">
        <p14:creationId xmlns:p14="http://schemas.microsoft.com/office/powerpoint/2010/main" val="6882967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Abram se rend </a:t>
            </a:r>
            <a:r>
              <a:rPr lang="fr-FR" dirty="0"/>
              <a:t>en Egypte à </a:t>
            </a:r>
            <a:r>
              <a:rPr lang="fr-FR" dirty="0" smtClean="0"/>
              <a:t>l’endroit où la famine est la moins forte.</a:t>
            </a:r>
          </a:p>
          <a:p>
            <a:r>
              <a:rPr lang="fr-FR" dirty="0" smtClean="0"/>
              <a:t>Avant d’entrer dans le pays, il dit à sa femme:</a:t>
            </a:r>
          </a:p>
          <a:p>
            <a:pPr lvl="2"/>
            <a:r>
              <a:rPr lang="fr-FR" dirty="0"/>
              <a:t>Ecoute-moi! Je sais que tu es une belle </a:t>
            </a:r>
            <a:r>
              <a:rPr lang="fr-FR" dirty="0" smtClean="0"/>
              <a:t>femme.</a:t>
            </a:r>
            <a:r>
              <a:rPr lang="fr-FR" sz="1600" dirty="0"/>
              <a:t> </a:t>
            </a:r>
            <a:r>
              <a:rPr lang="fr-FR" dirty="0" smtClean="0"/>
              <a:t>Quand </a:t>
            </a:r>
            <a:r>
              <a:rPr lang="fr-FR" dirty="0"/>
              <a:t>les Egyptiens te verront, ils diront: ‘C'est sa femme’ et ils me tueront, tandis que toi, ils te laisseront en </a:t>
            </a:r>
            <a:r>
              <a:rPr lang="fr-FR" dirty="0" smtClean="0"/>
              <a:t>vie.</a:t>
            </a:r>
            <a:r>
              <a:rPr lang="fr-FR" sz="1600" dirty="0"/>
              <a:t> </a:t>
            </a:r>
            <a:r>
              <a:rPr lang="fr-FR" dirty="0" smtClean="0"/>
              <a:t>Présente</a:t>
            </a:r>
            <a:r>
              <a:rPr lang="fr-FR" dirty="0"/>
              <a:t>-toi donc comme ma sœur afin que je sois bien traité à cause de toi et que je reste en vie grâce à toi</a:t>
            </a:r>
            <a:r>
              <a:rPr lang="fr-FR" dirty="0" smtClean="0"/>
              <a:t>.</a:t>
            </a:r>
            <a:r>
              <a:rPr lang="fr-FR" dirty="0"/>
              <a:t> </a:t>
            </a:r>
            <a:r>
              <a:rPr lang="fr-FR" dirty="0" err="1" smtClean="0"/>
              <a:t>Gen</a:t>
            </a:r>
            <a:r>
              <a:rPr lang="fr-FR" dirty="0" smtClean="0"/>
              <a:t> 12:11-13</a:t>
            </a:r>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3510174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Les Egyptiens découvrent la beauté de </a:t>
            </a:r>
            <a:r>
              <a:rPr lang="fr-FR" dirty="0" err="1"/>
              <a:t>Saraï</a:t>
            </a:r>
            <a:r>
              <a:rPr lang="fr-FR" dirty="0"/>
              <a:t>.</a:t>
            </a:r>
          </a:p>
          <a:p>
            <a:r>
              <a:rPr lang="fr-FR" dirty="0" smtClean="0"/>
              <a:t>Elle est emmenée dans la maison de Pharaon.</a:t>
            </a:r>
          </a:p>
          <a:p>
            <a:pPr lvl="1"/>
            <a:r>
              <a:rPr lang="fr-FR" dirty="0" smtClean="0"/>
              <a:t>A cause d’elle, Pharaon donne à Abram des serviteurs et des servantes, des brebis, des </a:t>
            </a:r>
            <a:r>
              <a:rPr lang="fr-FR" dirty="0" err="1" smtClean="0"/>
              <a:t>boeufs</a:t>
            </a:r>
            <a:r>
              <a:rPr lang="fr-FR" dirty="0" smtClean="0"/>
              <a:t>, des ânesses, des chameaux.</a:t>
            </a:r>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3888625"/>
            <a:ext cx="9179496" cy="2986087"/>
          </a:xfrm>
        </p:spPr>
      </p:pic>
      <p:sp>
        <p:nvSpPr>
          <p:cNvPr id="5" name="Text Box 13"/>
          <p:cNvSpPr txBox="1">
            <a:spLocks noChangeArrowheads="1"/>
          </p:cNvSpPr>
          <p:nvPr/>
        </p:nvSpPr>
        <p:spPr bwMode="auto">
          <a:xfrm>
            <a:off x="8660411"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552910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Abram a marché des milliers de kilomètres, dirigé par Dieu.</a:t>
            </a:r>
          </a:p>
          <a:p>
            <a:r>
              <a:rPr lang="fr-FR" dirty="0" smtClean="0"/>
              <a:t>Il a communiqué avec Lui, il a été guidé.</a:t>
            </a:r>
          </a:p>
          <a:p>
            <a:r>
              <a:rPr lang="fr-FR" dirty="0" smtClean="0"/>
              <a:t>Sa confiance en l’Eternel semble avoir désormais disparu.</a:t>
            </a:r>
          </a:p>
          <a:p>
            <a:r>
              <a:rPr lang="fr-FR" dirty="0" smtClean="0"/>
              <a:t>Faisons attention de ne pas attrister ou même renier Jésus notre Sauveur.</a:t>
            </a:r>
          </a:p>
          <a:p>
            <a:r>
              <a:rPr lang="fr-FR" dirty="0" smtClean="0"/>
              <a:t>C’</a:t>
            </a:r>
            <a:r>
              <a:rPr lang="fr-FR" dirty="0"/>
              <a:t>e</a:t>
            </a:r>
            <a:r>
              <a:rPr lang="fr-FR" dirty="0" smtClean="0"/>
              <a:t>st facile à dire, mais si difficile à pratiquer chaque jour!</a:t>
            </a:r>
          </a:p>
          <a:p>
            <a:r>
              <a:rPr lang="fr-FR" dirty="0" smtClean="0"/>
              <a:t>Encourageons-nous!</a:t>
            </a:r>
          </a:p>
          <a:p>
            <a:r>
              <a:rPr lang="fr-FR" dirty="0" smtClean="0"/>
              <a:t>Abram a cherché une solution pour se protéger du danger au lieu de consulter l’Eternel et lui demander sa protection.</a:t>
            </a:r>
          </a:p>
          <a:p>
            <a:r>
              <a:rPr lang="fr-FR" dirty="0" smtClean="0"/>
              <a:t>Lors d’une décision à prendre, posons-nous la question « qu’est-ce que Jésus ferait à ma place ».</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1089238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a:xfrm>
            <a:off x="604778" y="974773"/>
            <a:ext cx="8324991" cy="1862667"/>
          </a:xfrm>
        </p:spPr>
        <p:txBody>
          <a:bodyPr/>
          <a:lstStyle/>
          <a:p>
            <a:r>
              <a:rPr lang="fr-FR" dirty="0" smtClean="0"/>
              <a:t>Cette manière de faire va déjà éliminer de nombreuses variantes de solutions.</a:t>
            </a:r>
          </a:p>
          <a:p>
            <a:r>
              <a:rPr lang="fr-FR" dirty="0" smtClean="0"/>
              <a:t>Si nous ne voyons pas encore clair, soyons animés, comme Jésus, du désir de plaire à Notre Père, Notre Seigneur.</a:t>
            </a:r>
          </a:p>
          <a:p>
            <a:r>
              <a:rPr lang="fr-FR" dirty="0" smtClean="0"/>
              <a:t>Rapprochons-nous de Lui, laissons-nous  guider par Lui.</a:t>
            </a:r>
          </a:p>
        </p:txBody>
      </p:sp>
      <p:sp>
        <p:nvSpPr>
          <p:cNvPr id="4" name="Titre 3"/>
          <p:cNvSpPr>
            <a:spLocks noGrp="1"/>
          </p:cNvSpPr>
          <p:nvPr>
            <p:ph type="title"/>
          </p:nvPr>
        </p:nvSpPr>
        <p:spPr/>
        <p:txBody>
          <a:bodyPr/>
          <a:lstStyle/>
          <a:p>
            <a:endParaRPr lang="fr-FR"/>
          </a:p>
        </p:txBody>
      </p:sp>
      <p:pic>
        <p:nvPicPr>
          <p:cNvPr id="7" name="Espace réservé pour une image  6" descr="UNADJUSTEDNONRAW_thumb_6d45.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9525" y="3881438"/>
            <a:ext cx="9153525" cy="2976562"/>
          </a:xfrm>
        </p:spPr>
      </p:pic>
      <p:sp>
        <p:nvSpPr>
          <p:cNvPr id="6" name="Text Box 13"/>
          <p:cNvSpPr txBox="1">
            <a:spLocks noChangeArrowheads="1"/>
          </p:cNvSpPr>
          <p:nvPr/>
        </p:nvSpPr>
        <p:spPr bwMode="auto">
          <a:xfrm>
            <a:off x="8720928" y="6527689"/>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23322789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 cause de </a:t>
            </a:r>
            <a:r>
              <a:rPr lang="fr-FR" dirty="0" err="1" smtClean="0"/>
              <a:t>Saraï</a:t>
            </a:r>
            <a:r>
              <a:rPr lang="fr-FR" dirty="0" smtClean="0"/>
              <a:t>, l’Eternel frappe la maison de Pharaon de grandes plaies.</a:t>
            </a:r>
          </a:p>
          <a:p>
            <a:r>
              <a:rPr lang="fr-FR" dirty="0" smtClean="0"/>
              <a:t>Pharaon fait appeler Abram et lui dit:</a:t>
            </a:r>
          </a:p>
          <a:p>
            <a:pPr lvl="2"/>
            <a:r>
              <a:rPr lang="fr-FR" dirty="0"/>
              <a:t>Qu'est-ce que tu m'as fait? Pourquoi ne m'as-tu pas informé que c'est ta femme</a:t>
            </a:r>
            <a:r>
              <a:rPr lang="fr-FR" dirty="0" smtClean="0"/>
              <a:t>?</a:t>
            </a:r>
            <a:r>
              <a:rPr lang="fr-FR" sz="1600" dirty="0"/>
              <a:t> </a:t>
            </a:r>
            <a:r>
              <a:rPr lang="fr-FR" dirty="0" smtClean="0"/>
              <a:t>Pourquoi </a:t>
            </a:r>
            <a:r>
              <a:rPr lang="fr-FR" dirty="0"/>
              <a:t>as-tu prétendu que c’était ta sœur? De ce fait, je l'ai prise pour femme! Voici maintenant ta femme. Prends-la et va-t’en</a:t>
            </a:r>
            <a:r>
              <a:rPr lang="fr-FR" dirty="0" smtClean="0"/>
              <a:t>! </a:t>
            </a:r>
            <a:r>
              <a:rPr lang="fr-FR" dirty="0" err="1" smtClean="0"/>
              <a:t>Gen</a:t>
            </a:r>
            <a:r>
              <a:rPr lang="fr-FR" dirty="0" smtClean="0"/>
              <a:t> 12:18-19</a:t>
            </a:r>
          </a:p>
          <a:p>
            <a:pPr lvl="1"/>
            <a:r>
              <a:rPr lang="fr-FR" dirty="0" smtClean="0"/>
              <a:t>Relevons qu’Abram et </a:t>
            </a:r>
            <a:r>
              <a:rPr lang="fr-FR" dirty="0" err="1" smtClean="0"/>
              <a:t>Saraï</a:t>
            </a:r>
            <a:r>
              <a:rPr lang="fr-FR" dirty="0" smtClean="0"/>
              <a:t> sont effectivement frère et sœur car ils ont le même père. Ils n’ont toutefois pas la même mère.</a:t>
            </a:r>
          </a:p>
          <a:p>
            <a:r>
              <a:rPr lang="fr-FR" dirty="0" smtClean="0"/>
              <a:t>Abram remonte d’Egypte avec tous ses biens.</a:t>
            </a:r>
          </a:p>
          <a:p>
            <a:r>
              <a:rPr lang="fr-FR" dirty="0" smtClean="0"/>
              <a:t>Il est devenu très riche en troupeaux, en argent, en or.</a:t>
            </a:r>
            <a:endParaRPr lang="fr-FR" dirty="0"/>
          </a:p>
        </p:txBody>
      </p:sp>
    </p:spTree>
    <p:extLst>
      <p:ext uri="{BB962C8B-B14F-4D97-AF65-F5344CB8AC3E}">
        <p14:creationId xmlns:p14="http://schemas.microsoft.com/office/powerpoint/2010/main" val="2803188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308446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27651" name="Group 62"/>
          <p:cNvGrpSpPr>
            <a:grpSpLocks/>
          </p:cNvGrpSpPr>
          <p:nvPr/>
        </p:nvGrpSpPr>
        <p:grpSpPr bwMode="auto">
          <a:xfrm>
            <a:off x="7346949" y="2273300"/>
            <a:ext cx="1797050" cy="519113"/>
            <a:chOff x="7347379" y="2273089"/>
            <a:chExt cx="1797409" cy="518724"/>
          </a:xfrm>
        </p:grpSpPr>
        <p:pic>
          <p:nvPicPr>
            <p:cNvPr id="27668" name="Picture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V="1">
              <a:off x="8557336" y="2360012"/>
              <a:ext cx="203200"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TextBox 43"/>
            <p:cNvSpPr txBox="1">
              <a:spLocks noChangeArrowheads="1"/>
            </p:cNvSpPr>
            <p:nvPr/>
          </p:nvSpPr>
          <p:spPr bwMode="auto">
            <a:xfrm>
              <a:off x="7347379" y="2273089"/>
              <a:ext cx="1797409" cy="39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2000" dirty="0">
                  <a:solidFill>
                    <a:srgbClr val="FFFFFF"/>
                  </a:solidFill>
                  <a:latin typeface="Cambria" charset="0"/>
                  <a:cs typeface="Cambria" charset="0"/>
                </a:rPr>
                <a:t>JESUS CHRIST</a:t>
              </a:r>
            </a:p>
          </p:txBody>
        </p:sp>
      </p:grpSp>
      <p:sp>
        <p:nvSpPr>
          <p:cNvPr id="27652" name="TextBox 44"/>
          <p:cNvSpPr txBox="1">
            <a:spLocks noChangeArrowheads="1"/>
          </p:cNvSpPr>
          <p:nvPr/>
        </p:nvSpPr>
        <p:spPr bwMode="auto">
          <a:xfrm>
            <a:off x="404813" y="2925763"/>
            <a:ext cx="1160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300 ans</a:t>
            </a:r>
          </a:p>
        </p:txBody>
      </p:sp>
      <p:sp>
        <p:nvSpPr>
          <p:cNvPr id="27653" name="TextBox 45"/>
          <p:cNvSpPr txBox="1">
            <a:spLocks noChangeArrowheads="1"/>
          </p:cNvSpPr>
          <p:nvPr/>
        </p:nvSpPr>
        <p:spPr bwMode="auto">
          <a:xfrm>
            <a:off x="1641475" y="2925763"/>
            <a:ext cx="1158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400 ans</a:t>
            </a:r>
          </a:p>
        </p:txBody>
      </p:sp>
      <p:sp>
        <p:nvSpPr>
          <p:cNvPr id="27654" name="TextBox 46"/>
          <p:cNvSpPr txBox="1">
            <a:spLocks noChangeArrowheads="1"/>
          </p:cNvSpPr>
          <p:nvPr/>
        </p:nvSpPr>
        <p:spPr bwMode="auto">
          <a:xfrm>
            <a:off x="2683386" y="2925763"/>
            <a:ext cx="8923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dirty="0">
                <a:solidFill>
                  <a:srgbClr val="FFFFFF"/>
                </a:solidFill>
              </a:rPr>
              <a:t>40 </a:t>
            </a:r>
            <a:r>
              <a:rPr lang="en-US" sz="1400" dirty="0" err="1">
                <a:solidFill>
                  <a:srgbClr val="FFFFFF"/>
                </a:solidFill>
              </a:rPr>
              <a:t>ans</a:t>
            </a:r>
            <a:endParaRPr lang="en-US" sz="1400" dirty="0">
              <a:solidFill>
                <a:srgbClr val="FFFFFF"/>
              </a:solidFill>
            </a:endParaRPr>
          </a:p>
        </p:txBody>
      </p:sp>
      <p:sp>
        <p:nvSpPr>
          <p:cNvPr id="27655" name="TextBox 47"/>
          <p:cNvSpPr txBox="1">
            <a:spLocks noChangeArrowheads="1"/>
          </p:cNvSpPr>
          <p:nvPr/>
        </p:nvSpPr>
        <p:spPr bwMode="auto">
          <a:xfrm>
            <a:off x="3546475" y="2925763"/>
            <a:ext cx="1133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360 ans</a:t>
            </a:r>
          </a:p>
        </p:txBody>
      </p:sp>
      <p:sp>
        <p:nvSpPr>
          <p:cNvPr id="27656" name="TextBox 48"/>
          <p:cNvSpPr txBox="1">
            <a:spLocks noChangeArrowheads="1"/>
          </p:cNvSpPr>
          <p:nvPr/>
        </p:nvSpPr>
        <p:spPr bwMode="auto">
          <a:xfrm>
            <a:off x="4679950" y="2925763"/>
            <a:ext cx="8810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120 ans</a:t>
            </a:r>
          </a:p>
        </p:txBody>
      </p:sp>
      <p:sp>
        <p:nvSpPr>
          <p:cNvPr id="27657" name="TextBox 49"/>
          <p:cNvSpPr txBox="1">
            <a:spLocks noChangeArrowheads="1"/>
          </p:cNvSpPr>
          <p:nvPr/>
        </p:nvSpPr>
        <p:spPr bwMode="auto">
          <a:xfrm>
            <a:off x="5561013" y="3117850"/>
            <a:ext cx="116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330 ans</a:t>
            </a:r>
          </a:p>
        </p:txBody>
      </p:sp>
      <p:sp>
        <p:nvSpPr>
          <p:cNvPr id="27658" name="TextBox 50"/>
          <p:cNvSpPr txBox="1">
            <a:spLocks noChangeArrowheads="1"/>
          </p:cNvSpPr>
          <p:nvPr/>
        </p:nvSpPr>
        <p:spPr bwMode="auto">
          <a:xfrm>
            <a:off x="6831013" y="3117850"/>
            <a:ext cx="871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dirty="0">
                <a:solidFill>
                  <a:srgbClr val="FFFFFF"/>
                </a:solidFill>
              </a:rPr>
              <a:t>70 </a:t>
            </a:r>
            <a:r>
              <a:rPr lang="en-US" sz="1400" dirty="0" err="1">
                <a:solidFill>
                  <a:srgbClr val="FFFFFF"/>
                </a:solidFill>
              </a:rPr>
              <a:t>ans</a:t>
            </a:r>
            <a:endParaRPr lang="en-US" sz="1400" dirty="0">
              <a:solidFill>
                <a:srgbClr val="FFFFFF"/>
              </a:solidFill>
            </a:endParaRPr>
          </a:p>
        </p:txBody>
      </p:sp>
      <p:sp>
        <p:nvSpPr>
          <p:cNvPr id="27659" name="TextBox 51"/>
          <p:cNvSpPr txBox="1">
            <a:spLocks noChangeArrowheads="1"/>
          </p:cNvSpPr>
          <p:nvPr/>
        </p:nvSpPr>
        <p:spPr bwMode="auto">
          <a:xfrm>
            <a:off x="7585075" y="3117850"/>
            <a:ext cx="1133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algn="ctr" eaLnBrk="1" hangingPunct="1"/>
            <a:r>
              <a:rPr lang="en-US" sz="1400">
                <a:solidFill>
                  <a:srgbClr val="FFFFFF"/>
                </a:solidFill>
              </a:rPr>
              <a:t>500 ans</a:t>
            </a:r>
          </a:p>
        </p:txBody>
      </p:sp>
      <p:sp>
        <p:nvSpPr>
          <p:cNvPr id="54" name="Rectangle 53"/>
          <p:cNvSpPr/>
          <p:nvPr/>
        </p:nvSpPr>
        <p:spPr>
          <a:xfrm>
            <a:off x="-429255" y="328613"/>
            <a:ext cx="6107113" cy="882650"/>
          </a:xfrm>
          <a:prstGeom prst="rect">
            <a:avLst/>
          </a:prstGeom>
          <a:solidFill>
            <a:srgbClr val="3599D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Title 9"/>
          <p:cNvSpPr txBox="1">
            <a:spLocks/>
          </p:cNvSpPr>
          <p:nvPr/>
        </p:nvSpPr>
        <p:spPr>
          <a:xfrm>
            <a:off x="146050" y="412750"/>
            <a:ext cx="8229600" cy="1038225"/>
          </a:xfrm>
          <a:prstGeom prst="rect">
            <a:avLst/>
          </a:prstGeom>
        </p:spPr>
        <p:txBody>
          <a:bodyPr/>
          <a:lstStyle>
            <a:lvl1pPr algn="l" rtl="0" eaLnBrk="0" fontAlgn="base" hangingPunct="0">
              <a:spcBef>
                <a:spcPct val="0"/>
              </a:spcBef>
              <a:spcAft>
                <a:spcPct val="0"/>
              </a:spcAft>
              <a:defRPr kumimoji="1" sz="3600" b="1" cap="all">
                <a:solidFill>
                  <a:schemeClr val="bg1"/>
                </a:solidFill>
                <a:latin typeface="Rockwell"/>
                <a:ea typeface="+mj-ea"/>
                <a:cs typeface="ヒラギノ角ゴ Pro W6" charset="0"/>
              </a:defRPr>
            </a:lvl1pPr>
            <a:lvl2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2pPr>
            <a:lvl3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3pPr>
            <a:lvl4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4pPr>
            <a:lvl5pPr algn="l" rtl="0" eaLnBrk="0" fontAlgn="base" hangingPunct="0">
              <a:spcBef>
                <a:spcPct val="0"/>
              </a:spcBef>
              <a:spcAft>
                <a:spcPct val="0"/>
              </a:spcAft>
              <a:defRPr kumimoji="1" sz="3600" b="1">
                <a:solidFill>
                  <a:schemeClr val="bg1"/>
                </a:solidFill>
                <a:latin typeface="Kefa" charset="0"/>
                <a:ea typeface="ヒラギノ角ゴ Pro W6" pitchFamily="-92" charset="-128"/>
                <a:cs typeface="ヒラギノ角ゴ Pro W6" charset="0"/>
              </a:defRPr>
            </a:lvl5pPr>
            <a:lvl6pPr marL="457200" algn="ctr" rtl="0" fontAlgn="base">
              <a:spcBef>
                <a:spcPct val="0"/>
              </a:spcBef>
              <a:spcAft>
                <a:spcPct val="0"/>
              </a:spcAft>
              <a:defRPr kumimoji="1" sz="4400">
                <a:solidFill>
                  <a:schemeClr val="tx2"/>
                </a:solidFill>
                <a:latin typeface="Arial" charset="0"/>
                <a:ea typeface="ヒラギノ角ゴ Pro W6" pitchFamily="-92" charset="-128"/>
              </a:defRPr>
            </a:lvl6pPr>
            <a:lvl7pPr marL="914400" algn="ctr" rtl="0" fontAlgn="base">
              <a:spcBef>
                <a:spcPct val="0"/>
              </a:spcBef>
              <a:spcAft>
                <a:spcPct val="0"/>
              </a:spcAft>
              <a:defRPr kumimoji="1" sz="4400">
                <a:solidFill>
                  <a:schemeClr val="tx2"/>
                </a:solidFill>
                <a:latin typeface="Arial" charset="0"/>
                <a:ea typeface="ヒラギノ角ゴ Pro W6" pitchFamily="-92" charset="-128"/>
              </a:defRPr>
            </a:lvl7pPr>
            <a:lvl8pPr marL="1371600" algn="ctr" rtl="0" fontAlgn="base">
              <a:spcBef>
                <a:spcPct val="0"/>
              </a:spcBef>
              <a:spcAft>
                <a:spcPct val="0"/>
              </a:spcAft>
              <a:defRPr kumimoji="1" sz="4400">
                <a:solidFill>
                  <a:schemeClr val="tx2"/>
                </a:solidFill>
                <a:latin typeface="Arial" charset="0"/>
                <a:ea typeface="ヒラギノ角ゴ Pro W6" pitchFamily="-92" charset="-128"/>
              </a:defRPr>
            </a:lvl8pPr>
            <a:lvl9pPr marL="1828800" algn="ctr" rtl="0" fontAlgn="base">
              <a:spcBef>
                <a:spcPct val="0"/>
              </a:spcBef>
              <a:spcAft>
                <a:spcPct val="0"/>
              </a:spcAft>
              <a:defRPr kumimoji="1" sz="4400">
                <a:solidFill>
                  <a:schemeClr val="tx2"/>
                </a:solidFill>
                <a:latin typeface="Arial" charset="0"/>
                <a:ea typeface="ヒラギノ角ゴ Pro W6" pitchFamily="-92" charset="-128"/>
              </a:defRPr>
            </a:lvl9pPr>
          </a:lstStyle>
          <a:p>
            <a:pPr>
              <a:defRPr/>
            </a:pPr>
            <a:r>
              <a:rPr lang="en-US" b="0" cap="none" dirty="0" err="1">
                <a:latin typeface="Cambria"/>
                <a:cs typeface="Cambria"/>
              </a:rPr>
              <a:t>C</a:t>
            </a:r>
            <a:r>
              <a:rPr lang="en-US" b="0" cap="none" dirty="0" err="1" smtClean="0">
                <a:latin typeface="Cambria"/>
                <a:cs typeface="Cambria"/>
              </a:rPr>
              <a:t>hronologie</a:t>
            </a:r>
            <a:endParaRPr lang="en-US" b="0" dirty="0">
              <a:latin typeface="Cambria"/>
              <a:cs typeface="Cambria"/>
            </a:endParaRPr>
          </a:p>
        </p:txBody>
      </p:sp>
      <p:pic>
        <p:nvPicPr>
          <p:cNvPr id="27662" name="Picture 5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39113" y="-146050"/>
            <a:ext cx="6207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3" name="Group 61"/>
          <p:cNvGrpSpPr>
            <a:grpSpLocks/>
          </p:cNvGrpSpPr>
          <p:nvPr/>
        </p:nvGrpSpPr>
        <p:grpSpPr bwMode="auto">
          <a:xfrm>
            <a:off x="109743" y="3319861"/>
            <a:ext cx="1277104" cy="585928"/>
            <a:chOff x="-232390" y="2880748"/>
            <a:chExt cx="4438584" cy="1213558"/>
          </a:xfrm>
        </p:grpSpPr>
        <p:pic>
          <p:nvPicPr>
            <p:cNvPr id="27666" name="Picture 5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7118" y="2880748"/>
              <a:ext cx="235622" cy="50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60"/>
            <p:cNvSpPr txBox="1">
              <a:spLocks noChangeArrowheads="1"/>
            </p:cNvSpPr>
            <p:nvPr/>
          </p:nvSpPr>
          <p:spPr bwMode="auto">
            <a:xfrm>
              <a:off x="-232390" y="3265609"/>
              <a:ext cx="4438584" cy="828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en-US" sz="2000" dirty="0" smtClean="0">
                  <a:solidFill>
                    <a:srgbClr val="FFFFFF"/>
                  </a:solidFill>
                  <a:latin typeface="Cambria" charset="0"/>
                  <a:cs typeface="Cambria" charset="0"/>
                </a:rPr>
                <a:t>Abraham</a:t>
              </a:r>
              <a:endParaRPr lang="en-US" sz="2000" dirty="0">
                <a:solidFill>
                  <a:srgbClr val="FFFFFF"/>
                </a:solidFill>
                <a:latin typeface="Cambria" charset="0"/>
                <a:cs typeface="Cambria" charset="0"/>
              </a:endParaRPr>
            </a:p>
          </p:txBody>
        </p:sp>
      </p:grpSp>
      <p:pic>
        <p:nvPicPr>
          <p:cNvPr id="27665" name="Picture 4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813" y="2489200"/>
            <a:ext cx="8313737"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3"/>
          <p:cNvSpPr txBox="1">
            <a:spLocks noChangeArrowheads="1"/>
          </p:cNvSpPr>
          <p:nvPr/>
        </p:nvSpPr>
        <p:spPr bwMode="auto">
          <a:xfrm>
            <a:off x="8610600" y="6034088"/>
            <a:ext cx="550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Rockwell" charset="0"/>
                <a:ea typeface="ＭＳ Ｐゴシック" charset="0"/>
                <a:cs typeface="ＭＳ Ｐゴシック" charset="0"/>
              </a:defRPr>
            </a:lvl1pPr>
            <a:lvl2pPr marL="742950" indent="-285750" eaLnBrk="0" hangingPunct="0">
              <a:defRPr sz="2400">
                <a:solidFill>
                  <a:schemeClr val="tx1"/>
                </a:solidFill>
                <a:latin typeface="Rockwell" charset="0"/>
                <a:ea typeface="ＭＳ Ｐゴシック" charset="0"/>
              </a:defRPr>
            </a:lvl2pPr>
            <a:lvl3pPr marL="1143000" indent="-228600" eaLnBrk="0" hangingPunct="0">
              <a:defRPr sz="2400">
                <a:solidFill>
                  <a:schemeClr val="tx1"/>
                </a:solidFill>
                <a:latin typeface="Rockwell" charset="0"/>
                <a:ea typeface="ＭＳ Ｐゴシック" charset="0"/>
              </a:defRPr>
            </a:lvl3pPr>
            <a:lvl4pPr marL="1600200" indent="-228600" eaLnBrk="0" hangingPunct="0">
              <a:defRPr sz="2400">
                <a:solidFill>
                  <a:schemeClr val="tx1"/>
                </a:solidFill>
                <a:latin typeface="Rockwell" charset="0"/>
                <a:ea typeface="ＭＳ Ｐゴシック" charset="0"/>
              </a:defRPr>
            </a:lvl4pPr>
            <a:lvl5pPr marL="2057400" indent="-228600" eaLnBrk="0" hangingPunct="0">
              <a:defRPr sz="2400">
                <a:solidFill>
                  <a:schemeClr val="tx1"/>
                </a:solidFill>
                <a:latin typeface="Rockwell" charset="0"/>
                <a:ea typeface="ＭＳ Ｐゴシック" charset="0"/>
              </a:defRPr>
            </a:lvl5pPr>
            <a:lvl6pPr marL="2514600" indent="-228600" eaLnBrk="0" fontAlgn="base" hangingPunct="0">
              <a:spcBef>
                <a:spcPct val="0"/>
              </a:spcBef>
              <a:spcAft>
                <a:spcPct val="0"/>
              </a:spcAft>
              <a:defRPr sz="2400">
                <a:solidFill>
                  <a:schemeClr val="tx1"/>
                </a:solidFill>
                <a:latin typeface="Rockwell" charset="0"/>
                <a:ea typeface="ＭＳ Ｐゴシック" charset="0"/>
              </a:defRPr>
            </a:lvl6pPr>
            <a:lvl7pPr marL="2971800" indent="-228600" eaLnBrk="0" fontAlgn="base" hangingPunct="0">
              <a:spcBef>
                <a:spcPct val="0"/>
              </a:spcBef>
              <a:spcAft>
                <a:spcPct val="0"/>
              </a:spcAft>
              <a:defRPr sz="2400">
                <a:solidFill>
                  <a:schemeClr val="tx1"/>
                </a:solidFill>
                <a:latin typeface="Rockwell" charset="0"/>
                <a:ea typeface="ＭＳ Ｐゴシック" charset="0"/>
              </a:defRPr>
            </a:lvl7pPr>
            <a:lvl8pPr marL="3429000" indent="-228600" eaLnBrk="0" fontAlgn="base" hangingPunct="0">
              <a:spcBef>
                <a:spcPct val="0"/>
              </a:spcBef>
              <a:spcAft>
                <a:spcPct val="0"/>
              </a:spcAft>
              <a:defRPr sz="2400">
                <a:solidFill>
                  <a:schemeClr val="tx1"/>
                </a:solidFill>
                <a:latin typeface="Rockwell" charset="0"/>
                <a:ea typeface="ＭＳ Ｐゴシック" charset="0"/>
              </a:defRPr>
            </a:lvl8pPr>
            <a:lvl9pPr marL="3886200" indent="-228600" eaLnBrk="0" fontAlgn="base" hangingPunct="0">
              <a:spcBef>
                <a:spcPct val="0"/>
              </a:spcBef>
              <a:spcAft>
                <a:spcPct val="0"/>
              </a:spcAft>
              <a:defRPr sz="2400">
                <a:solidFill>
                  <a:schemeClr val="tx1"/>
                </a:solidFill>
                <a:latin typeface="Rockwell" charset="0"/>
                <a:ea typeface="ＭＳ Ｐゴシック" charset="0"/>
              </a:defRPr>
            </a:lvl9pPr>
          </a:lstStyle>
          <a:p>
            <a:pPr eaLnBrk="1" hangingPunct="1"/>
            <a:r>
              <a:rPr lang="fr-CH" sz="1200" dirty="0">
                <a:solidFill>
                  <a:schemeClr val="bg1"/>
                </a:solidFill>
                <a:latin typeface="Tahoma" charset="0"/>
              </a:rPr>
              <a:t>TP</a:t>
            </a:r>
            <a:endParaRPr lang="fr-FR" sz="1200" dirty="0">
              <a:solidFill>
                <a:schemeClr val="bg1"/>
              </a:solidFill>
              <a:latin typeface="Tahoma" charset="0"/>
            </a:endParaRPr>
          </a:p>
        </p:txBody>
      </p:sp>
    </p:spTree>
    <p:extLst>
      <p:ext uri="{BB962C8B-B14F-4D97-AF65-F5344CB8AC3E}">
        <p14:creationId xmlns:p14="http://schemas.microsoft.com/office/powerpoint/2010/main" val="232649280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 première vue, nous voyons beaucoup de bénédictions.</a:t>
            </a:r>
          </a:p>
          <a:p>
            <a:r>
              <a:rPr lang="fr-FR" dirty="0" smtClean="0"/>
              <a:t>Mais toutes ces choses provenant de l’Egypte vont être négatives par la suite:</a:t>
            </a:r>
          </a:p>
          <a:p>
            <a:pPr lvl="1"/>
            <a:r>
              <a:rPr lang="fr-FR" dirty="0" smtClean="0"/>
              <a:t>A cause de leurs grandes richesses, Abram et Lot doivent se séparer (</a:t>
            </a:r>
            <a:r>
              <a:rPr lang="fr-FR" dirty="0" err="1" smtClean="0"/>
              <a:t>Gen</a:t>
            </a:r>
            <a:r>
              <a:rPr lang="fr-FR" dirty="0" smtClean="0"/>
              <a:t> 13:5</a:t>
            </a:r>
          </a:p>
          <a:p>
            <a:pPr lvl="1"/>
            <a:r>
              <a:rPr lang="fr-FR" dirty="0" smtClean="0"/>
              <a:t>Agar, la servante Egyptienne, va amener le trouble dans la famille.</a:t>
            </a:r>
          </a:p>
          <a:p>
            <a:pPr lvl="1"/>
            <a:r>
              <a:rPr lang="fr-FR" dirty="0" smtClean="0"/>
              <a:t>Lot va garder en mémoire ce qu’il a vu en Egypte, ce qui entraînera la chute de sa famille.</a:t>
            </a:r>
          </a:p>
          <a:p>
            <a:pPr lvl="2"/>
            <a:r>
              <a:rPr lang="fr-FR" dirty="0" smtClean="0"/>
              <a:t>Lot </a:t>
            </a:r>
            <a:r>
              <a:rPr lang="fr-FR" dirty="0"/>
              <a:t>leva les yeux et vit que toute la plaine du Jourdain était entièrement arrosée. Avant que l'Eternel n’ait détruit Sodome et Gomorrhe, c'était, jusqu'à </a:t>
            </a:r>
            <a:r>
              <a:rPr lang="fr-FR" dirty="0" err="1"/>
              <a:t>Tsoar</a:t>
            </a:r>
            <a:r>
              <a:rPr lang="fr-FR" dirty="0"/>
              <a:t>, comme un jardin de l'Eternel, comme l'Egypte</a:t>
            </a:r>
            <a:r>
              <a:rPr lang="fr-FR" dirty="0" smtClean="0"/>
              <a:t>. </a:t>
            </a:r>
            <a:r>
              <a:rPr lang="fr-FR" dirty="0" err="1" smtClean="0"/>
              <a:t>Gen</a:t>
            </a:r>
            <a:r>
              <a:rPr lang="fr-FR" dirty="0" smtClean="0"/>
              <a:t> 13:10</a:t>
            </a:r>
            <a:endParaRPr lang="fr-FR" dirty="0"/>
          </a:p>
        </p:txBody>
      </p:sp>
    </p:spTree>
    <p:extLst>
      <p:ext uri="{BB962C8B-B14F-4D97-AF65-F5344CB8AC3E}">
        <p14:creationId xmlns:p14="http://schemas.microsoft.com/office/powerpoint/2010/main" val="1610862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a:t>Restons attachés à Jésus-</a:t>
            </a:r>
            <a:r>
              <a:rPr lang="fr-FR" dirty="0" smtClean="0"/>
              <a:t>Christ. Et </a:t>
            </a:r>
            <a:r>
              <a:rPr lang="fr-FR" dirty="0"/>
              <a:t>si nous faisons un faux pas?</a:t>
            </a:r>
          </a:p>
          <a:p>
            <a:pPr lvl="1"/>
            <a:r>
              <a:rPr lang="fr-FR" dirty="0"/>
              <a:t>Revenons vers lui,</a:t>
            </a:r>
          </a:p>
          <a:p>
            <a:pPr lvl="1"/>
            <a:r>
              <a:rPr lang="fr-FR" dirty="0"/>
              <a:t>Demandons-lui pardon,</a:t>
            </a:r>
          </a:p>
          <a:p>
            <a:pPr lvl="1"/>
            <a:r>
              <a:rPr lang="fr-FR" dirty="0"/>
              <a:t>Restons proche de Lui.</a:t>
            </a:r>
          </a:p>
          <a:p>
            <a:pPr lvl="1"/>
            <a:endParaRPr lang="fr-FR" dirty="0"/>
          </a:p>
        </p:txBody>
      </p:sp>
      <p:sp>
        <p:nvSpPr>
          <p:cNvPr id="4" name="Titre 3"/>
          <p:cNvSpPr>
            <a:spLocks noGrp="1"/>
          </p:cNvSpPr>
          <p:nvPr>
            <p:ph type="title"/>
          </p:nvPr>
        </p:nvSpPr>
        <p:spPr/>
        <p:txBody>
          <a:bodyPr/>
          <a:lstStyle/>
          <a:p>
            <a:endParaRPr lang="fr-FR"/>
          </a:p>
        </p:txBody>
      </p:sp>
      <p:pic>
        <p:nvPicPr>
          <p:cNvPr id="3" name="Espace réservé pour une image  2" descr="UNADJUSTEDNONRAW_thumb_7d7.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3881438"/>
            <a:ext cx="9180513" cy="2976562"/>
          </a:xfrm>
        </p:spPr>
      </p:pic>
      <p:sp>
        <p:nvSpPr>
          <p:cNvPr id="6" name="Text Box 13"/>
          <p:cNvSpPr txBox="1">
            <a:spLocks noChangeArrowheads="1"/>
          </p:cNvSpPr>
          <p:nvPr/>
        </p:nvSpPr>
        <p:spPr bwMode="auto">
          <a:xfrm>
            <a:off x="8435305" y="6346168"/>
            <a:ext cx="6302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a:solidFill>
                  <a:srgbClr val="4D4D4D"/>
                </a:solidFill>
                <a:latin typeface="+mj-lt"/>
              </a:rPr>
              <a:t>TP</a:t>
            </a:r>
            <a:endParaRPr lang="fr-FR" sz="1200" b="0" dirty="0">
              <a:solidFill>
                <a:srgbClr val="4D4D4D"/>
              </a:solidFill>
              <a:latin typeface="+mj-lt"/>
            </a:endParaRPr>
          </a:p>
        </p:txBody>
      </p:sp>
    </p:spTree>
    <p:extLst>
      <p:ext uri="{BB962C8B-B14F-4D97-AF65-F5344CB8AC3E}">
        <p14:creationId xmlns:p14="http://schemas.microsoft.com/office/powerpoint/2010/main" val="3901326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Abram arrive à Béthel, à l’endroit où il avait précédemment fait un autel à l’Eternel.</a:t>
            </a:r>
          </a:p>
          <a:p>
            <a:r>
              <a:rPr lang="fr-FR" dirty="0" smtClean="0"/>
              <a:t>Là il invoque Son nom.</a:t>
            </a:r>
          </a:p>
          <a:p>
            <a:r>
              <a:rPr lang="fr-FR" dirty="0" smtClean="0"/>
              <a:t>Les troupeaux de Lot et d’Abram sont trop nombreux pour rester ensemble.</a:t>
            </a:r>
          </a:p>
          <a:p>
            <a:r>
              <a:rPr lang="fr-FR" dirty="0" smtClean="0"/>
              <a:t>Leurs bergers se querellent. Abram dit à son neveu:</a:t>
            </a:r>
          </a:p>
          <a:p>
            <a:pPr lvl="2"/>
            <a:r>
              <a:rPr lang="fr-FR" dirty="0"/>
              <a:t>Qu'il n'y ait donc pas de dispute entre toi et moi, ni entre tes bergers et les miens, car nous sommes </a:t>
            </a:r>
            <a:r>
              <a:rPr lang="fr-FR" dirty="0" smtClean="0"/>
              <a:t>frères.</a:t>
            </a:r>
            <a:r>
              <a:rPr lang="fr-FR" sz="1600" dirty="0"/>
              <a:t> </a:t>
            </a:r>
            <a:r>
              <a:rPr lang="fr-FR" dirty="0" smtClean="0"/>
              <a:t>Tout </a:t>
            </a:r>
            <a:r>
              <a:rPr lang="fr-FR" dirty="0"/>
              <a:t>le pays n'est-il pas devant toi? Sépare-toi de moi. Si tu vas à gauche, j'irai à droite, et si tu vas à droite, j'irai à gauche.</a:t>
            </a:r>
            <a:r>
              <a:rPr lang="fr-FR" dirty="0" smtClean="0"/>
              <a:t>» </a:t>
            </a:r>
            <a:r>
              <a:rPr lang="fr-FR" dirty="0" err="1" smtClean="0"/>
              <a:t>Gen</a:t>
            </a:r>
            <a:r>
              <a:rPr lang="fr-FR" dirty="0" smtClean="0"/>
              <a:t> 13:8-9</a:t>
            </a:r>
            <a:endParaRPr lang="fr-FR" dirty="0"/>
          </a:p>
        </p:txBody>
      </p:sp>
    </p:spTree>
    <p:extLst>
      <p:ext uri="{BB962C8B-B14F-4D97-AF65-F5344CB8AC3E}">
        <p14:creationId xmlns:p14="http://schemas.microsoft.com/office/powerpoint/2010/main" val="39745341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813337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smtClean="0"/>
              <a:t>Lot lève les yeux et voit toute la plaine du Jourdain.</a:t>
            </a:r>
          </a:p>
          <a:p>
            <a:r>
              <a:rPr lang="fr-FR" dirty="0" smtClean="0"/>
              <a:t>Il voit la vallée bien irriguée et choisit d’y vivre.</a:t>
            </a:r>
          </a:p>
          <a:p>
            <a:r>
              <a:rPr lang="fr-FR" dirty="0" smtClean="0"/>
              <a:t>Il dresse ses tentes jusqu’à la ville de Sodome.</a:t>
            </a:r>
            <a:endParaRPr lang="fr-FR" dirty="0"/>
          </a:p>
        </p:txBody>
      </p:sp>
      <p:pic>
        <p:nvPicPr>
          <p:cNvPr id="2" name="Espace réservé pour une image  1"/>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2150" y="4006850"/>
            <a:ext cx="9166150" cy="2851150"/>
          </a:xfrm>
        </p:spPr>
      </p:pic>
      <p:sp>
        <p:nvSpPr>
          <p:cNvPr id="5" name="Text Box 13"/>
          <p:cNvSpPr txBox="1">
            <a:spLocks noChangeArrowheads="1"/>
          </p:cNvSpPr>
          <p:nvPr/>
        </p:nvSpPr>
        <p:spPr bwMode="auto">
          <a:xfrm>
            <a:off x="8704804" y="6092438"/>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GN</a:t>
            </a:r>
            <a:endParaRPr lang="fr-FR" sz="1200" b="0" dirty="0">
              <a:latin typeface="+mj-lt"/>
            </a:endParaRPr>
          </a:p>
        </p:txBody>
      </p:sp>
    </p:spTree>
    <p:extLst>
      <p:ext uri="{BB962C8B-B14F-4D97-AF65-F5344CB8AC3E}">
        <p14:creationId xmlns:p14="http://schemas.microsoft.com/office/powerpoint/2010/main" val="2965164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Que dit la bible des gens de la ville?</a:t>
            </a:r>
          </a:p>
          <a:p>
            <a:pPr lvl="2"/>
            <a:r>
              <a:rPr lang="fr-FR" dirty="0"/>
              <a:t>Les habitants de Sodome étaient mauvais et péchaient beaucoup contre l'Eternel. </a:t>
            </a:r>
            <a:r>
              <a:rPr lang="fr-FR" dirty="0" err="1"/>
              <a:t>Gn</a:t>
            </a:r>
            <a:r>
              <a:rPr lang="fr-FR" dirty="0"/>
              <a:t> 13,13</a:t>
            </a:r>
            <a:r>
              <a:rPr lang="fr-FR" dirty="0" smtClean="0"/>
              <a:t>.</a:t>
            </a:r>
          </a:p>
          <a:p>
            <a:r>
              <a:rPr lang="fr-FR" dirty="0" smtClean="0"/>
              <a:t>Plus tard, Lot habite dans la ville.</a:t>
            </a:r>
          </a:p>
          <a:p>
            <a:r>
              <a:rPr lang="fr-FR" dirty="0" smtClean="0"/>
              <a:t>Il se tient même à l’entrée de celle-ci, l’endroit où les « décideurs » de Sodome se retrouvent. </a:t>
            </a:r>
            <a:r>
              <a:rPr lang="fr-FR" sz="2000" dirty="0" smtClean="0"/>
              <a:t>(</a:t>
            </a:r>
            <a:r>
              <a:rPr lang="fr-FR" sz="2000" dirty="0" err="1" smtClean="0"/>
              <a:t>Gen</a:t>
            </a:r>
            <a:r>
              <a:rPr lang="fr-FR" sz="2000" dirty="0" smtClean="0"/>
              <a:t> 19:1)</a:t>
            </a:r>
          </a:p>
          <a:p>
            <a:r>
              <a:rPr lang="fr-FR" dirty="0" smtClean="0"/>
              <a:t>Sa famille va être en contact avec la perversité de Sodome.</a:t>
            </a:r>
          </a:p>
          <a:p>
            <a:r>
              <a:rPr lang="fr-FR" dirty="0"/>
              <a:t>Lot a-t-il pensé aux dangers qu’il lui fait courir?</a:t>
            </a:r>
          </a:p>
          <a:p>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898428" y="6564289"/>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GN</a:t>
            </a:r>
            <a:endParaRPr lang="fr-FR" sz="1200" b="0" dirty="0">
              <a:latin typeface="+mj-lt"/>
            </a:endParaRPr>
          </a:p>
        </p:txBody>
      </p:sp>
    </p:spTree>
    <p:extLst>
      <p:ext uri="{BB962C8B-B14F-4D97-AF65-F5344CB8AC3E}">
        <p14:creationId xmlns:p14="http://schemas.microsoft.com/office/powerpoint/2010/main" val="1966915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smtClean="0"/>
              <a:t>En habitant dans la ville de Sodome, Lot bénéficie de bons pâturages bien irrigués (</a:t>
            </a:r>
            <a:r>
              <a:rPr lang="fr-FR" dirty="0" err="1" smtClean="0"/>
              <a:t>Gen</a:t>
            </a:r>
            <a:r>
              <a:rPr lang="fr-FR" dirty="0" smtClean="0"/>
              <a:t> 13:10).</a:t>
            </a:r>
          </a:p>
          <a:p>
            <a:pPr lvl="1"/>
            <a:r>
              <a:rPr lang="fr-FR" dirty="0" smtClean="0"/>
              <a:t>Ceci a du augmenter son cheptel et donc sa fortune.</a:t>
            </a:r>
          </a:p>
          <a:p>
            <a:r>
              <a:rPr lang="fr-FR" dirty="0" smtClean="0"/>
              <a:t>La vie dans cette ville pervertie (Jude7) l’a toutefois contaminé ainsi que toute sa famille.</a:t>
            </a:r>
          </a:p>
          <a:p>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22225" y="4130675"/>
            <a:ext cx="9166225" cy="2727325"/>
          </a:xfrm>
        </p:spPr>
      </p:pic>
    </p:spTree>
    <p:extLst>
      <p:ext uri="{BB962C8B-B14F-4D97-AF65-F5344CB8AC3E}">
        <p14:creationId xmlns:p14="http://schemas.microsoft.com/office/powerpoint/2010/main" val="40055747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Espace réservé du texte 2"/>
          <p:cNvSpPr>
            <a:spLocks noGrp="1"/>
          </p:cNvSpPr>
          <p:nvPr>
            <p:ph type="body" sz="quarter" idx="12"/>
          </p:nvPr>
        </p:nvSpPr>
        <p:spPr/>
        <p:txBody>
          <a:bodyPr/>
          <a:lstStyle/>
          <a:p>
            <a:endParaRPr lang="fr-FR" dirty="0" smtClean="0"/>
          </a:p>
          <a:p>
            <a:r>
              <a:rPr lang="fr-FR" dirty="0" smtClean="0"/>
              <a:t>Identifiez les différents dangers que vous côtoyez chaque jour</a:t>
            </a:r>
          </a:p>
          <a:p>
            <a:pPr lvl="1"/>
            <a:r>
              <a:rPr lang="fr-FR" dirty="0"/>
              <a:t>à</a:t>
            </a:r>
            <a:r>
              <a:rPr lang="fr-FR" dirty="0" smtClean="0"/>
              <a:t> la maison, au travail,</a:t>
            </a:r>
          </a:p>
          <a:p>
            <a:pPr lvl="1"/>
            <a:r>
              <a:rPr lang="fr-FR" dirty="0"/>
              <a:t>d</a:t>
            </a:r>
            <a:r>
              <a:rPr lang="fr-FR" dirty="0" smtClean="0"/>
              <a:t>urant les études,</a:t>
            </a:r>
            <a:r>
              <a:rPr lang="fr-FR" dirty="0"/>
              <a:t> </a:t>
            </a:r>
            <a:r>
              <a:rPr lang="fr-FR" dirty="0" smtClean="0"/>
              <a:t>le temps libre,</a:t>
            </a:r>
          </a:p>
          <a:p>
            <a:pPr lvl="1"/>
            <a:r>
              <a:rPr lang="fr-FR" dirty="0"/>
              <a:t>d</a:t>
            </a:r>
            <a:r>
              <a:rPr lang="fr-FR" dirty="0" smtClean="0"/>
              <a:t>urant les vacances.</a:t>
            </a:r>
          </a:p>
          <a:p>
            <a:r>
              <a:rPr lang="fr-FR" dirty="0" smtClean="0"/>
              <a:t>Attention, les membres de votre famille ne sont pas forcément attirés par les mêmes appâts que vous;</a:t>
            </a:r>
          </a:p>
          <a:p>
            <a:r>
              <a:rPr lang="fr-FR" dirty="0" smtClean="0"/>
              <a:t>Certains vous semblent innocents mais peuvent entraîner la chute d’une personne autour de vous!</a:t>
            </a:r>
          </a:p>
        </p:txBody>
      </p:sp>
      <p:sp>
        <p:nvSpPr>
          <p:cNvPr id="8" name="Text Box 13"/>
          <p:cNvSpPr txBox="1">
            <a:spLocks noChangeArrowheads="1"/>
          </p:cNvSpPr>
          <p:nvPr/>
        </p:nvSpPr>
        <p:spPr bwMode="auto">
          <a:xfrm>
            <a:off x="8726885" y="6037654"/>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1232253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ADJUSTEDNONRAW_thumb_5609.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881438"/>
            <a:ext cx="9144000" cy="2976562"/>
          </a:xfrm>
        </p:spPr>
      </p:pic>
      <p:sp>
        <p:nvSpPr>
          <p:cNvPr id="6" name="Text Box 13"/>
          <p:cNvSpPr txBox="1">
            <a:spLocks noChangeArrowheads="1"/>
          </p:cNvSpPr>
          <p:nvPr/>
        </p:nvSpPr>
        <p:spPr bwMode="auto">
          <a:xfrm>
            <a:off x="8682320" y="6423732"/>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
        <p:nvSpPr>
          <p:cNvPr id="3" name="Espace réservé du texte 2"/>
          <p:cNvSpPr>
            <a:spLocks noGrp="1"/>
          </p:cNvSpPr>
          <p:nvPr>
            <p:ph type="body" sz="quarter" idx="12"/>
          </p:nvPr>
        </p:nvSpPr>
        <p:spPr/>
        <p:txBody>
          <a:bodyPr/>
          <a:lstStyle/>
          <a:p>
            <a:r>
              <a:rPr lang="fr-FR" dirty="0" smtClean="0"/>
              <a:t>Face à ces dangers,</a:t>
            </a:r>
          </a:p>
          <a:p>
            <a:pPr lvl="1"/>
            <a:r>
              <a:rPr lang="fr-FR" dirty="0" smtClean="0"/>
              <a:t>Éloignez-vous d’eux,</a:t>
            </a:r>
          </a:p>
          <a:p>
            <a:pPr lvl="1"/>
            <a:r>
              <a:rPr lang="fr-FR" dirty="0" smtClean="0"/>
              <a:t>Et si ce n’est pas possible, criez à Dieu afin qu’il vous en protège.</a:t>
            </a:r>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1255401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smtClean="0"/>
              <a:t>L’Eternel s’adresse à Abram et lui dit:</a:t>
            </a:r>
          </a:p>
          <a:p>
            <a:pPr lvl="2"/>
            <a:r>
              <a:rPr lang="fr-FR" dirty="0"/>
              <a:t>Lève les yeux et, de l'endroit où tu es, regarde vers le nord et le sud, vers l'est et l'ouest. En effet, tout le pays que tu vois, je te le donnerai à toi, ainsi qu'à ta descendance pour toujours. </a:t>
            </a:r>
            <a:r>
              <a:rPr lang="fr-FR" dirty="0" err="1"/>
              <a:t>Gn</a:t>
            </a:r>
            <a:r>
              <a:rPr lang="fr-FR" dirty="0"/>
              <a:t> </a:t>
            </a:r>
            <a:r>
              <a:rPr lang="fr-FR" dirty="0" smtClean="0"/>
              <a:t>13,14</a:t>
            </a:r>
            <a:endParaRPr lang="fr-FR" dirty="0"/>
          </a:p>
          <a:p>
            <a:r>
              <a:rPr lang="fr-FR" dirty="0" smtClean="0"/>
              <a:t>Il lui annonce que sa postérité sera aussi nombreuse que la poussière de la terre.</a:t>
            </a:r>
          </a:p>
          <a:p>
            <a:r>
              <a:rPr lang="fr-FR" dirty="0" smtClean="0"/>
              <a:t>Abram s’installe parmi les chênes de </a:t>
            </a:r>
            <a:r>
              <a:rPr lang="fr-FR" dirty="0" err="1" smtClean="0"/>
              <a:t>Mamré</a:t>
            </a:r>
            <a:r>
              <a:rPr lang="fr-FR" dirty="0" smtClean="0"/>
              <a:t>, près de Hébron.</a:t>
            </a:r>
            <a:endParaRPr lang="fr-FR" dirty="0"/>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itre 4"/>
          <p:cNvSpPr>
            <a:spLocks noGrp="1"/>
          </p:cNvSpPr>
          <p:nvPr>
            <p:ph type="title"/>
          </p:nvPr>
        </p:nvSpPr>
        <p:spPr>
          <a:prstGeom prst="rect">
            <a:avLst/>
          </a:prstGeom>
        </p:spPr>
        <p:txBody>
          <a:bodyPr/>
          <a:lstStyle/>
          <a:p>
            <a:r>
              <a:rPr lang="fr-FR" dirty="0" smtClean="0"/>
              <a:t>Promesse donnée à Abram</a:t>
            </a:r>
            <a:endParaRPr lang="fr-FR" dirty="0"/>
          </a:p>
        </p:txBody>
      </p:sp>
      <p:sp>
        <p:nvSpPr>
          <p:cNvPr id="8" name="Text Box 13"/>
          <p:cNvSpPr txBox="1">
            <a:spLocks noChangeArrowheads="1"/>
          </p:cNvSpPr>
          <p:nvPr/>
        </p:nvSpPr>
        <p:spPr bwMode="auto">
          <a:xfrm>
            <a:off x="8376691" y="6011334"/>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3909950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err="1" smtClean="0"/>
              <a:t>Térach</a:t>
            </a:r>
            <a:r>
              <a:rPr lang="fr-FR" dirty="0" smtClean="0"/>
              <a:t> vit à Ur, riche cité chaldéenne. Il a 3 enfants: Abram, </a:t>
            </a:r>
            <a:r>
              <a:rPr lang="fr-FR" dirty="0" err="1" smtClean="0"/>
              <a:t>Nackhor</a:t>
            </a:r>
            <a:r>
              <a:rPr lang="fr-FR" dirty="0" smtClean="0"/>
              <a:t> et </a:t>
            </a:r>
            <a:r>
              <a:rPr lang="fr-FR" dirty="0" err="1" smtClean="0"/>
              <a:t>Haran</a:t>
            </a:r>
            <a:r>
              <a:rPr lang="fr-FR" dirty="0" smtClean="0"/>
              <a:t>.</a:t>
            </a:r>
          </a:p>
          <a:p>
            <a:r>
              <a:rPr lang="fr-FR" dirty="0" smtClean="0"/>
              <a:t>L’Eternel parle à son fils Abram:</a:t>
            </a:r>
          </a:p>
          <a:p>
            <a:pPr lvl="2"/>
            <a:r>
              <a:rPr lang="fr-FR" dirty="0"/>
              <a:t>Quitte ton pays, ta patrie et ta famille et va dans le pays que je te </a:t>
            </a:r>
            <a:r>
              <a:rPr lang="fr-FR" dirty="0" smtClean="0"/>
              <a:t>montrerai. Je </a:t>
            </a:r>
            <a:r>
              <a:rPr lang="fr-FR" dirty="0"/>
              <a:t>ferai de toi une grande nation, je te bénirai, je rendrai ton nom grand et tu seras une source de </a:t>
            </a:r>
            <a:r>
              <a:rPr lang="fr-FR" dirty="0" smtClean="0"/>
              <a:t>bénédiction.</a:t>
            </a:r>
            <a:r>
              <a:rPr lang="fr-FR" dirty="0"/>
              <a:t> </a:t>
            </a:r>
            <a:r>
              <a:rPr lang="fr-FR" dirty="0" smtClean="0"/>
              <a:t>Je </a:t>
            </a:r>
            <a:r>
              <a:rPr lang="fr-FR" dirty="0"/>
              <a:t>bénirai ceux qui te béniront et je maudirai ceux qui te maudiront, et *toutes les familles de la terre seront bénies en toi</a:t>
            </a:r>
            <a:r>
              <a:rPr lang="fr-FR" dirty="0" smtClean="0"/>
              <a:t>. </a:t>
            </a:r>
            <a:r>
              <a:rPr lang="fr-FR" dirty="0" err="1" smtClean="0"/>
              <a:t>Gen</a:t>
            </a:r>
            <a:r>
              <a:rPr lang="fr-FR" dirty="0" smtClean="0"/>
              <a:t> 12:3</a:t>
            </a:r>
          </a:p>
          <a:p>
            <a:r>
              <a:rPr lang="fr-FR" dirty="0" smtClean="0"/>
              <a:t>L’Eternel dit à Abram de partir mais il ne lui indique pas la destination.</a:t>
            </a:r>
            <a:endParaRPr lang="fr-FR" dirty="0"/>
          </a:p>
        </p:txBody>
      </p:sp>
    </p:spTree>
    <p:extLst>
      <p:ext uri="{BB962C8B-B14F-4D97-AF65-F5344CB8AC3E}">
        <p14:creationId xmlns:p14="http://schemas.microsoft.com/office/powerpoint/2010/main" val="24990419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1136"/>
          <a:stretch/>
        </p:blipFill>
        <p:spPr/>
      </p:pic>
      <p:sp>
        <p:nvSpPr>
          <p:cNvPr id="2" name="Espace réservé du texte 1"/>
          <p:cNvSpPr>
            <a:spLocks noGrp="1"/>
          </p:cNvSpPr>
          <p:nvPr>
            <p:ph type="body" sz="quarter" idx="12"/>
          </p:nvPr>
        </p:nvSpPr>
        <p:spPr>
          <a:xfrm>
            <a:off x="295989" y="1088939"/>
            <a:ext cx="5522252" cy="4936067"/>
          </a:xfrm>
        </p:spPr>
        <p:txBody>
          <a:bodyPr/>
          <a:lstStyle/>
          <a:p>
            <a:r>
              <a:rPr lang="fr-FR" dirty="0" smtClean="0"/>
              <a:t>Combien de fois avez-vous entendu qu’il fallait se séparer des choses mauvaises du monde?</a:t>
            </a:r>
          </a:p>
          <a:p>
            <a:r>
              <a:rPr lang="fr-FR" dirty="0" smtClean="0"/>
              <a:t>C’est juste, c’est bien … mais ce n’est pas suffisant.</a:t>
            </a:r>
          </a:p>
          <a:p>
            <a:r>
              <a:rPr lang="fr-FR" dirty="0" smtClean="0"/>
              <a:t>Remplissons nos cœurs et nos pensées de Jésus.</a:t>
            </a:r>
          </a:p>
          <a:p>
            <a:pPr lvl="2"/>
            <a:r>
              <a:rPr lang="fr-FR" dirty="0" smtClean="0"/>
              <a:t>Fixant </a:t>
            </a:r>
            <a:r>
              <a:rPr lang="fr-FR" dirty="0"/>
              <a:t>les yeux sur Jésus, le chef et le consommateur de la foi, lequel, à cause de la joie qui était devant lui, a enduré la croix, ayant méprisé la honte, et est assis à la droite du trône de Dieu</a:t>
            </a:r>
            <a:r>
              <a:rPr lang="fr-FR" dirty="0" smtClean="0"/>
              <a:t>. </a:t>
            </a:r>
            <a:r>
              <a:rPr lang="fr-FR" sz="2000" dirty="0" err="1" smtClean="0"/>
              <a:t>Heb</a:t>
            </a:r>
            <a:r>
              <a:rPr lang="fr-FR" sz="2000" dirty="0" smtClean="0"/>
              <a:t> 12:2 (version Darby)</a:t>
            </a:r>
            <a:endParaRPr lang="fr-FR" sz="2000" dirty="0"/>
          </a:p>
          <a:p>
            <a:r>
              <a:rPr lang="fr-FR" dirty="0" smtClean="0"/>
              <a:t>Fixons nos yeux sur Lui!</a:t>
            </a:r>
            <a:endParaRPr lang="fr-FR" dirty="0"/>
          </a:p>
        </p:txBody>
      </p:sp>
    </p:spTree>
    <p:extLst>
      <p:ext uri="{BB962C8B-B14F-4D97-AF65-F5344CB8AC3E}">
        <p14:creationId xmlns:p14="http://schemas.microsoft.com/office/powerpoint/2010/main" val="8889070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90160823.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Espace réservé du texte 2"/>
          <p:cNvSpPr>
            <a:spLocks noGrp="1"/>
          </p:cNvSpPr>
          <p:nvPr>
            <p:ph type="body" sz="quarter" idx="12"/>
          </p:nvPr>
        </p:nvSpPr>
        <p:spPr/>
        <p:txBody>
          <a:bodyPr/>
          <a:lstStyle/>
          <a:p>
            <a:r>
              <a:rPr lang="fr-FR" dirty="0" smtClean="0"/>
              <a:t>L’Eternel a parlé à Abram. Aujourd’hui encore, le Seigneur nous parle</a:t>
            </a:r>
          </a:p>
          <a:p>
            <a:pPr lvl="1"/>
            <a:r>
              <a:rPr lang="fr-FR" dirty="0" smtClean="0"/>
              <a:t>Par des versets de la bible sur lesquels Il nous dirige,</a:t>
            </a:r>
          </a:p>
          <a:p>
            <a:pPr lvl="1"/>
            <a:r>
              <a:rPr lang="fr-FR" dirty="0" smtClean="0"/>
              <a:t>Par des révélations, des images, des prophéties, des rêves,</a:t>
            </a:r>
          </a:p>
          <a:p>
            <a:pPr lvl="1"/>
            <a:r>
              <a:rPr lang="fr-FR" dirty="0" smtClean="0"/>
              <a:t>Par des gens qui nous entourent, …</a:t>
            </a:r>
            <a:endParaRPr lang="fr-FR" dirty="0"/>
          </a:p>
        </p:txBody>
      </p:sp>
    </p:spTree>
    <p:extLst>
      <p:ext uri="{BB962C8B-B14F-4D97-AF65-F5344CB8AC3E}">
        <p14:creationId xmlns:p14="http://schemas.microsoft.com/office/powerpoint/2010/main" val="24290603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Plusieurs rois viennent faire la guerre au roi de Sodome ainsi qu’aux royaumes voisins.</a:t>
            </a:r>
          </a:p>
          <a:p>
            <a:r>
              <a:rPr lang="fr-FR" dirty="0" smtClean="0"/>
              <a:t>Les vainqueurs dépouillent Sodome de toutes ses richesses.</a:t>
            </a:r>
          </a:p>
          <a:p>
            <a:r>
              <a:rPr lang="fr-FR" dirty="0" smtClean="0"/>
              <a:t>Lot est fait prisonnier.</a:t>
            </a:r>
          </a:p>
          <a:p>
            <a:r>
              <a:rPr lang="fr-FR" dirty="0" smtClean="0"/>
              <a:t>Un fuyard va annoncer la nouvelle à Abram.</a:t>
            </a:r>
          </a:p>
          <a:p>
            <a:r>
              <a:rPr lang="fr-FR" dirty="0" smtClean="0"/>
              <a:t>Celui-ci arme 318 serviteurs et poursuit les rois jusqu’à Dan.</a:t>
            </a:r>
          </a:p>
          <a:p>
            <a:r>
              <a:rPr lang="fr-FR" dirty="0" smtClean="0"/>
              <a:t>Ces soldats font confiance à Abram.</a:t>
            </a:r>
          </a:p>
          <a:p>
            <a:endParaRPr lang="fr-FR" dirty="0"/>
          </a:p>
        </p:txBody>
      </p:sp>
      <p:sp>
        <p:nvSpPr>
          <p:cNvPr id="4" name="Titre 3"/>
          <p:cNvSpPr>
            <a:spLocks noGrp="1"/>
          </p:cNvSpPr>
          <p:nvPr>
            <p:ph type="title"/>
          </p:nvPr>
        </p:nvSpPr>
        <p:spPr/>
        <p:txBody>
          <a:bodyPr/>
          <a:lstStyle/>
          <a:p>
            <a:r>
              <a:rPr lang="fr-FR" dirty="0" smtClean="0"/>
              <a:t>Abram sauve Lot</a:t>
            </a:r>
            <a:endParaRPr lang="fr-FR" dirty="0"/>
          </a:p>
        </p:txBody>
      </p:sp>
    </p:spTree>
    <p:extLst>
      <p:ext uri="{BB962C8B-B14F-4D97-AF65-F5344CB8AC3E}">
        <p14:creationId xmlns:p14="http://schemas.microsoft.com/office/powerpoint/2010/main" val="17953028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Voyons quelques caractéristiques de ces soldats:</a:t>
            </a:r>
          </a:p>
          <a:p>
            <a:pPr lvl="2"/>
            <a:r>
              <a:rPr lang="fr-FR" dirty="0"/>
              <a:t>Tiré de « </a:t>
            </a:r>
            <a:r>
              <a:rPr lang="fr-FR" dirty="0" err="1"/>
              <a:t>Sei</a:t>
            </a:r>
            <a:r>
              <a:rPr lang="fr-FR" dirty="0"/>
              <a:t> </a:t>
            </a:r>
            <a:r>
              <a:rPr lang="fr-FR" dirty="0" err="1"/>
              <a:t>gehorsam</a:t>
            </a:r>
            <a:r>
              <a:rPr lang="fr-FR" dirty="0"/>
              <a:t>, W. </a:t>
            </a:r>
            <a:r>
              <a:rPr lang="fr-FR" dirty="0" err="1"/>
              <a:t>Wiersbe</a:t>
            </a:r>
            <a:r>
              <a:rPr lang="fr-FR" dirty="0"/>
              <a:t> »</a:t>
            </a:r>
          </a:p>
          <a:p>
            <a:r>
              <a:rPr lang="fr-FR" dirty="0" smtClean="0"/>
              <a:t>Ils sont nés dans la maison d’Abram.</a:t>
            </a:r>
          </a:p>
          <a:p>
            <a:pPr lvl="1"/>
            <a:r>
              <a:rPr lang="fr-FR" dirty="0" smtClean="0"/>
              <a:t>Si nous sommes nés de nouveau, nous pouvons également suivre Jésus.</a:t>
            </a:r>
          </a:p>
          <a:p>
            <a:r>
              <a:rPr lang="fr-FR" dirty="0"/>
              <a:t>Ils sont armés.</a:t>
            </a:r>
          </a:p>
          <a:p>
            <a:pPr lvl="1"/>
            <a:r>
              <a:rPr lang="fr-FR" dirty="0"/>
              <a:t>Le Seigneur nous a aussi donné des armes pour que nous soyons des serviteurs utiles.</a:t>
            </a:r>
          </a:p>
          <a:p>
            <a:pPr lvl="2"/>
            <a:r>
              <a:rPr lang="fr-FR" dirty="0"/>
              <a:t>Revêtez-vous de toutes les armes de Dieu afin de pouvoir tenir ferme contre les manœuvres du diable. </a:t>
            </a:r>
            <a:r>
              <a:rPr lang="fr-FR" dirty="0" err="1"/>
              <a:t>Eph</a:t>
            </a:r>
            <a:r>
              <a:rPr lang="fr-FR" dirty="0"/>
              <a:t> 6:10</a:t>
            </a:r>
          </a:p>
          <a:p>
            <a:pPr lvl="1"/>
            <a:endParaRPr lang="fr-FR" dirty="0" smtClean="0"/>
          </a:p>
          <a:p>
            <a:pPr lvl="1"/>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21790835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579120" y="1008197"/>
            <a:ext cx="8220393" cy="4936067"/>
          </a:xfrm>
        </p:spPr>
        <p:txBody>
          <a:bodyPr/>
          <a:lstStyle/>
          <a:p>
            <a:r>
              <a:rPr lang="fr-FR" dirty="0" smtClean="0"/>
              <a:t>Ils sont exercés.</a:t>
            </a:r>
          </a:p>
          <a:p>
            <a:pPr lvl="1"/>
            <a:r>
              <a:rPr lang="fr-FR" dirty="0" smtClean="0"/>
              <a:t>Cela ne sert à rien d’avoir des armes si on ne sait pas s’en servir!</a:t>
            </a:r>
          </a:p>
          <a:p>
            <a:pPr lvl="1"/>
            <a:r>
              <a:rPr lang="fr-FR" dirty="0"/>
              <a:t>Est-ce qu’on utilise dans notre vie les armes à notre disposition?</a:t>
            </a:r>
          </a:p>
          <a:p>
            <a:pPr lvl="2"/>
            <a:r>
              <a:rPr lang="fr-FR" dirty="0"/>
              <a:t>Tenez donc ferme: ayez autour de votre taille la vérité en guise de ceinture; enfilez la cuirasse de la justice</a:t>
            </a:r>
            <a:r>
              <a:rPr lang="fr-FR" dirty="0" smtClean="0"/>
              <a:t>;</a:t>
            </a:r>
            <a:r>
              <a:rPr lang="fr-FR" dirty="0"/>
              <a:t> </a:t>
            </a:r>
            <a:r>
              <a:rPr lang="fr-FR" dirty="0" smtClean="0"/>
              <a:t>mettez </a:t>
            </a:r>
            <a:r>
              <a:rPr lang="fr-FR" dirty="0"/>
              <a:t>comme chaussures à vos pieds le zèle pour annoncer l'Evangile de paix</a:t>
            </a:r>
            <a:r>
              <a:rPr lang="fr-FR" dirty="0" smtClean="0"/>
              <a:t>;</a:t>
            </a:r>
            <a:r>
              <a:rPr lang="fr-FR" dirty="0"/>
              <a:t> </a:t>
            </a:r>
            <a:r>
              <a:rPr lang="fr-FR" dirty="0" smtClean="0"/>
              <a:t>prenez </a:t>
            </a:r>
            <a:r>
              <a:rPr lang="fr-FR" dirty="0"/>
              <a:t>en toute circonstance le bouclier de la foi, avec lequel vous pourrez éteindre toutes les flèches enflammées du mal</a:t>
            </a:r>
            <a:r>
              <a:rPr lang="fr-FR" dirty="0" smtClean="0"/>
              <a:t>; faites </a:t>
            </a:r>
            <a:r>
              <a:rPr lang="fr-FR" dirty="0"/>
              <a:t>aussi bon accueil au casque du salut et à l'épée de l'Esprit, c’est-à-dire la parole de Dieu</a:t>
            </a:r>
            <a:r>
              <a:rPr lang="fr-FR" dirty="0" smtClean="0"/>
              <a:t>.</a:t>
            </a:r>
            <a:r>
              <a:rPr lang="fr-FR" dirty="0"/>
              <a:t> </a:t>
            </a:r>
            <a:r>
              <a:rPr lang="fr-FR" dirty="0" err="1" smtClean="0"/>
              <a:t>Eph</a:t>
            </a:r>
            <a:r>
              <a:rPr lang="fr-FR" dirty="0" smtClean="0"/>
              <a:t> 6:14-17</a:t>
            </a:r>
            <a:endParaRPr lang="fr-FR" dirty="0"/>
          </a:p>
          <a:p>
            <a:pPr lvl="1"/>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40603160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Plus on est empreint de la Parole de Dieu, mieux on sera prêt.</a:t>
            </a:r>
          </a:p>
          <a:p>
            <a:r>
              <a:rPr lang="fr-FR" dirty="0" smtClean="0"/>
              <a:t>Il y a 318 soldats mais un seul qui donne</a:t>
            </a:r>
          </a:p>
          <a:p>
            <a:pPr lvl="1"/>
            <a:r>
              <a:rPr lang="fr-FR" dirty="0"/>
              <a:t>l</a:t>
            </a:r>
            <a:r>
              <a:rPr lang="fr-FR" dirty="0" smtClean="0"/>
              <a:t>a direction,</a:t>
            </a:r>
          </a:p>
          <a:p>
            <a:pPr lvl="1"/>
            <a:r>
              <a:rPr lang="fr-FR" dirty="0"/>
              <a:t>l</a:t>
            </a:r>
            <a:r>
              <a:rPr lang="fr-FR" dirty="0" smtClean="0"/>
              <a:t>a stratégie de combat,</a:t>
            </a:r>
          </a:p>
          <a:p>
            <a:pPr lvl="1"/>
            <a:r>
              <a:rPr lang="fr-FR" dirty="0"/>
              <a:t>l</a:t>
            </a:r>
            <a:r>
              <a:rPr lang="fr-FR" dirty="0" smtClean="0"/>
              <a:t>e planning de la bataille.</a:t>
            </a:r>
          </a:p>
          <a:p>
            <a:r>
              <a:rPr lang="fr-FR" dirty="0" smtClean="0"/>
              <a:t>Est-ce que nous laissons le Seigneur être à la tête </a:t>
            </a:r>
          </a:p>
          <a:p>
            <a:pPr lvl="1"/>
            <a:r>
              <a:rPr lang="fr-FR" dirty="0" smtClean="0"/>
              <a:t>dans la vie d’Eglise?</a:t>
            </a:r>
          </a:p>
          <a:p>
            <a:pPr lvl="1"/>
            <a:r>
              <a:rPr lang="fr-FR" dirty="0"/>
              <a:t>d</a:t>
            </a:r>
            <a:r>
              <a:rPr lang="fr-FR" dirty="0" smtClean="0"/>
              <a:t>ans nos actions d’évangélisation?</a:t>
            </a:r>
          </a:p>
          <a:p>
            <a:pPr lvl="1"/>
            <a:r>
              <a:rPr lang="fr-FR" dirty="0"/>
              <a:t>e</a:t>
            </a:r>
            <a:r>
              <a:rPr lang="fr-FR" dirty="0" smtClean="0"/>
              <a:t>tc…</a:t>
            </a:r>
            <a:endParaRPr lang="fr-FR" dirty="0"/>
          </a:p>
        </p:txBody>
      </p:sp>
      <p:pic>
        <p:nvPicPr>
          <p:cNvPr id="10" name="Espace réservé pour une image  9" descr="DSC04258.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8" name="Titre 7"/>
          <p:cNvSpPr>
            <a:spLocks noGrp="1"/>
          </p:cNvSpPr>
          <p:nvPr>
            <p:ph type="title"/>
          </p:nvPr>
        </p:nvSpPr>
        <p:spPr/>
        <p:txBody>
          <a:bodyPr/>
          <a:lstStyle/>
          <a:p>
            <a:endParaRPr lang="fr-FR"/>
          </a:p>
        </p:txBody>
      </p:sp>
    </p:spTree>
    <p:extLst>
      <p:ext uri="{BB962C8B-B14F-4D97-AF65-F5344CB8AC3E}">
        <p14:creationId xmlns:p14="http://schemas.microsoft.com/office/powerpoint/2010/main" val="16734641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9551" r="-9551"/>
          <a:stretch>
            <a:fillRect/>
          </a:stretch>
        </p:blipFill>
        <p:spPr/>
      </p:pic>
      <p:sp>
        <p:nvSpPr>
          <p:cNvPr id="5" name="Espace réservé du texte 4"/>
          <p:cNvSpPr>
            <a:spLocks noGrp="1"/>
          </p:cNvSpPr>
          <p:nvPr>
            <p:ph type="body" sz="quarter" idx="12"/>
          </p:nvPr>
        </p:nvSpPr>
        <p:spPr/>
        <p:txBody>
          <a:bodyPr/>
          <a:lstStyle/>
          <a:p>
            <a:r>
              <a:rPr lang="fr-FR" dirty="0" smtClean="0"/>
              <a:t>Les serviteurs font confiance à Abram.</a:t>
            </a:r>
          </a:p>
          <a:p>
            <a:r>
              <a:rPr lang="fr-FR" dirty="0" smtClean="0"/>
              <a:t>Voulons-nous que le Seigneur agisse dans nos combats?</a:t>
            </a:r>
          </a:p>
          <a:p>
            <a:r>
              <a:rPr lang="fr-FR" smtClean="0"/>
              <a:t>Alors faisons-Lui confiance!</a:t>
            </a:r>
            <a:endParaRPr lang="fr-FR"/>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28285652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dirty="0" smtClean="0"/>
              <a:t>Ils ont tous le même but, la victoire sur l’ennemi.</a:t>
            </a:r>
          </a:p>
          <a:p>
            <a:pPr lvl="1"/>
            <a:r>
              <a:rPr lang="fr-FR" dirty="0" smtClean="0"/>
              <a:t>Dirigeons nos pensées sur Jésus, le but de notre course.</a:t>
            </a:r>
          </a:p>
          <a:p>
            <a:pPr lvl="2"/>
            <a:r>
              <a:rPr lang="fr-FR" dirty="0"/>
              <a:t>Je peux tout par celui qui me fortifie, [Christ]</a:t>
            </a:r>
            <a:r>
              <a:rPr lang="fr-FR" dirty="0" smtClean="0"/>
              <a:t>. Phil 4:13</a:t>
            </a:r>
            <a:endParaRPr lang="fr-FR" dirty="0"/>
          </a:p>
          <a:p>
            <a:r>
              <a:rPr lang="fr-FR" dirty="0" smtClean="0"/>
              <a:t>Ils réalisent des performances extraordinaires.</a:t>
            </a:r>
          </a:p>
          <a:p>
            <a:pPr lvl="1"/>
            <a:r>
              <a:rPr lang="fr-FR" dirty="0" smtClean="0"/>
              <a:t>Ils marchent 120 km jusqu’au camps des ennemis à Dan.</a:t>
            </a:r>
          </a:p>
          <a:p>
            <a:pPr lvl="1"/>
            <a:r>
              <a:rPr lang="fr-FR" dirty="0" smtClean="0"/>
              <a:t>Ils les poursuivent encore 120 km.</a:t>
            </a:r>
          </a:p>
          <a:p>
            <a:pPr lvl="1"/>
            <a:r>
              <a:rPr lang="fr-FR" dirty="0" smtClean="0"/>
              <a:t>Il battent des ennemis beaucoup plus nombreux qu’eux.</a:t>
            </a:r>
          </a:p>
          <a:p>
            <a:pPr lvl="1"/>
            <a:r>
              <a:rPr lang="fr-FR" dirty="0" smtClean="0"/>
              <a:t>Ils ramènent Lot et tous les autres prisonniers (14:16)</a:t>
            </a:r>
          </a:p>
          <a:p>
            <a:pPr lvl="1"/>
            <a:r>
              <a:rPr lang="fr-FR" dirty="0" smtClean="0"/>
              <a:t>Ils rendent toutes les richesses volées au roi de Sodome.</a:t>
            </a:r>
            <a:endParaRPr lang="fr-FR"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6339638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ADJUSTEDNONRAW_thumb_5487.jp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a:xfrm>
            <a:off x="0" y="3881438"/>
            <a:ext cx="9144000" cy="2976562"/>
          </a:xfrm>
        </p:spPr>
      </p:pic>
      <p:sp>
        <p:nvSpPr>
          <p:cNvPr id="6" name="Text Box 13"/>
          <p:cNvSpPr txBox="1">
            <a:spLocks noChangeArrowheads="1"/>
          </p:cNvSpPr>
          <p:nvPr/>
        </p:nvSpPr>
        <p:spPr bwMode="auto">
          <a:xfrm>
            <a:off x="8327427" y="6453152"/>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
        <p:nvSpPr>
          <p:cNvPr id="3" name="Espace réservé du texte 2"/>
          <p:cNvSpPr>
            <a:spLocks noGrp="1"/>
          </p:cNvSpPr>
          <p:nvPr>
            <p:ph type="body" sz="quarter" idx="12"/>
          </p:nvPr>
        </p:nvSpPr>
        <p:spPr/>
        <p:txBody>
          <a:bodyPr/>
          <a:lstStyle/>
          <a:p>
            <a:r>
              <a:rPr lang="fr-FR" dirty="0"/>
              <a:t>Avec Dieu, nous disposons d’une force extraordinaire.</a:t>
            </a:r>
          </a:p>
          <a:p>
            <a:pPr lvl="1"/>
            <a:r>
              <a:rPr lang="fr-FR" dirty="0"/>
              <a:t>Demandons-lui de l’aide,</a:t>
            </a:r>
          </a:p>
          <a:p>
            <a:pPr lvl="1"/>
            <a:r>
              <a:rPr lang="fr-FR" dirty="0"/>
              <a:t>Laissons-le nous guider,</a:t>
            </a:r>
          </a:p>
          <a:p>
            <a:pPr lvl="1"/>
            <a:r>
              <a:rPr lang="fr-FR" dirty="0"/>
              <a:t>Attribuons-lui la victoire.</a:t>
            </a:r>
          </a:p>
          <a:p>
            <a:pPr lvl="1"/>
            <a:endParaRPr lang="fr-FR" dirty="0"/>
          </a:p>
        </p:txBody>
      </p:sp>
      <p:sp>
        <p:nvSpPr>
          <p:cNvPr id="2" name="Titre 1"/>
          <p:cNvSpPr>
            <a:spLocks noGrp="1"/>
          </p:cNvSpPr>
          <p:nvPr>
            <p:ph type="title"/>
          </p:nvPr>
        </p:nvSpPr>
        <p:spPr/>
        <p:txBody>
          <a:bodyPr/>
          <a:lstStyle/>
          <a:p>
            <a:endParaRPr lang="fr-FR"/>
          </a:p>
        </p:txBody>
      </p:sp>
    </p:spTree>
    <p:extLst>
      <p:ext uri="{BB962C8B-B14F-4D97-AF65-F5344CB8AC3E}">
        <p14:creationId xmlns:p14="http://schemas.microsoft.com/office/powerpoint/2010/main" val="753990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err="1"/>
              <a:t>Melchisedek</a:t>
            </a:r>
            <a:r>
              <a:rPr lang="fr-FR" dirty="0"/>
              <a:t> est roi de Salem et sacrificateur de l'Eternel.</a:t>
            </a:r>
          </a:p>
          <a:p>
            <a:r>
              <a:rPr lang="fr-FR" dirty="0"/>
              <a:t>Il vient apporter du pain et du vin à Abram</a:t>
            </a:r>
            <a:r>
              <a:rPr lang="fr-FR" dirty="0" smtClean="0"/>
              <a:t>.</a:t>
            </a:r>
            <a:endParaRPr lang="fr-FR" dirty="0"/>
          </a:p>
          <a:p>
            <a:r>
              <a:rPr lang="fr-FR" dirty="0"/>
              <a:t>Il le bénit et lui dit:</a:t>
            </a:r>
          </a:p>
          <a:p>
            <a:pPr lvl="2"/>
            <a:r>
              <a:rPr lang="fr-FR" dirty="0"/>
              <a:t>Qu'Abram soit béni par le Dieu très-haut, le maître du ciel et de la terre! Béni soit le Dieu très-haut qui a livré tes ennemis entre tes mains! </a:t>
            </a:r>
            <a:r>
              <a:rPr lang="fr-FR" dirty="0" err="1"/>
              <a:t>Gn</a:t>
            </a:r>
            <a:r>
              <a:rPr lang="fr-FR" dirty="0"/>
              <a:t> 14,19</a:t>
            </a:r>
          </a:p>
          <a:p>
            <a:endParaRPr lang="fr-FR" dirty="0"/>
          </a:p>
          <a:p>
            <a:endParaRPr lang="fr-FR" dirty="0"/>
          </a:p>
        </p:txBody>
      </p:sp>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41739" b="-41739"/>
          <a:stretch>
            <a:fillRect/>
          </a:stretch>
        </p:blipFill>
        <p:spPr/>
      </p:pic>
      <p:sp>
        <p:nvSpPr>
          <p:cNvPr id="4" name="Titre 3"/>
          <p:cNvSpPr>
            <a:spLocks noGrp="1"/>
          </p:cNvSpPr>
          <p:nvPr>
            <p:ph type="title"/>
          </p:nvPr>
        </p:nvSpPr>
        <p:spPr/>
        <p:txBody>
          <a:bodyPr/>
          <a:lstStyle/>
          <a:p>
            <a:r>
              <a:rPr lang="fr-FR" dirty="0" err="1" smtClean="0"/>
              <a:t>Melchisedek</a:t>
            </a:r>
            <a:r>
              <a:rPr lang="fr-FR" dirty="0" smtClean="0"/>
              <a:t>	</a:t>
            </a:r>
            <a:endParaRPr lang="fr-FR" dirty="0"/>
          </a:p>
        </p:txBody>
      </p:sp>
      <p:sp>
        <p:nvSpPr>
          <p:cNvPr id="7" name="Text Box 13"/>
          <p:cNvSpPr txBox="1">
            <a:spLocks noChangeArrowheads="1"/>
          </p:cNvSpPr>
          <p:nvPr/>
        </p:nvSpPr>
        <p:spPr bwMode="auto">
          <a:xfrm>
            <a:off x="8382807" y="4593363"/>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282694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3" name="Espace réservé du texte 2"/>
          <p:cNvSpPr>
            <a:spLocks noGrp="1"/>
          </p:cNvSpPr>
          <p:nvPr>
            <p:ph type="body" sz="quarter" idx="12"/>
          </p:nvPr>
        </p:nvSpPr>
        <p:spPr/>
        <p:txBody>
          <a:bodyPr/>
          <a:lstStyle/>
          <a:p>
            <a:r>
              <a:rPr lang="fr-FR" dirty="0" smtClean="0"/>
              <a:t>Abram discerne la voix divine et obéit à celle-ci, malgré les énormes changements que </a:t>
            </a:r>
            <a:r>
              <a:rPr lang="fr-FR" dirty="0"/>
              <a:t>v</a:t>
            </a:r>
            <a:r>
              <a:rPr lang="fr-FR" dirty="0" smtClean="0"/>
              <a:t>ont entraîner cette décision pour sa famille toute entière.</a:t>
            </a:r>
          </a:p>
          <a:p>
            <a:r>
              <a:rPr lang="fr-FR" dirty="0" smtClean="0"/>
              <a:t>Si nous restons dans la dépendance du Seigneur, il va nous conduire </a:t>
            </a:r>
          </a:p>
          <a:p>
            <a:pPr lvl="1"/>
            <a:r>
              <a:rPr lang="fr-FR" dirty="0" smtClean="0"/>
              <a:t>à l’endroit où il veut </a:t>
            </a:r>
          </a:p>
          <a:p>
            <a:pPr lvl="1"/>
            <a:r>
              <a:rPr lang="fr-FR" dirty="0" smtClean="0"/>
              <a:t>au moment choisi par Lui.</a:t>
            </a:r>
            <a:endParaRPr lang="fr-FR" dirty="0"/>
          </a:p>
        </p:txBody>
      </p:sp>
    </p:spTree>
    <p:extLst>
      <p:ext uri="{BB962C8B-B14F-4D97-AF65-F5344CB8AC3E}">
        <p14:creationId xmlns:p14="http://schemas.microsoft.com/office/powerpoint/2010/main" val="2122277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L'épitre aux Hébreux nous parle de </a:t>
            </a:r>
            <a:r>
              <a:rPr lang="fr-FR" dirty="0" err="1"/>
              <a:t>Melchisédek</a:t>
            </a:r>
            <a:r>
              <a:rPr lang="fr-FR" dirty="0"/>
              <a:t>:</a:t>
            </a:r>
          </a:p>
          <a:p>
            <a:pPr lvl="2"/>
            <a:r>
              <a:rPr lang="fr-FR" dirty="0"/>
              <a:t>On ne lui connaît ni père ni mère, ni généalogie, ni commencement de jours ni fin de vie, mais, rendu semblable au Fils de Dieu, il reste prêtre pour toujours. Remarquez quelle est la grandeur de ce personnage, puisque le patriarche Abraham lui a donné [même] le dixième de son butin. </a:t>
            </a:r>
            <a:r>
              <a:rPr lang="fr-FR" dirty="0" err="1"/>
              <a:t>Hbr</a:t>
            </a:r>
            <a:r>
              <a:rPr lang="fr-FR" dirty="0"/>
              <a:t> 7,3	</a:t>
            </a:r>
          </a:p>
          <a:p>
            <a:r>
              <a:rPr lang="fr-FR" dirty="0" err="1"/>
              <a:t>Melchisédek</a:t>
            </a:r>
            <a:r>
              <a:rPr lang="fr-FR" dirty="0"/>
              <a:t> est une figure de Jésus-Christ</a:t>
            </a:r>
            <a:r>
              <a:rPr lang="fr-FR" dirty="0" smtClean="0"/>
              <a:t>.</a:t>
            </a:r>
            <a:endParaRPr lang="fr-FR" dirty="0"/>
          </a:p>
          <a:p>
            <a:r>
              <a:rPr lang="fr-FR" dirty="0"/>
              <a:t>Réalisons-nous la grandeur, la majesté de Jésus-Christ?</a:t>
            </a:r>
          </a:p>
          <a:p>
            <a:pPr lvl="1"/>
            <a:r>
              <a:rPr lang="fr-FR" dirty="0"/>
              <a:t>Plus nous le réaliserons, plus nous désirerons vivre pour lui!</a:t>
            </a:r>
          </a:p>
          <a:p>
            <a:endParaRPr lang="fr-FR" dirty="0"/>
          </a:p>
          <a:p>
            <a:endParaRPr lang="fr-FR" dirty="0"/>
          </a:p>
        </p:txBody>
      </p:sp>
      <p:sp>
        <p:nvSpPr>
          <p:cNvPr id="3" name="Titre 2"/>
          <p:cNvSpPr>
            <a:spLocks noGrp="1"/>
          </p:cNvSpPr>
          <p:nvPr>
            <p:ph type="title"/>
          </p:nvPr>
        </p:nvSpPr>
        <p:spPr/>
        <p:txBody>
          <a:bodyPr/>
          <a:lstStyle/>
          <a:p>
            <a:endParaRPr lang="fr-FR"/>
          </a:p>
        </p:txBody>
      </p:sp>
    </p:spTree>
    <p:extLst>
      <p:ext uri="{BB962C8B-B14F-4D97-AF65-F5344CB8AC3E}">
        <p14:creationId xmlns:p14="http://schemas.microsoft.com/office/powerpoint/2010/main" val="9973054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Abram lui donne la dîme de tout. </a:t>
            </a:r>
          </a:p>
          <a:p>
            <a:r>
              <a:rPr lang="fr-FR" dirty="0"/>
              <a:t>C’est la 1ère mention de la dîme dans la bible.</a:t>
            </a:r>
          </a:p>
          <a:p>
            <a:r>
              <a:rPr lang="fr-FR" dirty="0"/>
              <a:t>Ainsi ce principe est antérieur à la loi de Moïse.</a:t>
            </a:r>
          </a:p>
          <a:p>
            <a:r>
              <a:rPr lang="fr-FR" dirty="0"/>
              <a:t>Les Israélites devaient donner à Dieu le dixième de tout:</a:t>
            </a:r>
          </a:p>
          <a:p>
            <a:pPr lvl="1"/>
            <a:r>
              <a:rPr lang="fr-FR" dirty="0"/>
              <a:t>d</a:t>
            </a:r>
            <a:r>
              <a:rPr lang="fr-FR" dirty="0" smtClean="0"/>
              <a:t>e </a:t>
            </a:r>
            <a:r>
              <a:rPr lang="fr-FR" dirty="0"/>
              <a:t>leur argent,</a:t>
            </a:r>
          </a:p>
          <a:p>
            <a:pPr lvl="1"/>
            <a:r>
              <a:rPr lang="fr-FR" dirty="0"/>
              <a:t>d</a:t>
            </a:r>
            <a:r>
              <a:rPr lang="fr-FR" dirty="0" smtClean="0"/>
              <a:t>e </a:t>
            </a:r>
            <a:r>
              <a:rPr lang="fr-FR" dirty="0"/>
              <a:t>leurs animaux,</a:t>
            </a:r>
          </a:p>
          <a:p>
            <a:pPr lvl="1"/>
            <a:r>
              <a:rPr lang="fr-FR" dirty="0"/>
              <a:t>d</a:t>
            </a:r>
            <a:r>
              <a:rPr lang="fr-FR" dirty="0" smtClean="0"/>
              <a:t>e </a:t>
            </a:r>
            <a:r>
              <a:rPr lang="fr-FR" dirty="0"/>
              <a:t>leurs fruits.</a:t>
            </a:r>
          </a:p>
          <a:p>
            <a:endParaRPr lang="fr-FR" dirty="0"/>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t="-32740" r="-5249" b="-32740"/>
          <a:stretch/>
        </p:blipFill>
        <p:spPr>
          <a:xfrm>
            <a:off x="5827889" y="1066799"/>
            <a:ext cx="3144844" cy="4944535"/>
          </a:xfrm>
        </p:spPr>
      </p:pic>
    </p:spTree>
    <p:extLst>
      <p:ext uri="{BB962C8B-B14F-4D97-AF65-F5344CB8AC3E}">
        <p14:creationId xmlns:p14="http://schemas.microsoft.com/office/powerpoint/2010/main" val="31938233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La </a:t>
            </a:r>
            <a:r>
              <a:rPr lang="fr-FR" dirty="0"/>
              <a:t>dîme n’est pas mentionnée dans le Nouveau Testament.</a:t>
            </a:r>
          </a:p>
          <a:p>
            <a:r>
              <a:rPr lang="fr-FR" dirty="0"/>
              <a:t>Par contre de nombreux passages nous parlent de la gestion de notre argent:</a:t>
            </a:r>
          </a:p>
          <a:p>
            <a:pPr lvl="2"/>
            <a:r>
              <a:rPr lang="fr-FR" dirty="0"/>
              <a:t>Que chacun donne comme il l'a décidé dans son </a:t>
            </a:r>
            <a:r>
              <a:rPr lang="fr-FR" dirty="0" err="1"/>
              <a:t>coeur</a:t>
            </a:r>
            <a:r>
              <a:rPr lang="fr-FR" dirty="0"/>
              <a:t>, sans regret ni contrainte, car Dieu aime celui qui donne avec joie. 2.Cor 9,7	</a:t>
            </a:r>
          </a:p>
          <a:p>
            <a:pPr lvl="3"/>
            <a:r>
              <a:rPr lang="fr-FR" dirty="0"/>
              <a:t>Voir aussi 2.Cor 8,7 + 1.Cor 16</a:t>
            </a:r>
            <a:r>
              <a:rPr lang="fr-FR" dirty="0" smtClean="0"/>
              <a:t>,</a:t>
            </a:r>
            <a:r>
              <a:rPr lang="fr-FR" dirty="0"/>
              <a:t>	</a:t>
            </a:r>
          </a:p>
          <a:p>
            <a:r>
              <a:rPr lang="fr-FR" dirty="0"/>
              <a:t>Abraham a donné la dîme à Dieu (dans la personne de </a:t>
            </a:r>
            <a:r>
              <a:rPr lang="fr-FR" dirty="0" err="1"/>
              <a:t>Melchisedeck</a:t>
            </a:r>
            <a:r>
              <a:rPr lang="fr-FR" dirty="0"/>
              <a:t>).</a:t>
            </a:r>
          </a:p>
          <a:p>
            <a:endParaRPr lang="fr-FR" dirty="0"/>
          </a:p>
        </p:txBody>
      </p:sp>
      <p:sp>
        <p:nvSpPr>
          <p:cNvPr id="3" name="Titre 2"/>
          <p:cNvSpPr>
            <a:spLocks noGrp="1"/>
          </p:cNvSpPr>
          <p:nvPr>
            <p:ph type="title"/>
          </p:nvPr>
        </p:nvSpPr>
        <p:spPr/>
        <p:txBody>
          <a:bodyPr/>
          <a:lstStyle/>
          <a:p>
            <a:r>
              <a:rPr lang="fr-FR" dirty="0" smtClean="0"/>
              <a:t>La dîme</a:t>
            </a:r>
            <a:endParaRPr lang="fr-FR" dirty="0"/>
          </a:p>
        </p:txBody>
      </p:sp>
    </p:spTree>
    <p:extLst>
      <p:ext uri="{BB962C8B-B14F-4D97-AF65-F5344CB8AC3E}">
        <p14:creationId xmlns:p14="http://schemas.microsoft.com/office/powerpoint/2010/main" val="16006716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Espace réservé du texte 2"/>
          <p:cNvSpPr>
            <a:spLocks noGrp="1"/>
          </p:cNvSpPr>
          <p:nvPr>
            <p:ph type="body" sz="quarter" idx="12"/>
          </p:nvPr>
        </p:nvSpPr>
        <p:spPr/>
        <p:txBody>
          <a:bodyPr/>
          <a:lstStyle/>
          <a:p>
            <a:r>
              <a:rPr lang="fr-FR" dirty="0"/>
              <a:t>Faisons aussi nos dons directement à Dieu qui se chargera de les utiliser</a:t>
            </a:r>
          </a:p>
          <a:p>
            <a:pPr lvl="1"/>
            <a:r>
              <a:rPr lang="fr-FR" dirty="0"/>
              <a:t>pour les frais de l’église,</a:t>
            </a:r>
          </a:p>
          <a:p>
            <a:pPr lvl="1"/>
            <a:r>
              <a:rPr lang="fr-FR" dirty="0"/>
              <a:t>pour le pasteur,</a:t>
            </a:r>
          </a:p>
          <a:p>
            <a:pPr lvl="1"/>
            <a:r>
              <a:rPr lang="fr-FR" dirty="0"/>
              <a:t>pour les missionnaires à l’étranger,</a:t>
            </a:r>
          </a:p>
          <a:p>
            <a:pPr lvl="1"/>
            <a:r>
              <a:rPr lang="fr-FR" dirty="0" smtClean="0"/>
              <a:t>Etc…</a:t>
            </a:r>
          </a:p>
        </p:txBody>
      </p:sp>
      <p:sp>
        <p:nvSpPr>
          <p:cNvPr id="9" name="Text Box 13"/>
          <p:cNvSpPr txBox="1">
            <a:spLocks noChangeArrowheads="1"/>
          </p:cNvSpPr>
          <p:nvPr/>
        </p:nvSpPr>
        <p:spPr bwMode="auto">
          <a:xfrm>
            <a:off x="8690889" y="6058430"/>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2587933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smtClean="0"/>
              <a:t>Et </a:t>
            </a:r>
            <a:r>
              <a:rPr lang="fr-FR" dirty="0"/>
              <a:t>si nous commencions également à donner le dixième de notre revenu?</a:t>
            </a:r>
          </a:p>
          <a:p>
            <a:r>
              <a:rPr lang="fr-FR" dirty="0"/>
              <a:t>C’est bien mais aucune règle biblique ne nous limite à ce pourcentage.</a:t>
            </a:r>
          </a:p>
          <a:p>
            <a:r>
              <a:rPr lang="fr-FR" dirty="0"/>
              <a:t>Reprenons les 3 points sur lesquels devrait se baser notre offrande</a:t>
            </a:r>
            <a:r>
              <a:rPr lang="fr-FR" dirty="0" smtClean="0"/>
              <a:t>:</a:t>
            </a:r>
            <a:endParaRPr lang="fr-FR" dirty="0"/>
          </a:p>
          <a:p>
            <a:pPr lvl="1"/>
            <a:r>
              <a:rPr lang="fr-FR" dirty="0" smtClean="0"/>
              <a:t>avec </a:t>
            </a:r>
            <a:r>
              <a:rPr lang="fr-FR" dirty="0"/>
              <a:t>joie,</a:t>
            </a:r>
          </a:p>
          <a:p>
            <a:pPr lvl="1"/>
            <a:r>
              <a:rPr lang="fr-FR" dirty="0" smtClean="0"/>
              <a:t>pas </a:t>
            </a:r>
            <a:r>
              <a:rPr lang="fr-FR" dirty="0"/>
              <a:t>sous la contrainte,</a:t>
            </a:r>
          </a:p>
          <a:p>
            <a:pPr lvl="1"/>
            <a:r>
              <a:rPr lang="fr-FR" dirty="0" smtClean="0"/>
              <a:t>de </a:t>
            </a:r>
            <a:r>
              <a:rPr lang="fr-FR" dirty="0"/>
              <a:t>façon préméditée.</a:t>
            </a:r>
          </a:p>
          <a:p>
            <a:pPr lvl="1"/>
            <a:endParaRPr lang="fr-FR" dirty="0"/>
          </a:p>
          <a:p>
            <a:pPr lvl="1"/>
            <a:endParaRPr lang="fr-FR" dirty="0"/>
          </a:p>
          <a:p>
            <a:endParaRPr lang="fr-FR" dirty="0"/>
          </a:p>
        </p:txBody>
      </p:sp>
      <p:sp>
        <p:nvSpPr>
          <p:cNvPr id="5" name="Titre 4"/>
          <p:cNvSpPr>
            <a:spLocks noGrp="1"/>
          </p:cNvSpPr>
          <p:nvPr>
            <p:ph type="title"/>
          </p:nvPr>
        </p:nvSpPr>
        <p:spPr/>
        <p:txBody>
          <a:bodyPr/>
          <a:lstStyle/>
          <a:p>
            <a:endParaRPr lang="fr-FR" dirty="0"/>
          </a:p>
        </p:txBody>
      </p:sp>
    </p:spTree>
    <p:extLst>
      <p:ext uri="{BB962C8B-B14F-4D97-AF65-F5344CB8AC3E}">
        <p14:creationId xmlns:p14="http://schemas.microsoft.com/office/powerpoint/2010/main" val="220526940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Après </a:t>
            </a:r>
            <a:r>
              <a:rPr lang="fr-FR" dirty="0" smtClean="0"/>
              <a:t>la </a:t>
            </a:r>
            <a:r>
              <a:rPr lang="fr-FR" dirty="0"/>
              <a:t>grande </a:t>
            </a:r>
            <a:r>
              <a:rPr lang="fr-FR" dirty="0" smtClean="0"/>
              <a:t>victoire vécue par Abram et ses serviteurs, </a:t>
            </a:r>
            <a:r>
              <a:rPr lang="fr-FR" dirty="0"/>
              <a:t>l'Eternel s'adresse à </a:t>
            </a:r>
            <a:r>
              <a:rPr lang="fr-FR" dirty="0" smtClean="0"/>
              <a:t>lui </a:t>
            </a:r>
            <a:r>
              <a:rPr lang="fr-FR" dirty="0"/>
              <a:t>dans une vision.</a:t>
            </a:r>
          </a:p>
          <a:p>
            <a:r>
              <a:rPr lang="fr-FR" dirty="0"/>
              <a:t>Il lui dit:</a:t>
            </a:r>
          </a:p>
          <a:p>
            <a:pPr lvl="2"/>
            <a:r>
              <a:rPr lang="fr-FR" dirty="0"/>
              <a:t>Abram, n'aie pas peur! Je suis ton bouclier et ta récompense sera très grande. </a:t>
            </a:r>
            <a:r>
              <a:rPr lang="fr-FR" dirty="0" err="1"/>
              <a:t>Gn</a:t>
            </a:r>
            <a:r>
              <a:rPr lang="fr-FR" dirty="0"/>
              <a:t> 15,1	</a:t>
            </a:r>
          </a:p>
          <a:p>
            <a:r>
              <a:rPr lang="fr-FR" dirty="0" smtClean="0"/>
              <a:t>Abram </a:t>
            </a:r>
            <a:r>
              <a:rPr lang="fr-FR" dirty="0"/>
              <a:t>lui répond:</a:t>
            </a:r>
          </a:p>
          <a:p>
            <a:pPr lvl="2"/>
            <a:r>
              <a:rPr lang="fr-FR" dirty="0"/>
              <a:t>Seigneur Eternel, que me donneras-tu? Je m'en vais sans enfants et l'héritier de mes biens, c'est </a:t>
            </a:r>
            <a:r>
              <a:rPr lang="fr-FR" dirty="0" err="1"/>
              <a:t>Eliézer</a:t>
            </a:r>
            <a:r>
              <a:rPr lang="fr-FR" dirty="0"/>
              <a:t> de Damas. </a:t>
            </a:r>
            <a:r>
              <a:rPr lang="fr-FR" dirty="0" err="1"/>
              <a:t>Gn</a:t>
            </a:r>
            <a:r>
              <a:rPr lang="fr-FR" dirty="0"/>
              <a:t> </a:t>
            </a:r>
            <a:r>
              <a:rPr lang="fr-FR" dirty="0" smtClean="0"/>
              <a:t>15,2</a:t>
            </a:r>
          </a:p>
          <a:p>
            <a:r>
              <a:rPr lang="fr-FR" dirty="0"/>
              <a:t>L'Eternel lui donne une grande promesse:</a:t>
            </a:r>
          </a:p>
          <a:p>
            <a:pPr lvl="2"/>
            <a:r>
              <a:rPr lang="fr-FR" dirty="0"/>
              <a:t>Ce n'est pas lui qui sera ton héritier, mais bien celui qui naîtra de toi.» </a:t>
            </a:r>
            <a:r>
              <a:rPr lang="fr-FR" dirty="0" err="1"/>
              <a:t>Gn</a:t>
            </a:r>
            <a:r>
              <a:rPr lang="fr-FR" dirty="0"/>
              <a:t> 15,4</a:t>
            </a:r>
          </a:p>
          <a:p>
            <a:pPr lvl="2"/>
            <a:endParaRPr lang="fr-FR" dirty="0"/>
          </a:p>
          <a:p>
            <a:endParaRPr lang="fr-FR" dirty="0"/>
          </a:p>
          <a:p>
            <a:endParaRPr lang="fr-FR" dirty="0"/>
          </a:p>
        </p:txBody>
      </p:sp>
      <p:sp>
        <p:nvSpPr>
          <p:cNvPr id="4" name="Titre 3"/>
          <p:cNvSpPr>
            <a:spLocks noGrp="1"/>
          </p:cNvSpPr>
          <p:nvPr>
            <p:ph type="title"/>
          </p:nvPr>
        </p:nvSpPr>
        <p:spPr/>
        <p:txBody>
          <a:bodyPr/>
          <a:lstStyle/>
          <a:p>
            <a:r>
              <a:rPr lang="fr-FR" dirty="0"/>
              <a:t>Alliance de l'Eternel avec Abram</a:t>
            </a:r>
          </a:p>
        </p:txBody>
      </p:sp>
    </p:spTree>
    <p:extLst>
      <p:ext uri="{BB962C8B-B14F-4D97-AF65-F5344CB8AC3E}">
        <p14:creationId xmlns:p14="http://schemas.microsoft.com/office/powerpoint/2010/main" val="84231243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a:t>
            </a:r>
            <a:r>
              <a:rPr lang="fr-FR" dirty="0"/>
              <a:t>le conduit dehors et lui dit</a:t>
            </a:r>
            <a:r>
              <a:rPr lang="fr-FR" dirty="0" smtClean="0"/>
              <a:t>:</a:t>
            </a:r>
            <a:endParaRPr lang="fr-FR" dirty="0"/>
          </a:p>
          <a:p>
            <a:pPr lvl="2"/>
            <a:r>
              <a:rPr lang="fr-FR" dirty="0"/>
              <a:t>Regarde vers le ciel et compte les étoiles, si tu peux les compter.» Il lui affirma: Telle sera ta descendance. </a:t>
            </a:r>
            <a:r>
              <a:rPr lang="fr-FR" dirty="0" err="1"/>
              <a:t>Gn</a:t>
            </a:r>
            <a:r>
              <a:rPr lang="fr-FR" dirty="0"/>
              <a:t> 15,5	</a:t>
            </a:r>
          </a:p>
          <a:p>
            <a:r>
              <a:rPr lang="fr-FR" dirty="0"/>
              <a:t>Comment réagit Abram?</a:t>
            </a:r>
          </a:p>
          <a:p>
            <a:pPr lvl="2"/>
            <a:r>
              <a:rPr lang="fr-FR" dirty="0"/>
              <a:t>Abram eut confiance en l'Eternel, qui le lui compta comme justice. </a:t>
            </a:r>
            <a:r>
              <a:rPr lang="fr-FR" sz="1800" dirty="0" err="1"/>
              <a:t>Gn</a:t>
            </a:r>
            <a:r>
              <a:rPr lang="fr-FR" sz="1800" dirty="0"/>
              <a:t> 15,6</a:t>
            </a:r>
          </a:p>
          <a:p>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8466352" y="5947035"/>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710898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66799"/>
            <a:ext cx="8982000" cy="4944535"/>
          </a:xfrm>
        </p:spPr>
        <p:txBody>
          <a:bodyPr/>
          <a:lstStyle/>
          <a:p>
            <a:r>
              <a:rPr lang="fr-FR" dirty="0" smtClean="0"/>
              <a:t>Il </a:t>
            </a:r>
            <a:r>
              <a:rPr lang="fr-FR" dirty="0"/>
              <a:t>le conduit dehors et lui dit</a:t>
            </a:r>
            <a:r>
              <a:rPr lang="fr-FR" dirty="0" smtClean="0"/>
              <a:t>:</a:t>
            </a:r>
            <a:endParaRPr lang="fr-FR" dirty="0"/>
          </a:p>
          <a:p>
            <a:pPr lvl="2"/>
            <a:r>
              <a:rPr lang="fr-FR" dirty="0"/>
              <a:t>Regarde vers le ciel et compte les étoiles, si tu peux les compter.» Il lui affirma: Telle sera ta descendance. </a:t>
            </a:r>
            <a:r>
              <a:rPr lang="fr-FR" dirty="0" err="1"/>
              <a:t>Gn</a:t>
            </a:r>
            <a:r>
              <a:rPr lang="fr-FR" dirty="0"/>
              <a:t> 15,5	</a:t>
            </a:r>
          </a:p>
          <a:p>
            <a:r>
              <a:rPr lang="fr-FR" dirty="0"/>
              <a:t>Comment réagit Abram?</a:t>
            </a:r>
          </a:p>
          <a:p>
            <a:pPr lvl="2"/>
            <a:r>
              <a:rPr lang="fr-FR" dirty="0"/>
              <a:t>Abram eut confiance en l'Eternel, qui le lui compta comme justice. </a:t>
            </a:r>
            <a:r>
              <a:rPr lang="fr-FR" sz="1800" dirty="0" err="1"/>
              <a:t>Gn</a:t>
            </a:r>
            <a:r>
              <a:rPr lang="fr-FR" sz="1800" dirty="0"/>
              <a:t> 15,6</a:t>
            </a:r>
          </a:p>
          <a:p>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983038"/>
            <a:ext cx="9144000" cy="2890837"/>
          </a:xfrm>
        </p:spPr>
      </p:pic>
      <p:sp>
        <p:nvSpPr>
          <p:cNvPr id="5" name="Text Box 13"/>
          <p:cNvSpPr txBox="1">
            <a:spLocks noChangeArrowheads="1"/>
          </p:cNvSpPr>
          <p:nvPr/>
        </p:nvSpPr>
        <p:spPr bwMode="auto">
          <a:xfrm>
            <a:off x="8466352" y="5947035"/>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256338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Durant la nuit, alors qu'il dort, l'Eternel lui dit:</a:t>
            </a:r>
          </a:p>
          <a:p>
            <a:pPr lvl="2"/>
            <a:r>
              <a:rPr lang="fr-FR" dirty="0"/>
              <a:t>Sache que tes descendants seront étrangers dans un pays qui ne sera pas à eux. On les réduira en esclavage et on les opprimera pendant 400 ans. Cependant, la nation dont ils seront esclaves, c'est moi-même qui la jugerai, et ils sortiront ensuite avec de grandes richesses. </a:t>
            </a:r>
            <a:r>
              <a:rPr lang="fr-FR" dirty="0" err="1"/>
              <a:t>Gn</a:t>
            </a:r>
            <a:r>
              <a:rPr lang="fr-FR" dirty="0"/>
              <a:t> </a:t>
            </a:r>
            <a:r>
              <a:rPr lang="fr-FR" dirty="0" smtClean="0"/>
              <a:t>15,14</a:t>
            </a:r>
          </a:p>
          <a:p>
            <a:r>
              <a:rPr lang="fr-FR" dirty="0"/>
              <a:t>Il lui dit encore:	</a:t>
            </a:r>
          </a:p>
          <a:p>
            <a:pPr lvl="2"/>
            <a:r>
              <a:rPr lang="fr-FR" dirty="0"/>
              <a:t>… tu iras dans la paix rejoindre tes ancêtres, tu seras enterré après une heureuse vieillesse.  Ce n'est qu'à la quatrième génération qu'ils reviendront ici… </a:t>
            </a:r>
            <a:r>
              <a:rPr lang="fr-FR" dirty="0" err="1"/>
              <a:t>Gn</a:t>
            </a:r>
            <a:r>
              <a:rPr lang="fr-FR" dirty="0"/>
              <a:t> 15,16</a:t>
            </a:r>
          </a:p>
          <a:p>
            <a:pPr lvl="2"/>
            <a:endParaRPr lang="fr-FR" dirty="0"/>
          </a:p>
          <a:p>
            <a:endParaRPr lang="fr-FR" dirty="0"/>
          </a:p>
          <a:p>
            <a:endParaRPr lang="fr-FR" dirty="0"/>
          </a:p>
        </p:txBody>
      </p:sp>
    </p:spTree>
    <p:extLst>
      <p:ext uri="{BB962C8B-B14F-4D97-AF65-F5344CB8AC3E}">
        <p14:creationId xmlns:p14="http://schemas.microsoft.com/office/powerpoint/2010/main" val="25705922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2"/>
          </p:nvPr>
        </p:nvSpPr>
        <p:spPr/>
        <p:txBody>
          <a:bodyPr/>
          <a:lstStyle/>
          <a:p>
            <a:r>
              <a:rPr lang="fr-FR" dirty="0" smtClean="0"/>
              <a:t>L'Eternel </a:t>
            </a:r>
            <a:r>
              <a:rPr lang="fr-FR" dirty="0"/>
              <a:t>lui indique les dimensions du pays qu’Il donnera à sa postérité.</a:t>
            </a:r>
          </a:p>
          <a:p>
            <a:pPr lvl="2"/>
            <a:r>
              <a:rPr lang="fr-FR" dirty="0"/>
              <a:t>C'est à ta descendance que je donne ce pays, celui qui va du fleuve d'Egypte jusqu'au grand fleuve, jusqu'à l'Euphrate. </a:t>
            </a:r>
            <a:r>
              <a:rPr lang="fr-FR" dirty="0" err="1"/>
              <a:t>Gn</a:t>
            </a:r>
            <a:r>
              <a:rPr lang="fr-FR" dirty="0"/>
              <a:t> 15,18</a:t>
            </a:r>
          </a:p>
          <a:p>
            <a:endParaRPr lang="fr-FR" dirty="0"/>
          </a:p>
          <a:p>
            <a:endParaRPr lang="fr-FR" dirty="0"/>
          </a:p>
          <a:p>
            <a:endParaRPr lang="fr-FR" dirty="0"/>
          </a:p>
          <a:p>
            <a:endParaRPr lang="fr-FR" dirty="0"/>
          </a:p>
          <a:p>
            <a:endParaRPr lang="fr-FR" dirty="0"/>
          </a:p>
        </p:txBody>
      </p:sp>
      <p:sp>
        <p:nvSpPr>
          <p:cNvPr id="5" name="Text Box 13"/>
          <p:cNvSpPr txBox="1">
            <a:spLocks noChangeArrowheads="1"/>
          </p:cNvSpPr>
          <p:nvPr/>
        </p:nvSpPr>
        <p:spPr bwMode="auto">
          <a:xfrm>
            <a:off x="8623243" y="6087054"/>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pic>
        <p:nvPicPr>
          <p:cNvPr id="3" name="Espace réservé pour une image  2"/>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3601504" y="6170614"/>
            <a:ext cx="85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smtClean="0">
                <a:solidFill>
                  <a:srgbClr val="4D4D4D"/>
                </a:solidFill>
                <a:latin typeface="+mj-lt"/>
              </a:rPr>
              <a:t>Galilée</a:t>
            </a:r>
            <a:endParaRPr lang="fr-FR" sz="1800" b="0" dirty="0">
              <a:solidFill>
                <a:srgbClr val="4D4D4D"/>
              </a:solidFill>
              <a:latin typeface="+mj-lt"/>
            </a:endParaRPr>
          </a:p>
        </p:txBody>
      </p:sp>
    </p:spTree>
    <p:extLst>
      <p:ext uri="{BB962C8B-B14F-4D97-AF65-F5344CB8AC3E}">
        <p14:creationId xmlns:p14="http://schemas.microsoft.com/office/powerpoint/2010/main" val="2159548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t="-50561" b="-50561"/>
          <a:stretch>
            <a:fillRect/>
          </a:stretch>
        </p:blipFill>
        <p:spPr>
          <a:xfrm rot="5400000">
            <a:off x="6167438" y="1122363"/>
            <a:ext cx="2987675" cy="4957762"/>
          </a:xfrm>
        </p:spPr>
      </p:pic>
      <p:sp>
        <p:nvSpPr>
          <p:cNvPr id="3" name="Espace réservé du texte 2"/>
          <p:cNvSpPr>
            <a:spLocks noGrp="1"/>
          </p:cNvSpPr>
          <p:nvPr>
            <p:ph type="body" sz="quarter" idx="12"/>
          </p:nvPr>
        </p:nvSpPr>
        <p:spPr/>
        <p:txBody>
          <a:bodyPr/>
          <a:lstStyle/>
          <a:p>
            <a:r>
              <a:rPr lang="fr-FR" dirty="0" smtClean="0"/>
              <a:t>Il peut nous amener à exercer une activité dont nous ne comprenons l’utilité que des années plus tard.</a:t>
            </a:r>
          </a:p>
          <a:p>
            <a:r>
              <a:rPr lang="fr-FR" dirty="0" smtClean="0"/>
              <a:t>Restons à son écoute:</a:t>
            </a:r>
          </a:p>
          <a:p>
            <a:pPr lvl="1"/>
            <a:r>
              <a:rPr lang="fr-FR" dirty="0" smtClean="0"/>
              <a:t>Plus nous serons en communion avec Lui,</a:t>
            </a:r>
          </a:p>
          <a:p>
            <a:pPr lvl="1"/>
            <a:r>
              <a:rPr lang="fr-FR" dirty="0" smtClean="0"/>
              <a:t>Mieux nous comprendrons ses instructions.</a:t>
            </a:r>
          </a:p>
        </p:txBody>
      </p:sp>
    </p:spTree>
    <p:extLst>
      <p:ext uri="{BB962C8B-B14F-4D97-AF65-F5344CB8AC3E}">
        <p14:creationId xmlns:p14="http://schemas.microsoft.com/office/powerpoint/2010/main" val="20768099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La bible présente 3 fois Abram comme l’ami de Dieu.</a:t>
            </a:r>
          </a:p>
          <a:p>
            <a:pPr lvl="2"/>
            <a:r>
              <a:rPr lang="fr-FR" dirty="0"/>
              <a:t>Ainsi s'est accompli ce que dit l'Ecriture: Abraham eut confiance en Dieu et cela lui fut compté comme justice. Et il a été appelé ami de Dieu. </a:t>
            </a:r>
            <a:r>
              <a:rPr lang="fr-FR" dirty="0" err="1"/>
              <a:t>Jc</a:t>
            </a:r>
            <a:r>
              <a:rPr lang="fr-FR" dirty="0"/>
              <a:t> 2.23 </a:t>
            </a:r>
          </a:p>
          <a:p>
            <a:r>
              <a:rPr lang="fr-FR" dirty="0"/>
              <a:t>Nous pouvons aussi avoir une même relation avec notre Seigneur Jésus.</a:t>
            </a:r>
          </a:p>
          <a:p>
            <a:pPr lvl="2"/>
            <a:r>
              <a:rPr lang="fr-FR" dirty="0" smtClean="0"/>
              <a:t>…</a:t>
            </a:r>
            <a:r>
              <a:rPr lang="fr-FR" dirty="0"/>
              <a:t>je vous ai appelés amis parce que je vous ai fait connaître tout ce que j'ai appris de mon Père. </a:t>
            </a:r>
            <a:r>
              <a:rPr lang="fr-FR" dirty="0" err="1"/>
              <a:t>Jn</a:t>
            </a:r>
            <a:r>
              <a:rPr lang="fr-FR" dirty="0"/>
              <a:t> 15.15 </a:t>
            </a:r>
          </a:p>
          <a:p>
            <a:endParaRPr lang="fr-FR" dirty="0"/>
          </a:p>
          <a:p>
            <a:endParaRPr lang="fr-FR" dirty="0"/>
          </a:p>
        </p:txBody>
      </p:sp>
      <p:pic>
        <p:nvPicPr>
          <p:cNvPr id="6"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Box 13"/>
          <p:cNvSpPr txBox="1">
            <a:spLocks noChangeArrowheads="1"/>
          </p:cNvSpPr>
          <p:nvPr/>
        </p:nvSpPr>
        <p:spPr bwMode="auto">
          <a:xfrm>
            <a:off x="8783823" y="599717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2284646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2597803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err="1"/>
              <a:t>Saraï</a:t>
            </a:r>
            <a:r>
              <a:rPr lang="fr-FR" dirty="0"/>
              <a:t>, la femme d'Abram, ne peut avoir d'enfants.</a:t>
            </a:r>
          </a:p>
          <a:p>
            <a:r>
              <a:rPr lang="fr-FR" dirty="0"/>
              <a:t>Elle dit à son mari:</a:t>
            </a:r>
          </a:p>
          <a:p>
            <a:pPr lvl="2"/>
            <a:r>
              <a:rPr lang="fr-FR" dirty="0"/>
              <a:t>Voici que l'Eternel m'a rendue stérile. Aie des relations avec ma servante: peut-être aurai-je par elle des enfants. </a:t>
            </a:r>
            <a:r>
              <a:rPr lang="fr-FR" dirty="0" err="1"/>
              <a:t>Gn</a:t>
            </a:r>
            <a:r>
              <a:rPr lang="fr-FR" dirty="0"/>
              <a:t> 16,2</a:t>
            </a:r>
          </a:p>
          <a:p>
            <a:r>
              <a:rPr lang="fr-FR" dirty="0"/>
              <a:t>Abram écoute </a:t>
            </a:r>
            <a:r>
              <a:rPr lang="fr-FR" dirty="0" smtClean="0"/>
              <a:t>sa femme et va </a:t>
            </a:r>
            <a:r>
              <a:rPr lang="fr-FR" dirty="0"/>
              <a:t>vers Agar </a:t>
            </a:r>
            <a:r>
              <a:rPr lang="fr-FR" dirty="0" smtClean="0"/>
              <a:t>qui </a:t>
            </a:r>
            <a:r>
              <a:rPr lang="fr-FR" dirty="0"/>
              <a:t>devient enceinte.</a:t>
            </a:r>
          </a:p>
          <a:p>
            <a:r>
              <a:rPr lang="fr-FR" dirty="0"/>
              <a:t>Elle se met alors à mépriser sa maîtresse.</a:t>
            </a:r>
          </a:p>
          <a:p>
            <a:r>
              <a:rPr lang="fr-FR" dirty="0" err="1"/>
              <a:t>Saraï</a:t>
            </a:r>
            <a:r>
              <a:rPr lang="fr-FR" dirty="0"/>
              <a:t> réagit et maltraite sa servante qui s'enfuit.</a:t>
            </a:r>
          </a:p>
          <a:p>
            <a:r>
              <a:rPr lang="fr-FR" dirty="0"/>
              <a:t>L'ange de l'Eternel parle à Agar dans le désert:</a:t>
            </a:r>
          </a:p>
          <a:p>
            <a:pPr lvl="2"/>
            <a:r>
              <a:rPr lang="fr-FR" dirty="0"/>
              <a:t>Il dit: «Agar, servante de </a:t>
            </a:r>
            <a:r>
              <a:rPr lang="fr-FR" dirty="0" err="1"/>
              <a:t>Saraï</a:t>
            </a:r>
            <a:r>
              <a:rPr lang="fr-FR" dirty="0"/>
              <a:t>, d'où viens-tu et où vas-tu? </a:t>
            </a:r>
            <a:r>
              <a:rPr lang="fr-FR" dirty="0" err="1"/>
              <a:t>Gn</a:t>
            </a:r>
            <a:r>
              <a:rPr lang="fr-FR" dirty="0"/>
              <a:t> 16.8 </a:t>
            </a:r>
          </a:p>
          <a:p>
            <a:endParaRPr lang="fr-FR" dirty="0"/>
          </a:p>
        </p:txBody>
      </p:sp>
      <p:sp>
        <p:nvSpPr>
          <p:cNvPr id="4" name="Titre 3"/>
          <p:cNvSpPr>
            <a:spLocks noGrp="1"/>
          </p:cNvSpPr>
          <p:nvPr>
            <p:ph type="title"/>
          </p:nvPr>
        </p:nvSpPr>
        <p:spPr/>
        <p:txBody>
          <a:bodyPr/>
          <a:lstStyle/>
          <a:p>
            <a:r>
              <a:rPr lang="fr-FR" dirty="0"/>
              <a:t>Agar et Ismaël</a:t>
            </a:r>
          </a:p>
        </p:txBody>
      </p:sp>
    </p:spTree>
    <p:extLst>
      <p:ext uri="{BB962C8B-B14F-4D97-AF65-F5344CB8AC3E}">
        <p14:creationId xmlns:p14="http://schemas.microsoft.com/office/powerpoint/2010/main" val="39457232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p:txBody>
          <a:bodyPr/>
          <a:lstStyle/>
          <a:p>
            <a:r>
              <a:rPr lang="fr-FR" dirty="0"/>
              <a:t>Il y a toujours danger lorsque l’homme prend en main la réalisation des promesses faites par Dieu. </a:t>
            </a:r>
          </a:p>
          <a:p>
            <a:r>
              <a:rPr lang="fr-FR" dirty="0" smtClean="0"/>
              <a:t>Le </a:t>
            </a:r>
            <a:r>
              <a:rPr lang="fr-FR" dirty="0"/>
              <a:t>Seigneur ne répond pas toujours tout de suite à nos demandes.</a:t>
            </a:r>
          </a:p>
          <a:p>
            <a:r>
              <a:rPr lang="fr-FR" dirty="0"/>
              <a:t>Sa gestion du temps peut nous paraître étonnante.</a:t>
            </a:r>
          </a:p>
          <a:p>
            <a:r>
              <a:rPr lang="fr-FR" dirty="0"/>
              <a:t>Faisons-lui </a:t>
            </a:r>
            <a:r>
              <a:rPr lang="fr-FR" dirty="0" smtClean="0"/>
              <a:t>confiance</a:t>
            </a:r>
            <a:r>
              <a:rPr lang="fr-FR" dirty="0"/>
              <a:t>.</a:t>
            </a:r>
            <a:endParaRPr lang="fr-FR" dirty="0" smtClean="0"/>
          </a:p>
          <a:p>
            <a:endParaRPr lang="fr-FR" dirty="0"/>
          </a:p>
        </p:txBody>
      </p:sp>
      <p:sp>
        <p:nvSpPr>
          <p:cNvPr id="9" name="Text Box 13"/>
          <p:cNvSpPr txBox="1">
            <a:spLocks noChangeArrowheads="1"/>
          </p:cNvSpPr>
          <p:nvPr/>
        </p:nvSpPr>
        <p:spPr bwMode="auto">
          <a:xfrm>
            <a:off x="8683569" y="599717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1939155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Agar </a:t>
            </a:r>
            <a:r>
              <a:rPr lang="fr-FR" dirty="0"/>
              <a:t>répond: </a:t>
            </a:r>
          </a:p>
          <a:p>
            <a:pPr lvl="2"/>
            <a:r>
              <a:rPr lang="fr-FR" dirty="0"/>
              <a:t>Je m'enfuis loin de </a:t>
            </a:r>
            <a:r>
              <a:rPr lang="fr-FR" dirty="0" err="1"/>
              <a:t>Saraï</a:t>
            </a:r>
            <a:r>
              <a:rPr lang="fr-FR" dirty="0"/>
              <a:t>, ma maîtresse. </a:t>
            </a:r>
            <a:r>
              <a:rPr lang="fr-FR" dirty="0" err="1"/>
              <a:t>Gn</a:t>
            </a:r>
            <a:r>
              <a:rPr lang="fr-FR" dirty="0"/>
              <a:t> 16,8	</a:t>
            </a:r>
          </a:p>
          <a:p>
            <a:r>
              <a:rPr lang="fr-FR" dirty="0"/>
              <a:t>L'ange lui dit:</a:t>
            </a:r>
          </a:p>
          <a:p>
            <a:pPr lvl="2"/>
            <a:r>
              <a:rPr lang="fr-FR" dirty="0"/>
              <a:t>Retourne vers ta maîtresse et humilie-toi sous son pouvoir. </a:t>
            </a:r>
            <a:r>
              <a:rPr lang="fr-FR" dirty="0" err="1"/>
              <a:t>Gn</a:t>
            </a:r>
            <a:r>
              <a:rPr lang="fr-FR" dirty="0"/>
              <a:t> 16,9	</a:t>
            </a:r>
          </a:p>
          <a:p>
            <a:r>
              <a:rPr lang="fr-FR" dirty="0"/>
              <a:t>Il l'informe </a:t>
            </a:r>
          </a:p>
          <a:p>
            <a:pPr lvl="1"/>
            <a:r>
              <a:rPr lang="fr-FR" dirty="0"/>
              <a:t>qu'elle devra donner à son fils le nom d'Ismaël,</a:t>
            </a:r>
          </a:p>
          <a:p>
            <a:pPr lvl="1"/>
            <a:r>
              <a:rPr lang="fr-FR" dirty="0"/>
              <a:t>que sa postérité sera si nombreuse qu'on ne pourra la compter.</a:t>
            </a:r>
          </a:p>
          <a:p>
            <a:pPr lvl="1"/>
            <a:endParaRPr lang="fr-FR" dirty="0"/>
          </a:p>
        </p:txBody>
      </p:sp>
      <p:pic>
        <p:nvPicPr>
          <p:cNvPr id="4" name="Espace réservé pour une image  3"/>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5" name="Text Box 13"/>
          <p:cNvSpPr txBox="1">
            <a:spLocks noChangeArrowheads="1"/>
          </p:cNvSpPr>
          <p:nvPr/>
        </p:nvSpPr>
        <p:spPr bwMode="auto">
          <a:xfrm>
            <a:off x="2965849"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3523003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Abram est âgé de 99 ans.</a:t>
            </a:r>
          </a:p>
          <a:p>
            <a:r>
              <a:rPr lang="fr-FR" dirty="0" smtClean="0"/>
              <a:t>L'Eternel lui  annonce </a:t>
            </a:r>
            <a:r>
              <a:rPr lang="fr-FR" dirty="0"/>
              <a:t>que son nom sera dorénavant Abraham.</a:t>
            </a:r>
          </a:p>
          <a:p>
            <a:pPr lvl="1"/>
            <a:r>
              <a:rPr lang="fr-FR" dirty="0"/>
              <a:t>Abraham signifie "père d'une multitude de nations".</a:t>
            </a:r>
          </a:p>
          <a:p>
            <a:r>
              <a:rPr lang="fr-FR" dirty="0"/>
              <a:t>Il lui dit que </a:t>
            </a:r>
            <a:r>
              <a:rPr lang="fr-FR" dirty="0" err="1"/>
              <a:t>Saraï</a:t>
            </a:r>
            <a:r>
              <a:rPr lang="fr-FR" dirty="0"/>
              <a:t> s'appellera Sara et qu’elle enfantera un fils, Isaac.</a:t>
            </a:r>
          </a:p>
          <a:p>
            <a:pPr lvl="2"/>
            <a:r>
              <a:rPr lang="fr-FR" dirty="0"/>
              <a:t>C'est certain, ta femme Sara te donnera un fils et tu l'appelleras Isaac. J'établirai mon alliance avec lui comme une alliance perpétuelle pour sa descendance après lui. </a:t>
            </a:r>
            <a:r>
              <a:rPr lang="fr-FR" dirty="0" err="1"/>
              <a:t>Gn</a:t>
            </a:r>
            <a:r>
              <a:rPr lang="fr-FR" dirty="0"/>
              <a:t> 17;19 </a:t>
            </a:r>
          </a:p>
          <a:p>
            <a:r>
              <a:rPr lang="fr-FR" dirty="0"/>
              <a:t>Plus tard, Abraham est assis devant sa tente sous les chênes de </a:t>
            </a:r>
            <a:r>
              <a:rPr lang="fr-FR" dirty="0" err="1"/>
              <a:t>Mamré</a:t>
            </a:r>
            <a:r>
              <a:rPr lang="fr-FR" dirty="0"/>
              <a:t>.</a:t>
            </a:r>
          </a:p>
          <a:p>
            <a:endParaRPr lang="fr-FR" dirty="0"/>
          </a:p>
        </p:txBody>
      </p:sp>
      <p:sp>
        <p:nvSpPr>
          <p:cNvPr id="4" name="Titre 3"/>
          <p:cNvSpPr>
            <a:spLocks noGrp="1"/>
          </p:cNvSpPr>
          <p:nvPr>
            <p:ph type="title"/>
          </p:nvPr>
        </p:nvSpPr>
        <p:spPr/>
        <p:txBody>
          <a:bodyPr/>
          <a:lstStyle/>
          <a:p>
            <a:r>
              <a:rPr lang="fr-FR" dirty="0"/>
              <a:t>Annonce de la naissance d'Isaac</a:t>
            </a:r>
          </a:p>
        </p:txBody>
      </p:sp>
    </p:spTree>
    <p:extLst>
      <p:ext uri="{BB962C8B-B14F-4D97-AF65-F5344CB8AC3E}">
        <p14:creationId xmlns:p14="http://schemas.microsoft.com/office/powerpoint/2010/main" val="7908139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1066799"/>
            <a:ext cx="8653887" cy="4944535"/>
          </a:xfrm>
        </p:spPr>
        <p:txBody>
          <a:bodyPr/>
          <a:lstStyle/>
          <a:p>
            <a:r>
              <a:rPr lang="fr-FR" dirty="0"/>
              <a:t>L’Eternel prend la forme d’un homme pour lui parler.</a:t>
            </a:r>
          </a:p>
          <a:p>
            <a:pPr lvl="2"/>
            <a:r>
              <a:rPr lang="fr-FR" dirty="0"/>
              <a:t>Il leva les yeux et vit trois hommes debout non loin de lui. Quand il les vit, il courut depuis l'entrée de sa tente à leur rencontre et se prosterna jusqu'à terre. </a:t>
            </a:r>
            <a:r>
              <a:rPr lang="fr-FR" dirty="0" err="1"/>
              <a:t>Gn</a:t>
            </a:r>
            <a:r>
              <a:rPr lang="fr-FR" dirty="0"/>
              <a:t> 18,2 	</a:t>
            </a:r>
          </a:p>
          <a:p>
            <a:r>
              <a:rPr lang="fr-FR" dirty="0"/>
              <a:t>Il leur prépare un repas:</a:t>
            </a:r>
          </a:p>
          <a:p>
            <a:pPr lvl="1"/>
            <a:r>
              <a:rPr lang="fr-FR" dirty="0" smtClean="0"/>
              <a:t>un </a:t>
            </a:r>
            <a:r>
              <a:rPr lang="fr-FR" dirty="0"/>
              <a:t>veau</a:t>
            </a:r>
            <a:r>
              <a:rPr lang="fr-FR" dirty="0" smtClean="0"/>
              <a:t>, des </a:t>
            </a:r>
            <a:r>
              <a:rPr lang="fr-FR" dirty="0"/>
              <a:t>gâteaux, </a:t>
            </a:r>
            <a:r>
              <a:rPr lang="fr-FR" dirty="0" smtClean="0"/>
              <a:t>du </a:t>
            </a:r>
            <a:r>
              <a:rPr lang="fr-FR" dirty="0"/>
              <a:t>lait.</a:t>
            </a:r>
          </a:p>
          <a:p>
            <a:endParaRPr lang="fr-FR" dirty="0"/>
          </a:p>
        </p:txBody>
      </p:sp>
      <p:sp>
        <p:nvSpPr>
          <p:cNvPr id="7" name="Text Box 13"/>
          <p:cNvSpPr txBox="1">
            <a:spLocks noChangeArrowheads="1"/>
          </p:cNvSpPr>
          <p:nvPr/>
        </p:nvSpPr>
        <p:spPr bwMode="auto">
          <a:xfrm>
            <a:off x="8596289" y="6555927"/>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pic>
        <p:nvPicPr>
          <p:cNvPr id="9" name="Espace réservé pour une image  8" descr="UNADJUSTEDNONRAW_thumb_56f3.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4244975"/>
            <a:ext cx="9144000" cy="2613025"/>
          </a:xfrm>
        </p:spPr>
      </p:pic>
    </p:spTree>
    <p:extLst>
      <p:ext uri="{BB962C8B-B14F-4D97-AF65-F5344CB8AC3E}">
        <p14:creationId xmlns:p14="http://schemas.microsoft.com/office/powerpoint/2010/main" val="3912766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Un des hommes lui dit:</a:t>
            </a:r>
          </a:p>
          <a:p>
            <a:pPr lvl="2"/>
            <a:r>
              <a:rPr lang="fr-FR" dirty="0"/>
              <a:t>Je reviendrai vers toi à la même époque, et ta femme Sara aura un fils. </a:t>
            </a:r>
            <a:r>
              <a:rPr lang="fr-FR" dirty="0" err="1"/>
              <a:t>Gn</a:t>
            </a:r>
            <a:r>
              <a:rPr lang="fr-FR" dirty="0"/>
              <a:t> 18,10</a:t>
            </a:r>
          </a:p>
          <a:p>
            <a:r>
              <a:rPr lang="fr-FR" dirty="0"/>
              <a:t>Sara l'entend et rit en elle-même.</a:t>
            </a:r>
          </a:p>
          <a:p>
            <a:r>
              <a:rPr lang="fr-FR" dirty="0"/>
              <a:t>L'Eternel dit à Abraham:</a:t>
            </a:r>
          </a:p>
          <a:p>
            <a:pPr lvl="2"/>
            <a:r>
              <a:rPr lang="fr-FR" dirty="0" smtClean="0"/>
              <a:t>Pourquoi </a:t>
            </a:r>
            <a:r>
              <a:rPr lang="fr-FR" dirty="0"/>
              <a:t>donc Sara a-t-elle ri en se disant: Est-ce que vraiment j'aurai un enfant, moi qui suis vieille? Y a-t-il quoi que ce soit d'étonnant de la part de l'Eternel?  Au moment fixé je reviendrai vers toi, à la même époque, et Sara aura un fils.» </a:t>
            </a:r>
            <a:r>
              <a:rPr lang="fr-FR" dirty="0" err="1"/>
              <a:t>Gn</a:t>
            </a:r>
            <a:r>
              <a:rPr lang="fr-FR" dirty="0"/>
              <a:t> 18,13	</a:t>
            </a:r>
          </a:p>
          <a:p>
            <a:endParaRPr lang="fr-FR" dirty="0"/>
          </a:p>
        </p:txBody>
      </p:sp>
    </p:spTree>
    <p:extLst>
      <p:ext uri="{BB962C8B-B14F-4D97-AF65-F5344CB8AC3E}">
        <p14:creationId xmlns:p14="http://schemas.microsoft.com/office/powerpoint/2010/main" val="41089199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Les 3 hommes partis, l’Eternel informe Abraham qu’il va anéantir les villes de Sodome et de Gomorrhe.</a:t>
            </a:r>
          </a:p>
          <a:p>
            <a:r>
              <a:rPr lang="fr-FR" dirty="0"/>
              <a:t>Abraham dit à l’Eternel:</a:t>
            </a:r>
          </a:p>
          <a:p>
            <a:pPr lvl="2"/>
            <a:r>
              <a:rPr lang="fr-FR" dirty="0"/>
              <a:t>Supprimeras-tu vraiment le juste avec le méchant? Peut-être y a-t-il 50 justes dans la ville. Les supprimeras-tu aussi et ne pardonneras-tu pas à cette ville à cause des 50 justes qui sont au milieu d'elle? </a:t>
            </a:r>
            <a:r>
              <a:rPr lang="fr-FR" dirty="0" err="1"/>
              <a:t>Gn</a:t>
            </a:r>
            <a:r>
              <a:rPr lang="fr-FR" dirty="0"/>
              <a:t> 18,23</a:t>
            </a:r>
          </a:p>
          <a:p>
            <a:r>
              <a:rPr lang="fr-FR" dirty="0"/>
              <a:t>L'Eternel lui répond:	</a:t>
            </a:r>
          </a:p>
          <a:p>
            <a:pPr lvl="2"/>
            <a:r>
              <a:rPr lang="fr-FR" dirty="0"/>
              <a:t>Si je trouve à Sodome 50 justes, je pardonnerai à toute la ville à cause d'eux. </a:t>
            </a:r>
            <a:r>
              <a:rPr lang="fr-FR" dirty="0" err="1"/>
              <a:t>Gn</a:t>
            </a:r>
            <a:r>
              <a:rPr lang="fr-FR" dirty="0"/>
              <a:t> 18,26	</a:t>
            </a:r>
          </a:p>
          <a:p>
            <a:r>
              <a:rPr lang="fr-FR" dirty="0"/>
              <a:t>Abraham lui pose la même question pour </a:t>
            </a:r>
          </a:p>
          <a:p>
            <a:pPr lvl="1"/>
            <a:r>
              <a:rPr lang="fr-FR" dirty="0"/>
              <a:t>45, 40, 30, 20, 10 justes.</a:t>
            </a:r>
          </a:p>
          <a:p>
            <a:endParaRPr lang="fr-FR" dirty="0"/>
          </a:p>
          <a:p>
            <a:endParaRPr lang="fr-FR" dirty="0"/>
          </a:p>
        </p:txBody>
      </p:sp>
      <p:sp>
        <p:nvSpPr>
          <p:cNvPr id="4" name="Titre 3"/>
          <p:cNvSpPr>
            <a:spLocks noGrp="1"/>
          </p:cNvSpPr>
          <p:nvPr>
            <p:ph type="title"/>
          </p:nvPr>
        </p:nvSpPr>
        <p:spPr/>
        <p:txBody>
          <a:bodyPr/>
          <a:lstStyle/>
          <a:p>
            <a:r>
              <a:rPr lang="fr-FR" dirty="0"/>
              <a:t>Destruction de Sodome</a:t>
            </a:r>
          </a:p>
        </p:txBody>
      </p:sp>
    </p:spTree>
    <p:extLst>
      <p:ext uri="{BB962C8B-B14F-4D97-AF65-F5344CB8AC3E}">
        <p14:creationId xmlns:p14="http://schemas.microsoft.com/office/powerpoint/2010/main" val="4255908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 chaque fois, l'Eternel lui répond qu’il ne les détruira pas.</a:t>
            </a:r>
          </a:p>
          <a:p>
            <a:r>
              <a:rPr lang="fr-FR" dirty="0"/>
              <a:t>Lot est assis à la porte de la ville.</a:t>
            </a:r>
          </a:p>
          <a:p>
            <a:r>
              <a:rPr lang="fr-FR" dirty="0"/>
              <a:t>2 anges arrivent à Sodome.</a:t>
            </a:r>
          </a:p>
          <a:p>
            <a:r>
              <a:rPr lang="fr-FR" dirty="0" smtClean="0"/>
              <a:t>Les </a:t>
            </a:r>
            <a:r>
              <a:rPr lang="fr-FR" dirty="0"/>
              <a:t>voyant arriver</a:t>
            </a:r>
            <a:r>
              <a:rPr lang="fr-FR" dirty="0" smtClean="0"/>
              <a:t>, Lot </a:t>
            </a:r>
            <a:r>
              <a:rPr lang="fr-FR" dirty="0"/>
              <a:t>se prosterne devant </a:t>
            </a:r>
            <a:r>
              <a:rPr lang="fr-FR" dirty="0" smtClean="0"/>
              <a:t>eux et leur </a:t>
            </a:r>
            <a:r>
              <a:rPr lang="fr-FR" dirty="0"/>
              <a:t>dit:</a:t>
            </a:r>
          </a:p>
          <a:p>
            <a:pPr lvl="2"/>
            <a:r>
              <a:rPr lang="fr-FR" dirty="0"/>
              <a:t>Mes seigneurs, entrez donc chez votre serviteur pour y passer la nuit. Vous vous laverez les pieds, vous vous lèverez de bon matin puis vous poursuivrez votre route. </a:t>
            </a:r>
            <a:r>
              <a:rPr lang="fr-FR" dirty="0" err="1"/>
              <a:t>Gn</a:t>
            </a:r>
            <a:r>
              <a:rPr lang="fr-FR" dirty="0"/>
              <a:t> </a:t>
            </a:r>
            <a:r>
              <a:rPr lang="fr-FR" dirty="0" smtClean="0"/>
              <a:t>19,2</a:t>
            </a:r>
            <a:endParaRPr lang="fr-FR" dirty="0"/>
          </a:p>
          <a:p>
            <a:r>
              <a:rPr lang="fr-FR" dirty="0"/>
              <a:t>Sur </a:t>
            </a:r>
            <a:r>
              <a:rPr lang="fr-FR" dirty="0" smtClean="0"/>
              <a:t>l'insistance </a:t>
            </a:r>
            <a:r>
              <a:rPr lang="fr-FR" dirty="0"/>
              <a:t>de Lot, ils acceptent.</a:t>
            </a:r>
          </a:p>
          <a:p>
            <a:endParaRPr lang="fr-FR" dirty="0"/>
          </a:p>
          <a:p>
            <a:endParaRPr lang="fr-FR" dirty="0"/>
          </a:p>
        </p:txBody>
      </p:sp>
    </p:spTree>
    <p:extLst>
      <p:ext uri="{BB962C8B-B14F-4D97-AF65-F5344CB8AC3E}">
        <p14:creationId xmlns:p14="http://schemas.microsoft.com/office/powerpoint/2010/main" val="12910022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Abram part avec </a:t>
            </a:r>
          </a:p>
          <a:p>
            <a:pPr lvl="1"/>
            <a:r>
              <a:rPr lang="fr-FR" dirty="0" smtClean="0"/>
              <a:t>sa femme </a:t>
            </a:r>
            <a:r>
              <a:rPr lang="fr-FR" dirty="0" err="1" smtClean="0"/>
              <a:t>Saraï</a:t>
            </a:r>
            <a:r>
              <a:rPr lang="fr-FR" dirty="0" smtClean="0"/>
              <a:t>, </a:t>
            </a:r>
          </a:p>
          <a:p>
            <a:pPr lvl="1"/>
            <a:r>
              <a:rPr lang="fr-FR" dirty="0" smtClean="0"/>
              <a:t>Lot, son neveu, </a:t>
            </a:r>
          </a:p>
          <a:p>
            <a:pPr lvl="1"/>
            <a:r>
              <a:rPr lang="fr-FR" dirty="0" smtClean="0"/>
              <a:t>tous ses serviteurs et ses servantes et tous ses biens.</a:t>
            </a:r>
          </a:p>
          <a:p>
            <a:r>
              <a:rPr lang="fr-FR" dirty="0" err="1" smtClean="0"/>
              <a:t>Térach</a:t>
            </a:r>
            <a:r>
              <a:rPr lang="fr-FR" dirty="0" smtClean="0"/>
              <a:t>, son père, les accompagne alors que l’</a:t>
            </a:r>
            <a:r>
              <a:rPr lang="fr-FR" dirty="0"/>
              <a:t>E</a:t>
            </a:r>
            <a:r>
              <a:rPr lang="fr-FR" dirty="0" smtClean="0"/>
              <a:t>ternel avait pourtant dit à Abram de partir seul (sans son père et son neveu).</a:t>
            </a:r>
          </a:p>
          <a:p>
            <a:r>
              <a:rPr lang="fr-FR" dirty="0" smtClean="0"/>
              <a:t>Ils marchent près de 1’000 km et arrivent à </a:t>
            </a:r>
            <a:r>
              <a:rPr lang="fr-FR" dirty="0" err="1" smtClean="0"/>
              <a:t>Charan</a:t>
            </a:r>
            <a:r>
              <a:rPr lang="fr-FR" dirty="0" smtClean="0"/>
              <a:t>.</a:t>
            </a:r>
          </a:p>
        </p:txBody>
      </p:sp>
      <p:pic>
        <p:nvPicPr>
          <p:cNvPr id="5" name="Espace réservé pour une image  4"/>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4" name="Titre 3"/>
          <p:cNvSpPr>
            <a:spLocks noGrp="1"/>
          </p:cNvSpPr>
          <p:nvPr>
            <p:ph type="title"/>
          </p:nvPr>
        </p:nvSpPr>
        <p:spPr/>
        <p:txBody>
          <a:bodyPr/>
          <a:lstStyle/>
          <a:p>
            <a:r>
              <a:rPr lang="fr-FR" dirty="0" smtClean="0"/>
              <a:t>Le départ</a:t>
            </a:r>
            <a:endParaRPr lang="fr-FR" dirty="0"/>
          </a:p>
        </p:txBody>
      </p:sp>
    </p:spTree>
    <p:extLst>
      <p:ext uri="{BB962C8B-B14F-4D97-AF65-F5344CB8AC3E}">
        <p14:creationId xmlns:p14="http://schemas.microsoft.com/office/powerpoint/2010/main" val="15130697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Durant la soirée, de nombreux habitants de Sodome entourent la </a:t>
            </a:r>
            <a:r>
              <a:rPr lang="fr-FR" dirty="0" smtClean="0"/>
              <a:t>maison.</a:t>
            </a:r>
            <a:endParaRPr lang="fr-FR" dirty="0"/>
          </a:p>
          <a:p>
            <a:r>
              <a:rPr lang="fr-FR" dirty="0" smtClean="0"/>
              <a:t>Ils disent à Lot:</a:t>
            </a:r>
            <a:endParaRPr lang="fr-FR" dirty="0"/>
          </a:p>
          <a:p>
            <a:pPr lvl="2"/>
            <a:r>
              <a:rPr lang="fr-FR" dirty="0"/>
              <a:t>Où sont les hommes qui sont entrés chez toi cette nuit? Fais-les sortir vers nous pour que nous couchions avec eux. </a:t>
            </a:r>
            <a:r>
              <a:rPr lang="fr-FR" dirty="0" err="1"/>
              <a:t>Gn</a:t>
            </a:r>
            <a:r>
              <a:rPr lang="fr-FR" dirty="0"/>
              <a:t> 19,5	</a:t>
            </a:r>
          </a:p>
          <a:p>
            <a:r>
              <a:rPr lang="fr-FR" dirty="0" smtClean="0"/>
              <a:t>Il </a:t>
            </a:r>
            <a:r>
              <a:rPr lang="fr-FR" dirty="0"/>
              <a:t>refuse de les laisser entrer.</a:t>
            </a:r>
          </a:p>
          <a:p>
            <a:r>
              <a:rPr lang="fr-FR" dirty="0"/>
              <a:t>Les habitants le menacent.</a:t>
            </a:r>
          </a:p>
          <a:p>
            <a:r>
              <a:rPr lang="fr-FR" dirty="0"/>
              <a:t>A cet instant, les 2 anges font rentrer Lot </a:t>
            </a:r>
            <a:r>
              <a:rPr lang="fr-FR" dirty="0" smtClean="0"/>
              <a:t>à l’intérieur de </a:t>
            </a:r>
            <a:r>
              <a:rPr lang="fr-FR" dirty="0"/>
              <a:t>la </a:t>
            </a:r>
            <a:r>
              <a:rPr lang="fr-FR" dirty="0" smtClean="0"/>
              <a:t>maison</a:t>
            </a:r>
            <a:r>
              <a:rPr lang="fr-FR" dirty="0"/>
              <a:t>.</a:t>
            </a:r>
          </a:p>
          <a:p>
            <a:endParaRPr lang="fr-FR" dirty="0"/>
          </a:p>
        </p:txBody>
      </p:sp>
    </p:spTree>
    <p:extLst>
      <p:ext uri="{BB962C8B-B14F-4D97-AF65-F5344CB8AC3E}">
        <p14:creationId xmlns:p14="http://schemas.microsoft.com/office/powerpoint/2010/main" val="99814445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Ils frappent </a:t>
            </a:r>
            <a:r>
              <a:rPr lang="fr-FR" dirty="0" smtClean="0"/>
              <a:t>ensuite d'aveuglement </a:t>
            </a:r>
            <a:r>
              <a:rPr lang="fr-FR" dirty="0"/>
              <a:t>les gens à </a:t>
            </a:r>
            <a:r>
              <a:rPr lang="fr-FR" dirty="0" smtClean="0"/>
              <a:t>l’extérieur.</a:t>
            </a:r>
            <a:endParaRPr lang="fr-FR" dirty="0"/>
          </a:p>
          <a:p>
            <a:pPr lvl="2"/>
            <a:r>
              <a:rPr lang="fr-FR" dirty="0"/>
              <a:t>Puis ils frappèrent d'aveuglement ceux qui étaient à l'entrée de la maison, depuis le plus petit jusqu'au plus grand, de sorte qu'ils se fatiguèrent de chercher la porte. </a:t>
            </a:r>
            <a:r>
              <a:rPr lang="fr-FR" dirty="0" err="1"/>
              <a:t>Gn</a:t>
            </a:r>
            <a:r>
              <a:rPr lang="fr-FR" dirty="0"/>
              <a:t> </a:t>
            </a:r>
            <a:r>
              <a:rPr lang="fr-FR" dirty="0" smtClean="0"/>
              <a:t>19,11</a:t>
            </a:r>
            <a:endParaRPr lang="fr-FR" dirty="0"/>
          </a:p>
          <a:p>
            <a:r>
              <a:rPr lang="fr-FR" dirty="0"/>
              <a:t>Les anges disent à Lot:</a:t>
            </a:r>
          </a:p>
          <a:p>
            <a:pPr lvl="2"/>
            <a:r>
              <a:rPr lang="fr-FR" dirty="0"/>
              <a:t>Nous allons détruire cet endroit parce que le cri contre ses habitants est grand devant l'Eternel. L'Eternel nous a envoyés pour le détruire. </a:t>
            </a:r>
            <a:r>
              <a:rPr lang="fr-FR" dirty="0" err="1"/>
              <a:t>Gn</a:t>
            </a:r>
            <a:r>
              <a:rPr lang="fr-FR" dirty="0"/>
              <a:t> 19,13	</a:t>
            </a:r>
          </a:p>
        </p:txBody>
      </p:sp>
    </p:spTree>
    <p:extLst>
      <p:ext uri="{BB962C8B-B14F-4D97-AF65-F5344CB8AC3E}">
        <p14:creationId xmlns:p14="http://schemas.microsoft.com/office/powerpoint/2010/main" val="22832084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2"/>
          </p:nvPr>
        </p:nvSpPr>
        <p:spPr/>
        <p:txBody>
          <a:bodyPr/>
          <a:lstStyle/>
          <a:p>
            <a:r>
              <a:rPr lang="fr-FR" dirty="0"/>
              <a:t>Nous n’avons peut-être pas autant péché que les gens de Sodome.</a:t>
            </a:r>
          </a:p>
          <a:p>
            <a:r>
              <a:rPr lang="fr-FR" dirty="0"/>
              <a:t>Nous sommes pourtant également pécheurs.</a:t>
            </a:r>
          </a:p>
          <a:p>
            <a:r>
              <a:rPr lang="fr-FR" dirty="0"/>
              <a:t>Jésus-Christ est venu nous sauver de la mort éternelle.</a:t>
            </a:r>
          </a:p>
          <a:p>
            <a:pPr lvl="2"/>
            <a:r>
              <a:rPr lang="fr-FR" dirty="0"/>
              <a:t>Christ aussi a souffert, et ce une fois pour toutes, pour les péchés. Lui le juste, il a souffert pour des injustes afin de vous conduire à Dieu. 1P 3.18 </a:t>
            </a:r>
          </a:p>
          <a:p>
            <a:pPr lvl="2"/>
            <a:r>
              <a:rPr lang="fr-FR" dirty="0"/>
              <a:t>Mais voici comment Dieu prouve son amour envers nous: alors que nous étions encore des pécheurs, Christ est mort pour nous. </a:t>
            </a:r>
            <a:r>
              <a:rPr lang="fr-FR" dirty="0" err="1"/>
              <a:t>Rm</a:t>
            </a:r>
            <a:r>
              <a:rPr lang="fr-FR" dirty="0"/>
              <a:t> 5.8 </a:t>
            </a:r>
          </a:p>
          <a:p>
            <a:r>
              <a:rPr lang="fr-FR" dirty="0"/>
              <a:t>Devant le jugement de Dieu, nous ne pouvons être sauvés que par Jésus-Christ.</a:t>
            </a:r>
          </a:p>
          <a:p>
            <a:endParaRPr lang="fr-FR" dirty="0"/>
          </a:p>
        </p:txBody>
      </p:sp>
      <p:sp>
        <p:nvSpPr>
          <p:cNvPr id="5" name="Titre 4"/>
          <p:cNvSpPr>
            <a:spLocks noGrp="1"/>
          </p:cNvSpPr>
          <p:nvPr>
            <p:ph type="title"/>
          </p:nvPr>
        </p:nvSpPr>
        <p:spPr/>
        <p:txBody>
          <a:bodyPr/>
          <a:lstStyle/>
          <a:p>
            <a:endParaRPr lang="fr-FR"/>
          </a:p>
        </p:txBody>
      </p:sp>
    </p:spTree>
    <p:extLst>
      <p:ext uri="{BB962C8B-B14F-4D97-AF65-F5344CB8AC3E}">
        <p14:creationId xmlns:p14="http://schemas.microsoft.com/office/powerpoint/2010/main" val="230877261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Très tôt le matin, les anges font sortir Lot, sa femme et ses 2 filles de la ville.</a:t>
            </a:r>
          </a:p>
          <a:p>
            <a:r>
              <a:rPr lang="fr-FR" dirty="0"/>
              <a:t>Un des anges dit à Lot:</a:t>
            </a:r>
          </a:p>
          <a:p>
            <a:pPr lvl="2"/>
            <a:r>
              <a:rPr lang="fr-FR" dirty="0"/>
              <a:t>Echappe-toi pour sauver ta vie. Ne regarde pas derrière toi et ne t'arrête nulle part dans la plaine. Réfugie-toi dans la montagne, sinon tu disparaîtras. </a:t>
            </a:r>
            <a:r>
              <a:rPr lang="fr-FR" dirty="0" err="1"/>
              <a:t>Gn</a:t>
            </a:r>
            <a:r>
              <a:rPr lang="fr-FR" dirty="0"/>
              <a:t> 19,17	</a:t>
            </a:r>
          </a:p>
          <a:p>
            <a:r>
              <a:rPr lang="fr-FR" dirty="0"/>
              <a:t>L'Eternel fait pleuvoir du souffre et du feu sur les villes de Sodome et de Gomorrhe.</a:t>
            </a:r>
          </a:p>
          <a:p>
            <a:r>
              <a:rPr lang="fr-FR" dirty="0"/>
              <a:t>Ces villes sont entièrement détruites.</a:t>
            </a:r>
          </a:p>
          <a:p>
            <a:endParaRPr lang="fr-FR" dirty="0"/>
          </a:p>
        </p:txBody>
      </p:sp>
    </p:spTree>
    <p:extLst>
      <p:ext uri="{BB962C8B-B14F-4D97-AF65-F5344CB8AC3E}">
        <p14:creationId xmlns:p14="http://schemas.microsoft.com/office/powerpoint/2010/main" val="377284806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rrowheads="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texte 5"/>
          <p:cNvSpPr>
            <a:spLocks noGrp="1"/>
          </p:cNvSpPr>
          <p:nvPr>
            <p:ph type="body" sz="quarter" idx="14"/>
          </p:nvPr>
        </p:nvSpPr>
        <p:spPr/>
        <p:txBody>
          <a:bodyPr/>
          <a:lstStyle/>
          <a:p>
            <a:r>
              <a:rPr lang="fr-FR" dirty="0"/>
              <a:t>Dans sa fuite, la femme de Lot regarde en arrière.</a:t>
            </a:r>
          </a:p>
          <a:p>
            <a:r>
              <a:rPr lang="fr-FR" dirty="0"/>
              <a:t>Elle devient une statue de sel.</a:t>
            </a:r>
          </a:p>
          <a:p>
            <a:r>
              <a:rPr lang="fr-FR" dirty="0"/>
              <a:t>Fuyant la plaine, Lot monte sur une montagne.</a:t>
            </a:r>
          </a:p>
          <a:p>
            <a:endParaRPr lang="fr-FR" dirty="0"/>
          </a:p>
        </p:txBody>
      </p:sp>
      <p:sp>
        <p:nvSpPr>
          <p:cNvPr id="2" name="Espace réservé du texte 1"/>
          <p:cNvSpPr>
            <a:spLocks noGrp="1"/>
          </p:cNvSpPr>
          <p:nvPr>
            <p:ph type="body" sz="quarter" idx="12"/>
          </p:nvPr>
        </p:nvSpPr>
        <p:spPr/>
        <p:txBody>
          <a:bodyPr/>
          <a:lstStyle/>
          <a:p>
            <a:r>
              <a:rPr lang="fr-FR" dirty="0" smtClean="0"/>
              <a:t>Nous </a:t>
            </a:r>
            <a:r>
              <a:rPr lang="fr-FR" dirty="0"/>
              <a:t>arrive-t-il de regarder avec envie une ancienne habitude mauvaise?</a:t>
            </a:r>
          </a:p>
          <a:p>
            <a:pPr lvl="1"/>
            <a:r>
              <a:rPr lang="fr-FR" dirty="0"/>
              <a:t>Détournons nos regards et nos pensées et regardons vers le Seigneur!</a:t>
            </a:r>
          </a:p>
          <a:p>
            <a:endParaRPr lang="fr-FR" dirty="0"/>
          </a:p>
        </p:txBody>
      </p:sp>
    </p:spTree>
    <p:extLst>
      <p:ext uri="{BB962C8B-B14F-4D97-AF65-F5344CB8AC3E}">
        <p14:creationId xmlns:p14="http://schemas.microsoft.com/office/powerpoint/2010/main" val="362269806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s'installe dans une caverne, lui et ses filles.</a:t>
            </a:r>
          </a:p>
          <a:p>
            <a:r>
              <a:rPr lang="fr-FR" dirty="0" smtClean="0"/>
              <a:t>L'aînée </a:t>
            </a:r>
            <a:r>
              <a:rPr lang="fr-FR" dirty="0"/>
              <a:t>dit à sa sœur:</a:t>
            </a:r>
          </a:p>
          <a:p>
            <a:pPr lvl="2"/>
            <a:r>
              <a:rPr lang="fr-FR" dirty="0"/>
              <a:t>Notre père est vieux et il n'y a pas d'homme dans la région pour s'unir à nous comme cela se fait partout.  Viens, faisons boire du vin à notre père et couchons avec lui afin de lui donner une descendance. </a:t>
            </a:r>
            <a:r>
              <a:rPr lang="fr-FR" dirty="0" err="1"/>
              <a:t>Gn</a:t>
            </a:r>
            <a:r>
              <a:rPr lang="fr-FR" dirty="0"/>
              <a:t> 19,32</a:t>
            </a:r>
          </a:p>
          <a:p>
            <a:r>
              <a:rPr lang="fr-FR" dirty="0"/>
              <a:t>Les 2 filles deviennent enceintes de leur père.</a:t>
            </a:r>
          </a:p>
          <a:p>
            <a:r>
              <a:rPr lang="fr-FR" dirty="0"/>
              <a:t>L'aînée enfante un fils qu'elle appelle Moab.</a:t>
            </a:r>
          </a:p>
          <a:p>
            <a:r>
              <a:rPr lang="fr-FR" dirty="0"/>
              <a:t>La cadette appelle son fils Ben-Ammi; c'est le père des Ammonites.</a:t>
            </a:r>
          </a:p>
          <a:p>
            <a:pPr lvl="1"/>
            <a:r>
              <a:rPr lang="fr-FR" dirty="0"/>
              <a:t>Quel destin terrible ont eus les descendants de ces 2 fils, devenus des ennemis d’Israël</a:t>
            </a:r>
            <a:r>
              <a:rPr lang="fr-FR" dirty="0" smtClean="0"/>
              <a:t>.</a:t>
            </a:r>
            <a:endParaRPr lang="fr-FR" dirty="0"/>
          </a:p>
        </p:txBody>
      </p:sp>
    </p:spTree>
    <p:extLst>
      <p:ext uri="{BB962C8B-B14F-4D97-AF65-F5344CB8AC3E}">
        <p14:creationId xmlns:p14="http://schemas.microsoft.com/office/powerpoint/2010/main" val="346525712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Abraham quitte la montagne où il habite et s'installe à </a:t>
            </a:r>
            <a:r>
              <a:rPr lang="fr-FR" dirty="0" err="1"/>
              <a:t>Guérar</a:t>
            </a:r>
            <a:r>
              <a:rPr lang="fr-FR" dirty="0" smtClean="0"/>
              <a:t>.</a:t>
            </a:r>
            <a:endParaRPr lang="fr-FR" dirty="0"/>
          </a:p>
          <a:p>
            <a:r>
              <a:rPr lang="fr-FR" dirty="0"/>
              <a:t>A nouveau, il fait croire à son entourage que Sara est sa sœur.</a:t>
            </a:r>
          </a:p>
          <a:p>
            <a:endParaRPr lang="fr-FR" dirty="0"/>
          </a:p>
        </p:txBody>
      </p:sp>
      <p:sp>
        <p:nvSpPr>
          <p:cNvPr id="4" name="Titre 3"/>
          <p:cNvSpPr>
            <a:spLocks noGrp="1"/>
          </p:cNvSpPr>
          <p:nvPr>
            <p:ph type="title"/>
          </p:nvPr>
        </p:nvSpPr>
        <p:spPr/>
        <p:txBody>
          <a:bodyPr/>
          <a:lstStyle/>
          <a:p>
            <a:r>
              <a:rPr lang="fr-FR" dirty="0" smtClean="0"/>
              <a:t>A </a:t>
            </a:r>
            <a:r>
              <a:rPr lang="fr-FR" dirty="0" err="1" smtClean="0"/>
              <a:t>Guérar</a:t>
            </a:r>
            <a:endParaRPr lang="fr-FR" dirty="0"/>
          </a:p>
        </p:txBody>
      </p:sp>
      <p:pic>
        <p:nvPicPr>
          <p:cNvPr id="7" name="Image 8" descr="Gerar, Tel Haror, from southeast2, tb n050701.bmp"/>
          <p:cNvPicPr>
            <a:picLocks noGrp="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8704804" y="6483849"/>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PL</a:t>
            </a:r>
            <a:endParaRPr lang="fr-FR" sz="1200" b="0" dirty="0">
              <a:latin typeface="+mj-lt"/>
            </a:endParaRPr>
          </a:p>
        </p:txBody>
      </p:sp>
      <p:sp>
        <p:nvSpPr>
          <p:cNvPr id="9" name="Text Box 13"/>
          <p:cNvSpPr txBox="1">
            <a:spLocks noChangeArrowheads="1"/>
          </p:cNvSpPr>
          <p:nvPr/>
        </p:nvSpPr>
        <p:spPr bwMode="auto">
          <a:xfrm>
            <a:off x="3174983" y="6488668"/>
            <a:ext cx="1647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800" b="0" dirty="0">
                <a:solidFill>
                  <a:srgbClr val="4D4D4D"/>
                </a:solidFill>
                <a:latin typeface="+mj-lt"/>
              </a:rPr>
              <a:t>près de Guérar</a:t>
            </a:r>
            <a:endParaRPr lang="fr-FR" sz="1800" b="0" dirty="0">
              <a:solidFill>
                <a:srgbClr val="4D4D4D"/>
              </a:solidFill>
              <a:latin typeface="+mj-lt"/>
            </a:endParaRPr>
          </a:p>
        </p:txBody>
      </p:sp>
    </p:spTree>
    <p:extLst>
      <p:ext uri="{BB962C8B-B14F-4D97-AF65-F5344CB8AC3E}">
        <p14:creationId xmlns:p14="http://schemas.microsoft.com/office/powerpoint/2010/main" val="2336332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craint plus les hommes que de déshonorer sa femme.</a:t>
            </a:r>
          </a:p>
          <a:p>
            <a:r>
              <a:rPr lang="fr-FR" dirty="0" err="1"/>
              <a:t>Abimélec</a:t>
            </a:r>
            <a:r>
              <a:rPr lang="fr-FR" dirty="0"/>
              <a:t>, roi de </a:t>
            </a:r>
            <a:r>
              <a:rPr lang="fr-FR" dirty="0" err="1"/>
              <a:t>Guérar</a:t>
            </a:r>
            <a:r>
              <a:rPr lang="fr-FR" dirty="0"/>
              <a:t>, fait enlever Sara.</a:t>
            </a:r>
          </a:p>
          <a:p>
            <a:r>
              <a:rPr lang="fr-FR" dirty="0"/>
              <a:t>Dieu est obligé d’intervenir.</a:t>
            </a:r>
          </a:p>
          <a:p>
            <a:r>
              <a:rPr lang="fr-FR" dirty="0" err="1"/>
              <a:t>Abimélec</a:t>
            </a:r>
            <a:r>
              <a:rPr lang="fr-FR" dirty="0"/>
              <a:t> et sa famille sont punis à cause d’Abraham.</a:t>
            </a:r>
          </a:p>
          <a:p>
            <a:r>
              <a:rPr lang="fr-FR" dirty="0"/>
              <a:t>Dieu lui apparaît en vision et lui dit:</a:t>
            </a:r>
          </a:p>
          <a:p>
            <a:pPr lvl="2"/>
            <a:r>
              <a:rPr lang="fr-FR" dirty="0"/>
              <a:t>Tu vas mourir à cause de la femme que tu as enlevée, car elle est mariée. </a:t>
            </a:r>
            <a:r>
              <a:rPr lang="fr-FR" dirty="0" err="1"/>
              <a:t>Gn</a:t>
            </a:r>
            <a:r>
              <a:rPr lang="fr-FR" dirty="0"/>
              <a:t> 20,3	</a:t>
            </a:r>
          </a:p>
          <a:p>
            <a:pPr lvl="2"/>
            <a:r>
              <a:rPr lang="fr-FR" dirty="0"/>
              <a:t>Maintenant, rends la femme de cet homme, car c'est un prophète. Il priera pour toi et tu vivras. Mais, si tu ne la rends pas, sache que tu mourras, toi et tout ce qui t'appartient. </a:t>
            </a:r>
            <a:r>
              <a:rPr lang="fr-FR" dirty="0" err="1"/>
              <a:t>Gn</a:t>
            </a:r>
            <a:r>
              <a:rPr lang="fr-FR" dirty="0"/>
              <a:t> 20,7	</a:t>
            </a:r>
          </a:p>
          <a:p>
            <a:endParaRPr lang="fr-FR" dirty="0"/>
          </a:p>
        </p:txBody>
      </p:sp>
    </p:spTree>
    <p:extLst>
      <p:ext uri="{BB962C8B-B14F-4D97-AF65-F5344CB8AC3E}">
        <p14:creationId xmlns:p14="http://schemas.microsoft.com/office/powerpoint/2010/main" val="256183817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err="1"/>
              <a:t>Abimélec</a:t>
            </a:r>
            <a:r>
              <a:rPr lang="fr-FR" dirty="0"/>
              <a:t> dit à Abraham:</a:t>
            </a:r>
          </a:p>
          <a:p>
            <a:pPr lvl="2"/>
            <a:r>
              <a:rPr lang="fr-FR" dirty="0"/>
              <a:t>Qu'est-ce que tu nous as fait? Quel péché ai-je commis contre toi pour que tu fasses venir sur moi et sur mon royaume un si grand péché? Tu as commis envers moi des actes qui ne doivent pas se commettre. </a:t>
            </a:r>
            <a:r>
              <a:rPr lang="fr-FR" dirty="0" err="1"/>
              <a:t>Gn</a:t>
            </a:r>
            <a:r>
              <a:rPr lang="fr-FR" dirty="0"/>
              <a:t> 20,9</a:t>
            </a:r>
          </a:p>
          <a:p>
            <a:r>
              <a:rPr lang="fr-FR" dirty="0"/>
              <a:t>Il rend Sara à </a:t>
            </a:r>
            <a:r>
              <a:rPr lang="fr-FR" dirty="0" smtClean="0"/>
              <a:t>son mari.</a:t>
            </a:r>
            <a:endParaRPr lang="fr-FR" dirty="0"/>
          </a:p>
          <a:p>
            <a:r>
              <a:rPr lang="fr-FR" dirty="0"/>
              <a:t>Il lui donne également des brebis, des bœufs et des serviteurs.</a:t>
            </a:r>
          </a:p>
          <a:p>
            <a:r>
              <a:rPr lang="fr-FR" dirty="0"/>
              <a:t>Abraham prie Dieu qui guérit </a:t>
            </a:r>
            <a:r>
              <a:rPr lang="fr-FR" dirty="0" err="1"/>
              <a:t>Abimélec</a:t>
            </a:r>
            <a:r>
              <a:rPr lang="fr-FR" dirty="0"/>
              <a:t>, sa femme et toute sa maison.</a:t>
            </a:r>
          </a:p>
          <a:p>
            <a:pPr lvl="2"/>
            <a:r>
              <a:rPr lang="fr-FR" dirty="0"/>
              <a:t>En effet, l'Eternel avait frappé de stérilité tout le foyer d'</a:t>
            </a:r>
            <a:r>
              <a:rPr lang="fr-FR" dirty="0" err="1"/>
              <a:t>Abimélec</a:t>
            </a:r>
            <a:r>
              <a:rPr lang="fr-FR" dirty="0"/>
              <a:t> à cause de Sara, la femme d'Abraham. </a:t>
            </a:r>
            <a:r>
              <a:rPr lang="fr-FR" dirty="0" err="1"/>
              <a:t>Gn</a:t>
            </a:r>
            <a:r>
              <a:rPr lang="fr-FR" dirty="0"/>
              <a:t> 20,18</a:t>
            </a:r>
          </a:p>
          <a:p>
            <a:endParaRPr lang="fr-FR" dirty="0"/>
          </a:p>
        </p:txBody>
      </p:sp>
    </p:spTree>
    <p:extLst>
      <p:ext uri="{BB962C8B-B14F-4D97-AF65-F5344CB8AC3E}">
        <p14:creationId xmlns:p14="http://schemas.microsoft.com/office/powerpoint/2010/main" val="268710740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Comme l'Eternel l'avait annoncé, Sara devient enceinte et enfante un </a:t>
            </a:r>
            <a:r>
              <a:rPr lang="fr-FR" dirty="0" smtClean="0"/>
              <a:t>fils.</a:t>
            </a:r>
            <a:endParaRPr lang="fr-FR" dirty="0"/>
          </a:p>
          <a:p>
            <a:r>
              <a:rPr lang="fr-FR" dirty="0"/>
              <a:t>Elle lui donne le nom d'Isaac.</a:t>
            </a:r>
          </a:p>
          <a:p>
            <a:r>
              <a:rPr lang="fr-FR" dirty="0"/>
              <a:t>Lors d'un grand repas, Ismaël, fils d'Agar, se moque </a:t>
            </a:r>
            <a:r>
              <a:rPr lang="fr-FR" dirty="0" smtClean="0"/>
              <a:t>de lui.</a:t>
            </a:r>
            <a:endParaRPr lang="fr-FR" dirty="0"/>
          </a:p>
          <a:p>
            <a:r>
              <a:rPr lang="fr-FR" dirty="0"/>
              <a:t>Sara dit à Abraham:</a:t>
            </a:r>
          </a:p>
          <a:p>
            <a:pPr lvl="2"/>
            <a:r>
              <a:rPr lang="fr-FR" dirty="0"/>
              <a:t>Chasse cette esclave et son fils, car le fils de cette esclave n'héritera pas avec mon fils, avec Isaac. </a:t>
            </a:r>
            <a:r>
              <a:rPr lang="fr-FR" dirty="0" err="1"/>
              <a:t>Gn</a:t>
            </a:r>
            <a:r>
              <a:rPr lang="fr-FR" dirty="0"/>
              <a:t> 21,10</a:t>
            </a:r>
          </a:p>
          <a:p>
            <a:r>
              <a:rPr lang="fr-FR" dirty="0"/>
              <a:t>Abraham donne du pain et de l'eau à </a:t>
            </a:r>
            <a:r>
              <a:rPr lang="fr-FR" dirty="0" smtClean="0"/>
              <a:t>la servante et </a:t>
            </a:r>
            <a:r>
              <a:rPr lang="fr-FR" dirty="0"/>
              <a:t>la renvoie avec son fils Ismaël âgé d'environ 15 ans.</a:t>
            </a:r>
          </a:p>
          <a:p>
            <a:endParaRPr lang="fr-FR" dirty="0"/>
          </a:p>
          <a:p>
            <a:endParaRPr lang="fr-FR" dirty="0"/>
          </a:p>
        </p:txBody>
      </p:sp>
      <p:sp>
        <p:nvSpPr>
          <p:cNvPr id="4" name="Titre 3"/>
          <p:cNvSpPr>
            <a:spLocks noGrp="1"/>
          </p:cNvSpPr>
          <p:nvPr>
            <p:ph type="title"/>
          </p:nvPr>
        </p:nvSpPr>
        <p:spPr/>
        <p:txBody>
          <a:bodyPr/>
          <a:lstStyle/>
          <a:p>
            <a:r>
              <a:rPr lang="fr-FR" dirty="0" smtClean="0"/>
              <a:t>Naissance d’Isaac</a:t>
            </a:r>
            <a:endParaRPr lang="fr-FR" dirty="0"/>
          </a:p>
        </p:txBody>
      </p:sp>
    </p:spTree>
    <p:extLst>
      <p:ext uri="{BB962C8B-B14F-4D97-AF65-F5344CB8AC3E}">
        <p14:creationId xmlns:p14="http://schemas.microsoft.com/office/powerpoint/2010/main" val="35360314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2"/>
          </p:nvPr>
        </p:nvSpPr>
        <p:spPr/>
        <p:txBody>
          <a:bodyPr/>
          <a:lstStyle/>
          <a:p>
            <a:endParaRPr lang="fr-FR"/>
          </a:p>
        </p:txBody>
      </p:sp>
      <p:pic>
        <p:nvPicPr>
          <p:cNvPr id="9" name="Espace réservé pour une image  8" descr="carte babylone_babylone.png"/>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l="241" t="-101" b="-292"/>
          <a:stretch/>
        </p:blipFill>
        <p:spPr>
          <a:xfrm>
            <a:off x="0" y="0"/>
            <a:ext cx="9144000" cy="6858000"/>
          </a:xfrm>
        </p:spPr>
      </p:pic>
    </p:spTree>
    <p:extLst>
      <p:ext uri="{BB962C8B-B14F-4D97-AF65-F5344CB8AC3E}">
        <p14:creationId xmlns:p14="http://schemas.microsoft.com/office/powerpoint/2010/main" val="16334140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Agar se perd dans le désert de </a:t>
            </a:r>
            <a:r>
              <a:rPr lang="fr-FR" dirty="0" err="1"/>
              <a:t>Beer-Schéba</a:t>
            </a:r>
            <a:r>
              <a:rPr lang="fr-FR" dirty="0"/>
              <a:t>.</a:t>
            </a:r>
          </a:p>
          <a:p>
            <a:r>
              <a:rPr lang="fr-FR" dirty="0" smtClean="0"/>
              <a:t>Elle </a:t>
            </a:r>
            <a:r>
              <a:rPr lang="fr-FR" dirty="0"/>
              <a:t>et son fils n'ont plus d'eau.</a:t>
            </a:r>
          </a:p>
          <a:p>
            <a:r>
              <a:rPr lang="fr-FR" dirty="0"/>
              <a:t>L’Eternel entend la voix d'Ismaël.</a:t>
            </a:r>
          </a:p>
          <a:p>
            <a:r>
              <a:rPr lang="fr-FR" dirty="0"/>
              <a:t>Il dit à Agar:</a:t>
            </a:r>
          </a:p>
          <a:p>
            <a:pPr lvl="2"/>
            <a:r>
              <a:rPr lang="fr-FR" dirty="0"/>
              <a:t>Qu'as-tu, Agar? N'aie pas peur, car Dieu a entendu les cris de l'enfant là où il se trouve.  Lève-toi, relève l'enfant et tiens-le par la main, car je ferai de lui une grande nation. </a:t>
            </a:r>
            <a:r>
              <a:rPr lang="fr-FR" dirty="0" err="1"/>
              <a:t>Gn</a:t>
            </a:r>
            <a:r>
              <a:rPr lang="fr-FR" dirty="0"/>
              <a:t> 21,17-</a:t>
            </a:r>
            <a:r>
              <a:rPr lang="fr-FR" dirty="0" smtClean="0"/>
              <a:t>18</a:t>
            </a:r>
            <a:endParaRPr lang="fr-FR" dirty="0"/>
          </a:p>
          <a:p>
            <a:r>
              <a:rPr lang="fr-FR" dirty="0"/>
              <a:t>A cet instant Agar ouvre les yeux et voit un puits d'eau.</a:t>
            </a:r>
          </a:p>
          <a:p>
            <a:endParaRPr lang="fr-FR" dirty="0"/>
          </a:p>
          <a:p>
            <a:endParaRPr lang="fr-FR" dirty="0"/>
          </a:p>
        </p:txBody>
      </p:sp>
      <p:pic>
        <p:nvPicPr>
          <p:cNvPr id="5" name="Espace réservé pour une image  4"/>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b="-194"/>
          <a:stretch/>
        </p:blipFill>
        <p:spPr>
          <a:xfrm>
            <a:off x="-22151" y="0"/>
            <a:ext cx="2988000" cy="6889360"/>
          </a:xfrm>
        </p:spPr>
      </p:pic>
      <p:sp>
        <p:nvSpPr>
          <p:cNvPr id="6" name="Text Box 13"/>
          <p:cNvSpPr txBox="1">
            <a:spLocks noChangeArrowheads="1"/>
          </p:cNvSpPr>
          <p:nvPr/>
        </p:nvSpPr>
        <p:spPr bwMode="auto">
          <a:xfrm>
            <a:off x="2965849" y="6538278"/>
            <a:ext cx="2100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600" b="0" dirty="0">
                <a:solidFill>
                  <a:srgbClr val="4D4D4D"/>
                </a:solidFill>
              </a:rPr>
              <a:t>Nord de Beer-Schéba</a:t>
            </a:r>
            <a:endParaRPr lang="fr-FR" sz="1600" b="0" dirty="0">
              <a:solidFill>
                <a:srgbClr val="4D4D4D"/>
              </a:solidFill>
            </a:endParaRPr>
          </a:p>
        </p:txBody>
      </p:sp>
      <p:sp>
        <p:nvSpPr>
          <p:cNvPr id="7" name="Text Box 13"/>
          <p:cNvSpPr txBox="1">
            <a:spLocks noChangeArrowheads="1"/>
          </p:cNvSpPr>
          <p:nvPr/>
        </p:nvSpPr>
        <p:spPr bwMode="auto">
          <a:xfrm>
            <a:off x="2537224" y="6538278"/>
            <a:ext cx="428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400" b="0" dirty="0">
                <a:solidFill>
                  <a:srgbClr val="4D4D4D"/>
                </a:solidFill>
              </a:rPr>
              <a:t>P L</a:t>
            </a:r>
            <a:endParaRPr lang="fr-FR" sz="1400" b="0" dirty="0">
              <a:solidFill>
                <a:srgbClr val="4D4D4D"/>
              </a:solidFill>
            </a:endParaRPr>
          </a:p>
        </p:txBody>
      </p:sp>
    </p:spTree>
    <p:extLst>
      <p:ext uri="{BB962C8B-B14F-4D97-AF65-F5344CB8AC3E}">
        <p14:creationId xmlns:p14="http://schemas.microsoft.com/office/powerpoint/2010/main" val="1770896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Box 13"/>
          <p:cNvSpPr txBox="1">
            <a:spLocks noChangeArrowheads="1"/>
          </p:cNvSpPr>
          <p:nvPr/>
        </p:nvSpPr>
        <p:spPr bwMode="auto">
          <a:xfrm>
            <a:off x="8715375" y="6551612"/>
            <a:ext cx="428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400" b="0" dirty="0">
                <a:solidFill>
                  <a:schemeClr val="bg1"/>
                </a:solidFill>
              </a:rPr>
              <a:t>P L</a:t>
            </a:r>
            <a:endParaRPr lang="fr-FR" sz="1400" b="0" dirty="0">
              <a:solidFill>
                <a:schemeClr val="bg1"/>
              </a:solidFill>
            </a:endParaRPr>
          </a:p>
        </p:txBody>
      </p:sp>
    </p:spTree>
    <p:extLst>
      <p:ext uri="{BB962C8B-B14F-4D97-AF65-F5344CB8AC3E}">
        <p14:creationId xmlns:p14="http://schemas.microsoft.com/office/powerpoint/2010/main" val="65062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Elle va boire et remplit une outre d'eau </a:t>
            </a:r>
            <a:r>
              <a:rPr lang="fr-FR" dirty="0" smtClean="0"/>
              <a:t>pour Ismaël.</a:t>
            </a:r>
            <a:endParaRPr lang="fr-FR" dirty="0"/>
          </a:p>
          <a:p>
            <a:r>
              <a:rPr lang="fr-FR" dirty="0"/>
              <a:t>Agar et son fils s'installent définitivement dans le désert de Paran.</a:t>
            </a:r>
          </a:p>
          <a:p>
            <a:r>
              <a:rPr lang="fr-FR" dirty="0"/>
              <a:t>La descendance d’Ismaël, les pays arabes, vont être en guerre contre Israël jusqu’à aujourd’hui.</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2923585"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351895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Box 13"/>
          <p:cNvSpPr txBox="1">
            <a:spLocks noChangeArrowheads="1"/>
          </p:cNvSpPr>
          <p:nvPr/>
        </p:nvSpPr>
        <p:spPr bwMode="auto">
          <a:xfrm>
            <a:off x="8637478" y="64425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solidFill>
                  <a:srgbClr val="FFFFFF"/>
                </a:solidFill>
                <a:latin typeface="+mj-lt"/>
              </a:rPr>
              <a:t>FO</a:t>
            </a:r>
            <a:endParaRPr lang="fr-FR" sz="1200" b="0" dirty="0">
              <a:solidFill>
                <a:srgbClr val="FFFFFF"/>
              </a:solidFill>
              <a:latin typeface="+mj-lt"/>
            </a:endParaRPr>
          </a:p>
        </p:txBody>
      </p:sp>
    </p:spTree>
    <p:extLst>
      <p:ext uri="{BB962C8B-B14F-4D97-AF65-F5344CB8AC3E}">
        <p14:creationId xmlns:p14="http://schemas.microsoft.com/office/powerpoint/2010/main" val="3120800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Elle va boire et remplit une outre d'eau </a:t>
            </a:r>
            <a:r>
              <a:rPr lang="fr-FR" dirty="0" smtClean="0"/>
              <a:t>pour Ismaël.</a:t>
            </a:r>
            <a:endParaRPr lang="fr-FR" dirty="0"/>
          </a:p>
          <a:p>
            <a:r>
              <a:rPr lang="fr-FR" dirty="0"/>
              <a:t>Agar et son fils s'installent définitivement dans le désert de Paran.</a:t>
            </a:r>
          </a:p>
          <a:p>
            <a:r>
              <a:rPr lang="fr-FR" dirty="0"/>
              <a:t>La descendance d’Ismaël, les pays arabes, vont être en guerre contre Israël jusqu’à aujourd’hui.</a:t>
            </a:r>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2923585"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4050170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L'Eternel dit à Abraham:</a:t>
            </a:r>
          </a:p>
          <a:p>
            <a:pPr lvl="2"/>
            <a:r>
              <a:rPr lang="fr-FR" dirty="0"/>
              <a:t>Prends ton fils unique, celui que tu aimes, Isaac. Va-t'en au pays de </a:t>
            </a:r>
            <a:r>
              <a:rPr lang="fr-FR" dirty="0" err="1"/>
              <a:t>Morija</a:t>
            </a:r>
            <a:r>
              <a:rPr lang="fr-FR" dirty="0"/>
              <a:t> et là offre-le en holocauste sur l'une des montagnes que je t'indiquerai. </a:t>
            </a:r>
            <a:r>
              <a:rPr lang="fr-FR" dirty="0" err="1"/>
              <a:t>Gn</a:t>
            </a:r>
            <a:r>
              <a:rPr lang="fr-FR" dirty="0"/>
              <a:t> 22,2</a:t>
            </a:r>
          </a:p>
          <a:p>
            <a:r>
              <a:rPr lang="fr-FR" dirty="0"/>
              <a:t>Abraham se lève tôt et part à l'endroit désigné par l'Eternel.</a:t>
            </a:r>
          </a:p>
          <a:p>
            <a:r>
              <a:rPr lang="fr-FR" dirty="0"/>
              <a:t>Quelle obéissance!</a:t>
            </a:r>
          </a:p>
          <a:p>
            <a:pPr lvl="1"/>
            <a:r>
              <a:rPr lang="fr-FR" dirty="0"/>
              <a:t>Il ne discute même pas avec l’Eternel.</a:t>
            </a:r>
          </a:p>
          <a:p>
            <a:pPr lvl="1"/>
            <a:r>
              <a:rPr lang="fr-FR" dirty="0"/>
              <a:t>Il n’essaie pas de proposer une autre solution.</a:t>
            </a:r>
          </a:p>
          <a:p>
            <a:r>
              <a:rPr lang="fr-FR" dirty="0"/>
              <a:t>Durant sa vie, il a appris l’importance d’obéir à Dieu.</a:t>
            </a:r>
          </a:p>
          <a:p>
            <a:r>
              <a:rPr lang="fr-FR" dirty="0"/>
              <a:t>Dans ce récit, son obéissance est immédiate et totale.</a:t>
            </a:r>
          </a:p>
          <a:p>
            <a:endParaRPr lang="fr-FR" dirty="0"/>
          </a:p>
        </p:txBody>
      </p:sp>
      <p:sp>
        <p:nvSpPr>
          <p:cNvPr id="4" name="Titre 3"/>
          <p:cNvSpPr>
            <a:spLocks noGrp="1"/>
          </p:cNvSpPr>
          <p:nvPr>
            <p:ph type="title"/>
          </p:nvPr>
        </p:nvSpPr>
        <p:spPr/>
        <p:txBody>
          <a:bodyPr/>
          <a:lstStyle/>
          <a:p>
            <a:r>
              <a:rPr lang="fr-FR" dirty="0"/>
              <a:t>Isaac offert en sacrifice</a:t>
            </a:r>
          </a:p>
        </p:txBody>
      </p:sp>
    </p:spTree>
    <p:extLst>
      <p:ext uri="{BB962C8B-B14F-4D97-AF65-F5344CB8AC3E}">
        <p14:creationId xmlns:p14="http://schemas.microsoft.com/office/powerpoint/2010/main" val="168939614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prend avec lui 2 serviteurs et son fils Isaac.</a:t>
            </a:r>
          </a:p>
          <a:p>
            <a:r>
              <a:rPr lang="fr-FR" dirty="0"/>
              <a:t>Ils vont marcher durant 3 jours.</a:t>
            </a:r>
          </a:p>
          <a:p>
            <a:r>
              <a:rPr lang="fr-FR" dirty="0"/>
              <a:t>Que de questions a dû se poser Abraham!</a:t>
            </a:r>
          </a:p>
          <a:p>
            <a:r>
              <a:rPr lang="fr-FR" dirty="0"/>
              <a:t>Le 3ème jour, il voit le lieu de loin.</a:t>
            </a:r>
          </a:p>
          <a:p>
            <a:r>
              <a:rPr lang="fr-FR" dirty="0"/>
              <a:t>Il dit à ses serviteurs</a:t>
            </a:r>
            <a:r>
              <a:rPr lang="fr-FR" dirty="0" smtClean="0"/>
              <a:t>:</a:t>
            </a:r>
            <a:endParaRPr lang="fr-FR" dirty="0"/>
          </a:p>
          <a:p>
            <a:pPr lvl="2"/>
            <a:r>
              <a:rPr lang="fr-FR" dirty="0"/>
              <a:t>Restez ici avec l'âne. Le jeune homme et moi, nous irons jusque là-bas pour adorer, puis nous reviendrons vers vous. </a:t>
            </a:r>
            <a:r>
              <a:rPr lang="fr-FR" dirty="0" err="1"/>
              <a:t>Gn</a:t>
            </a:r>
            <a:r>
              <a:rPr lang="fr-FR" dirty="0"/>
              <a:t> 22,5</a:t>
            </a:r>
          </a:p>
          <a:p>
            <a:endParaRPr lang="fr-FR" dirty="0"/>
          </a:p>
          <a:p>
            <a:endParaRPr lang="fr-FR" dirty="0"/>
          </a:p>
        </p:txBody>
      </p:sp>
      <p:pic>
        <p:nvPicPr>
          <p:cNvPr id="4" name="Espace réservé pour une image  3"/>
          <p:cNvPicPr>
            <a:picLocks noGrp="1" noChangeAspect="1"/>
          </p:cNvPicPr>
          <p:nvPr>
            <p:ph type="pic" sz="quarter" idx="13"/>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2913141"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PL</a:t>
            </a:r>
            <a:endParaRPr lang="fr-FR" sz="1200" b="0" dirty="0">
              <a:latin typeface="+mj-lt"/>
            </a:endParaRPr>
          </a:p>
        </p:txBody>
      </p:sp>
    </p:spTree>
    <p:extLst>
      <p:ext uri="{BB962C8B-B14F-4D97-AF65-F5344CB8AC3E}">
        <p14:creationId xmlns:p14="http://schemas.microsoft.com/office/powerpoint/2010/main" val="2799828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Avez-vous remarqué que le texte parle de « nous reviendrons »?</a:t>
            </a:r>
          </a:p>
          <a:p>
            <a:r>
              <a:rPr lang="fr-FR" dirty="0"/>
              <a:t>Comment pouvait-il le savoir?</a:t>
            </a:r>
          </a:p>
          <a:p>
            <a:r>
              <a:rPr lang="fr-FR" dirty="0"/>
              <a:t>Hébreux 11 nous donne la réponse:</a:t>
            </a:r>
          </a:p>
          <a:p>
            <a:pPr lvl="2"/>
            <a:r>
              <a:rPr lang="fr-FR" dirty="0"/>
              <a:t>C’est par la foi qu'Abraham a offert Isaac lorsqu'il a été mis à l'épreuve. Oui, il a offert son fils unique en sacrifice, bien qu'il ait reçu les promesses et que Dieu lui ait dit: C'est par Isaac qu'une descendance te sera assurée.  Hé 11.17 </a:t>
            </a:r>
          </a:p>
          <a:p>
            <a:r>
              <a:rPr lang="fr-FR" dirty="0"/>
              <a:t>Abraham prend le bois pour le sacrifice et le charge sur son fils.</a:t>
            </a:r>
          </a:p>
          <a:p>
            <a:endParaRPr lang="fr-FR" dirty="0"/>
          </a:p>
        </p:txBody>
      </p:sp>
    </p:spTree>
    <p:extLst>
      <p:ext uri="{BB962C8B-B14F-4D97-AF65-F5344CB8AC3E}">
        <p14:creationId xmlns:p14="http://schemas.microsoft.com/office/powerpoint/2010/main" val="121543173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62000" y="941349"/>
            <a:ext cx="8787267" cy="5172605"/>
          </a:xfrm>
        </p:spPr>
        <p:txBody>
          <a:bodyPr/>
          <a:lstStyle/>
          <a:p>
            <a:r>
              <a:rPr lang="fr-FR" dirty="0"/>
              <a:t>Isaac demande à son père:</a:t>
            </a:r>
          </a:p>
          <a:p>
            <a:pPr lvl="2"/>
            <a:r>
              <a:rPr lang="fr-FR" dirty="0"/>
              <a:t>Voici le feu et le bois, mais où se trouve l'agneau pour l'holocauste? </a:t>
            </a:r>
            <a:r>
              <a:rPr lang="fr-FR" dirty="0" err="1"/>
              <a:t>Gn</a:t>
            </a:r>
            <a:r>
              <a:rPr lang="fr-FR" dirty="0"/>
              <a:t> 22,7</a:t>
            </a:r>
          </a:p>
          <a:p>
            <a:r>
              <a:rPr lang="fr-FR" dirty="0" smtClean="0"/>
              <a:t>Il lui </a:t>
            </a:r>
            <a:r>
              <a:rPr lang="fr-FR" dirty="0"/>
              <a:t>répond:</a:t>
            </a:r>
          </a:p>
          <a:p>
            <a:pPr lvl="2"/>
            <a:r>
              <a:rPr lang="fr-FR" dirty="0" smtClean="0"/>
              <a:t>Mon </a:t>
            </a:r>
            <a:r>
              <a:rPr lang="fr-FR" dirty="0"/>
              <a:t>fils, Dieu pourvoira lui-même à l'agneau pour l'holocauste. </a:t>
            </a:r>
            <a:r>
              <a:rPr lang="fr-FR" dirty="0" err="1"/>
              <a:t>Gn</a:t>
            </a:r>
            <a:r>
              <a:rPr lang="fr-FR" dirty="0"/>
              <a:t> 22,8	</a:t>
            </a:r>
          </a:p>
          <a:p>
            <a:r>
              <a:rPr lang="fr-FR" dirty="0"/>
              <a:t>Abraham prépare le feu.</a:t>
            </a:r>
          </a:p>
          <a:p>
            <a:r>
              <a:rPr lang="fr-FR" dirty="0"/>
              <a:t>Il attache ensuite </a:t>
            </a:r>
            <a:r>
              <a:rPr lang="fr-FR" dirty="0" smtClean="0"/>
              <a:t>Isaac </a:t>
            </a:r>
            <a:r>
              <a:rPr lang="fr-FR" dirty="0"/>
              <a:t>et le met sur le bois.</a:t>
            </a:r>
          </a:p>
          <a:p>
            <a:r>
              <a:rPr lang="fr-FR" dirty="0"/>
              <a:t>Selon les instructions de l'Eternel, il prend son couteau pour égorger son fils</a:t>
            </a:r>
            <a:r>
              <a:rPr lang="fr-FR" dirty="0" smtClean="0"/>
              <a:t>.</a:t>
            </a:r>
          </a:p>
          <a:p>
            <a:r>
              <a:rPr lang="fr-FR" dirty="0"/>
              <a:t>A cet instant, l'ange de l'Eternel lui dit: "Abraham, Abraham ".</a:t>
            </a:r>
          </a:p>
          <a:p>
            <a:endParaRPr lang="fr-FR" dirty="0"/>
          </a:p>
        </p:txBody>
      </p:sp>
    </p:spTree>
    <p:extLst>
      <p:ext uri="{BB962C8B-B14F-4D97-AF65-F5344CB8AC3E}">
        <p14:creationId xmlns:p14="http://schemas.microsoft.com/office/powerpoint/2010/main" val="256257949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Il </a:t>
            </a:r>
            <a:r>
              <a:rPr lang="fr-FR" dirty="0"/>
              <a:t>répond: "me voici".</a:t>
            </a:r>
          </a:p>
          <a:p>
            <a:r>
              <a:rPr lang="fr-FR" dirty="0" smtClean="0"/>
              <a:t>L'ange </a:t>
            </a:r>
            <a:r>
              <a:rPr lang="fr-FR" dirty="0"/>
              <a:t>lui dit:</a:t>
            </a:r>
          </a:p>
          <a:p>
            <a:pPr lvl="2"/>
            <a:r>
              <a:rPr lang="fr-FR" dirty="0"/>
              <a:t>Ne porte pas la main sur l'enfant et ne lui fais rien, car je sais maintenant que tu crains Dieu et que tu ne m'as pas refusé ton fils unique. </a:t>
            </a:r>
            <a:r>
              <a:rPr lang="fr-FR" dirty="0" err="1"/>
              <a:t>Gn</a:t>
            </a:r>
            <a:r>
              <a:rPr lang="fr-FR" dirty="0"/>
              <a:t> 22,12</a:t>
            </a:r>
          </a:p>
          <a:p>
            <a:r>
              <a:rPr lang="fr-FR" dirty="0"/>
              <a:t>Levant les yeux, Abraham découvre derrière lui un bouc retenu dans un buisson par les cornes.</a:t>
            </a:r>
          </a:p>
          <a:p>
            <a:endParaRPr lang="fr-FR" dirty="0"/>
          </a:p>
        </p:txBody>
      </p:sp>
      <p:pic>
        <p:nvPicPr>
          <p:cNvPr id="10" name="Espace réservé pour une image  9"/>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11" name="Text Box 13"/>
          <p:cNvSpPr txBox="1">
            <a:spLocks noChangeArrowheads="1"/>
          </p:cNvSpPr>
          <p:nvPr/>
        </p:nvSpPr>
        <p:spPr bwMode="auto">
          <a:xfrm>
            <a:off x="8343273" y="6011334"/>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261587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a:xfrm>
            <a:off x="162000" y="1024909"/>
            <a:ext cx="8787267" cy="5172605"/>
          </a:xfrm>
        </p:spPr>
        <p:txBody>
          <a:bodyPr/>
          <a:lstStyle/>
          <a:p>
            <a:r>
              <a:rPr lang="fr-FR" dirty="0"/>
              <a:t>A la mort de </a:t>
            </a:r>
            <a:r>
              <a:rPr lang="fr-FR" dirty="0" err="1"/>
              <a:t>Térach</a:t>
            </a:r>
            <a:r>
              <a:rPr lang="fr-FR" dirty="0"/>
              <a:t>, l’Eternel dit à Abram de continuer le voyage. </a:t>
            </a:r>
            <a:endParaRPr lang="fr-FR" dirty="0" smtClean="0"/>
          </a:p>
          <a:p>
            <a:r>
              <a:rPr lang="fr-FR" dirty="0" smtClean="0"/>
              <a:t>Il </a:t>
            </a:r>
            <a:r>
              <a:rPr lang="fr-FR" dirty="0"/>
              <a:t>ne sait pas où il va.</a:t>
            </a:r>
          </a:p>
          <a:p>
            <a:pPr lvl="2"/>
            <a:r>
              <a:rPr lang="fr-FR" dirty="0"/>
              <a:t>C'est par la foi qu'Abraham … est parti sans savoir où il allait. </a:t>
            </a:r>
            <a:r>
              <a:rPr lang="fr-FR" dirty="0" err="1"/>
              <a:t>Héb</a:t>
            </a:r>
            <a:r>
              <a:rPr lang="fr-FR" dirty="0"/>
              <a:t> 11:</a:t>
            </a:r>
            <a:r>
              <a:rPr lang="fr-FR" dirty="0" smtClean="0"/>
              <a:t>8</a:t>
            </a:r>
          </a:p>
        </p:txBody>
      </p:sp>
      <p:pic>
        <p:nvPicPr>
          <p:cNvPr id="3" name="Espace réservé pour une image  2"/>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2150" y="4038080"/>
            <a:ext cx="9166150" cy="2851150"/>
          </a:xfrm>
        </p:spPr>
      </p:pic>
    </p:spTree>
    <p:extLst>
      <p:ext uri="{BB962C8B-B14F-4D97-AF65-F5344CB8AC3E}">
        <p14:creationId xmlns:p14="http://schemas.microsoft.com/office/powerpoint/2010/main" val="155925469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4"/>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5" name="Text Box 13"/>
          <p:cNvSpPr txBox="1">
            <a:spLocks noChangeArrowheads="1"/>
          </p:cNvSpPr>
          <p:nvPr/>
        </p:nvSpPr>
        <p:spPr bwMode="auto">
          <a:xfrm>
            <a:off x="8644035" y="6495982"/>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FO</a:t>
            </a:r>
            <a:endParaRPr lang="fr-FR" sz="1200" b="0" dirty="0">
              <a:latin typeface="+mj-lt"/>
            </a:endParaRPr>
          </a:p>
        </p:txBody>
      </p:sp>
    </p:spTree>
    <p:extLst>
      <p:ext uri="{BB962C8B-B14F-4D97-AF65-F5344CB8AC3E}">
        <p14:creationId xmlns:p14="http://schemas.microsoft.com/office/powerpoint/2010/main" val="2104352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Il le prend et l'offre en sacrifice à la place d’Isaac.</a:t>
            </a:r>
          </a:p>
          <a:p>
            <a:r>
              <a:rPr lang="fr-FR" dirty="0"/>
              <a:t>Abraham vient de montrer sa foi par ses œuvres.</a:t>
            </a:r>
          </a:p>
          <a:p>
            <a:r>
              <a:rPr lang="fr-FR" dirty="0"/>
              <a:t>Quel bel exemple pour nous.</a:t>
            </a:r>
          </a:p>
          <a:p>
            <a:r>
              <a:rPr lang="fr-FR" dirty="0"/>
              <a:t>Si nous obéissons à Dieu, il nous donnera en retour plus que tout ce que nous pourrions imaginer!</a:t>
            </a:r>
          </a:p>
          <a:p>
            <a:r>
              <a:rPr lang="fr-FR" dirty="0"/>
              <a:t>L'ange s'adresse à nouveau à Abraham et lui dit:</a:t>
            </a:r>
          </a:p>
          <a:p>
            <a:pPr lvl="2"/>
            <a:r>
              <a:rPr lang="fr-FR" dirty="0"/>
              <a:t>Je le jure par moi-même - déclaration de l'Eternel -, parce que tu as fait cela et que tu n'as pas refusé ton fils unique, je te bénirai et je multiplierai ta descendance: elle sera aussi nombreuse que les étoiles du ciel, pareille au sable qui est au bord de la mer. </a:t>
            </a:r>
            <a:r>
              <a:rPr lang="fr-FR" dirty="0" err="1"/>
              <a:t>Gn</a:t>
            </a:r>
            <a:r>
              <a:rPr lang="fr-FR" dirty="0"/>
              <a:t> 22,16</a:t>
            </a:r>
          </a:p>
          <a:p>
            <a:endParaRPr lang="fr-FR" dirty="0"/>
          </a:p>
        </p:txBody>
      </p:sp>
    </p:spTree>
    <p:extLst>
      <p:ext uri="{BB962C8B-B14F-4D97-AF65-F5344CB8AC3E}">
        <p14:creationId xmlns:p14="http://schemas.microsoft.com/office/powerpoint/2010/main" val="27982369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Cette histoire nous fait penser au sacrifice de Jésus-Christ.</a:t>
            </a:r>
          </a:p>
          <a:p>
            <a:r>
              <a:rPr lang="fr-FR" dirty="0"/>
              <a:t>Abraham, type de Dieu le Père, n’a pas épargné son propre Fils.</a:t>
            </a:r>
          </a:p>
          <a:p>
            <a:pPr lvl="2"/>
            <a:r>
              <a:rPr lang="fr-FR" dirty="0"/>
              <a:t>Dieu a tant aimé le monde qu'il a donné son Fils unique afin que quiconque croit en lui ne périsse pas mais ait la vie éternelle. </a:t>
            </a:r>
            <a:r>
              <a:rPr lang="fr-FR" dirty="0" err="1"/>
              <a:t>Jn</a:t>
            </a:r>
            <a:r>
              <a:rPr lang="fr-FR" dirty="0"/>
              <a:t> 3.16 </a:t>
            </a:r>
          </a:p>
          <a:p>
            <a:r>
              <a:rPr lang="fr-FR" dirty="0"/>
              <a:t>Isaac ne sait pas ce qui va se passer à </a:t>
            </a:r>
            <a:r>
              <a:rPr lang="fr-FR" dirty="0" err="1"/>
              <a:t>Morija</a:t>
            </a:r>
            <a:r>
              <a:rPr lang="fr-FR" dirty="0"/>
              <a:t>.</a:t>
            </a:r>
          </a:p>
          <a:p>
            <a:r>
              <a:rPr lang="fr-FR" dirty="0"/>
              <a:t>Jésus connaît au contraire toute chose à l’avance:</a:t>
            </a:r>
          </a:p>
          <a:p>
            <a:pPr lvl="2"/>
            <a:r>
              <a:rPr lang="fr-FR" dirty="0"/>
              <a:t>Jésus, qui savait tout ce qui devait lui arriver, s'avança alors et leur dit: «Qui </a:t>
            </a:r>
            <a:r>
              <a:rPr lang="fr-FR" dirty="0" err="1"/>
              <a:t>cherchez-vous</a:t>
            </a:r>
            <a:r>
              <a:rPr lang="fr-FR" dirty="0"/>
              <a:t>?  </a:t>
            </a:r>
            <a:r>
              <a:rPr lang="fr-FR" dirty="0" err="1"/>
              <a:t>Jn</a:t>
            </a:r>
            <a:r>
              <a:rPr lang="fr-FR" dirty="0"/>
              <a:t> 18.4 </a:t>
            </a:r>
          </a:p>
          <a:p>
            <a:endParaRPr lang="fr-FR" dirty="0"/>
          </a:p>
        </p:txBody>
      </p:sp>
      <p:sp>
        <p:nvSpPr>
          <p:cNvPr id="4" name="Titre 3"/>
          <p:cNvSpPr>
            <a:spLocks noGrp="1"/>
          </p:cNvSpPr>
          <p:nvPr>
            <p:ph type="title"/>
          </p:nvPr>
        </p:nvSpPr>
        <p:spPr/>
        <p:txBody>
          <a:bodyPr/>
          <a:lstStyle/>
          <a:p>
            <a:endParaRPr lang="fr-FR"/>
          </a:p>
        </p:txBody>
      </p:sp>
    </p:spTree>
    <p:extLst>
      <p:ext uri="{BB962C8B-B14F-4D97-AF65-F5344CB8AC3E}">
        <p14:creationId xmlns:p14="http://schemas.microsoft.com/office/powerpoint/2010/main" val="32061025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
        <p:nvSpPr>
          <p:cNvPr id="2" name="Espace réservé du texte 1"/>
          <p:cNvSpPr>
            <a:spLocks noGrp="1"/>
          </p:cNvSpPr>
          <p:nvPr>
            <p:ph type="body" sz="quarter" idx="12"/>
          </p:nvPr>
        </p:nvSpPr>
        <p:spPr>
          <a:xfrm>
            <a:off x="3255036" y="1094500"/>
            <a:ext cx="5667569" cy="4936067"/>
          </a:xfrm>
        </p:spPr>
        <p:txBody>
          <a:bodyPr/>
          <a:lstStyle/>
          <a:p>
            <a:r>
              <a:rPr lang="fr-FR" dirty="0"/>
              <a:t>Jésus obéit à Dieu son Père.</a:t>
            </a:r>
          </a:p>
          <a:p>
            <a:pPr lvl="2"/>
            <a:r>
              <a:rPr lang="fr-FR" dirty="0"/>
              <a:t>… Jésus s'est dépouillé lui-même en prenant une condition de serviteur, en devenant semblable aux êtres humains. Reconnu comme un simple homme,  il s'est humilié lui-même en faisant preuve d'obéissance jusqu'à la mort, même la mort sur la croix.  Ph 2.7 </a:t>
            </a:r>
          </a:p>
          <a:p>
            <a:r>
              <a:rPr lang="fr-FR" dirty="0"/>
              <a:t>Le bélier a été mis à mort à la place d’Isaac.</a:t>
            </a:r>
          </a:p>
          <a:p>
            <a:r>
              <a:rPr lang="fr-FR" dirty="0"/>
              <a:t>De même Jésus-Christ est mort sur la croix pour nous donner la vie.</a:t>
            </a:r>
          </a:p>
          <a:p>
            <a:endParaRPr lang="fr-FR" dirty="0"/>
          </a:p>
        </p:txBody>
      </p:sp>
      <p:sp>
        <p:nvSpPr>
          <p:cNvPr id="7" name="Text Box 13"/>
          <p:cNvSpPr txBox="1">
            <a:spLocks noChangeArrowheads="1"/>
          </p:cNvSpPr>
          <p:nvPr/>
        </p:nvSpPr>
        <p:spPr bwMode="auto">
          <a:xfrm>
            <a:off x="2965849" y="6581001"/>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TP</a:t>
            </a:r>
            <a:endParaRPr lang="fr-FR" sz="1200" b="0" dirty="0">
              <a:latin typeface="+mj-lt"/>
            </a:endParaRPr>
          </a:p>
        </p:txBody>
      </p:sp>
    </p:spTree>
    <p:extLst>
      <p:ext uri="{BB962C8B-B14F-4D97-AF65-F5344CB8AC3E}">
        <p14:creationId xmlns:p14="http://schemas.microsoft.com/office/powerpoint/2010/main" val="2207114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A la croix, Jésus nous a délivré de tous nos péchés.</a:t>
            </a:r>
          </a:p>
          <a:p>
            <a:r>
              <a:rPr lang="fr-FR" dirty="0" err="1"/>
              <a:t>Morija</a:t>
            </a:r>
            <a:r>
              <a:rPr lang="fr-FR" dirty="0"/>
              <a:t> est le lieu où la ville de Jérusalem a été construite.</a:t>
            </a:r>
          </a:p>
          <a:p>
            <a:r>
              <a:rPr lang="fr-FR" dirty="0"/>
              <a:t>C’est dans cette ville que Jésus a été offert en sacrifice.</a:t>
            </a:r>
          </a:p>
          <a:p>
            <a:endParaRPr lang="fr-FR" dirty="0"/>
          </a:p>
          <a:p>
            <a:endParaRPr lang="fr-FR" dirty="0"/>
          </a:p>
        </p:txBody>
      </p:sp>
      <p:sp>
        <p:nvSpPr>
          <p:cNvPr id="7" name="Titre 6"/>
          <p:cNvSpPr>
            <a:spLocks noGrp="1"/>
          </p:cNvSpPr>
          <p:nvPr>
            <p:ph type="title"/>
          </p:nvPr>
        </p:nvSpPr>
        <p:spPr/>
        <p:txBody>
          <a:bodyPr/>
          <a:lstStyle/>
          <a:p>
            <a:endParaRPr lang="fr-FR"/>
          </a:p>
        </p:txBody>
      </p:sp>
      <p:sp>
        <p:nvSpPr>
          <p:cNvPr id="8" name="Text Box 13"/>
          <p:cNvSpPr txBox="1">
            <a:spLocks noChangeArrowheads="1"/>
          </p:cNvSpPr>
          <p:nvPr/>
        </p:nvSpPr>
        <p:spPr bwMode="auto">
          <a:xfrm>
            <a:off x="8655446" y="6374784"/>
            <a:ext cx="4391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200" b="0" dirty="0" smtClean="0">
                <a:latin typeface="+mj-lt"/>
              </a:rPr>
              <a:t>GN</a:t>
            </a:r>
            <a:endParaRPr lang="fr-FR" sz="1200" b="0" dirty="0">
              <a:latin typeface="+mj-lt"/>
            </a:endParaRPr>
          </a:p>
        </p:txBody>
      </p:sp>
      <p:pic>
        <p:nvPicPr>
          <p:cNvPr id="4" name="Espace réservé pour une image  3" descr="UNADJUSTEDNONRAW_thumb_1d0e.jpg"/>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xfrm>
            <a:off x="0" y="3881437"/>
            <a:ext cx="9180512" cy="2976563"/>
          </a:xfrm>
        </p:spPr>
      </p:pic>
    </p:spTree>
    <p:extLst>
      <p:ext uri="{BB962C8B-B14F-4D97-AF65-F5344CB8AC3E}">
        <p14:creationId xmlns:p14="http://schemas.microsoft.com/office/powerpoint/2010/main" val="1713496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p:txBody>
          <a:bodyPr/>
          <a:lstStyle/>
          <a:p>
            <a:r>
              <a:rPr lang="fr-FR" dirty="0"/>
              <a:t>Sara meurt à Hébron.</a:t>
            </a:r>
          </a:p>
          <a:p>
            <a:r>
              <a:rPr lang="fr-FR" dirty="0"/>
              <a:t>Abraham achète une caverne à </a:t>
            </a:r>
            <a:r>
              <a:rPr lang="fr-FR" dirty="0" err="1"/>
              <a:t>Macpéla</a:t>
            </a:r>
            <a:r>
              <a:rPr lang="fr-FR" dirty="0"/>
              <a:t> et y ensevelit sa femme.</a:t>
            </a:r>
          </a:p>
          <a:p>
            <a:r>
              <a:rPr lang="fr-FR" dirty="0"/>
              <a:t>Abraham dit à son serviteur d’aller à </a:t>
            </a:r>
            <a:r>
              <a:rPr lang="fr-FR" dirty="0" err="1"/>
              <a:t>Charan</a:t>
            </a:r>
            <a:r>
              <a:rPr lang="fr-FR" dirty="0"/>
              <a:t> chercher </a:t>
            </a:r>
            <a:r>
              <a:rPr lang="fr-FR" dirty="0" smtClean="0"/>
              <a:t>une épouse </a:t>
            </a:r>
            <a:r>
              <a:rPr lang="fr-FR" dirty="0"/>
              <a:t>pour son fils Isaac.</a:t>
            </a:r>
          </a:p>
          <a:p>
            <a:r>
              <a:rPr lang="fr-FR" dirty="0"/>
              <a:t>Après plusieurs semaines de voyage, le serviteur revient avec Rebecca.</a:t>
            </a:r>
          </a:p>
          <a:p>
            <a:r>
              <a:rPr lang="fr-FR" dirty="0"/>
              <a:t>Abraham meurt à l’âge de 175 ans.</a:t>
            </a:r>
          </a:p>
          <a:p>
            <a:r>
              <a:rPr lang="fr-FR" dirty="0"/>
              <a:t>Isaac et Ismaël, ses fils, l’enterrent dans la caverne de </a:t>
            </a:r>
            <a:r>
              <a:rPr lang="fr-FR" dirty="0" err="1"/>
              <a:t>Macpéla</a:t>
            </a:r>
            <a:r>
              <a:rPr lang="fr-FR" dirty="0"/>
              <a:t>.</a:t>
            </a:r>
          </a:p>
          <a:p>
            <a:endParaRPr lang="fr-FR" dirty="0"/>
          </a:p>
        </p:txBody>
      </p:sp>
      <p:sp>
        <p:nvSpPr>
          <p:cNvPr id="5" name="Titre 4"/>
          <p:cNvSpPr>
            <a:spLocks noGrp="1"/>
          </p:cNvSpPr>
          <p:nvPr>
            <p:ph type="title"/>
          </p:nvPr>
        </p:nvSpPr>
        <p:spPr/>
        <p:txBody>
          <a:bodyPr/>
          <a:lstStyle/>
          <a:p>
            <a:r>
              <a:rPr lang="fr-FR" dirty="0"/>
              <a:t>Fin de la vie </a:t>
            </a:r>
            <a:r>
              <a:rPr lang="fr-FR" dirty="0" smtClean="0"/>
              <a:t>d’Abraham</a:t>
            </a:r>
            <a:endParaRPr lang="fr-FR" dirty="0"/>
          </a:p>
        </p:txBody>
      </p:sp>
    </p:spTree>
    <p:extLst>
      <p:ext uri="{BB962C8B-B14F-4D97-AF65-F5344CB8AC3E}">
        <p14:creationId xmlns:p14="http://schemas.microsoft.com/office/powerpoint/2010/main" val="171583011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Faisons comme Abraham:</a:t>
            </a:r>
          </a:p>
          <a:p>
            <a:pPr lvl="1"/>
            <a:r>
              <a:rPr lang="fr-FR" dirty="0"/>
              <a:t>Refusons d’aimer les mauvaises choses que nous propose le monde.</a:t>
            </a:r>
          </a:p>
          <a:p>
            <a:pPr lvl="1"/>
            <a:r>
              <a:rPr lang="fr-FR" dirty="0"/>
              <a:t>Comptons </a:t>
            </a:r>
            <a:r>
              <a:rPr lang="fr-FR" dirty="0" smtClean="0"/>
              <a:t>sur la puissance de Dieu, </a:t>
            </a:r>
            <a:r>
              <a:rPr lang="fr-FR" dirty="0"/>
              <a:t>quelles que soient nos circonstances.</a:t>
            </a:r>
          </a:p>
          <a:p>
            <a:pPr lvl="1"/>
            <a:r>
              <a:rPr lang="fr-FR" dirty="0" smtClean="0"/>
              <a:t>Soyons des serviteurs utiles pour </a:t>
            </a:r>
            <a:r>
              <a:rPr lang="fr-FR" dirty="0"/>
              <a:t>Dieu et n’oublions pas que nous travaillons pour le royaume de Dieu.</a:t>
            </a:r>
          </a:p>
          <a:p>
            <a:endParaRPr lang="fr-FR" dirty="0"/>
          </a:p>
        </p:txBody>
      </p:sp>
      <p:sp>
        <p:nvSpPr>
          <p:cNvPr id="4" name="Titre 3"/>
          <p:cNvSpPr>
            <a:spLocks noGrp="1"/>
          </p:cNvSpPr>
          <p:nvPr>
            <p:ph type="title"/>
          </p:nvPr>
        </p:nvSpPr>
        <p:spPr/>
        <p:txBody>
          <a:bodyPr/>
          <a:lstStyle/>
          <a:p>
            <a:r>
              <a:rPr lang="fr-FR" dirty="0"/>
              <a:t>C</a:t>
            </a:r>
            <a:r>
              <a:rPr lang="fr-FR" dirty="0" smtClean="0"/>
              <a:t>onclusion</a:t>
            </a:r>
            <a:endParaRPr lang="fr-FR" dirty="0"/>
          </a:p>
        </p:txBody>
      </p:sp>
    </p:spTree>
    <p:extLst>
      <p:ext uri="{BB962C8B-B14F-4D97-AF65-F5344CB8AC3E}">
        <p14:creationId xmlns:p14="http://schemas.microsoft.com/office/powerpoint/2010/main" val="422063151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a:t>Recherchons à connaître Dieu, </a:t>
            </a:r>
          </a:p>
          <a:p>
            <a:pPr lvl="1"/>
            <a:r>
              <a:rPr lang="fr-FR" dirty="0"/>
              <a:t>c</a:t>
            </a:r>
            <a:r>
              <a:rPr lang="fr-FR" dirty="0" smtClean="0"/>
              <a:t>e </a:t>
            </a:r>
            <a:r>
              <a:rPr lang="fr-FR" dirty="0"/>
              <a:t>Dieu qui nous aime,</a:t>
            </a:r>
          </a:p>
          <a:p>
            <a:pPr lvl="1"/>
            <a:r>
              <a:rPr lang="fr-FR" dirty="0"/>
              <a:t>c</a:t>
            </a:r>
            <a:r>
              <a:rPr lang="fr-FR" dirty="0" smtClean="0"/>
              <a:t>e </a:t>
            </a:r>
            <a:r>
              <a:rPr lang="fr-FR" dirty="0"/>
              <a:t>Dieu qui pourvoit à nos besoins,</a:t>
            </a:r>
          </a:p>
          <a:p>
            <a:pPr lvl="1"/>
            <a:r>
              <a:rPr lang="fr-FR" dirty="0" smtClean="0"/>
              <a:t>ce </a:t>
            </a:r>
            <a:r>
              <a:rPr lang="fr-FR" dirty="0"/>
              <a:t>Dieu qui fait grâce,</a:t>
            </a:r>
          </a:p>
          <a:p>
            <a:pPr lvl="1"/>
            <a:r>
              <a:rPr lang="fr-FR" dirty="0"/>
              <a:t>c</a:t>
            </a:r>
            <a:r>
              <a:rPr lang="fr-FR" dirty="0" smtClean="0"/>
              <a:t>e </a:t>
            </a:r>
            <a:r>
              <a:rPr lang="fr-FR" dirty="0"/>
              <a:t>Dieu </a:t>
            </a:r>
            <a:r>
              <a:rPr lang="fr-FR" dirty="0" smtClean="0"/>
              <a:t>qui va nous accompagner jusque dans l’éternité.</a:t>
            </a:r>
            <a:endParaRPr lang="fr-FR" dirty="0"/>
          </a:p>
        </p:txBody>
      </p:sp>
      <p:sp>
        <p:nvSpPr>
          <p:cNvPr id="4" name="Titre 3"/>
          <p:cNvSpPr>
            <a:spLocks noGrp="1"/>
          </p:cNvSpPr>
          <p:nvPr>
            <p:ph type="title"/>
          </p:nvPr>
        </p:nvSpPr>
        <p:spPr/>
        <p:txBody>
          <a:bodyPr/>
          <a:lstStyle/>
          <a:p>
            <a:endParaRPr lang="fr-FR"/>
          </a:p>
        </p:txBody>
      </p:sp>
      <p:sp>
        <p:nvSpPr>
          <p:cNvPr id="6" name="Text Box 13"/>
          <p:cNvSpPr txBox="1">
            <a:spLocks noChangeArrowheads="1"/>
          </p:cNvSpPr>
          <p:nvPr/>
        </p:nvSpPr>
        <p:spPr bwMode="auto">
          <a:xfrm rot="10800000" flipV="1">
            <a:off x="292503" y="5106181"/>
            <a:ext cx="8947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ahoma" charset="0"/>
                <a:ea typeface="ＭＳ Ｐゴシック" charset="0"/>
                <a:cs typeface="ＭＳ Ｐゴシック" charset="0"/>
              </a:defRPr>
            </a:lvl1pPr>
            <a:lvl2pPr marL="742950" indent="-285750" eaLnBrk="0" hangingPunct="0">
              <a:defRPr sz="2400" b="1">
                <a:solidFill>
                  <a:schemeClr val="tx1"/>
                </a:solidFill>
                <a:latin typeface="Tahoma" charset="0"/>
                <a:ea typeface="ＭＳ Ｐゴシック" charset="0"/>
              </a:defRPr>
            </a:lvl2pPr>
            <a:lvl3pPr marL="1143000" indent="-228600" eaLnBrk="0" hangingPunct="0">
              <a:defRPr sz="2400" b="1">
                <a:solidFill>
                  <a:schemeClr val="tx1"/>
                </a:solidFill>
                <a:latin typeface="Tahoma" charset="0"/>
                <a:ea typeface="ＭＳ Ｐゴシック" charset="0"/>
              </a:defRPr>
            </a:lvl3pPr>
            <a:lvl4pPr marL="1600200" indent="-228600" eaLnBrk="0" hangingPunct="0">
              <a:defRPr sz="2400" b="1">
                <a:solidFill>
                  <a:schemeClr val="tx1"/>
                </a:solidFill>
                <a:latin typeface="Tahoma" charset="0"/>
                <a:ea typeface="ＭＳ Ｐゴシック" charset="0"/>
              </a:defRPr>
            </a:lvl4pPr>
            <a:lvl5pPr marL="2057400" indent="-228600" eaLnBrk="0" hangingPunct="0">
              <a:defRPr sz="2400" b="1">
                <a:solidFill>
                  <a:schemeClr val="tx1"/>
                </a:solidFill>
                <a:latin typeface="Tahoma" charset="0"/>
                <a:ea typeface="ＭＳ Ｐゴシック" charset="0"/>
              </a:defRPr>
            </a:lvl5pPr>
            <a:lvl6pPr marL="2514600" indent="-228600" eaLnBrk="0" fontAlgn="base" hangingPunct="0">
              <a:spcBef>
                <a:spcPct val="0"/>
              </a:spcBef>
              <a:spcAft>
                <a:spcPct val="0"/>
              </a:spcAft>
              <a:defRPr sz="2400" b="1">
                <a:solidFill>
                  <a:schemeClr val="tx1"/>
                </a:solidFill>
                <a:latin typeface="Tahoma" charset="0"/>
                <a:ea typeface="ＭＳ Ｐゴシック" charset="0"/>
              </a:defRPr>
            </a:lvl6pPr>
            <a:lvl7pPr marL="2971800" indent="-228600" eaLnBrk="0" fontAlgn="base" hangingPunct="0">
              <a:spcBef>
                <a:spcPct val="0"/>
              </a:spcBef>
              <a:spcAft>
                <a:spcPct val="0"/>
              </a:spcAft>
              <a:defRPr sz="2400" b="1">
                <a:solidFill>
                  <a:schemeClr val="tx1"/>
                </a:solidFill>
                <a:latin typeface="Tahoma" charset="0"/>
                <a:ea typeface="ＭＳ Ｐゴシック" charset="0"/>
              </a:defRPr>
            </a:lvl7pPr>
            <a:lvl8pPr marL="3429000" indent="-228600" eaLnBrk="0" fontAlgn="base" hangingPunct="0">
              <a:spcBef>
                <a:spcPct val="0"/>
              </a:spcBef>
              <a:spcAft>
                <a:spcPct val="0"/>
              </a:spcAft>
              <a:defRPr sz="2400" b="1">
                <a:solidFill>
                  <a:schemeClr val="tx1"/>
                </a:solidFill>
                <a:latin typeface="Tahoma" charset="0"/>
                <a:ea typeface="ＭＳ Ｐゴシック" charset="0"/>
              </a:defRPr>
            </a:lvl8pPr>
            <a:lvl9pPr marL="3886200" indent="-228600" eaLnBrk="0" fontAlgn="base" hangingPunct="0">
              <a:spcBef>
                <a:spcPct val="0"/>
              </a:spcBef>
              <a:spcAft>
                <a:spcPct val="0"/>
              </a:spcAft>
              <a:defRPr sz="2400" b="1">
                <a:solidFill>
                  <a:schemeClr val="tx1"/>
                </a:solidFill>
                <a:latin typeface="Tahoma" charset="0"/>
                <a:ea typeface="ＭＳ Ｐゴシック" charset="0"/>
              </a:defRPr>
            </a:lvl9pPr>
          </a:lstStyle>
          <a:p>
            <a:pPr eaLnBrk="1" hangingPunct="1"/>
            <a:r>
              <a:rPr lang="fr-CH" sz="1400" b="0" dirty="0">
                <a:solidFill>
                  <a:srgbClr val="4D4D4D"/>
                </a:solidFill>
              </a:rPr>
              <a:t>Version: Segond 21</a:t>
            </a:r>
          </a:p>
          <a:p>
            <a:pPr eaLnBrk="1" hangingPunct="1"/>
            <a:r>
              <a:rPr lang="fr-CH" sz="1400" b="0" dirty="0">
                <a:solidFill>
                  <a:srgbClr val="4D4D4D"/>
                </a:solidFill>
              </a:rPr>
              <a:t>Les images portant les mentions TP, ISP et PL ont été achetées sur les sites thinkstockphotos.fr, istockphoto.com et biblelieux.com; elles ne peuvent pas être utilisées dans un autre cadre que les présentations  se trouvant sur panorama-bible.ch</a:t>
            </a:r>
            <a:endParaRPr lang="fr-FR" sz="1400" b="0" dirty="0">
              <a:solidFill>
                <a:srgbClr val="4D4D4D"/>
              </a:solidFill>
            </a:endParaRPr>
          </a:p>
        </p:txBody>
      </p:sp>
    </p:spTree>
    <p:extLst>
      <p:ext uri="{BB962C8B-B14F-4D97-AF65-F5344CB8AC3E}">
        <p14:creationId xmlns:p14="http://schemas.microsoft.com/office/powerpoint/2010/main" val="18399816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p:txBody>
          <a:bodyPr/>
          <a:lstStyle/>
          <a:p>
            <a:r>
              <a:rPr lang="fr-FR" dirty="0" smtClean="0"/>
              <a:t>L’Eternel </a:t>
            </a:r>
            <a:r>
              <a:rPr lang="fr-FR" dirty="0"/>
              <a:t>va le conduire. </a:t>
            </a:r>
          </a:p>
          <a:p>
            <a:r>
              <a:rPr lang="fr-FR" dirty="0"/>
              <a:t>Arrivé à Sichem, </a:t>
            </a:r>
            <a:r>
              <a:rPr lang="fr-FR" dirty="0" smtClean="0"/>
              <a:t>Il </a:t>
            </a:r>
            <a:r>
              <a:rPr lang="fr-FR" dirty="0"/>
              <a:t>lui parle:</a:t>
            </a:r>
          </a:p>
          <a:p>
            <a:pPr lvl="2"/>
            <a:r>
              <a:rPr lang="fr-FR" dirty="0"/>
              <a:t>C’est à ta descendance que je donnerai ce pays. </a:t>
            </a:r>
            <a:r>
              <a:rPr lang="fr-FR" dirty="0" err="1"/>
              <a:t>Gen</a:t>
            </a:r>
            <a:r>
              <a:rPr lang="fr-FR" dirty="0"/>
              <a:t> 12:7</a:t>
            </a:r>
          </a:p>
          <a:p>
            <a:r>
              <a:rPr lang="fr-FR" dirty="0"/>
              <a:t>Quel encouragement pour Abram et </a:t>
            </a:r>
            <a:r>
              <a:rPr lang="fr-FR" dirty="0" err="1"/>
              <a:t>Saraï</a:t>
            </a:r>
            <a:r>
              <a:rPr lang="fr-FR" dirty="0"/>
              <a:t> de recevoir cette promesse en arrivant dans le pays promis!</a:t>
            </a:r>
          </a:p>
          <a:p>
            <a:r>
              <a:rPr lang="fr-FR" dirty="0" smtClean="0"/>
              <a:t>Abram </a:t>
            </a:r>
            <a:r>
              <a:rPr lang="fr-FR" dirty="0"/>
              <a:t>construit là un autel à l’Eternel.</a:t>
            </a:r>
          </a:p>
          <a:p>
            <a:r>
              <a:rPr lang="fr-FR" dirty="0"/>
              <a:t>Ses voisins ont dû trouver cela bizarre!</a:t>
            </a:r>
          </a:p>
          <a:p>
            <a:r>
              <a:rPr lang="fr-FR" dirty="0"/>
              <a:t>Abram ne cache pas sa relation avec l’Eternel.</a:t>
            </a:r>
          </a:p>
          <a:p>
            <a:pPr lvl="1"/>
            <a:r>
              <a:rPr lang="fr-FR" dirty="0"/>
              <a:t>N’est-ce pas un exemple pour nous?</a:t>
            </a:r>
          </a:p>
          <a:p>
            <a:r>
              <a:rPr lang="fr-FR" dirty="0"/>
              <a:t>Il installe ensuite sa tente entre Béthel et Aï.</a:t>
            </a:r>
          </a:p>
          <a:p>
            <a:endParaRPr lang="fr-FR" dirty="0"/>
          </a:p>
        </p:txBody>
      </p:sp>
    </p:spTree>
    <p:extLst>
      <p:ext uri="{BB962C8B-B14F-4D97-AF65-F5344CB8AC3E}">
        <p14:creationId xmlns:p14="http://schemas.microsoft.com/office/powerpoint/2010/main" val="18644906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norama">
  <a:themeElements>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6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Trombone 1">
        <a:dk1>
          <a:srgbClr val="330000"/>
        </a:dk1>
        <a:lt1>
          <a:srgbClr val="FFFFFF"/>
        </a:lt1>
        <a:dk2>
          <a:srgbClr val="33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9240</TotalTime>
  <Words>5173</Words>
  <Application>Microsoft Macintosh PowerPoint</Application>
  <PresentationFormat>Présentation à l'écran (4:3)</PresentationFormat>
  <Paragraphs>469</Paragraphs>
  <Slides>87</Slides>
  <Notes>2</Notes>
  <HiddenSlides>0</HiddenSlides>
  <MMClips>0</MMClips>
  <ScaleCrop>false</ScaleCrop>
  <HeadingPairs>
    <vt:vector size="4" baseType="variant">
      <vt:variant>
        <vt:lpstr>Thème</vt:lpstr>
      </vt:variant>
      <vt:variant>
        <vt:i4>2</vt:i4>
      </vt:variant>
      <vt:variant>
        <vt:lpstr>Titres des diapositives</vt:lpstr>
      </vt:variant>
      <vt:variant>
        <vt:i4>87</vt:i4>
      </vt:variant>
    </vt:vector>
  </HeadingPairs>
  <TitlesOfParts>
    <vt:vector size="89" baseType="lpstr">
      <vt:lpstr>panorama</vt:lpstr>
      <vt:lpstr>1_Custom Design</vt:lpstr>
      <vt:lpstr>Présentation PowerPoint</vt:lpstr>
      <vt:lpstr>Présentation PowerPoint</vt:lpstr>
      <vt:lpstr>Présentation PowerPoint</vt:lpstr>
      <vt:lpstr>Présentation PowerPoint</vt:lpstr>
      <vt:lpstr>Présentation PowerPoint</vt:lpstr>
      <vt:lpstr>Le départ</vt:lpstr>
      <vt:lpstr>Présentation PowerPoint</vt:lpstr>
      <vt:lpstr>Présentation PowerPoint</vt:lpstr>
      <vt:lpstr>Présentation PowerPoint</vt:lpstr>
      <vt:lpstr>Présentation PowerPoint</vt:lpstr>
      <vt:lpstr>Présentation PowerPoint</vt:lpstr>
      <vt:lpstr>Présentation PowerPoint</vt:lpstr>
      <vt:lpstr>Vivre sur nos propres expériences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Promesse donnée à Abram</vt:lpstr>
      <vt:lpstr>Présentation PowerPoint</vt:lpstr>
      <vt:lpstr>Présentation PowerPoint</vt:lpstr>
      <vt:lpstr>Abram sauve Lot</vt:lpstr>
      <vt:lpstr>Présentation PowerPoint</vt:lpstr>
      <vt:lpstr>Présentation PowerPoint</vt:lpstr>
      <vt:lpstr>Présentation PowerPoint</vt:lpstr>
      <vt:lpstr>Présentation PowerPoint</vt:lpstr>
      <vt:lpstr>Présentation PowerPoint</vt:lpstr>
      <vt:lpstr>Présentation PowerPoint</vt:lpstr>
      <vt:lpstr>Melchisedek </vt:lpstr>
      <vt:lpstr>Présentation PowerPoint</vt:lpstr>
      <vt:lpstr>Présentation PowerPoint</vt:lpstr>
      <vt:lpstr>La dîme</vt:lpstr>
      <vt:lpstr>Présentation PowerPoint</vt:lpstr>
      <vt:lpstr>Présentation PowerPoint</vt:lpstr>
      <vt:lpstr>Alliance de l'Eternel avec Abram</vt:lpstr>
      <vt:lpstr>Présentation PowerPoint</vt:lpstr>
      <vt:lpstr>Présentation PowerPoint</vt:lpstr>
      <vt:lpstr>Présentation PowerPoint</vt:lpstr>
      <vt:lpstr>Présentation PowerPoint</vt:lpstr>
      <vt:lpstr>Présentation PowerPoint</vt:lpstr>
      <vt:lpstr>Présentation PowerPoint</vt:lpstr>
      <vt:lpstr>Agar et Ismaël</vt:lpstr>
      <vt:lpstr>Présentation PowerPoint</vt:lpstr>
      <vt:lpstr>Présentation PowerPoint</vt:lpstr>
      <vt:lpstr>Annonce de la naissance d'Isaac</vt:lpstr>
      <vt:lpstr>Présentation PowerPoint</vt:lpstr>
      <vt:lpstr>Présentation PowerPoint</vt:lpstr>
      <vt:lpstr>Destruction de Sodome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 Guérar</vt:lpstr>
      <vt:lpstr>Présentation PowerPoint</vt:lpstr>
      <vt:lpstr>Présentation PowerPoint</vt:lpstr>
      <vt:lpstr>Naissance d’Isaac</vt:lpstr>
      <vt:lpstr>Présentation PowerPoint</vt:lpstr>
      <vt:lpstr>Présentation PowerPoint</vt:lpstr>
      <vt:lpstr>Présentation PowerPoint</vt:lpstr>
      <vt:lpstr>Présentation PowerPoint</vt:lpstr>
      <vt:lpstr>Présentation PowerPoint</vt:lpstr>
      <vt:lpstr>Isaac offert en sacrifice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Fin de la vie d’Abraham</vt:lpstr>
      <vt:lpstr>Conclusion</vt:lpstr>
      <vt:lpstr>Présentation PowerPoint</vt:lpstr>
    </vt:vector>
  </TitlesOfParts>
  <Company>olivier requet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numerosept olivier requet</dc:creator>
  <cp:lastModifiedBy>Didier Gern</cp:lastModifiedBy>
  <cp:revision>508</cp:revision>
  <cp:lastPrinted>2013-09-05T16:29:19Z</cp:lastPrinted>
  <dcterms:created xsi:type="dcterms:W3CDTF">2013-08-23T10:04:23Z</dcterms:created>
  <dcterms:modified xsi:type="dcterms:W3CDTF">2018-10-03T15:42:44Z</dcterms:modified>
</cp:coreProperties>
</file>