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50"/>
  </p:notesMasterIdLst>
  <p:handoutMasterIdLst>
    <p:handoutMasterId r:id="rId51"/>
  </p:handoutMasterIdLst>
  <p:sldIdLst>
    <p:sldId id="262" r:id="rId3"/>
    <p:sldId id="362" r:id="rId4"/>
    <p:sldId id="363" r:id="rId5"/>
    <p:sldId id="331" r:id="rId6"/>
    <p:sldId id="370" r:id="rId7"/>
    <p:sldId id="371" r:id="rId8"/>
    <p:sldId id="373" r:id="rId9"/>
    <p:sldId id="374" r:id="rId10"/>
    <p:sldId id="360" r:id="rId11"/>
    <p:sldId id="379" r:id="rId12"/>
    <p:sldId id="375" r:id="rId13"/>
    <p:sldId id="333" r:id="rId14"/>
    <p:sldId id="335" r:id="rId15"/>
    <p:sldId id="364" r:id="rId16"/>
    <p:sldId id="336" r:id="rId17"/>
    <p:sldId id="337" r:id="rId18"/>
    <p:sldId id="338" r:id="rId19"/>
    <p:sldId id="339" r:id="rId20"/>
    <p:sldId id="340" r:id="rId21"/>
    <p:sldId id="341" r:id="rId22"/>
    <p:sldId id="358" r:id="rId23"/>
    <p:sldId id="342" r:id="rId24"/>
    <p:sldId id="343" r:id="rId25"/>
    <p:sldId id="344" r:id="rId26"/>
    <p:sldId id="376" r:id="rId27"/>
    <p:sldId id="345" r:id="rId28"/>
    <p:sldId id="346" r:id="rId29"/>
    <p:sldId id="347" r:id="rId30"/>
    <p:sldId id="365" r:id="rId31"/>
    <p:sldId id="348" r:id="rId32"/>
    <p:sldId id="366" r:id="rId33"/>
    <p:sldId id="367" r:id="rId34"/>
    <p:sldId id="377" r:id="rId35"/>
    <p:sldId id="349" r:id="rId36"/>
    <p:sldId id="350" r:id="rId37"/>
    <p:sldId id="369" r:id="rId38"/>
    <p:sldId id="372" r:id="rId39"/>
    <p:sldId id="378" r:id="rId40"/>
    <p:sldId id="351" r:id="rId41"/>
    <p:sldId id="352" r:id="rId42"/>
    <p:sldId id="353" r:id="rId43"/>
    <p:sldId id="359" r:id="rId44"/>
    <p:sldId id="354" r:id="rId45"/>
    <p:sldId id="361" r:id="rId46"/>
    <p:sldId id="355" r:id="rId47"/>
    <p:sldId id="356" r:id="rId48"/>
    <p:sldId id="357"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9">
          <p15:clr>
            <a:srgbClr val="A4A3A4"/>
          </p15:clr>
        </p15:guide>
        <p15:guide id="2" pos="4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98E56"/>
    <a:srgbClr val="BB8F57"/>
    <a:srgbClr val="BC9057"/>
    <a:srgbClr val="BC9566"/>
    <a:srgbClr val="B89264"/>
    <a:srgbClr val="C29A69"/>
    <a:srgbClr val="D3A876"/>
    <a:srgbClr val="000000"/>
    <a:srgbClr val="78371B"/>
    <a:srgbClr val="359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48" autoAdjust="0"/>
    <p:restoredTop sz="50000" autoAdjust="0"/>
  </p:normalViewPr>
  <p:slideViewPr>
    <p:cSldViewPr snapToGrid="0" snapToObjects="1">
      <p:cViewPr varScale="1">
        <p:scale>
          <a:sx n="106" d="100"/>
          <a:sy n="106" d="100"/>
        </p:scale>
        <p:origin x="152" y="632"/>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13.05.19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‹N°›</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13.05.19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‹N°›</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onne image texte haut">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432319"/>
            <a:ext cx="8787267" cy="5798619"/>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36756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1427197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4469" y="3151211"/>
            <a:ext cx="8789316" cy="2965427"/>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4"/>
          <p:cNvSpPr>
            <a:spLocks noGrp="1"/>
          </p:cNvSpPr>
          <p:nvPr>
            <p:ph type="body" sz="quarter" idx="12"/>
          </p:nvPr>
        </p:nvSpPr>
        <p:spPr>
          <a:xfrm>
            <a:off x="295988" y="3292310"/>
            <a:ext cx="8333163" cy="2766120"/>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6" name="Text Placeholder 4"/>
          <p:cNvSpPr>
            <a:spLocks noGrp="1"/>
          </p:cNvSpPr>
          <p:nvPr>
            <p:ph type="body" sz="quarter" idx="13"/>
          </p:nvPr>
        </p:nvSpPr>
        <p:spPr>
          <a:xfrm>
            <a:off x="162000" y="1058334"/>
            <a:ext cx="8787267" cy="1963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Tree>
    <p:extLst>
      <p:ext uri="{BB962C8B-B14F-4D97-AF65-F5344CB8AC3E}">
        <p14:creationId xmlns:p14="http://schemas.microsoft.com/office/powerpoint/2010/main" val="1588785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4469" y="4197696"/>
            <a:ext cx="8789316" cy="1918942"/>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4"/>
          <p:cNvSpPr>
            <a:spLocks noGrp="1"/>
          </p:cNvSpPr>
          <p:nvPr>
            <p:ph type="body" sz="quarter" idx="12"/>
          </p:nvPr>
        </p:nvSpPr>
        <p:spPr>
          <a:xfrm>
            <a:off x="295988" y="4327036"/>
            <a:ext cx="8333163" cy="173139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6" name="Text Placeholder 4"/>
          <p:cNvSpPr>
            <a:spLocks noGrp="1"/>
          </p:cNvSpPr>
          <p:nvPr>
            <p:ph type="body" sz="quarter" idx="13"/>
          </p:nvPr>
        </p:nvSpPr>
        <p:spPr>
          <a:xfrm>
            <a:off x="162000" y="1058334"/>
            <a:ext cx="8787267" cy="297474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Tree>
    <p:extLst>
      <p:ext uri="{BB962C8B-B14F-4D97-AF65-F5344CB8AC3E}">
        <p14:creationId xmlns:p14="http://schemas.microsoft.com/office/powerpoint/2010/main" val="3902966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8523288"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696539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2023934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2531242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193519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166496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3001129"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157172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412058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176577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2504966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 id="2147484057" r:id="rId3"/>
  </p:sldLayoutIdLst>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‹N°›</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51" r:id="rId3"/>
    <p:sldLayoutId id="2147484052" r:id="rId4"/>
    <p:sldLayoutId id="2147484053" r:id="rId5"/>
    <p:sldLayoutId id="2147484054" r:id="rId6"/>
    <p:sldLayoutId id="2147484032" r:id="rId7"/>
    <p:sldLayoutId id="2147484048"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9" r:id="rId17"/>
    <p:sldLayoutId id="2147484041" r:id="rId18"/>
    <p:sldLayoutId id="2147484042" r:id="rId19"/>
    <p:sldLayoutId id="2147484055" r:id="rId20"/>
    <p:sldLayoutId id="2147484056" r:id="rId21"/>
    <p:sldLayoutId id="2147484043" r:id="rId22"/>
    <p:sldLayoutId id="2147484046" r:id="rId23"/>
    <p:sldLayoutId id="2147484044" r:id="rId24"/>
    <p:sldLayoutId id="2147484045" r:id="rId25"/>
    <p:sldLayoutId id="2147484050" r:id="rId26"/>
  </p:sldLayoutIdLst>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0741" r="-1661"/>
          <a:stretch/>
        </p:blipFill>
        <p:spPr>
          <a:xfrm>
            <a:off x="0" y="2570163"/>
            <a:ext cx="9300697" cy="4287837"/>
          </a:xfrm>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a:latin typeface="Cambria"/>
                <a:cs typeface="Cambria"/>
              </a:rPr>
              <a:t>La vie du roi</a:t>
            </a:r>
          </a:p>
          <a:p>
            <a:pPr>
              <a:lnSpc>
                <a:spcPct val="70000"/>
              </a:lnSpc>
              <a:spcBef>
                <a:spcPts val="0"/>
              </a:spcBef>
              <a:defRPr/>
            </a:pPr>
            <a:r>
              <a:rPr lang="fr-FR" sz="11000" b="0" cap="none" spc="300" dirty="0">
                <a:latin typeface="Cambria"/>
                <a:cs typeface="Cambria"/>
              </a:rPr>
              <a:t>Josaphat</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Gern         5.2019</a:t>
            </a: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3"/>
          <p:cNvSpPr txBox="1">
            <a:spLocks noChangeArrowheads="1"/>
          </p:cNvSpPr>
          <p:nvPr/>
        </p:nvSpPr>
        <p:spPr bwMode="auto">
          <a:xfrm>
            <a:off x="8672513" y="6633790"/>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solidFill>
                  <a:schemeClr val="bg1"/>
                </a:solidFill>
                <a:latin typeface="Tahoma" charset="0"/>
              </a:rPr>
              <a:t>TP</a:t>
            </a:r>
            <a:endParaRPr lang="fr-FR" sz="1200" dirty="0">
              <a:solidFill>
                <a:schemeClr val="bg1"/>
              </a:solidFill>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L'Eternel affermit la royauté entre ses mains.</a:t>
            </a:r>
          </a:p>
          <a:p>
            <a:r>
              <a:rPr lang="fr-FR" dirty="0"/>
              <a:t>Tout Juda lui apporte des présents.</a:t>
            </a:r>
          </a:p>
          <a:p>
            <a:r>
              <a:rPr lang="fr-FR" dirty="0"/>
              <a:t>Il possède des richesses en abondance.</a:t>
            </a:r>
          </a:p>
          <a:p>
            <a:r>
              <a:rPr lang="fr-FR" dirty="0"/>
              <a:t>Il fait disparaître du pays les hauts lieux et les idoles.</a:t>
            </a:r>
          </a:p>
        </p:txBody>
      </p:sp>
      <p:pic>
        <p:nvPicPr>
          <p:cNvPr id="5" name="Espace réservé pour une image  4" descr="Fotolia_14211989_Subscription_XL_102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75"/>
          <a:stretch/>
        </p:blipFill>
        <p:spPr>
          <a:xfrm>
            <a:off x="0" y="3449782"/>
            <a:ext cx="9166150" cy="3505199"/>
          </a:xfrm>
        </p:spPr>
      </p:pic>
    </p:spTree>
    <p:extLst>
      <p:ext uri="{BB962C8B-B14F-4D97-AF65-F5344CB8AC3E}">
        <p14:creationId xmlns:p14="http://schemas.microsoft.com/office/powerpoint/2010/main" val="5680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L'Eternel affermit la royauté entre ses mains.</a:t>
            </a:r>
          </a:p>
          <a:p>
            <a:r>
              <a:rPr lang="fr-FR" dirty="0"/>
              <a:t>Tout Juda lui apporte des présents.</a:t>
            </a:r>
          </a:p>
          <a:p>
            <a:r>
              <a:rPr lang="fr-FR" dirty="0"/>
              <a:t>Il possède des richesses en abondance.</a:t>
            </a:r>
          </a:p>
          <a:p>
            <a:r>
              <a:rPr lang="fr-FR" dirty="0"/>
              <a:t>Il fait disparaître du pays les hauts lieux et les idoles.</a:t>
            </a:r>
          </a:p>
        </p:txBody>
      </p:sp>
      <p:pic>
        <p:nvPicPr>
          <p:cNvPr id="3" name="Espace réservé pour une image  2" descr="thumb_Variuos cereal grain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2458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La force du royaume de Juda inspire le respect des peuples environnants.</a:t>
            </a:r>
          </a:p>
          <a:p>
            <a:r>
              <a:rPr lang="fr-FR" dirty="0"/>
              <a:t>Les Philistins lui offrent des présents et de l'argent.</a:t>
            </a:r>
          </a:p>
          <a:p>
            <a:r>
              <a:rPr lang="fr-FR" dirty="0"/>
              <a:t>Les Arabes lui donnent 15'000 bêtes.</a:t>
            </a:r>
          </a:p>
          <a:p>
            <a:r>
              <a:rPr lang="fr-FR" dirty="0"/>
              <a:t>Josaphat grandit de plus en plus.</a:t>
            </a:r>
          </a:p>
          <a:p>
            <a:pPr lvl="2"/>
            <a:r>
              <a:rPr lang="fr-FR" dirty="0"/>
              <a:t>Josaphat s'élevait au plus haut degré de grandeur. Il bâtit en Juda des châteaux et des villes pour servir de magasins. 2Chr 17,12</a:t>
            </a:r>
          </a:p>
          <a:p>
            <a:pPr lvl="2"/>
            <a:r>
              <a:rPr lang="fr-FR" dirty="0"/>
              <a:t>	</a:t>
            </a:r>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p:cNvSpPr>
            <a:spLocks noGrp="1"/>
          </p:cNvSpPr>
          <p:nvPr>
            <p:ph type="title"/>
          </p:nvPr>
        </p:nvSpPr>
        <p:spPr/>
        <p:txBody>
          <a:bodyPr/>
          <a:lstStyle/>
          <a:p>
            <a:r>
              <a:rPr lang="fr-FR" dirty="0"/>
              <a:t>Puissance de Josaphat</a:t>
            </a:r>
          </a:p>
        </p:txBody>
      </p:sp>
    </p:spTree>
    <p:extLst>
      <p:ext uri="{BB962C8B-B14F-4D97-AF65-F5344CB8AC3E}">
        <p14:creationId xmlns:p14="http://schemas.microsoft.com/office/powerpoint/2010/main" val="70604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La force du royaume de Juda inspire le respect des peuples environnants.</a:t>
            </a:r>
          </a:p>
          <a:p>
            <a:r>
              <a:rPr lang="fr-FR" dirty="0"/>
              <a:t>Josaphat fortifie les villes.</a:t>
            </a:r>
          </a:p>
          <a:p>
            <a:pPr lvl="2"/>
            <a:r>
              <a:rPr lang="fr-FR" dirty="0"/>
              <a:t>Josaphat se fortifia contre Israël, il mit des troupes dans toutes les villes fortes de Juda, et des garnisons dans le pays de Juda et dans les villes d'Ephraïm dont Asa, son père, s'était emparé. 2Chr 17,2</a:t>
            </a:r>
          </a:p>
          <a:p>
            <a:r>
              <a:rPr lang="fr-CH" dirty="0"/>
              <a:t>Il bâtit </a:t>
            </a:r>
          </a:p>
          <a:p>
            <a:pPr lvl="1"/>
            <a:r>
              <a:rPr lang="fr-CH" dirty="0"/>
              <a:t>des villes servant de magasins,</a:t>
            </a:r>
          </a:p>
          <a:p>
            <a:pPr lvl="1"/>
            <a:r>
              <a:rPr lang="fr-CH" dirty="0"/>
              <a:t>des châteaux.</a:t>
            </a:r>
          </a:p>
        </p:txBody>
      </p:sp>
    </p:spTree>
    <p:extLst>
      <p:ext uri="{BB962C8B-B14F-4D97-AF65-F5344CB8AC3E}">
        <p14:creationId xmlns:p14="http://schemas.microsoft.com/office/powerpoint/2010/main" val="104162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a:t>Il a à sa disposition:</a:t>
            </a:r>
          </a:p>
          <a:p>
            <a:pPr lvl="1"/>
            <a:r>
              <a:rPr lang="fr-CH" dirty="0"/>
              <a:t>1,26 millions de soldats</a:t>
            </a:r>
          </a:p>
          <a:p>
            <a:pPr lvl="1"/>
            <a:r>
              <a:rPr lang="fr-CH" dirty="0"/>
              <a:t>des soldats dans toutes les villes fortes.</a:t>
            </a:r>
          </a:p>
          <a:p>
            <a:r>
              <a:rPr lang="fr-CH" dirty="0"/>
              <a:t>Il devient de plus en plus puissant.</a:t>
            </a:r>
          </a:p>
          <a:p>
            <a:r>
              <a:rPr lang="fr-CH" dirty="0"/>
              <a:t>Se croit-il maintenant invulnérable?</a:t>
            </a:r>
          </a:p>
          <a:p>
            <a:r>
              <a:rPr lang="fr-CH" dirty="0"/>
              <a:t>Sa prospérité devient pour lui un piège.</a:t>
            </a:r>
          </a:p>
          <a:p>
            <a:endParaRPr lang="fr-FR" dirty="0"/>
          </a:p>
        </p:txBody>
      </p:sp>
      <p:pic>
        <p:nvPicPr>
          <p:cNvPr id="2" name="Espace réservé pour une image  1" descr="106397488.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3023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CH" dirty="0"/>
              <a:t>Nous sentons-nous aussi parfois humainement forts, comme Josaphat?</a:t>
            </a:r>
          </a:p>
          <a:p>
            <a:r>
              <a:rPr lang="fr-CH" dirty="0"/>
              <a:t>La bible nous met en garde:</a:t>
            </a:r>
          </a:p>
          <a:p>
            <a:pPr lvl="2"/>
            <a:r>
              <a:rPr lang="fr-CH" dirty="0"/>
              <a:t>Ainsi donc, que celui qui croit être debout prenne garde de tomber! 1.Cor 10,12	</a:t>
            </a:r>
          </a:p>
          <a:p>
            <a:pPr lvl="2"/>
            <a:r>
              <a:rPr lang="fr-CH" dirty="0"/>
              <a:t>Veillez et priez, afin que vous ne tombiez pas en tentation; l'esprit est bien disposé, mais la chair est faible. Mc 14,38	</a:t>
            </a:r>
          </a:p>
          <a:p>
            <a:endParaRPr lang="fr-FR" dirty="0"/>
          </a:p>
        </p:txBody>
      </p:sp>
      <p:sp>
        <p:nvSpPr>
          <p:cNvPr id="5" name="Text Box 13"/>
          <p:cNvSpPr txBox="1">
            <a:spLocks noChangeArrowheads="1"/>
          </p:cNvSpPr>
          <p:nvPr/>
        </p:nvSpPr>
        <p:spPr bwMode="auto">
          <a:xfrm>
            <a:off x="8610600" y="6034088"/>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TP</a:t>
            </a:r>
            <a:endParaRPr lang="fr-FR" sz="1200" dirty="0">
              <a:latin typeface="Tahoma" charset="0"/>
            </a:endParaRPr>
          </a:p>
        </p:txBody>
      </p:sp>
    </p:spTree>
    <p:extLst>
      <p:ext uri="{BB962C8B-B14F-4D97-AF65-F5344CB8AC3E}">
        <p14:creationId xmlns:p14="http://schemas.microsoft.com/office/powerpoint/2010/main" val="277702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1) Il s'allie par mariage avec Achab, roi d'Israël.</a:t>
            </a:r>
          </a:p>
          <a:p>
            <a:pPr lvl="1"/>
            <a:r>
              <a:rPr lang="fr-CH" dirty="0"/>
              <a:t>Son fils épouse Athalie,  la fille d'Achab et de Jésabel.</a:t>
            </a:r>
          </a:p>
          <a:p>
            <a:pPr lvl="1"/>
            <a:r>
              <a:rPr lang="fr-CH" dirty="0"/>
              <a:t>Celle-ci  va , à la mort d’Achazia, petit-fils de Josaphat, tuer presque tous les descendants de David. (2Chr 22:10)</a:t>
            </a:r>
          </a:p>
          <a:p>
            <a:r>
              <a:rPr lang="fr-CH" dirty="0"/>
              <a:t>2) Quelques années plus tard, il accepte l'invitation d'Achab.</a:t>
            </a:r>
          </a:p>
          <a:p>
            <a:pPr lvl="2"/>
            <a:r>
              <a:rPr lang="fr-CH" dirty="0"/>
              <a:t>Au bout de quelques années, il descendit auprès d'Achab à Samarie; et Achab tua pour lui et pour le peuple qui était avec lui un grand nombre de brebis et de boeufs, et il le sollicita de monter à Ramoth en Galaad.</a:t>
            </a:r>
          </a:p>
        </p:txBody>
      </p:sp>
      <p:sp>
        <p:nvSpPr>
          <p:cNvPr id="3" name="Titre 2"/>
          <p:cNvSpPr>
            <a:spLocks noGrp="1"/>
          </p:cNvSpPr>
          <p:nvPr>
            <p:ph type="title"/>
          </p:nvPr>
        </p:nvSpPr>
        <p:spPr/>
        <p:txBody>
          <a:bodyPr/>
          <a:lstStyle/>
          <a:p>
            <a:r>
              <a:rPr lang="fr-CH" dirty="0"/>
              <a:t>Les étapes de sa chute</a:t>
            </a:r>
            <a:endParaRPr lang="fr-FR" dirty="0"/>
          </a:p>
        </p:txBody>
      </p:sp>
    </p:spTree>
    <p:extLst>
      <p:ext uri="{BB962C8B-B14F-4D97-AF65-F5344CB8AC3E}">
        <p14:creationId xmlns:p14="http://schemas.microsoft.com/office/powerpoint/2010/main" val="250234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3) Il s'engage à faire la guerre au côté d'Achab.</a:t>
            </a:r>
          </a:p>
          <a:p>
            <a:pPr lvl="2"/>
            <a:r>
              <a:rPr lang="fr-CH" dirty="0"/>
              <a:t>Achab, roi d'Israël, dit à Josaphat, roi de Juda: Veux-tu venir avec moi à Ramoth en Galaad? </a:t>
            </a:r>
          </a:p>
          <a:p>
            <a:pPr lvl="2"/>
            <a:r>
              <a:rPr lang="fr-CH" dirty="0"/>
              <a:t>Josaphat lui répondit: Moi comme toi, et mon peuple comme ton peuple, nous irons l'attaquer avec toi. 2Chr 18,2</a:t>
            </a:r>
          </a:p>
        </p:txBody>
      </p:sp>
      <p:pic>
        <p:nvPicPr>
          <p:cNvPr id="4" name="Espace réservé pour une image  3" descr="thumb_Tell el Husn, possible Ramoth Gilead, fr ne, tb060503031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8673835" y="6132801"/>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PL</a:t>
            </a:r>
            <a:endParaRPr lang="fr-FR" sz="1200" dirty="0">
              <a:latin typeface="Tahoma" charset="0"/>
            </a:endParaRPr>
          </a:p>
        </p:txBody>
      </p:sp>
      <p:sp>
        <p:nvSpPr>
          <p:cNvPr id="6" name="Text Box 13"/>
          <p:cNvSpPr txBox="1">
            <a:spLocks noChangeArrowheads="1"/>
          </p:cNvSpPr>
          <p:nvPr/>
        </p:nvSpPr>
        <p:spPr bwMode="auto">
          <a:xfrm>
            <a:off x="3194236" y="6170614"/>
            <a:ext cx="24684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800" b="0" dirty="0">
                <a:solidFill>
                  <a:srgbClr val="4D4D4D"/>
                </a:solidFill>
                <a:latin typeface="+mj-lt"/>
              </a:rPr>
              <a:t>Ramoth en Galaad</a:t>
            </a:r>
            <a:endParaRPr lang="fr-FR" sz="1800" b="0" dirty="0">
              <a:solidFill>
                <a:srgbClr val="4D4D4D"/>
              </a:solidFill>
              <a:latin typeface="+mj-lt"/>
            </a:endParaRPr>
          </a:p>
        </p:txBody>
      </p:sp>
    </p:spTree>
    <p:extLst>
      <p:ext uri="{BB962C8B-B14F-4D97-AF65-F5344CB8AC3E}">
        <p14:creationId xmlns:p14="http://schemas.microsoft.com/office/powerpoint/2010/main" val="12391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Fotolia_54724600_Subscription_XXL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CH" dirty="0"/>
              <a:t>N'essayons-nous pas souvent d'atténuer les différences qui nous distinguent des ennemis de Dieu?</a:t>
            </a:r>
          </a:p>
          <a:p>
            <a:r>
              <a:rPr lang="fr-CH" dirty="0"/>
              <a:t>L'adversaire cherche à anesthésier notre piété.</a:t>
            </a:r>
          </a:p>
          <a:p>
            <a:r>
              <a:rPr lang="fr-CH" dirty="0"/>
              <a:t>Il le fait lorsqu’on s'y attend le moins.</a:t>
            </a:r>
          </a:p>
          <a:p>
            <a:r>
              <a:rPr lang="fr-CH" dirty="0"/>
              <a:t>Pour Josaphat, c'est </a:t>
            </a:r>
          </a:p>
          <a:p>
            <a:pPr lvl="1"/>
            <a:r>
              <a:rPr lang="fr-CH" dirty="0"/>
              <a:t>"après quelques années", </a:t>
            </a:r>
          </a:p>
          <a:p>
            <a:pPr lvl="1"/>
            <a:r>
              <a:rPr lang="fr-CH" dirty="0"/>
              <a:t>pas quand il était en pleine forme spirituelle!</a:t>
            </a:r>
          </a:p>
          <a:p>
            <a:r>
              <a:rPr lang="fr-CH" dirty="0"/>
              <a:t>Réveillons-nous, attachons-nous au Seigneur!</a:t>
            </a:r>
          </a:p>
        </p:txBody>
      </p:sp>
    </p:spTree>
    <p:extLst>
      <p:ext uri="{BB962C8B-B14F-4D97-AF65-F5344CB8AC3E}">
        <p14:creationId xmlns:p14="http://schemas.microsoft.com/office/powerpoint/2010/main" val="1711066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Josaphat accepte d'attaquer les Syriens avec Achab.</a:t>
            </a:r>
          </a:p>
          <a:p>
            <a:r>
              <a:rPr lang="fr-CH" dirty="0"/>
              <a:t>Il lui demande au préalable de consulter l'Eternel.</a:t>
            </a:r>
          </a:p>
          <a:p>
            <a:r>
              <a:rPr lang="fr-CH" dirty="0"/>
              <a:t>Achab demande l'avis à 400 prophètes.</a:t>
            </a:r>
          </a:p>
          <a:p>
            <a:r>
              <a:rPr lang="fr-CH" dirty="0"/>
              <a:t>Ils répondent tous:</a:t>
            </a:r>
          </a:p>
          <a:p>
            <a:pPr lvl="2"/>
            <a:r>
              <a:rPr lang="fr-FR" dirty="0"/>
              <a:t>Monte, et Dieu livrera les Syriens entre les mains du roi. 2Chr 18,5	</a:t>
            </a:r>
            <a:endParaRPr lang="fr-CH" dirty="0"/>
          </a:p>
          <a:p>
            <a:r>
              <a:rPr lang="fr-CH" dirty="0"/>
              <a:t>Josaphat demande à Achab de consulter un prophète de l'Eternel, Michée.</a:t>
            </a:r>
          </a:p>
        </p:txBody>
      </p:sp>
      <p:sp>
        <p:nvSpPr>
          <p:cNvPr id="3" name="Titre 2"/>
          <p:cNvSpPr>
            <a:spLocks noGrp="1"/>
          </p:cNvSpPr>
          <p:nvPr>
            <p:ph type="title"/>
          </p:nvPr>
        </p:nvSpPr>
        <p:spPr/>
        <p:txBody>
          <a:bodyPr/>
          <a:lstStyle/>
          <a:p>
            <a:r>
              <a:rPr lang="fr-CH" dirty="0"/>
              <a:t>Attaque de la Syrie</a:t>
            </a:r>
            <a:endParaRPr lang="fr-FR" dirty="0"/>
          </a:p>
        </p:txBody>
      </p:sp>
    </p:spTree>
    <p:extLst>
      <p:ext uri="{BB962C8B-B14F-4D97-AF65-F5344CB8AC3E}">
        <p14:creationId xmlns:p14="http://schemas.microsoft.com/office/powerpoint/2010/main" val="421431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Wilderness of Ziph, tb n021900.jp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63" name="Group 62"/>
          <p:cNvGrpSpPr/>
          <p:nvPr/>
        </p:nvGrpSpPr>
        <p:grpSpPr>
          <a:xfrm>
            <a:off x="7347379" y="1824859"/>
            <a:ext cx="1413157" cy="518724"/>
            <a:chOff x="7347379" y="2273089"/>
            <a:chExt cx="1413157" cy="518724"/>
          </a:xfrm>
        </p:grpSpPr>
        <p:pic>
          <p:nvPicPr>
            <p:cNvPr id="43" name="Picture 42"/>
            <p:cNvPicPr>
              <a:picLocks noChangeAspect="1"/>
            </p:cNvPicPr>
            <p:nvPr/>
          </p:nvPicPr>
          <p:blipFill>
            <a:blip r:embed="rId3"/>
            <a:stretch>
              <a:fillRect/>
            </a:stretch>
          </p:blipFill>
          <p:spPr>
            <a:xfrm flipV="1">
              <a:off x="8557336" y="2360012"/>
              <a:ext cx="203200" cy="431801"/>
            </a:xfrm>
            <a:prstGeom prst="rect">
              <a:avLst/>
            </a:prstGeom>
          </p:spPr>
        </p:pic>
        <p:sp>
          <p:nvSpPr>
            <p:cNvPr id="44" name="TextBox 43"/>
            <p:cNvSpPr txBox="1"/>
            <p:nvPr/>
          </p:nvSpPr>
          <p:spPr>
            <a:xfrm>
              <a:off x="7347379" y="2273089"/>
              <a:ext cx="1404788" cy="338554"/>
            </a:xfrm>
            <a:prstGeom prst="rect">
              <a:avLst/>
            </a:prstGeom>
            <a:noFill/>
          </p:spPr>
          <p:txBody>
            <a:bodyPr wrap="square" rtlCol="0">
              <a:spAutoFit/>
            </a:bodyPr>
            <a:lstStyle/>
            <a:p>
              <a:r>
                <a:rPr lang="en-US" sz="1600" dirty="0">
                  <a:solidFill>
                    <a:schemeClr val="bg1"/>
                  </a:solidFill>
                  <a:latin typeface="Cambria"/>
                  <a:cs typeface="Cambria"/>
                </a:rPr>
                <a:t>JESUS</a:t>
              </a:r>
              <a:r>
                <a:rPr lang="en-US" sz="1600" baseline="0" dirty="0">
                  <a:solidFill>
                    <a:schemeClr val="bg1"/>
                  </a:solidFill>
                  <a:latin typeface="Cambria"/>
                  <a:cs typeface="Cambria"/>
                </a:rPr>
                <a:t> </a:t>
              </a:r>
              <a:r>
                <a:rPr lang="en-US" sz="1600" dirty="0">
                  <a:solidFill>
                    <a:schemeClr val="bg1"/>
                  </a:solidFill>
                  <a:latin typeface="Cambria"/>
                  <a:cs typeface="Cambria"/>
                </a:rPr>
                <a:t>CHRIST</a:t>
              </a:r>
            </a:p>
          </p:txBody>
        </p:sp>
      </p:grpSp>
      <p:sp>
        <p:nvSpPr>
          <p:cNvPr id="45" name="TextBox 44"/>
          <p:cNvSpPr txBox="1"/>
          <p:nvPr/>
        </p:nvSpPr>
        <p:spPr>
          <a:xfrm>
            <a:off x="405478" y="2478064"/>
            <a:ext cx="1159162" cy="338554"/>
          </a:xfrm>
          <a:prstGeom prst="rect">
            <a:avLst/>
          </a:prstGeom>
          <a:noFill/>
        </p:spPr>
        <p:txBody>
          <a:bodyPr wrap="square" rtlCol="0">
            <a:spAutoFit/>
          </a:bodyPr>
          <a:lstStyle/>
          <a:p>
            <a:pPr algn="ctr"/>
            <a:r>
              <a:rPr lang="en-US" sz="1600" dirty="0">
                <a:solidFill>
                  <a:srgbClr val="FFFFFF"/>
                </a:solidFill>
              </a:rPr>
              <a:t>300</a:t>
            </a:r>
            <a:r>
              <a:rPr lang="en-US" sz="1600" baseline="0" dirty="0">
                <a:solidFill>
                  <a:srgbClr val="FFFFFF"/>
                </a:solidFill>
              </a:rPr>
              <a:t> </a:t>
            </a:r>
            <a:r>
              <a:rPr lang="en-US" sz="1600" baseline="0" dirty="0" err="1">
                <a:solidFill>
                  <a:srgbClr val="FFFFFF"/>
                </a:solidFill>
              </a:rPr>
              <a:t>ans</a:t>
            </a:r>
            <a:endParaRPr lang="en-US" sz="1600" dirty="0">
              <a:solidFill>
                <a:srgbClr val="FFFFFF"/>
              </a:solidFill>
            </a:endParaRPr>
          </a:p>
        </p:txBody>
      </p:sp>
      <p:sp>
        <p:nvSpPr>
          <p:cNvPr id="46" name="TextBox 45"/>
          <p:cNvSpPr txBox="1"/>
          <p:nvPr/>
        </p:nvSpPr>
        <p:spPr>
          <a:xfrm>
            <a:off x="1641611" y="2478064"/>
            <a:ext cx="1159162" cy="338554"/>
          </a:xfrm>
          <a:prstGeom prst="rect">
            <a:avLst/>
          </a:prstGeom>
          <a:noFill/>
        </p:spPr>
        <p:txBody>
          <a:bodyPr wrap="square" rtlCol="0">
            <a:spAutoFit/>
          </a:bodyPr>
          <a:lstStyle/>
          <a:p>
            <a:pPr algn="ctr"/>
            <a:r>
              <a:rPr lang="en-US" sz="1600" dirty="0">
                <a:solidFill>
                  <a:srgbClr val="FFFFFF"/>
                </a:solidFill>
              </a:rPr>
              <a:t>400 </a:t>
            </a:r>
            <a:r>
              <a:rPr lang="en-US" sz="1600" baseline="0" dirty="0" err="1">
                <a:solidFill>
                  <a:srgbClr val="FFFFFF"/>
                </a:solidFill>
              </a:rPr>
              <a:t>ans</a:t>
            </a:r>
            <a:endParaRPr lang="en-US" sz="1600" dirty="0">
              <a:solidFill>
                <a:srgbClr val="FFFFFF"/>
              </a:solidFill>
            </a:endParaRPr>
          </a:p>
        </p:txBody>
      </p:sp>
      <p:sp>
        <p:nvSpPr>
          <p:cNvPr id="47" name="TextBox 46"/>
          <p:cNvSpPr txBox="1"/>
          <p:nvPr/>
        </p:nvSpPr>
        <p:spPr>
          <a:xfrm>
            <a:off x="2666304" y="2478064"/>
            <a:ext cx="919580" cy="338554"/>
          </a:xfrm>
          <a:prstGeom prst="rect">
            <a:avLst/>
          </a:prstGeom>
          <a:noFill/>
        </p:spPr>
        <p:txBody>
          <a:bodyPr wrap="square" rtlCol="0">
            <a:spAutoFit/>
          </a:bodyPr>
          <a:lstStyle/>
          <a:p>
            <a:pPr algn="ctr"/>
            <a:r>
              <a:rPr lang="en-US" sz="1600" dirty="0">
                <a:solidFill>
                  <a:srgbClr val="FFFFFF"/>
                </a:solidFill>
              </a:rPr>
              <a:t>40 </a:t>
            </a:r>
            <a:r>
              <a:rPr lang="en-US" sz="1600" baseline="0" dirty="0" err="1">
                <a:solidFill>
                  <a:srgbClr val="FFFFFF"/>
                </a:solidFill>
              </a:rPr>
              <a:t>ans</a:t>
            </a:r>
            <a:endParaRPr lang="en-US" sz="1600" dirty="0">
              <a:solidFill>
                <a:srgbClr val="FFFFFF"/>
              </a:solidFill>
            </a:endParaRPr>
          </a:p>
        </p:txBody>
      </p:sp>
      <p:sp>
        <p:nvSpPr>
          <p:cNvPr id="48" name="TextBox 47"/>
          <p:cNvSpPr txBox="1"/>
          <p:nvPr/>
        </p:nvSpPr>
        <p:spPr>
          <a:xfrm>
            <a:off x="3545839" y="2478064"/>
            <a:ext cx="1134533" cy="338554"/>
          </a:xfrm>
          <a:prstGeom prst="rect">
            <a:avLst/>
          </a:prstGeom>
          <a:noFill/>
        </p:spPr>
        <p:txBody>
          <a:bodyPr wrap="square" rtlCol="0">
            <a:spAutoFit/>
          </a:bodyPr>
          <a:lstStyle/>
          <a:p>
            <a:pPr algn="ctr"/>
            <a:r>
              <a:rPr lang="en-US" sz="1600" dirty="0">
                <a:solidFill>
                  <a:srgbClr val="FFFFFF"/>
                </a:solidFill>
              </a:rPr>
              <a:t>360 </a:t>
            </a:r>
            <a:r>
              <a:rPr lang="en-US" sz="1600" baseline="0" dirty="0" err="1">
                <a:solidFill>
                  <a:srgbClr val="FFFFFF"/>
                </a:solidFill>
              </a:rPr>
              <a:t>ans</a:t>
            </a:r>
            <a:endParaRPr lang="en-US" sz="1600" dirty="0">
              <a:solidFill>
                <a:srgbClr val="FFFFFF"/>
              </a:solidFill>
            </a:endParaRPr>
          </a:p>
        </p:txBody>
      </p:sp>
      <p:sp>
        <p:nvSpPr>
          <p:cNvPr id="49" name="TextBox 48"/>
          <p:cNvSpPr txBox="1"/>
          <p:nvPr/>
        </p:nvSpPr>
        <p:spPr>
          <a:xfrm>
            <a:off x="4680372" y="2478064"/>
            <a:ext cx="880535" cy="338554"/>
          </a:xfrm>
          <a:prstGeom prst="rect">
            <a:avLst/>
          </a:prstGeom>
          <a:noFill/>
        </p:spPr>
        <p:txBody>
          <a:bodyPr wrap="square" rtlCol="0">
            <a:spAutoFit/>
          </a:bodyPr>
          <a:lstStyle/>
          <a:p>
            <a:pPr algn="ctr"/>
            <a:r>
              <a:rPr lang="en-US" sz="1600" dirty="0">
                <a:solidFill>
                  <a:srgbClr val="FFFFFF"/>
                </a:solidFill>
              </a:rPr>
              <a:t>120 </a:t>
            </a:r>
            <a:r>
              <a:rPr lang="en-US" sz="1600" baseline="0" dirty="0" err="1">
                <a:solidFill>
                  <a:srgbClr val="FFFFFF"/>
                </a:solidFill>
              </a:rPr>
              <a:t>ans</a:t>
            </a:r>
            <a:endParaRPr lang="en-US" sz="1600" dirty="0">
              <a:solidFill>
                <a:srgbClr val="FFFFFF"/>
              </a:solidFill>
            </a:endParaRPr>
          </a:p>
        </p:txBody>
      </p:sp>
      <p:sp>
        <p:nvSpPr>
          <p:cNvPr id="50" name="TextBox 49"/>
          <p:cNvSpPr txBox="1"/>
          <p:nvPr/>
        </p:nvSpPr>
        <p:spPr>
          <a:xfrm>
            <a:off x="5560907" y="2670238"/>
            <a:ext cx="1168400" cy="338554"/>
          </a:xfrm>
          <a:prstGeom prst="rect">
            <a:avLst/>
          </a:prstGeom>
          <a:noFill/>
        </p:spPr>
        <p:txBody>
          <a:bodyPr wrap="square" rtlCol="0">
            <a:spAutoFit/>
          </a:bodyPr>
          <a:lstStyle/>
          <a:p>
            <a:pPr algn="ctr"/>
            <a:r>
              <a:rPr lang="en-US" sz="1600" dirty="0">
                <a:solidFill>
                  <a:srgbClr val="FFFFFF"/>
                </a:solidFill>
              </a:rPr>
              <a:t>330 </a:t>
            </a:r>
            <a:r>
              <a:rPr lang="en-US" sz="1600" dirty="0" err="1">
                <a:solidFill>
                  <a:srgbClr val="FFFFFF"/>
                </a:solidFill>
              </a:rPr>
              <a:t>ans</a:t>
            </a:r>
            <a:endParaRPr lang="en-US" sz="1600" dirty="0">
              <a:solidFill>
                <a:srgbClr val="FFFFFF"/>
              </a:solidFill>
            </a:endParaRPr>
          </a:p>
        </p:txBody>
      </p:sp>
      <p:sp>
        <p:nvSpPr>
          <p:cNvPr id="51" name="TextBox 50"/>
          <p:cNvSpPr txBox="1"/>
          <p:nvPr/>
        </p:nvSpPr>
        <p:spPr>
          <a:xfrm>
            <a:off x="6830907" y="2670238"/>
            <a:ext cx="953446" cy="338554"/>
          </a:xfrm>
          <a:prstGeom prst="rect">
            <a:avLst/>
          </a:prstGeom>
          <a:noFill/>
        </p:spPr>
        <p:txBody>
          <a:bodyPr wrap="square" rtlCol="0">
            <a:spAutoFit/>
          </a:bodyPr>
          <a:lstStyle/>
          <a:p>
            <a:pPr algn="ctr"/>
            <a:r>
              <a:rPr lang="en-US" sz="1600" dirty="0">
                <a:solidFill>
                  <a:srgbClr val="FFFFFF"/>
                </a:solidFill>
              </a:rPr>
              <a:t>70 </a:t>
            </a:r>
            <a:r>
              <a:rPr lang="en-US" sz="1600" dirty="0" err="1">
                <a:solidFill>
                  <a:srgbClr val="FFFFFF"/>
                </a:solidFill>
              </a:rPr>
              <a:t>ans</a:t>
            </a:r>
            <a:endParaRPr lang="en-US" sz="1600" dirty="0">
              <a:solidFill>
                <a:srgbClr val="FFFFFF"/>
              </a:solidFill>
            </a:endParaRPr>
          </a:p>
        </p:txBody>
      </p:sp>
      <p:sp>
        <p:nvSpPr>
          <p:cNvPr id="52" name="TextBox 51"/>
          <p:cNvSpPr txBox="1"/>
          <p:nvPr/>
        </p:nvSpPr>
        <p:spPr>
          <a:xfrm>
            <a:off x="7584440" y="2670238"/>
            <a:ext cx="1133764" cy="338554"/>
          </a:xfrm>
          <a:prstGeom prst="rect">
            <a:avLst/>
          </a:prstGeom>
          <a:noFill/>
        </p:spPr>
        <p:txBody>
          <a:bodyPr wrap="square" rtlCol="0">
            <a:spAutoFit/>
          </a:bodyPr>
          <a:lstStyle/>
          <a:p>
            <a:pPr algn="ctr"/>
            <a:r>
              <a:rPr lang="en-US" sz="1600" dirty="0">
                <a:solidFill>
                  <a:srgbClr val="FFFFFF"/>
                </a:solidFill>
              </a:rPr>
              <a:t>500 </a:t>
            </a:r>
            <a:r>
              <a:rPr lang="en-US" sz="1600" dirty="0" err="1">
                <a:solidFill>
                  <a:srgbClr val="FFFFFF"/>
                </a:solidFill>
              </a:rPr>
              <a:t>ans</a:t>
            </a:r>
            <a:endParaRPr lang="en-US" sz="1600" dirty="0">
              <a:solidFill>
                <a:srgbClr val="FFFFFF"/>
              </a:solidFill>
            </a:endParaRPr>
          </a:p>
        </p:txBody>
      </p:sp>
      <p:sp>
        <p:nvSpPr>
          <p:cNvPr id="54" name="Rectangle 53"/>
          <p:cNvSpPr/>
          <p:nvPr userDrawn="1"/>
        </p:nvSpPr>
        <p:spPr>
          <a:xfrm>
            <a:off x="-1510989" y="329391"/>
            <a:ext cx="6107545" cy="88130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9"/>
          <p:cNvSpPr txBox="1">
            <a:spLocks/>
          </p:cNvSpPr>
          <p:nvPr/>
        </p:nvSpPr>
        <p:spPr>
          <a:xfrm>
            <a:off x="146758" y="412389"/>
            <a:ext cx="8229600" cy="1039091"/>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r>
              <a:rPr lang="fr-CH" cap="none" dirty="0">
                <a:latin typeface="Cambria"/>
                <a:cs typeface="Cambria"/>
              </a:rPr>
              <a:t>Chronologie</a:t>
            </a:r>
            <a:endParaRPr lang="en-US" dirty="0">
              <a:latin typeface="Cambria"/>
              <a:cs typeface="Cambria"/>
            </a:endParaRPr>
          </a:p>
        </p:txBody>
      </p:sp>
      <p:pic>
        <p:nvPicPr>
          <p:cNvPr id="57"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9391" y="-146210"/>
            <a:ext cx="621145" cy="1035243"/>
          </a:xfrm>
          <a:prstGeom prst="rect">
            <a:avLst/>
          </a:prstGeom>
        </p:spPr>
      </p:pic>
      <p:grpSp>
        <p:nvGrpSpPr>
          <p:cNvPr id="62" name="Group 61"/>
          <p:cNvGrpSpPr/>
          <p:nvPr/>
        </p:nvGrpSpPr>
        <p:grpSpPr>
          <a:xfrm>
            <a:off x="3849448" y="2814453"/>
            <a:ext cx="1523991" cy="843984"/>
            <a:chOff x="-1065409" y="3056658"/>
            <a:chExt cx="2276239" cy="843984"/>
          </a:xfrm>
        </p:grpSpPr>
        <p:pic>
          <p:nvPicPr>
            <p:cNvPr id="60" name="Picture 59"/>
            <p:cNvPicPr>
              <a:picLocks noChangeAspect="1"/>
            </p:cNvPicPr>
            <p:nvPr/>
          </p:nvPicPr>
          <p:blipFill>
            <a:blip r:embed="rId3"/>
            <a:stretch>
              <a:fillRect/>
            </a:stretch>
          </p:blipFill>
          <p:spPr>
            <a:xfrm>
              <a:off x="611213" y="3056658"/>
              <a:ext cx="203200" cy="431801"/>
            </a:xfrm>
            <a:prstGeom prst="rect">
              <a:avLst/>
            </a:prstGeom>
          </p:spPr>
        </p:pic>
        <p:sp>
          <p:nvSpPr>
            <p:cNvPr id="61" name="TextBox 60"/>
            <p:cNvSpPr txBox="1"/>
            <p:nvPr/>
          </p:nvSpPr>
          <p:spPr>
            <a:xfrm flipH="1">
              <a:off x="-1065409" y="3377422"/>
              <a:ext cx="2276239" cy="523220"/>
            </a:xfrm>
            <a:prstGeom prst="rect">
              <a:avLst/>
            </a:prstGeom>
            <a:noFill/>
          </p:spPr>
          <p:txBody>
            <a:bodyPr wrap="square" rtlCol="0">
              <a:spAutoFit/>
            </a:bodyPr>
            <a:lstStyle/>
            <a:p>
              <a:r>
                <a:rPr lang="en-US" sz="2800" dirty="0" err="1">
                  <a:solidFill>
                    <a:schemeClr val="bg1"/>
                  </a:solidFill>
                  <a:latin typeface="Cambria"/>
                  <a:cs typeface="Cambria"/>
                </a:rPr>
                <a:t>Josaphat</a:t>
              </a:r>
              <a:endParaRPr lang="en-US" sz="2800" dirty="0">
                <a:solidFill>
                  <a:schemeClr val="bg1"/>
                </a:solidFill>
                <a:latin typeface="Cambria"/>
                <a:cs typeface="Cambria"/>
              </a:endParaRPr>
            </a:p>
          </p:txBody>
        </p:sp>
      </p:grpSp>
      <p:pic>
        <p:nvPicPr>
          <p:cNvPr id="29" name="Picture 4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813" y="2040970"/>
            <a:ext cx="8313737"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70826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Michée prophétise la défaite.</a:t>
            </a:r>
          </a:p>
          <a:p>
            <a:r>
              <a:rPr lang="fr-CH" dirty="0"/>
              <a:t>Il annonce que l'Eternel a mis un esprit de mensonge dans la bouche des 400 prophètes.</a:t>
            </a:r>
          </a:p>
          <a:p>
            <a:r>
              <a:rPr lang="fr-CH" dirty="0"/>
              <a:t>Entendant cela, le roi Achab le met en prison.</a:t>
            </a:r>
          </a:p>
          <a:p>
            <a:pPr lvl="2"/>
            <a:r>
              <a:rPr lang="fr-CH" dirty="0"/>
              <a:t>Ainsi parle le roi: Mettez cet homme en prison, et nourrissez-le du pain et de l'eau d'affliction, jusqu'à ce que je revienne en paix. 2Chr 18,26	</a:t>
            </a:r>
          </a:p>
          <a:p>
            <a:endParaRPr lang="fr-FR" dirty="0"/>
          </a:p>
        </p:txBody>
      </p:sp>
      <p:pic>
        <p:nvPicPr>
          <p:cNvPr id="4" name="Espace réservé pour une image  3" descr="Fotolia_55543115_Subscription_XXL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8610600" y="6034088"/>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FO</a:t>
            </a:r>
            <a:endParaRPr lang="fr-FR" sz="1200" dirty="0">
              <a:latin typeface="Tahoma" charset="0"/>
            </a:endParaRPr>
          </a:p>
        </p:txBody>
      </p:sp>
    </p:spTree>
    <p:extLst>
      <p:ext uri="{BB962C8B-B14F-4D97-AF65-F5344CB8AC3E}">
        <p14:creationId xmlns:p14="http://schemas.microsoft.com/office/powerpoint/2010/main" val="42092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a:t>Michée n'a pas peur de dire les paroles que Dieu lui a communiquées.</a:t>
            </a:r>
          </a:p>
          <a:p>
            <a:r>
              <a:rPr lang="fr-FR" dirty="0"/>
              <a:t>Il est un porte-parole de Dieu.</a:t>
            </a:r>
          </a:p>
          <a:p>
            <a:r>
              <a:rPr lang="fr-FR" dirty="0"/>
              <a:t>Le Seigneur a dit à ses disciples:</a:t>
            </a:r>
          </a:p>
          <a:p>
            <a:pPr lvl="2"/>
            <a:r>
              <a:rPr lang="fr-FR" dirty="0"/>
              <a:t>Si vous portez beaucoup de fruit, c'est ainsi que mon Père sera glorifié, et que vous serez mes disciples. </a:t>
            </a:r>
            <a:r>
              <a:rPr lang="fr-FR" dirty="0" err="1"/>
              <a:t>Jn</a:t>
            </a:r>
            <a:r>
              <a:rPr lang="fr-FR" dirty="0"/>
              <a:t> 15,8	</a:t>
            </a:r>
          </a:p>
          <a:p>
            <a:endParaRPr lang="fr-FR" dirty="0"/>
          </a:p>
        </p:txBody>
      </p:sp>
      <p:sp>
        <p:nvSpPr>
          <p:cNvPr id="5" name="Text Box 13"/>
          <p:cNvSpPr txBox="1">
            <a:spLocks noChangeArrowheads="1"/>
          </p:cNvSpPr>
          <p:nvPr/>
        </p:nvSpPr>
        <p:spPr bwMode="auto">
          <a:xfrm>
            <a:off x="8610600" y="6034088"/>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TP</a:t>
            </a:r>
            <a:endParaRPr lang="fr-FR" sz="1200" dirty="0">
              <a:latin typeface="Tahoma" charset="0"/>
            </a:endParaRPr>
          </a:p>
        </p:txBody>
      </p:sp>
    </p:spTree>
    <p:extLst>
      <p:ext uri="{BB962C8B-B14F-4D97-AF65-F5344CB8AC3E}">
        <p14:creationId xmlns:p14="http://schemas.microsoft.com/office/powerpoint/2010/main" val="136655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Les 2 armées montent ensemble contre la Syrie.</a:t>
            </a:r>
          </a:p>
          <a:p>
            <a:r>
              <a:rPr lang="fr-CH" dirty="0"/>
              <a:t>Achab se déguise.</a:t>
            </a:r>
          </a:p>
          <a:p>
            <a:pPr lvl="2"/>
            <a:r>
              <a:rPr lang="fr-CH" dirty="0"/>
              <a:t>Le roi d'Israël dit à Josaphat: Je veux me déguiser pour aller au combat; mais toi, revêts-toi de tes habits. </a:t>
            </a:r>
          </a:p>
          <a:p>
            <a:pPr lvl="2"/>
            <a:r>
              <a:rPr lang="fr-CH" dirty="0"/>
              <a:t>Et le roi d'Israël se déguisa, et ils allèrent au combat. 2Chr 18,29	</a:t>
            </a:r>
          </a:p>
          <a:p>
            <a:r>
              <a:rPr lang="fr-FR" dirty="0"/>
              <a:t>Le roi de Syrie donne l'ordre suivant à ses soldats:</a:t>
            </a:r>
            <a:endParaRPr lang="fr-CH" dirty="0"/>
          </a:p>
          <a:p>
            <a:pPr lvl="2"/>
            <a:r>
              <a:rPr lang="fr-FR" dirty="0"/>
              <a:t>Vous n'attaquerez ni petit ni grand, mais vous attaquerez seulement le roi d'Israël.</a:t>
            </a:r>
            <a:r>
              <a:rPr lang="fr-CH" dirty="0"/>
              <a:t> 2 Chr 18,30</a:t>
            </a:r>
          </a:p>
          <a:p>
            <a:r>
              <a:rPr lang="fr-FR" dirty="0"/>
              <a:t>Quand les chefs des chars Syriens aperçoivent Josaphat, ils disent: C'est le roi d'Israël. </a:t>
            </a:r>
            <a:endParaRPr lang="fr-CH" dirty="0"/>
          </a:p>
        </p:txBody>
      </p:sp>
    </p:spTree>
    <p:extLst>
      <p:ext uri="{BB962C8B-B14F-4D97-AF65-F5344CB8AC3E}">
        <p14:creationId xmlns:p14="http://schemas.microsoft.com/office/powerpoint/2010/main" val="366804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Ils l'entourent pour l'attaquer. </a:t>
            </a:r>
            <a:endParaRPr lang="fr-CH" dirty="0"/>
          </a:p>
          <a:p>
            <a:pPr lvl="2"/>
            <a:r>
              <a:rPr lang="fr-FR" dirty="0"/>
              <a:t>Josaphat poussa un cri, et l'Eternel le secourut, et Dieu les écarta de lui. 2 </a:t>
            </a:r>
            <a:r>
              <a:rPr lang="fr-FR" dirty="0" err="1"/>
              <a:t>chr</a:t>
            </a:r>
            <a:r>
              <a:rPr lang="fr-FR" dirty="0"/>
              <a:t> 18,21</a:t>
            </a:r>
            <a:endParaRPr lang="fr-CH" dirty="0"/>
          </a:p>
          <a:p>
            <a:r>
              <a:rPr lang="fr-CH" dirty="0"/>
              <a:t>Josaphat, trop visible sur son char, utilise la seule arme qui lui reste: la prière</a:t>
            </a:r>
          </a:p>
          <a:p>
            <a:r>
              <a:rPr lang="fr-FR" dirty="0"/>
              <a:t>Les chefs des chars, voyant que ce n'était pas le roi d'Israël, s'éloignèrent de lui. </a:t>
            </a:r>
            <a:endParaRPr lang="fr-CH" dirty="0"/>
          </a:p>
          <a:p>
            <a:pPr lvl="2"/>
            <a:r>
              <a:rPr lang="fr-FR" dirty="0"/>
              <a:t>Alors un homme tira de son arc au hasard, et frappa le roi d'Israël au défaut de la cuirasse. Le roi dit à celui qui dirigeait son char: Tourne, et fais-moi sortir du champ de bataille, car je suis blessé. 2Chr 18,30	</a:t>
            </a:r>
            <a:endParaRPr lang="fr-CH" dirty="0"/>
          </a:p>
          <a:p>
            <a:endParaRPr lang="fr-FR" dirty="0"/>
          </a:p>
        </p:txBody>
      </p:sp>
    </p:spTree>
    <p:extLst>
      <p:ext uri="{BB962C8B-B14F-4D97-AF65-F5344CB8AC3E}">
        <p14:creationId xmlns:p14="http://schemas.microsoft.com/office/powerpoint/2010/main" val="335813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Blessé, Achab n’arrive pas à sortir de la bataille.</a:t>
            </a:r>
          </a:p>
          <a:p>
            <a:r>
              <a:rPr lang="fr-CH" dirty="0"/>
              <a:t>Il meurt quelques heures plus tard dans son char.</a:t>
            </a:r>
          </a:p>
          <a:p>
            <a:r>
              <a:rPr lang="fr-CH" dirty="0"/>
              <a:t>Lorsque Josaphat revient de la bataille, il est reçu par le prophète Jéhu.</a:t>
            </a:r>
          </a:p>
          <a:p>
            <a:r>
              <a:rPr lang="fr-FR" dirty="0"/>
              <a:t>Il dit au roi: </a:t>
            </a:r>
            <a:endParaRPr lang="fr-CH" dirty="0"/>
          </a:p>
          <a:p>
            <a:pPr lvl="2"/>
            <a:r>
              <a:rPr lang="fr-FR" dirty="0"/>
              <a:t>Doit-on secourir le méchant, et aimes-tu ceux qui haïssent l'Eternel? A cause de cela, l'Eternel est irrité contre toi. 2Chr 19,2</a:t>
            </a:r>
            <a:endParaRPr lang="fr-CH" dirty="0"/>
          </a:p>
        </p:txBody>
      </p:sp>
    </p:spTree>
    <p:extLst>
      <p:ext uri="{BB962C8B-B14F-4D97-AF65-F5344CB8AC3E}">
        <p14:creationId xmlns:p14="http://schemas.microsoft.com/office/powerpoint/2010/main" val="9532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a:extLst>
              <a:ext uri="{FF2B5EF4-FFF2-40B4-BE49-F238E27FC236}">
                <a16:creationId xmlns:a16="http://schemas.microsoft.com/office/drawing/2014/main" id="{079F2014-B102-9F4A-ADA1-A7B383EAA8F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508000" y="3429000"/>
            <a:ext cx="3563938" cy="2885654"/>
          </a:xfrm>
          <a:noFill/>
        </p:spPr>
      </p:pic>
      <p:sp>
        <p:nvSpPr>
          <p:cNvPr id="2" name="Espace réservé du texte 1"/>
          <p:cNvSpPr>
            <a:spLocks noGrp="1"/>
          </p:cNvSpPr>
          <p:nvPr>
            <p:ph type="body" sz="quarter" idx="12"/>
          </p:nvPr>
        </p:nvSpPr>
        <p:spPr/>
        <p:txBody>
          <a:bodyPr/>
          <a:lstStyle/>
          <a:p>
            <a:r>
              <a:rPr lang="fr-CH" dirty="0"/>
              <a:t>Veillons à rester aux endroits où Dieu peut bénir!</a:t>
            </a:r>
          </a:p>
        </p:txBody>
      </p:sp>
      <p:sp>
        <p:nvSpPr>
          <p:cNvPr id="6" name="Titre 5">
            <a:extLst>
              <a:ext uri="{FF2B5EF4-FFF2-40B4-BE49-F238E27FC236}">
                <a16:creationId xmlns:a16="http://schemas.microsoft.com/office/drawing/2014/main" id="{27604B54-935F-0741-A04D-31BE3168B74F}"/>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2119419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Après cet évènement, Josaphat part en voyage parmi le peuple, depuis </a:t>
            </a:r>
            <a:r>
              <a:rPr lang="fr-FR" dirty="0" err="1"/>
              <a:t>Beer-Schéba</a:t>
            </a:r>
            <a:r>
              <a:rPr lang="fr-FR" dirty="0"/>
              <a:t> jusqu'à la montagne d'Ephraïm.</a:t>
            </a:r>
          </a:p>
          <a:p>
            <a:r>
              <a:rPr lang="fr-FR" dirty="0"/>
              <a:t>Il se rapproche de l’Eternel.</a:t>
            </a:r>
            <a:endParaRPr lang="fr-CH" dirty="0"/>
          </a:p>
          <a:p>
            <a:pPr lvl="2"/>
            <a:r>
              <a:rPr lang="fr-FR" dirty="0"/>
              <a:t>…et il les ramena à l'Eternel, le Dieu de leurs pères. 2Chr 19,4	</a:t>
            </a:r>
            <a:endParaRPr lang="fr-CH" dirty="0"/>
          </a:p>
        </p:txBody>
      </p:sp>
      <p:pic>
        <p:nvPicPr>
          <p:cNvPr id="7" name="Espace réservé pour une image  6">
            <a:extLst>
              <a:ext uri="{FF2B5EF4-FFF2-40B4-BE49-F238E27FC236}">
                <a16:creationId xmlns:a16="http://schemas.microsoft.com/office/drawing/2014/main" id="{F9721751-A97F-254F-A453-4EDFB98A4B3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3319464"/>
            <a:ext cx="9166150" cy="3538536"/>
          </a:xfrm>
        </p:spPr>
      </p:pic>
    </p:spTree>
    <p:extLst>
      <p:ext uri="{BB962C8B-B14F-4D97-AF65-F5344CB8AC3E}">
        <p14:creationId xmlns:p14="http://schemas.microsoft.com/office/powerpoint/2010/main" val="213384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Josaphat établit des juges dans chaque ville</a:t>
            </a:r>
          </a:p>
          <a:p>
            <a:r>
              <a:rPr lang="fr-CH" dirty="0"/>
              <a:t>Il les encourage à rechercher l'Eternel</a:t>
            </a:r>
          </a:p>
          <a:p>
            <a:pPr lvl="2"/>
            <a:r>
              <a:rPr lang="fr-CH" dirty="0"/>
              <a:t>Maintenant, que la crainte de l'Eternel soit sur vous; veillez sur vos actes, car il n'y a chez l'Eternel, notre Dieu, ni iniquité, ni égards pour l'apparence des personnes, ni acceptation de présents. 2Chr 19,7</a:t>
            </a:r>
          </a:p>
          <a:p>
            <a:r>
              <a:rPr lang="fr-CH" dirty="0"/>
              <a:t>Pour les jugements et les contestations, il établit à Jérusalem:</a:t>
            </a:r>
          </a:p>
          <a:p>
            <a:pPr lvl="1"/>
            <a:r>
              <a:rPr lang="fr-CH" dirty="0"/>
              <a:t>des lévites, des sacrificateurs</a:t>
            </a:r>
          </a:p>
          <a:p>
            <a:pPr lvl="1"/>
            <a:r>
              <a:rPr lang="fr-CH" dirty="0"/>
              <a:t>des chefs de maisons paternelles.</a:t>
            </a:r>
          </a:p>
        </p:txBody>
      </p:sp>
      <p:sp>
        <p:nvSpPr>
          <p:cNvPr id="3" name="Titre 2"/>
          <p:cNvSpPr>
            <a:spLocks noGrp="1"/>
          </p:cNvSpPr>
          <p:nvPr>
            <p:ph type="title"/>
          </p:nvPr>
        </p:nvSpPr>
        <p:spPr/>
        <p:txBody>
          <a:bodyPr/>
          <a:lstStyle/>
          <a:p>
            <a:r>
              <a:rPr lang="fr-CH" dirty="0"/>
              <a:t>Réformes judiciaires</a:t>
            </a:r>
            <a:endParaRPr lang="fr-FR" dirty="0"/>
          </a:p>
        </p:txBody>
      </p:sp>
    </p:spTree>
    <p:extLst>
      <p:ext uri="{BB962C8B-B14F-4D97-AF65-F5344CB8AC3E}">
        <p14:creationId xmlns:p14="http://schemas.microsoft.com/office/powerpoint/2010/main" val="1989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On annonce à Josaphat que 3 armées sont en marche pour lui faire la guerre:</a:t>
            </a:r>
          </a:p>
          <a:p>
            <a:pPr lvl="1"/>
            <a:r>
              <a:rPr lang="fr-CH" dirty="0"/>
              <a:t>Les Moabites</a:t>
            </a:r>
          </a:p>
          <a:p>
            <a:pPr lvl="1"/>
            <a:r>
              <a:rPr lang="fr-CH" dirty="0"/>
              <a:t>Les Ammonites</a:t>
            </a:r>
          </a:p>
          <a:p>
            <a:pPr lvl="1"/>
            <a:r>
              <a:rPr lang="fr-CH" dirty="0"/>
              <a:t>Les Maonites</a:t>
            </a:r>
          </a:p>
          <a:p>
            <a:pPr lvl="2"/>
            <a:r>
              <a:rPr lang="fr-CH" dirty="0"/>
              <a:t>Une foule nombreuse s'avance contre toi depuis l'autre côté de la mer, depuis la Syrie, et ils sont déjà à … En-Guédi.  «  Chr 20,2</a:t>
            </a:r>
          </a:p>
        </p:txBody>
      </p:sp>
      <p:pic>
        <p:nvPicPr>
          <p:cNvPr id="5" name="Espace réservé pour une image  4" descr="DSC08957.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p:cNvSpPr>
            <a:spLocks noGrp="1"/>
          </p:cNvSpPr>
          <p:nvPr>
            <p:ph type="title"/>
          </p:nvPr>
        </p:nvSpPr>
        <p:spPr/>
        <p:txBody>
          <a:bodyPr/>
          <a:lstStyle/>
          <a:p>
            <a:r>
              <a:rPr lang="fr-CH" dirty="0"/>
              <a:t>Invasion de Juda</a:t>
            </a:r>
            <a:endParaRPr lang="fr-FR" dirty="0"/>
          </a:p>
        </p:txBody>
      </p:sp>
      <p:sp>
        <p:nvSpPr>
          <p:cNvPr id="6" name="Text Box 13"/>
          <p:cNvSpPr txBox="1">
            <a:spLocks noChangeArrowheads="1"/>
          </p:cNvSpPr>
          <p:nvPr/>
        </p:nvSpPr>
        <p:spPr bwMode="auto">
          <a:xfrm>
            <a:off x="8610600" y="6034088"/>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GN</a:t>
            </a:r>
            <a:endParaRPr lang="fr-FR" sz="1200" dirty="0">
              <a:latin typeface="Tahoma" charset="0"/>
            </a:endParaRPr>
          </a:p>
        </p:txBody>
      </p:sp>
    </p:spTree>
    <p:extLst>
      <p:ext uri="{BB962C8B-B14F-4D97-AF65-F5344CB8AC3E}">
        <p14:creationId xmlns:p14="http://schemas.microsoft.com/office/powerpoint/2010/main" val="301982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thumb_Nahal Arugot from northeast, tb q021603_1024.jp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Box 13"/>
          <p:cNvSpPr txBox="1">
            <a:spLocks noChangeArrowheads="1"/>
          </p:cNvSpPr>
          <p:nvPr/>
        </p:nvSpPr>
        <p:spPr bwMode="auto">
          <a:xfrm>
            <a:off x="8593137" y="6496759"/>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solidFill>
                  <a:schemeClr val="bg1"/>
                </a:solidFill>
                <a:latin typeface="Tahoma" charset="0"/>
              </a:rPr>
              <a:t>PL</a:t>
            </a:r>
            <a:endParaRPr lang="fr-FR" sz="1200" dirty="0">
              <a:solidFill>
                <a:schemeClr val="bg1"/>
              </a:solidFill>
              <a:latin typeface="Tahoma" charset="0"/>
            </a:endParaRPr>
          </a:p>
        </p:txBody>
      </p:sp>
      <p:sp>
        <p:nvSpPr>
          <p:cNvPr id="5" name="Text Box 13"/>
          <p:cNvSpPr txBox="1">
            <a:spLocks noChangeArrowheads="1"/>
          </p:cNvSpPr>
          <p:nvPr/>
        </p:nvSpPr>
        <p:spPr bwMode="auto">
          <a:xfrm>
            <a:off x="1718235" y="6400103"/>
            <a:ext cx="55880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800" b="0" dirty="0">
                <a:solidFill>
                  <a:schemeClr val="bg1"/>
                </a:solidFill>
                <a:latin typeface="+mj-lt"/>
              </a:rPr>
              <a:t>Montagnes vers En Guedi, au bord de la mer morte</a:t>
            </a:r>
            <a:endParaRPr lang="fr-FR" sz="1800" b="0" dirty="0">
              <a:solidFill>
                <a:schemeClr val="bg1"/>
              </a:solidFill>
              <a:latin typeface="+mj-lt"/>
            </a:endParaRPr>
          </a:p>
        </p:txBody>
      </p:sp>
    </p:spTree>
    <p:extLst>
      <p:ext uri="{BB962C8B-B14F-4D97-AF65-F5344CB8AC3E}">
        <p14:creationId xmlns:p14="http://schemas.microsoft.com/office/powerpoint/2010/main" val="42087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62000" y="400929"/>
            <a:ext cx="8787267" cy="5172605"/>
          </a:xfrm>
        </p:spPr>
        <p:txBody>
          <a:bodyPr/>
          <a:lstStyle/>
          <a:p>
            <a:r>
              <a:rPr lang="fr-FR" dirty="0">
                <a:solidFill>
                  <a:schemeClr val="tx1"/>
                </a:solidFill>
              </a:rPr>
              <a:t>Chronologie des rois de Juda</a:t>
            </a:r>
          </a:p>
          <a:p>
            <a:endParaRPr lang="fr-FR" dirty="0"/>
          </a:p>
          <a:p>
            <a:endParaRPr lang="fr-FR" dirty="0"/>
          </a:p>
          <a:p>
            <a:endParaRPr lang="fr-FR" dirty="0"/>
          </a:p>
          <a:p>
            <a:endParaRPr lang="fr-FR" dirty="0"/>
          </a:p>
          <a:p>
            <a:pPr lvl="3"/>
            <a:endParaRPr lang="fr-FR" dirty="0"/>
          </a:p>
          <a:p>
            <a:endParaRPr lang="fr-FR" dirty="0"/>
          </a:p>
          <a:p>
            <a:endParaRPr lang="fr-FR" dirty="0"/>
          </a:p>
          <a:p>
            <a:endParaRPr lang="fr-FR" dirty="0"/>
          </a:p>
          <a:p>
            <a:pPr lvl="4"/>
            <a:endParaRPr lang="fr-FR" dirty="0"/>
          </a:p>
          <a:p>
            <a:endParaRPr lang="fr-FR" dirty="0"/>
          </a:p>
        </p:txBody>
      </p:sp>
      <p:sp>
        <p:nvSpPr>
          <p:cNvPr id="5" name="Text Box 2"/>
          <p:cNvSpPr txBox="1">
            <a:spLocks noChangeArrowheads="1"/>
          </p:cNvSpPr>
          <p:nvPr/>
        </p:nvSpPr>
        <p:spPr bwMode="auto">
          <a:xfrm>
            <a:off x="688975" y="1722724"/>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17 ans</a:t>
            </a:r>
          </a:p>
        </p:txBody>
      </p:sp>
      <p:sp>
        <p:nvSpPr>
          <p:cNvPr id="6" name="Text Box 3"/>
          <p:cNvSpPr txBox="1">
            <a:spLocks noChangeArrowheads="1"/>
          </p:cNvSpPr>
          <p:nvPr/>
        </p:nvSpPr>
        <p:spPr bwMode="auto">
          <a:xfrm>
            <a:off x="1993900" y="1735424"/>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3 ans</a:t>
            </a:r>
          </a:p>
        </p:txBody>
      </p:sp>
      <p:sp>
        <p:nvSpPr>
          <p:cNvPr id="7" name="Text Box 4"/>
          <p:cNvSpPr txBox="1">
            <a:spLocks noChangeArrowheads="1"/>
          </p:cNvSpPr>
          <p:nvPr/>
        </p:nvSpPr>
        <p:spPr bwMode="auto">
          <a:xfrm>
            <a:off x="6030913" y="1735424"/>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8 ans</a:t>
            </a:r>
          </a:p>
        </p:txBody>
      </p:sp>
      <p:sp>
        <p:nvSpPr>
          <p:cNvPr id="8" name="Text Box 5"/>
          <p:cNvSpPr txBox="1">
            <a:spLocks noChangeArrowheads="1"/>
          </p:cNvSpPr>
          <p:nvPr/>
        </p:nvSpPr>
        <p:spPr bwMode="auto">
          <a:xfrm>
            <a:off x="7362825" y="1744949"/>
            <a:ext cx="8810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 an</a:t>
            </a:r>
          </a:p>
        </p:txBody>
      </p:sp>
      <p:sp>
        <p:nvSpPr>
          <p:cNvPr id="9" name="Text Box 6"/>
          <p:cNvSpPr txBox="1">
            <a:spLocks noChangeArrowheads="1"/>
          </p:cNvSpPr>
          <p:nvPr/>
        </p:nvSpPr>
        <p:spPr bwMode="auto">
          <a:xfrm>
            <a:off x="3311525" y="1722724"/>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41 ans</a:t>
            </a:r>
          </a:p>
        </p:txBody>
      </p:sp>
      <p:sp>
        <p:nvSpPr>
          <p:cNvPr id="10" name="Text Box 7"/>
          <p:cNvSpPr txBox="1">
            <a:spLocks noChangeArrowheads="1"/>
          </p:cNvSpPr>
          <p:nvPr/>
        </p:nvSpPr>
        <p:spPr bwMode="auto">
          <a:xfrm>
            <a:off x="4616450" y="1744949"/>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25 ans</a:t>
            </a:r>
          </a:p>
        </p:txBody>
      </p:sp>
      <p:sp>
        <p:nvSpPr>
          <p:cNvPr id="11" name="Text Box 9"/>
          <p:cNvSpPr txBox="1">
            <a:spLocks noChangeArrowheads="1"/>
          </p:cNvSpPr>
          <p:nvPr/>
        </p:nvSpPr>
        <p:spPr bwMode="auto">
          <a:xfrm>
            <a:off x="541338" y="119567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dirty="0">
                <a:solidFill>
                  <a:schemeClr val="bg1"/>
                </a:solidFill>
                <a:latin typeface="Arial" charset="0"/>
                <a:ea typeface="+mn-ea"/>
                <a:cs typeface="+mn-cs"/>
              </a:rPr>
              <a:t>Roboam</a:t>
            </a:r>
          </a:p>
        </p:txBody>
      </p:sp>
      <p:sp>
        <p:nvSpPr>
          <p:cNvPr id="12" name="Text Box 10"/>
          <p:cNvSpPr txBox="1">
            <a:spLocks noChangeArrowheads="1"/>
          </p:cNvSpPr>
          <p:nvPr/>
        </p:nvSpPr>
        <p:spPr bwMode="auto">
          <a:xfrm>
            <a:off x="1858963" y="119567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Abija</a:t>
            </a:r>
          </a:p>
        </p:txBody>
      </p:sp>
      <p:sp>
        <p:nvSpPr>
          <p:cNvPr id="13" name="Text Box 11"/>
          <p:cNvSpPr txBox="1">
            <a:spLocks noChangeArrowheads="1"/>
          </p:cNvSpPr>
          <p:nvPr/>
        </p:nvSpPr>
        <p:spPr bwMode="auto">
          <a:xfrm>
            <a:off x="3163888" y="119567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Asa</a:t>
            </a:r>
          </a:p>
        </p:txBody>
      </p:sp>
      <p:sp>
        <p:nvSpPr>
          <p:cNvPr id="14" name="Text Box 12"/>
          <p:cNvSpPr txBox="1">
            <a:spLocks noChangeArrowheads="1"/>
          </p:cNvSpPr>
          <p:nvPr/>
        </p:nvSpPr>
        <p:spPr bwMode="auto">
          <a:xfrm>
            <a:off x="4456113" y="1181387"/>
            <a:ext cx="133032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Josaphat</a:t>
            </a:r>
          </a:p>
        </p:txBody>
      </p:sp>
      <p:sp>
        <p:nvSpPr>
          <p:cNvPr id="15" name="Text Box 13"/>
          <p:cNvSpPr txBox="1">
            <a:spLocks noChangeArrowheads="1"/>
          </p:cNvSpPr>
          <p:nvPr/>
        </p:nvSpPr>
        <p:spPr bwMode="auto">
          <a:xfrm>
            <a:off x="5819775" y="1195674"/>
            <a:ext cx="12604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Joram</a:t>
            </a:r>
          </a:p>
        </p:txBody>
      </p:sp>
      <p:sp>
        <p:nvSpPr>
          <p:cNvPr id="16" name="Text Box 14"/>
          <p:cNvSpPr txBox="1">
            <a:spLocks noChangeArrowheads="1"/>
          </p:cNvSpPr>
          <p:nvPr/>
        </p:nvSpPr>
        <p:spPr bwMode="auto">
          <a:xfrm>
            <a:off x="7112000" y="119567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Achazia</a:t>
            </a:r>
          </a:p>
        </p:txBody>
      </p:sp>
      <p:sp>
        <p:nvSpPr>
          <p:cNvPr id="17" name="Text Box 15"/>
          <p:cNvSpPr txBox="1">
            <a:spLocks noChangeArrowheads="1"/>
          </p:cNvSpPr>
          <p:nvPr/>
        </p:nvSpPr>
        <p:spPr bwMode="auto">
          <a:xfrm>
            <a:off x="1871663" y="2802224"/>
            <a:ext cx="1079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b="0">
                <a:latin typeface="Arial" charset="0"/>
              </a:rPr>
              <a:t>40 ans</a:t>
            </a:r>
            <a:endParaRPr lang="fr-FR" sz="2000" b="0">
              <a:latin typeface="Arial" charset="0"/>
            </a:endParaRPr>
          </a:p>
        </p:txBody>
      </p:sp>
      <p:sp>
        <p:nvSpPr>
          <p:cNvPr id="18" name="Text Box 16"/>
          <p:cNvSpPr txBox="1">
            <a:spLocks noChangeArrowheads="1"/>
          </p:cNvSpPr>
          <p:nvPr/>
        </p:nvSpPr>
        <p:spPr bwMode="auto">
          <a:xfrm>
            <a:off x="5876925" y="2745074"/>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16 ans</a:t>
            </a:r>
          </a:p>
        </p:txBody>
      </p:sp>
      <p:sp>
        <p:nvSpPr>
          <p:cNvPr id="19" name="Text Box 17"/>
          <p:cNvSpPr txBox="1">
            <a:spLocks noChangeArrowheads="1"/>
          </p:cNvSpPr>
          <p:nvPr/>
        </p:nvSpPr>
        <p:spPr bwMode="auto">
          <a:xfrm>
            <a:off x="7181850" y="2754599"/>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16 ans</a:t>
            </a:r>
          </a:p>
        </p:txBody>
      </p:sp>
      <p:sp>
        <p:nvSpPr>
          <p:cNvPr id="20" name="Text Box 18"/>
          <p:cNvSpPr txBox="1">
            <a:spLocks noChangeArrowheads="1"/>
          </p:cNvSpPr>
          <p:nvPr/>
        </p:nvSpPr>
        <p:spPr bwMode="auto">
          <a:xfrm>
            <a:off x="3311525" y="2765712"/>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29 ans</a:t>
            </a:r>
          </a:p>
        </p:txBody>
      </p:sp>
      <p:sp>
        <p:nvSpPr>
          <p:cNvPr id="21" name="Text Box 19"/>
          <p:cNvSpPr txBox="1">
            <a:spLocks noChangeArrowheads="1"/>
          </p:cNvSpPr>
          <p:nvPr/>
        </p:nvSpPr>
        <p:spPr bwMode="auto">
          <a:xfrm>
            <a:off x="4589463" y="2765712"/>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2000" b="0">
                <a:latin typeface="Arial" charset="0"/>
              </a:rPr>
              <a:t>52 ans</a:t>
            </a:r>
            <a:endParaRPr lang="fr-FR" sz="2000" b="0">
              <a:latin typeface="Arial" charset="0"/>
            </a:endParaRPr>
          </a:p>
        </p:txBody>
      </p:sp>
      <p:sp>
        <p:nvSpPr>
          <p:cNvPr id="22" name="Text Box 20"/>
          <p:cNvSpPr txBox="1">
            <a:spLocks noChangeArrowheads="1"/>
          </p:cNvSpPr>
          <p:nvPr/>
        </p:nvSpPr>
        <p:spPr bwMode="auto">
          <a:xfrm>
            <a:off x="554038"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Athalie</a:t>
            </a:r>
          </a:p>
        </p:txBody>
      </p:sp>
      <p:sp>
        <p:nvSpPr>
          <p:cNvPr id="23" name="Text Box 21"/>
          <p:cNvSpPr txBox="1">
            <a:spLocks noChangeArrowheads="1"/>
          </p:cNvSpPr>
          <p:nvPr/>
        </p:nvSpPr>
        <p:spPr bwMode="auto">
          <a:xfrm>
            <a:off x="1871663"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Joas</a:t>
            </a:r>
          </a:p>
        </p:txBody>
      </p:sp>
      <p:sp>
        <p:nvSpPr>
          <p:cNvPr id="24" name="Text Box 22"/>
          <p:cNvSpPr txBox="1">
            <a:spLocks noChangeArrowheads="1"/>
          </p:cNvSpPr>
          <p:nvPr/>
        </p:nvSpPr>
        <p:spPr bwMode="auto">
          <a:xfrm>
            <a:off x="3176588"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Amatsia</a:t>
            </a:r>
          </a:p>
        </p:txBody>
      </p:sp>
      <p:sp>
        <p:nvSpPr>
          <p:cNvPr id="25" name="Text Box 23"/>
          <p:cNvSpPr txBox="1">
            <a:spLocks noChangeArrowheads="1"/>
          </p:cNvSpPr>
          <p:nvPr/>
        </p:nvSpPr>
        <p:spPr bwMode="auto">
          <a:xfrm>
            <a:off x="4481513"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Ozias</a:t>
            </a:r>
          </a:p>
        </p:txBody>
      </p:sp>
      <p:sp>
        <p:nvSpPr>
          <p:cNvPr id="26" name="Text Box 24"/>
          <p:cNvSpPr txBox="1">
            <a:spLocks noChangeArrowheads="1"/>
          </p:cNvSpPr>
          <p:nvPr/>
        </p:nvSpPr>
        <p:spPr bwMode="auto">
          <a:xfrm>
            <a:off x="5786438"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Jotham</a:t>
            </a:r>
          </a:p>
        </p:txBody>
      </p:sp>
      <p:sp>
        <p:nvSpPr>
          <p:cNvPr id="27" name="Text Box 25"/>
          <p:cNvSpPr txBox="1">
            <a:spLocks noChangeArrowheads="1"/>
          </p:cNvSpPr>
          <p:nvPr/>
        </p:nvSpPr>
        <p:spPr bwMode="auto">
          <a:xfrm>
            <a:off x="7092950" y="2205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Achaz</a:t>
            </a:r>
          </a:p>
        </p:txBody>
      </p:sp>
      <p:sp>
        <p:nvSpPr>
          <p:cNvPr id="28" name="Text Box 26"/>
          <p:cNvSpPr txBox="1">
            <a:spLocks noChangeArrowheads="1"/>
          </p:cNvSpPr>
          <p:nvPr/>
        </p:nvSpPr>
        <p:spPr bwMode="auto">
          <a:xfrm>
            <a:off x="674688" y="3792824"/>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29 ans</a:t>
            </a:r>
          </a:p>
        </p:txBody>
      </p:sp>
      <p:sp>
        <p:nvSpPr>
          <p:cNvPr id="29" name="Text Box 27"/>
          <p:cNvSpPr txBox="1">
            <a:spLocks noChangeArrowheads="1"/>
          </p:cNvSpPr>
          <p:nvPr/>
        </p:nvSpPr>
        <p:spPr bwMode="auto">
          <a:xfrm>
            <a:off x="1871663" y="3792824"/>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55 ans</a:t>
            </a:r>
          </a:p>
        </p:txBody>
      </p:sp>
      <p:sp>
        <p:nvSpPr>
          <p:cNvPr id="30" name="Text Box 28"/>
          <p:cNvSpPr txBox="1">
            <a:spLocks noChangeArrowheads="1"/>
          </p:cNvSpPr>
          <p:nvPr/>
        </p:nvSpPr>
        <p:spPr bwMode="auto">
          <a:xfrm>
            <a:off x="5876925" y="3811874"/>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3 mois</a:t>
            </a:r>
          </a:p>
        </p:txBody>
      </p:sp>
      <p:sp>
        <p:nvSpPr>
          <p:cNvPr id="31" name="Text Box 29"/>
          <p:cNvSpPr txBox="1">
            <a:spLocks noChangeArrowheads="1"/>
          </p:cNvSpPr>
          <p:nvPr/>
        </p:nvSpPr>
        <p:spPr bwMode="auto">
          <a:xfrm>
            <a:off x="7181850" y="3821399"/>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11 ans</a:t>
            </a:r>
          </a:p>
        </p:txBody>
      </p:sp>
      <p:sp>
        <p:nvSpPr>
          <p:cNvPr id="32" name="Text Box 30"/>
          <p:cNvSpPr txBox="1">
            <a:spLocks noChangeArrowheads="1"/>
          </p:cNvSpPr>
          <p:nvPr/>
        </p:nvSpPr>
        <p:spPr bwMode="auto">
          <a:xfrm>
            <a:off x="4616450" y="3821399"/>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31 ans</a:t>
            </a:r>
          </a:p>
        </p:txBody>
      </p:sp>
      <p:sp>
        <p:nvSpPr>
          <p:cNvPr id="33" name="Text Box 31"/>
          <p:cNvSpPr txBox="1">
            <a:spLocks noChangeArrowheads="1"/>
          </p:cNvSpPr>
          <p:nvPr/>
        </p:nvSpPr>
        <p:spPr bwMode="auto">
          <a:xfrm>
            <a:off x="528638" y="3221324"/>
            <a:ext cx="12985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solidFill>
                  <a:schemeClr val="bg1"/>
                </a:solidFill>
                <a:latin typeface="Arial" charset="0"/>
              </a:rPr>
              <a:t>Ezéchias</a:t>
            </a:r>
          </a:p>
        </p:txBody>
      </p:sp>
      <p:sp>
        <p:nvSpPr>
          <p:cNvPr id="34" name="Text Box 32"/>
          <p:cNvSpPr txBox="1">
            <a:spLocks noChangeArrowheads="1"/>
          </p:cNvSpPr>
          <p:nvPr/>
        </p:nvSpPr>
        <p:spPr bwMode="auto">
          <a:xfrm>
            <a:off x="1858963" y="3221324"/>
            <a:ext cx="129222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solidFill>
                  <a:schemeClr val="bg1"/>
                </a:solidFill>
                <a:latin typeface="Arial" charset="0"/>
              </a:rPr>
              <a:t>Manassé</a:t>
            </a:r>
          </a:p>
        </p:txBody>
      </p:sp>
      <p:sp>
        <p:nvSpPr>
          <p:cNvPr id="35" name="Text Box 33"/>
          <p:cNvSpPr txBox="1">
            <a:spLocks noChangeArrowheads="1"/>
          </p:cNvSpPr>
          <p:nvPr/>
        </p:nvSpPr>
        <p:spPr bwMode="auto">
          <a:xfrm>
            <a:off x="3151188" y="3221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Amon</a:t>
            </a:r>
          </a:p>
        </p:txBody>
      </p:sp>
      <p:sp>
        <p:nvSpPr>
          <p:cNvPr id="36" name="Text Box 34"/>
          <p:cNvSpPr txBox="1">
            <a:spLocks noChangeArrowheads="1"/>
          </p:cNvSpPr>
          <p:nvPr/>
        </p:nvSpPr>
        <p:spPr bwMode="auto">
          <a:xfrm>
            <a:off x="4456113" y="3221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Josias</a:t>
            </a:r>
          </a:p>
        </p:txBody>
      </p:sp>
      <p:sp>
        <p:nvSpPr>
          <p:cNvPr id="37" name="Text Box 35"/>
          <p:cNvSpPr txBox="1">
            <a:spLocks noChangeArrowheads="1"/>
          </p:cNvSpPr>
          <p:nvPr/>
        </p:nvSpPr>
        <p:spPr bwMode="auto">
          <a:xfrm>
            <a:off x="5786438" y="3221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Joachaz</a:t>
            </a:r>
          </a:p>
        </p:txBody>
      </p:sp>
      <p:sp>
        <p:nvSpPr>
          <p:cNvPr id="38" name="Text Box 36"/>
          <p:cNvSpPr txBox="1">
            <a:spLocks noChangeArrowheads="1"/>
          </p:cNvSpPr>
          <p:nvPr/>
        </p:nvSpPr>
        <p:spPr bwMode="auto">
          <a:xfrm>
            <a:off x="7092950" y="3221324"/>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Jojakim</a:t>
            </a:r>
          </a:p>
        </p:txBody>
      </p:sp>
      <p:sp>
        <p:nvSpPr>
          <p:cNvPr id="39" name="Text Box 37"/>
          <p:cNvSpPr txBox="1">
            <a:spLocks noChangeArrowheads="1"/>
          </p:cNvSpPr>
          <p:nvPr/>
        </p:nvSpPr>
        <p:spPr bwMode="auto">
          <a:xfrm>
            <a:off x="566738" y="4746912"/>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3 mois</a:t>
            </a:r>
          </a:p>
        </p:txBody>
      </p:sp>
      <p:sp>
        <p:nvSpPr>
          <p:cNvPr id="40" name="Text Box 38"/>
          <p:cNvSpPr txBox="1">
            <a:spLocks noChangeArrowheads="1"/>
          </p:cNvSpPr>
          <p:nvPr/>
        </p:nvSpPr>
        <p:spPr bwMode="auto">
          <a:xfrm>
            <a:off x="1871663" y="4735799"/>
            <a:ext cx="11969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11 ans</a:t>
            </a:r>
          </a:p>
        </p:txBody>
      </p:sp>
      <p:sp>
        <p:nvSpPr>
          <p:cNvPr id="41" name="Text Box 39"/>
          <p:cNvSpPr txBox="1">
            <a:spLocks noChangeArrowheads="1"/>
          </p:cNvSpPr>
          <p:nvPr/>
        </p:nvSpPr>
        <p:spPr bwMode="auto">
          <a:xfrm>
            <a:off x="541338" y="4196049"/>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000">
                <a:solidFill>
                  <a:schemeClr val="bg1"/>
                </a:solidFill>
                <a:latin typeface="Arial" charset="0"/>
                <a:ea typeface="+mn-ea"/>
                <a:cs typeface="+mn-cs"/>
              </a:rPr>
              <a:t>Jojakin</a:t>
            </a:r>
          </a:p>
        </p:txBody>
      </p:sp>
      <p:sp>
        <p:nvSpPr>
          <p:cNvPr id="42" name="Text Box 40"/>
          <p:cNvSpPr txBox="1">
            <a:spLocks noChangeArrowheads="1"/>
          </p:cNvSpPr>
          <p:nvPr/>
        </p:nvSpPr>
        <p:spPr bwMode="auto">
          <a:xfrm>
            <a:off x="1858963" y="4196049"/>
            <a:ext cx="131762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solidFill>
                  <a:schemeClr val="bg1"/>
                </a:solidFill>
                <a:latin typeface="Arial" charset="0"/>
              </a:rPr>
              <a:t>Sédécias</a:t>
            </a:r>
          </a:p>
        </p:txBody>
      </p:sp>
      <p:sp>
        <p:nvSpPr>
          <p:cNvPr id="43" name="Text Box 41"/>
          <p:cNvSpPr txBox="1">
            <a:spLocks noChangeArrowheads="1"/>
          </p:cNvSpPr>
          <p:nvPr/>
        </p:nvSpPr>
        <p:spPr bwMode="auto">
          <a:xfrm>
            <a:off x="3452813" y="3810287"/>
            <a:ext cx="939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sz="2000" b="0">
                <a:latin typeface="Arial" charset="0"/>
              </a:rPr>
              <a:t>2 ans</a:t>
            </a:r>
          </a:p>
        </p:txBody>
      </p:sp>
      <p:sp>
        <p:nvSpPr>
          <p:cNvPr id="44" name="Oval 42"/>
          <p:cNvSpPr>
            <a:spLocks noChangeArrowheads="1"/>
          </p:cNvSpPr>
          <p:nvPr/>
        </p:nvSpPr>
        <p:spPr bwMode="auto">
          <a:xfrm>
            <a:off x="4456113" y="1112851"/>
            <a:ext cx="1233488" cy="593725"/>
          </a:xfrm>
          <a:prstGeom prst="ellipse">
            <a:avLst/>
          </a:prstGeom>
          <a:noFill/>
          <a:ln w="25400">
            <a:solidFill>
              <a:srgbClr val="0000FF"/>
            </a:solidFill>
            <a:round/>
            <a:headEnd/>
            <a:tailEnd/>
          </a:ln>
          <a:effectLst/>
          <a:scene3d>
            <a:camera prst="orthographicFront"/>
            <a:lightRig rig="legacyFlat3" dir="b"/>
          </a:scene3d>
          <a:sp3d extrusionH="176200" prstMaterial="legacyMatte">
            <a:bevelB w="13500" h="13500" prst="angle"/>
            <a:extrusionClr>
              <a:srgbClr val="B2B2B2"/>
            </a:extrusionClr>
          </a:sp3d>
        </p:spPr>
        <p:txBody>
          <a:bodyPr wrap="none" anchor="ctr">
            <a:flatTx/>
          </a:bodyPr>
          <a:lstStyle/>
          <a:p>
            <a:endParaRPr lang="fr-CH"/>
          </a:p>
        </p:txBody>
      </p:sp>
    </p:spTree>
    <p:extLst>
      <p:ext uri="{BB962C8B-B14F-4D97-AF65-F5344CB8AC3E}">
        <p14:creationId xmlns:p14="http://schemas.microsoft.com/office/powerpoint/2010/main" val="51117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20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20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20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20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20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20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20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2000"/>
                                        <p:tgtEl>
                                          <p:spTgt spid="1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2000"/>
                                        <p:tgtEl>
                                          <p:spTgt spid="1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2000"/>
                                        <p:tgtEl>
                                          <p:spTgt spid="1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2000"/>
                                        <p:tgtEl>
                                          <p:spTgt spid="1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2000"/>
                                        <p:tgtEl>
                                          <p:spTgt spid="1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2000"/>
                                        <p:tgtEl>
                                          <p:spTgt spid="2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2000"/>
                                        <p:tgtEl>
                                          <p:spTgt spid="2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dissolve">
                                      <p:cBhvr>
                                        <p:cTn id="58" dur="2000"/>
                                        <p:tgtEl>
                                          <p:spTgt spid="2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dissolve">
                                      <p:cBhvr>
                                        <p:cTn id="61" dur="2000"/>
                                        <p:tgtEl>
                                          <p:spTgt spid="2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dissolve">
                                      <p:cBhvr>
                                        <p:cTn id="64" dur="2000"/>
                                        <p:tgtEl>
                                          <p:spTgt spid="2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2000"/>
                                        <p:tgtEl>
                                          <p:spTgt spid="2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dissolve">
                                      <p:cBhvr>
                                        <p:cTn id="70" dur="2000"/>
                                        <p:tgtEl>
                                          <p:spTgt spid="2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dissolve">
                                      <p:cBhvr>
                                        <p:cTn id="73" dur="2000"/>
                                        <p:tgtEl>
                                          <p:spTgt spid="27"/>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dissolve">
                                      <p:cBhvr>
                                        <p:cTn id="76" dur="2000"/>
                                        <p:tgtEl>
                                          <p:spTgt spid="2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2000"/>
                                        <p:tgtEl>
                                          <p:spTgt spid="2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dissolve">
                                      <p:cBhvr>
                                        <p:cTn id="82" dur="2000"/>
                                        <p:tgtEl>
                                          <p:spTgt spid="3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dissolve">
                                      <p:cBhvr>
                                        <p:cTn id="85" dur="2000"/>
                                        <p:tgtEl>
                                          <p:spTgt spid="31"/>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dissolve">
                                      <p:cBhvr>
                                        <p:cTn id="88" dur="2000"/>
                                        <p:tgtEl>
                                          <p:spTgt spid="3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dissolve">
                                      <p:cBhvr>
                                        <p:cTn id="91" dur="2000"/>
                                        <p:tgtEl>
                                          <p:spTgt spid="33"/>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dissolve">
                                      <p:cBhvr>
                                        <p:cTn id="94" dur="2000"/>
                                        <p:tgtEl>
                                          <p:spTgt spid="34"/>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dissolve">
                                      <p:cBhvr>
                                        <p:cTn id="97" dur="2000"/>
                                        <p:tgtEl>
                                          <p:spTgt spid="35"/>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dissolve">
                                      <p:cBhvr>
                                        <p:cTn id="100" dur="2000"/>
                                        <p:tgtEl>
                                          <p:spTgt spid="3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dissolve">
                                      <p:cBhvr>
                                        <p:cTn id="103" dur="2000"/>
                                        <p:tgtEl>
                                          <p:spTgt spid="37"/>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dissolve">
                                      <p:cBhvr>
                                        <p:cTn id="106" dur="2000"/>
                                        <p:tgtEl>
                                          <p:spTgt spid="38"/>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dissolve">
                                      <p:cBhvr>
                                        <p:cTn id="109" dur="2000"/>
                                        <p:tgtEl>
                                          <p:spTgt spid="39"/>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dissolve">
                                      <p:cBhvr>
                                        <p:cTn id="112" dur="2000"/>
                                        <p:tgtEl>
                                          <p:spTgt spid="40"/>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dissolve">
                                      <p:cBhvr>
                                        <p:cTn id="115" dur="2000"/>
                                        <p:tgtEl>
                                          <p:spTgt spid="41"/>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dissolve">
                                      <p:cBhvr>
                                        <p:cTn id="118" dur="2000"/>
                                        <p:tgtEl>
                                          <p:spTgt spid="4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dissolve">
                                      <p:cBhvr>
                                        <p:cTn id="121" dur="2000"/>
                                        <p:tgtEl>
                                          <p:spTgt spid="43"/>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blinds(horizontal)">
                                      <p:cBhvr>
                                        <p:cTn id="1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animBg="1"/>
      <p:bldP spid="34" grpId="0" animBg="1"/>
      <p:bldP spid="35" grpId="0" animBg="1"/>
      <p:bldP spid="36" grpId="0" animBg="1"/>
      <p:bldP spid="37" grpId="0" animBg="1"/>
      <p:bldP spid="38" grpId="0" animBg="1"/>
      <p:bldP spid="39" grpId="0"/>
      <p:bldP spid="40" grpId="0"/>
      <p:bldP spid="41" grpId="0" animBg="1"/>
      <p:bldP spid="42" grpId="0" animBg="1"/>
      <p:bldP spid="43" grpId="0"/>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Josaphat est effrayé.</a:t>
            </a:r>
          </a:p>
          <a:p>
            <a:r>
              <a:rPr lang="fr-CH" dirty="0"/>
              <a:t>Il se tourne vers l'Eternel et publie un jeûne.</a:t>
            </a:r>
          </a:p>
          <a:p>
            <a:r>
              <a:rPr lang="fr-CH" dirty="0"/>
              <a:t>Il assemble tout le peuple à Jérusalem.</a:t>
            </a:r>
          </a:p>
          <a:p>
            <a:pPr lvl="2"/>
            <a:r>
              <a:rPr lang="fr-CH" dirty="0"/>
              <a:t>Tout Juda se tenait debout devant l'Eternel, avec leurs petits enfants, leurs femmes et leurs fils. 2Chr 20,13</a:t>
            </a:r>
          </a:p>
          <a:p>
            <a:r>
              <a:rPr lang="fr-CH" dirty="0"/>
              <a:t>Josaphat prie avec le peuple:</a:t>
            </a:r>
          </a:p>
          <a:p>
            <a:pPr lvl="2"/>
            <a:r>
              <a:rPr lang="fr-CH" dirty="0"/>
              <a:t>Eternel, … n'est-ce pas toi qui as en main la force et la puissance, et à qui nul ne peut résister? 2Chr 20,6</a:t>
            </a:r>
          </a:p>
          <a:p>
            <a:pPr lvl="2"/>
            <a:r>
              <a:rPr lang="fr-CH" dirty="0"/>
              <a:t>… nous sommes sans force devant cette multitude nombreuse qui s'avance contre nous, et nous ne savons que faire, mais nos yeux sont sur toi. 2Chr 20,12	</a:t>
            </a:r>
          </a:p>
        </p:txBody>
      </p:sp>
    </p:spTree>
    <p:extLst>
      <p:ext uri="{BB962C8B-B14F-4D97-AF65-F5344CB8AC3E}">
        <p14:creationId xmlns:p14="http://schemas.microsoft.com/office/powerpoint/2010/main" val="488954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Face à l’arrivée imminente des armées ennemies, il serait logique d’utiliser chaque minute </a:t>
            </a:r>
          </a:p>
          <a:p>
            <a:pPr lvl="1"/>
            <a:r>
              <a:rPr lang="fr-FR" dirty="0"/>
              <a:t>pour préparer son armée, </a:t>
            </a:r>
          </a:p>
          <a:p>
            <a:pPr lvl="1"/>
            <a:r>
              <a:rPr lang="fr-FR" dirty="0"/>
              <a:t>donner des ordres aux chefs.</a:t>
            </a:r>
          </a:p>
          <a:p>
            <a:r>
              <a:rPr lang="fr-FR" dirty="0"/>
              <a:t>Josaphat gère différemment le peu de temps qu’il a à disposition.</a:t>
            </a:r>
          </a:p>
          <a:p>
            <a:r>
              <a:rPr lang="fr-FR" dirty="0"/>
              <a:t>Il proclame un jeûne. </a:t>
            </a:r>
          </a:p>
          <a:p>
            <a:pPr lvl="1"/>
            <a:r>
              <a:rPr lang="fr-FR" dirty="0"/>
              <a:t>Par cette action, il proclame à Dieu et à Satan qu’il compte uniquement sur la puissance divine dans cette terrible situation.</a:t>
            </a:r>
          </a:p>
          <a:p>
            <a:r>
              <a:rPr lang="fr-FR" dirty="0"/>
              <a:t>Imitons Josaphat, pratiquons régulièrement le jeûne.</a:t>
            </a:r>
          </a:p>
          <a:p>
            <a:endParaRPr lang="fr-FR" dirty="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3211462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Fotolia_13880778_Subscription_XL_102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841"/>
          <a:stretch/>
        </p:blipFill>
        <p:spPr>
          <a:xfrm>
            <a:off x="508000" y="3338090"/>
            <a:ext cx="8523288" cy="2976563"/>
          </a:xfrm>
          <a:prstGeom prst="rect">
            <a:avLst/>
          </a:prstGeom>
        </p:spPr>
      </p:pic>
      <p:sp>
        <p:nvSpPr>
          <p:cNvPr id="2" name="Espace réservé du texte 1"/>
          <p:cNvSpPr>
            <a:spLocks noGrp="1"/>
          </p:cNvSpPr>
          <p:nvPr>
            <p:ph type="body" sz="quarter" idx="12"/>
          </p:nvPr>
        </p:nvSpPr>
        <p:spPr/>
        <p:txBody>
          <a:bodyPr/>
          <a:lstStyle/>
          <a:p>
            <a:r>
              <a:rPr lang="fr-FR" dirty="0"/>
              <a:t>Avec tout le peuple il se met à supplier l’Eternel.</a:t>
            </a:r>
          </a:p>
          <a:p>
            <a:r>
              <a:rPr lang="fr-FR" dirty="0"/>
              <a:t>Avez-vous remarqué qui se trouve dans la foule?</a:t>
            </a:r>
          </a:p>
          <a:p>
            <a:pPr lvl="1"/>
            <a:r>
              <a:rPr lang="fr-FR" dirty="0"/>
              <a:t>Les enfants sont là, ils participent pleinement aux prières.</a:t>
            </a:r>
          </a:p>
        </p:txBody>
      </p:sp>
      <p:sp>
        <p:nvSpPr>
          <p:cNvPr id="4" name="Titre 3">
            <a:extLst>
              <a:ext uri="{FF2B5EF4-FFF2-40B4-BE49-F238E27FC236}">
                <a16:creationId xmlns:a16="http://schemas.microsoft.com/office/drawing/2014/main" id="{FC14F16B-A3E4-8A44-AA3F-7A98149F7A94}"/>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967786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endParaRPr lang="fr-FR" dirty="0"/>
          </a:p>
          <a:p>
            <a:r>
              <a:rPr lang="fr-FR" dirty="0"/>
              <a:t>Faisons-les participer à la prière au sein de l’église.</a:t>
            </a:r>
          </a:p>
          <a:p>
            <a:endParaRPr lang="fr-FR" dirty="0"/>
          </a:p>
          <a:p>
            <a:r>
              <a:rPr lang="fr-FR" dirty="0"/>
              <a:t>Vous avez des enfants, ados ou jeunes?</a:t>
            </a:r>
          </a:p>
          <a:p>
            <a:r>
              <a:rPr lang="fr-FR" dirty="0"/>
              <a:t>Priez avec eux en famille.</a:t>
            </a:r>
          </a:p>
          <a:p>
            <a:r>
              <a:rPr lang="fr-FR" dirty="0"/>
              <a:t>Leurs prières totalement confiantes sont terriblement efficaces.</a:t>
            </a:r>
          </a:p>
        </p:txBody>
      </p:sp>
      <p:pic>
        <p:nvPicPr>
          <p:cNvPr id="7" name="Espace réservé pour une image  6">
            <a:extLst>
              <a:ext uri="{FF2B5EF4-FFF2-40B4-BE49-F238E27FC236}">
                <a16:creationId xmlns:a16="http://schemas.microsoft.com/office/drawing/2014/main" id="{C12604BA-2B18-E243-8FB9-3F709C2F42B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0313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Jachaziel, Lévite, poussé par Dieu, dit au peuple:</a:t>
            </a:r>
          </a:p>
          <a:p>
            <a:pPr lvl="2"/>
            <a:r>
              <a:rPr lang="fr-CH" dirty="0"/>
              <a:t>Vous n'aurez point à combattre en cette affaire: présentez-vous, tenez-vous là, et vous verrez la délivrance que l'Eternel vous accordera. </a:t>
            </a:r>
          </a:p>
          <a:p>
            <a:r>
              <a:rPr lang="fr-CH" dirty="0"/>
              <a:t>Il leur dit encore:</a:t>
            </a:r>
          </a:p>
          <a:p>
            <a:pPr lvl="2"/>
            <a:r>
              <a:rPr lang="fr-CH" dirty="0"/>
              <a:t>Juda et Jérusalem, ne craignez point et ne vous effrayez point, demain, sortez à leur rencontre, et l'Eternel sera avec vous! 2Chr 20,17	</a:t>
            </a:r>
          </a:p>
          <a:p>
            <a:r>
              <a:rPr lang="fr-CH" dirty="0"/>
              <a:t>Entendant ces paroles, Josaphat et le peuple se prosternent devant l'Eternel et l'adorent.</a:t>
            </a:r>
          </a:p>
        </p:txBody>
      </p:sp>
    </p:spTree>
    <p:extLst>
      <p:ext uri="{BB962C8B-B14F-4D97-AF65-F5344CB8AC3E}">
        <p14:creationId xmlns:p14="http://schemas.microsoft.com/office/powerpoint/2010/main" val="254032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 lendemain matin, le peuple part à la guerre.</a:t>
            </a:r>
          </a:p>
          <a:p>
            <a:pPr lvl="2"/>
            <a:r>
              <a:rPr lang="fr-CH" dirty="0"/>
              <a:t>Ils se mirent en marche de grand matin pour le désert de Tekoa. 2Chr 20,20</a:t>
            </a:r>
          </a:p>
          <a:p>
            <a:r>
              <a:rPr lang="fr-CH" dirty="0"/>
              <a:t>Au départ, le roi exhorte le peuple:</a:t>
            </a:r>
          </a:p>
          <a:p>
            <a:pPr lvl="2"/>
            <a:r>
              <a:rPr lang="fr-CH" dirty="0"/>
              <a:t>Ecoutez-moi, Juda et habitants de Jérusalem! Confiez-vous en l'Eternel, votre Dieu, et vous serez affermis; confiez-vous en ses prophètes, et vous réussirez. 2Chr  20,20 </a:t>
            </a:r>
          </a:p>
          <a:p>
            <a:r>
              <a:rPr lang="fr-CH" dirty="0"/>
              <a:t>Le roi nomme des chanteurs</a:t>
            </a:r>
          </a:p>
          <a:p>
            <a:pPr lvl="1"/>
            <a:r>
              <a:rPr lang="fr-CH" dirty="0"/>
              <a:t>pour marcher devant l'armée, </a:t>
            </a:r>
          </a:p>
          <a:p>
            <a:pPr lvl="1"/>
            <a:r>
              <a:rPr lang="fr-CH" dirty="0"/>
              <a:t>pour chanter les paroles suivantes:</a:t>
            </a:r>
          </a:p>
          <a:p>
            <a:pPr lvl="2"/>
            <a:r>
              <a:rPr lang="fr-CH" dirty="0"/>
              <a:t>Louez l'Eternel! car sa miséricorde dure à toujours! 2Chr 20,21</a:t>
            </a:r>
          </a:p>
        </p:txBody>
      </p:sp>
    </p:spTree>
    <p:extLst>
      <p:ext uri="{BB962C8B-B14F-4D97-AF65-F5344CB8AC3E}">
        <p14:creationId xmlns:p14="http://schemas.microsoft.com/office/powerpoint/2010/main" val="3990201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thumb_87459043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a:t>Auriez-vous l’idée de mettre des musiciens aux premières lignes de l’armée?</a:t>
            </a:r>
          </a:p>
          <a:p>
            <a:r>
              <a:rPr lang="fr-FR" dirty="0"/>
              <a:t>Josaphat a une plein confiance en Dieu, il sait que Dieu interviendra à la place de l’armée.</a:t>
            </a:r>
          </a:p>
        </p:txBody>
      </p:sp>
      <p:sp>
        <p:nvSpPr>
          <p:cNvPr id="6" name="Titre 5"/>
          <p:cNvSpPr>
            <a:spLocks noGrp="1"/>
          </p:cNvSpPr>
          <p:nvPr>
            <p:ph type="title"/>
          </p:nvPr>
        </p:nvSpPr>
        <p:spPr/>
        <p:txBody>
          <a:bodyPr/>
          <a:lstStyle/>
          <a:p>
            <a:endParaRPr lang="fr-FR"/>
          </a:p>
        </p:txBody>
      </p:sp>
    </p:spTree>
    <p:extLst>
      <p:ext uri="{BB962C8B-B14F-4D97-AF65-F5344CB8AC3E}">
        <p14:creationId xmlns:p14="http://schemas.microsoft.com/office/powerpoint/2010/main" val="2566266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Remarquez également la confiance des musiciens dans l’intervention divine annoncée!</a:t>
            </a:r>
          </a:p>
          <a:p>
            <a:r>
              <a:rPr lang="fr-FR" dirty="0"/>
              <a:t>Soyons à l’écoute de Dieu, cherchons Sa volonté.</a:t>
            </a:r>
          </a:p>
          <a:p>
            <a:r>
              <a:rPr lang="fr-FR" dirty="0"/>
              <a:t>Et s’il nous donne des instructions étonnantes, faisons-Lui confiance et attendons les résultats!</a:t>
            </a:r>
          </a:p>
          <a:p>
            <a:r>
              <a:rPr lang="fr-FR" dirty="0"/>
              <a:t>Face au danger imminent, Josaphat et le peuple expriment leur confiance totale en Dieu:</a:t>
            </a:r>
          </a:p>
          <a:p>
            <a:pPr lvl="2"/>
            <a:r>
              <a:rPr lang="fr-FR" dirty="0"/>
              <a:t>… nous ne savons que faire, mais nos yeux sont sur toi.  2 Chr 20:12</a:t>
            </a:r>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397836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thumb_99009106_102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274"/>
          <a:stretch/>
        </p:blipFill>
        <p:spPr>
          <a:xfrm>
            <a:off x="-25063" y="3338090"/>
            <a:ext cx="9169063" cy="3519910"/>
          </a:xfrm>
        </p:spPr>
      </p:pic>
      <p:sp>
        <p:nvSpPr>
          <p:cNvPr id="2" name="Espace réservé du texte 1"/>
          <p:cNvSpPr>
            <a:spLocks noGrp="1"/>
          </p:cNvSpPr>
          <p:nvPr>
            <p:ph type="body" sz="quarter" idx="12"/>
          </p:nvPr>
        </p:nvSpPr>
        <p:spPr/>
        <p:txBody>
          <a:bodyPr/>
          <a:lstStyle/>
          <a:p>
            <a:r>
              <a:rPr lang="fr-FR" dirty="0"/>
              <a:t>Fixons nos yeux sur le Seigneur et attendons-nous à son intervention;</a:t>
            </a:r>
          </a:p>
          <a:p>
            <a:r>
              <a:rPr lang="fr-FR" dirty="0"/>
              <a:t>il est tout puissant pour nous aider.</a:t>
            </a:r>
          </a:p>
          <a:p>
            <a:pPr lvl="2"/>
            <a:r>
              <a:rPr lang="fr-FR" dirty="0"/>
              <a:t>Jésus s'approcha et leur dit : « Tout pouvoir m'a été donné dans le ciel et sur la terre. Mat 28:18</a:t>
            </a:r>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190826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Au moment où ils entonnent les chants, l'Eternel intervient.</a:t>
            </a:r>
          </a:p>
          <a:p>
            <a:pPr lvl="2"/>
            <a:r>
              <a:rPr lang="fr-CH" dirty="0"/>
              <a:t>L'Eternel plaça une embuscade contre les Ammonites, les Moabites et les habitants des monts de Séir qui venaient attaquer Juda, de sorte qu'ils furent battus. Les Ammonites et les Moabites se dressèrent contre les habitants des monts de Séir et les exterminèrent. Quand ils en eurent terminé avec eux, ils se jetèrent les uns sur les autres, jusqu'à s'anéantir. 2Chr 20,22-23 </a:t>
            </a:r>
            <a:r>
              <a:rPr lang="fr-CH" i="1" dirty="0"/>
              <a:t>version Le Semeur</a:t>
            </a:r>
            <a:endParaRPr lang="fr-CH" dirty="0"/>
          </a:p>
          <a:p>
            <a:pPr lvl="2"/>
            <a:r>
              <a:rPr lang="fr-CH" dirty="0"/>
              <a:t>Lorsque Juda fut arrivé sur la hauteur d'où l'on aperçoit le désert, ils regardèrent du côté de la multitude, et voici, c'étaient des cadavres étendus à terre, et personne n'avait échappé. 2Chr 20,22-24</a:t>
            </a:r>
          </a:p>
        </p:txBody>
      </p:sp>
    </p:spTree>
    <p:extLst>
      <p:ext uri="{BB962C8B-B14F-4D97-AF65-F5344CB8AC3E}">
        <p14:creationId xmlns:p14="http://schemas.microsoft.com/office/powerpoint/2010/main" val="251124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Josaphat devient roi à 35 ans à la place d’Asa, son père.</a:t>
            </a:r>
          </a:p>
          <a:p>
            <a:r>
              <a:rPr lang="fr-FR" dirty="0"/>
              <a:t>Il règne 25 ans sur le royaume de Juda.</a:t>
            </a:r>
          </a:p>
          <a:p>
            <a:r>
              <a:rPr lang="fr-FR" dirty="0"/>
              <a:t>Il fait ce qui est droit aux yeux de l’Eternel.</a:t>
            </a:r>
          </a:p>
          <a:p>
            <a:r>
              <a:rPr lang="fr-FR" dirty="0"/>
              <a:t>Sa vie est faite de hauts et de bas. </a:t>
            </a:r>
          </a:p>
          <a:p>
            <a:pPr lvl="1"/>
            <a:r>
              <a:rPr lang="fr-FR" dirty="0"/>
              <a:t>Quand il est en bas, des messagers de Dieu le rappellent vers le haut.</a:t>
            </a:r>
          </a:p>
        </p:txBody>
      </p:sp>
      <p:pic>
        <p:nvPicPr>
          <p:cNvPr id="7" name="Espace réservé pour une image  6" descr="Fotolia_64909481_Subscription_XXL.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20661"/>
          <a:stretch/>
        </p:blipFill>
        <p:spPr/>
      </p:pic>
      <p:sp>
        <p:nvSpPr>
          <p:cNvPr id="3" name="Titre 2"/>
          <p:cNvSpPr>
            <a:spLocks noGrp="1"/>
          </p:cNvSpPr>
          <p:nvPr>
            <p:ph type="title"/>
          </p:nvPr>
        </p:nvSpPr>
        <p:spPr>
          <a:prstGeom prst="rect">
            <a:avLst/>
          </a:prstGeom>
        </p:spPr>
        <p:txBody>
          <a:bodyPr/>
          <a:lstStyle/>
          <a:p>
            <a:r>
              <a:rPr lang="en-GB" dirty="0"/>
              <a:t>Début de </a:t>
            </a:r>
            <a:r>
              <a:rPr lang="en-GB" dirty="0" err="1"/>
              <a:t>règne</a:t>
            </a:r>
            <a:endParaRPr lang="fr-FR" dirty="0"/>
          </a:p>
        </p:txBody>
      </p:sp>
    </p:spTree>
    <p:extLst>
      <p:ext uri="{BB962C8B-B14F-4D97-AF65-F5344CB8AC3E}">
        <p14:creationId xmlns:p14="http://schemas.microsoft.com/office/powerpoint/2010/main" val="598068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Avant que l'armée de Juda arrive, ses ennemis se sont entretués! </a:t>
            </a:r>
          </a:p>
          <a:p>
            <a:r>
              <a:rPr lang="fr-CH" dirty="0"/>
              <a:t>Les hommes de Juda dépouillent leurs ennemis.</a:t>
            </a:r>
          </a:p>
          <a:p>
            <a:r>
              <a:rPr lang="fr-CH" dirty="0"/>
              <a:t>Ils s'assemblent ensuite et bénissent l'Eternel.</a:t>
            </a:r>
          </a:p>
          <a:p>
            <a:r>
              <a:rPr lang="fr-CH" dirty="0"/>
              <a:t>Tous rentrent à Jérusalem, remplis de joie.</a:t>
            </a:r>
          </a:p>
          <a:p>
            <a:pPr lvl="2"/>
            <a:r>
              <a:rPr lang="fr-CH" dirty="0"/>
              <a:t>Tous les hommes de Juda et de Jérusalem, ayant à leur tête Josaphat, partirent joyeux pour retourner à Jérusalem, car l'Eternel les avait remplis de joie en les délivrant de leurs ennemis. 2Chr 20,27	</a:t>
            </a:r>
          </a:p>
        </p:txBody>
      </p:sp>
    </p:spTree>
    <p:extLst>
      <p:ext uri="{BB962C8B-B14F-4D97-AF65-F5344CB8AC3E}">
        <p14:creationId xmlns:p14="http://schemas.microsoft.com/office/powerpoint/2010/main" val="2880365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Josaphat s'associe à Achazia, roi d'Israël afin de construire des navires.</a:t>
            </a:r>
          </a:p>
          <a:p>
            <a:r>
              <a:rPr lang="fr-CH" dirty="0"/>
              <a:t>Le prophète Eliézer prophétise la destruction de ceux-ci.</a:t>
            </a:r>
          </a:p>
          <a:p>
            <a:pPr lvl="1"/>
            <a:r>
              <a:rPr lang="fr-CH" dirty="0"/>
              <a:t>La raison: l'alliance avec Israël et son roi Achazia, adorateur de Baal.</a:t>
            </a:r>
          </a:p>
          <a:p>
            <a:r>
              <a:rPr lang="fr-CH" dirty="0"/>
              <a:t>Les navires sont brisés</a:t>
            </a:r>
          </a:p>
          <a:p>
            <a:pPr lvl="2"/>
            <a:r>
              <a:rPr lang="fr-CH" dirty="0"/>
              <a:t>Alors Eliézer, … prophétisa contre Josaphat, et dit: Parce que tu t'es associé avec Achazia, l'Eternel détruit ton oeuvre. Et les navires furent brisés, et ne purent aller à Tarsis. 2Chr 20,36	</a:t>
            </a:r>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5827889" y="1"/>
            <a:ext cx="3333574" cy="6844144"/>
          </a:xfrm>
        </p:spPr>
      </p:pic>
      <p:sp>
        <p:nvSpPr>
          <p:cNvPr id="3" name="Titre 2"/>
          <p:cNvSpPr>
            <a:spLocks noGrp="1"/>
          </p:cNvSpPr>
          <p:nvPr>
            <p:ph type="title"/>
          </p:nvPr>
        </p:nvSpPr>
        <p:spPr/>
        <p:txBody>
          <a:bodyPr/>
          <a:lstStyle/>
          <a:p>
            <a:r>
              <a:rPr lang="fr-CH" dirty="0"/>
              <a:t>Construction de navires</a:t>
            </a:r>
            <a:endParaRPr lang="fr-FR" dirty="0"/>
          </a:p>
        </p:txBody>
      </p:sp>
      <p:sp>
        <p:nvSpPr>
          <p:cNvPr id="7" name="Text Box 13"/>
          <p:cNvSpPr txBox="1">
            <a:spLocks noChangeArrowheads="1"/>
          </p:cNvSpPr>
          <p:nvPr/>
        </p:nvSpPr>
        <p:spPr bwMode="auto">
          <a:xfrm>
            <a:off x="8610600" y="6366597"/>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TP</a:t>
            </a:r>
            <a:endParaRPr lang="fr-FR" sz="1200" dirty="0">
              <a:latin typeface="Tahoma" charset="0"/>
            </a:endParaRPr>
          </a:p>
        </p:txBody>
      </p:sp>
    </p:spTree>
    <p:extLst>
      <p:ext uri="{BB962C8B-B14F-4D97-AF65-F5344CB8AC3E}">
        <p14:creationId xmlns:p14="http://schemas.microsoft.com/office/powerpoint/2010/main" val="2270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36219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Les habitants de Moab ne veulent plus payer d'impôt à Israël.</a:t>
            </a:r>
          </a:p>
          <a:p>
            <a:pPr lvl="2"/>
            <a:r>
              <a:rPr lang="fr-FR" dirty="0" err="1"/>
              <a:t>Méscha</a:t>
            </a:r>
            <a:r>
              <a:rPr lang="fr-FR" dirty="0"/>
              <a:t>, roi de Moab, payait au roi d'Israël un tribut de cent mille agneaux et de cent mille béliers avec leur laine. 2.Rois 3,4</a:t>
            </a:r>
            <a:endParaRPr lang="fr-CH" dirty="0"/>
          </a:p>
          <a:p>
            <a:r>
              <a:rPr lang="fr-CH" dirty="0"/>
              <a:t>Le roi d'Israël prend la décision de les attaquer.</a:t>
            </a:r>
          </a:p>
          <a:p>
            <a:r>
              <a:rPr lang="fr-CH" dirty="0"/>
              <a:t>Il demande l'aide de Josaphat, roi de Juda.</a:t>
            </a:r>
          </a:p>
          <a:p>
            <a:r>
              <a:rPr lang="fr-CH" dirty="0"/>
              <a:t>Les armées d'Israël, d’Edom et de Juda partent en guerre contre Moab.</a:t>
            </a:r>
          </a:p>
        </p:txBody>
      </p:sp>
      <p:sp>
        <p:nvSpPr>
          <p:cNvPr id="3" name="Titre 2"/>
          <p:cNvSpPr>
            <a:spLocks noGrp="1"/>
          </p:cNvSpPr>
          <p:nvPr>
            <p:ph type="title"/>
          </p:nvPr>
        </p:nvSpPr>
        <p:spPr/>
        <p:txBody>
          <a:bodyPr/>
          <a:lstStyle/>
          <a:p>
            <a:r>
              <a:rPr lang="fr-CH" dirty="0"/>
              <a:t>Guerre contre Moab</a:t>
            </a:r>
          </a:p>
        </p:txBody>
      </p:sp>
    </p:spTree>
    <p:extLst>
      <p:ext uri="{BB962C8B-B14F-4D97-AF65-F5344CB8AC3E}">
        <p14:creationId xmlns:p14="http://schemas.microsoft.com/office/powerpoint/2010/main" val="1078918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Après 7 jours de marche, ils n'ont plus d'eau.</a:t>
            </a:r>
          </a:p>
          <a:p>
            <a:r>
              <a:rPr lang="fr-CH" dirty="0"/>
              <a:t>L'armée risque de mourir de soif.</a:t>
            </a:r>
          </a:p>
          <a:p>
            <a:r>
              <a:rPr lang="fr-CH" dirty="0"/>
              <a:t>Josaphat propose de demander l’avis d’un prophète de l'Eternel.</a:t>
            </a:r>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3319463"/>
            <a:ext cx="9166150" cy="3524681"/>
          </a:xfrm>
        </p:spPr>
      </p:pic>
    </p:spTree>
    <p:extLst>
      <p:ext uri="{BB962C8B-B14F-4D97-AF65-F5344CB8AC3E}">
        <p14:creationId xmlns:p14="http://schemas.microsoft.com/office/powerpoint/2010/main" val="3084444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Consulté, Elisée prédit</a:t>
            </a:r>
          </a:p>
          <a:p>
            <a:pPr lvl="1"/>
            <a:r>
              <a:rPr lang="fr-CH" dirty="0"/>
              <a:t>qu'il ne va pas pleuvoir</a:t>
            </a:r>
          </a:p>
          <a:p>
            <a:pPr lvl="1"/>
            <a:r>
              <a:rPr lang="fr-CH" dirty="0"/>
              <a:t>que la vallée se remplira d'eau</a:t>
            </a:r>
          </a:p>
          <a:p>
            <a:pPr lvl="1"/>
            <a:r>
              <a:rPr lang="fr-CH" dirty="0"/>
              <a:t>que l'armée pourra boire</a:t>
            </a:r>
            <a:r>
              <a:rPr lang="fr-FR" dirty="0"/>
              <a:t>.</a:t>
            </a:r>
            <a:endParaRPr lang="fr-CH" dirty="0"/>
          </a:p>
          <a:p>
            <a:r>
              <a:rPr lang="fr-CH" dirty="0"/>
              <a:t>Le matin suivant, l'eau est là!</a:t>
            </a:r>
          </a:p>
          <a:p>
            <a:r>
              <a:rPr lang="fr-CH" dirty="0"/>
              <a:t>Les Moabites se postent en face des 3 armées</a:t>
            </a:r>
          </a:p>
          <a:p>
            <a:pPr lvl="2"/>
            <a:r>
              <a:rPr lang="fr-FR" dirty="0"/>
              <a:t>Ils se levèrent de bon matin, et quand le soleil brilla sur les eaux, les Moabites virent en face d'eux les eaux rouges comme du sang. 2.Rois 3,22</a:t>
            </a:r>
            <a:endParaRPr lang="fr-CH"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74935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pPr lvl="2"/>
            <a:r>
              <a:rPr lang="fr-FR" dirty="0"/>
              <a:t>Ils dirent: C'est du sang! les rois ont tiré l'épée entre eux, ils se sont frappés les uns les autres; maintenant, Moabites, au pillage! Et ils marchèrent contre le camp d'Israël. Mais Israël se leva, et frappa Moab, qui prit la fuite devant eux. Ils pénétrèrent dans le pays, et frappèrent Moab.  2.Rois 3,23</a:t>
            </a:r>
            <a:endParaRPr lang="fr-CH" dirty="0"/>
          </a:p>
          <a:p>
            <a:r>
              <a:rPr lang="fr-CH" dirty="0"/>
              <a:t>Israël frappe les Moabites et anéantit le pays.</a:t>
            </a:r>
          </a:p>
        </p:txBody>
      </p:sp>
      <p:pic>
        <p:nvPicPr>
          <p:cNvPr id="6" name="Espace réservé pour une image  5">
            <a:extLst>
              <a:ext uri="{FF2B5EF4-FFF2-40B4-BE49-F238E27FC236}">
                <a16:creationId xmlns:a16="http://schemas.microsoft.com/office/drawing/2014/main" id="{60EFAF9A-E755-094F-96DB-02DB62D66CD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0" y="3685309"/>
            <a:ext cx="9166150" cy="3172691"/>
          </a:xfrm>
        </p:spPr>
      </p:pic>
    </p:spTree>
    <p:extLst>
      <p:ext uri="{BB962C8B-B14F-4D97-AF65-F5344CB8AC3E}">
        <p14:creationId xmlns:p14="http://schemas.microsoft.com/office/powerpoint/2010/main" val="121021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Josaphat meurt et est enterré à Jérusalem.</a:t>
            </a:r>
          </a:p>
          <a:p>
            <a:r>
              <a:rPr lang="fr-CH" dirty="0"/>
              <a:t>Son Fils, Joram, règne à sa place.</a:t>
            </a:r>
          </a:p>
          <a:p>
            <a:endParaRPr lang="fr-FR" dirty="0"/>
          </a:p>
        </p:txBody>
      </p:sp>
      <p:sp>
        <p:nvSpPr>
          <p:cNvPr id="4" name="Espace réservé pour une image  3"/>
          <p:cNvSpPr>
            <a:spLocks noGrp="1"/>
          </p:cNvSpPr>
          <p:nvPr>
            <p:ph type="pic" sz="quarter" idx="13"/>
          </p:nvPr>
        </p:nvSpPr>
        <p:spPr/>
      </p:sp>
      <p:sp>
        <p:nvSpPr>
          <p:cNvPr id="3" name="Titre 2"/>
          <p:cNvSpPr>
            <a:spLocks noGrp="1"/>
          </p:cNvSpPr>
          <p:nvPr>
            <p:ph type="title"/>
          </p:nvPr>
        </p:nvSpPr>
        <p:spPr/>
        <p:txBody>
          <a:bodyPr/>
          <a:lstStyle/>
          <a:p>
            <a:r>
              <a:rPr lang="fr-CH" dirty="0"/>
              <a:t>Mort de Josaphat</a:t>
            </a:r>
            <a:endParaRPr lang="fr-FR" dirty="0"/>
          </a:p>
        </p:txBody>
      </p:sp>
    </p:spTree>
    <p:extLst>
      <p:ext uri="{BB962C8B-B14F-4D97-AF65-F5344CB8AC3E}">
        <p14:creationId xmlns:p14="http://schemas.microsoft.com/office/powerpoint/2010/main" val="277014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La 3</a:t>
            </a:r>
            <a:r>
              <a:rPr lang="fr-FR" baseline="30000" dirty="0"/>
              <a:t>ème</a:t>
            </a:r>
            <a:r>
              <a:rPr lang="fr-FR" dirty="0"/>
              <a:t> année de son règne, il décide de lancer une campagne d’éducation religieuse dans tout le pays.</a:t>
            </a:r>
          </a:p>
          <a:p>
            <a:pPr lvl="2"/>
            <a:r>
              <a:rPr lang="fr-FR" dirty="0"/>
              <a:t>La troisième année de son règne, il chargea ses chefs … d'aller enseigner dans les villes de Juda… Ils enseignèrent dans Juda avec le livre de la loi de l'Eternel. Ils parcoururent toutes les villes de Juda et enseignèrent parmi le peuple. 2 Chr 17,7-9</a:t>
            </a:r>
          </a:p>
          <a:p>
            <a:r>
              <a:rPr lang="fr-FR" dirty="0"/>
              <a:t>Le peuple avait oublié les bases de la foi en Dieu;</a:t>
            </a:r>
          </a:p>
          <a:p>
            <a:r>
              <a:rPr lang="fr-FR" dirty="0"/>
              <a:t>celles-ci étaient nécessaires pour que tous les habitants se tournent à nouveau vers l’Eternel.</a:t>
            </a:r>
          </a:p>
          <a:p>
            <a:endParaRPr lang="fr-FR" dirty="0"/>
          </a:p>
        </p:txBody>
      </p:sp>
    </p:spTree>
    <p:extLst>
      <p:ext uri="{BB962C8B-B14F-4D97-AF65-F5344CB8AC3E}">
        <p14:creationId xmlns:p14="http://schemas.microsoft.com/office/powerpoint/2010/main" val="41202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Fotolia_32355978_Subscription_XL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a:t>Passons également du temps à étudier la Parole de Dieu.</a:t>
            </a:r>
          </a:p>
          <a:p>
            <a:r>
              <a:rPr lang="fr-FR" dirty="0"/>
              <a:t>Encourageons les jeunes à suivre des écoles bibliques.</a:t>
            </a:r>
          </a:p>
          <a:p>
            <a:r>
              <a:rPr lang="fr-FR" dirty="0"/>
              <a:t>Dans les églises, </a:t>
            </a:r>
          </a:p>
          <a:p>
            <a:pPr lvl="1"/>
            <a:r>
              <a:rPr lang="fr-FR" dirty="0"/>
              <a:t>ne négligeons pas la formation des enfants et des jeunes convertis.</a:t>
            </a:r>
          </a:p>
          <a:p>
            <a:r>
              <a:rPr lang="fr-FR" dirty="0"/>
              <a:t>Dans les familles, </a:t>
            </a:r>
          </a:p>
          <a:p>
            <a:pPr lvl="1"/>
            <a:r>
              <a:rPr lang="fr-FR" dirty="0"/>
              <a:t>passons du temps ensemble ou individuellement à nous nourrir de la Parole de Dieu.</a:t>
            </a:r>
          </a:p>
        </p:txBody>
      </p:sp>
      <p:sp>
        <p:nvSpPr>
          <p:cNvPr id="8" name="Text Box 13"/>
          <p:cNvSpPr txBox="1">
            <a:spLocks noChangeArrowheads="1"/>
          </p:cNvSpPr>
          <p:nvPr/>
        </p:nvSpPr>
        <p:spPr bwMode="auto">
          <a:xfrm>
            <a:off x="8808304" y="6043155"/>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FO</a:t>
            </a:r>
            <a:endParaRPr lang="fr-FR" sz="1200" dirty="0">
              <a:latin typeface="Tahoma" charset="0"/>
            </a:endParaRPr>
          </a:p>
        </p:txBody>
      </p:sp>
    </p:spTree>
    <p:extLst>
      <p:ext uri="{BB962C8B-B14F-4D97-AF65-F5344CB8AC3E}">
        <p14:creationId xmlns:p14="http://schemas.microsoft.com/office/powerpoint/2010/main" val="88303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Bible Study.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841"/>
          <a:stretch/>
        </p:blipFill>
        <p:spPr>
          <a:prstGeom prst="rect">
            <a:avLst/>
          </a:prstGeom>
        </p:spPr>
      </p:pic>
      <p:sp>
        <p:nvSpPr>
          <p:cNvPr id="2" name="Espace réservé du texte 1"/>
          <p:cNvSpPr>
            <a:spLocks noGrp="1"/>
          </p:cNvSpPr>
          <p:nvPr>
            <p:ph type="body" sz="quarter" idx="12"/>
          </p:nvPr>
        </p:nvSpPr>
        <p:spPr>
          <a:xfrm>
            <a:off x="579120" y="1028451"/>
            <a:ext cx="8324991" cy="1862667"/>
          </a:xfrm>
        </p:spPr>
        <p:txBody>
          <a:bodyPr/>
          <a:lstStyle/>
          <a:p>
            <a:r>
              <a:rPr lang="fr-FR" dirty="0"/>
              <a:t>Il ne s’agit pas de faire une étude de texte comme on ferait en littérature.</a:t>
            </a:r>
          </a:p>
          <a:p>
            <a:pPr lvl="1"/>
            <a:r>
              <a:rPr lang="fr-FR" dirty="0"/>
              <a:t>Cela ferait du bien à notre tête </a:t>
            </a:r>
          </a:p>
          <a:p>
            <a:pPr lvl="1"/>
            <a:r>
              <a:rPr lang="fr-FR" dirty="0"/>
              <a:t>mais n’aurait aucune incidence sur notre relation avec notre Seigneur.</a:t>
            </a:r>
          </a:p>
        </p:txBody>
      </p:sp>
      <p:sp>
        <p:nvSpPr>
          <p:cNvPr id="9" name="Titre 8"/>
          <p:cNvSpPr>
            <a:spLocks noGrp="1"/>
          </p:cNvSpPr>
          <p:nvPr>
            <p:ph type="title"/>
          </p:nvPr>
        </p:nvSpPr>
        <p:spPr/>
        <p:txBody>
          <a:bodyPr/>
          <a:lstStyle/>
          <a:p>
            <a:endParaRPr lang="fr-FR"/>
          </a:p>
        </p:txBody>
      </p:sp>
      <p:sp>
        <p:nvSpPr>
          <p:cNvPr id="8" name="Text Box 13"/>
          <p:cNvSpPr txBox="1">
            <a:spLocks noChangeArrowheads="1"/>
          </p:cNvSpPr>
          <p:nvPr/>
        </p:nvSpPr>
        <p:spPr bwMode="auto">
          <a:xfrm>
            <a:off x="8808304" y="6043155"/>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FO</a:t>
            </a:r>
            <a:endParaRPr lang="fr-FR" sz="1200" dirty="0">
              <a:latin typeface="Tahoma" charset="0"/>
            </a:endParaRPr>
          </a:p>
        </p:txBody>
      </p:sp>
    </p:spTree>
    <p:extLst>
      <p:ext uri="{BB962C8B-B14F-4D97-AF65-F5344CB8AC3E}">
        <p14:creationId xmlns:p14="http://schemas.microsoft.com/office/powerpoint/2010/main" val="131994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Fotolia_32355978_Subscription_XL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a:t>Mettons en pratique ce que nous lisons</a:t>
            </a:r>
          </a:p>
          <a:p>
            <a:pPr lvl="2"/>
            <a:r>
              <a:rPr lang="fr-FR" dirty="0"/>
              <a:t>Mettez en pratique la parole et ne vous contentez pas de l'écouter en vous trompant vous-mêmes par de faux raisonnements. En effet, si quelqu'un écoute la parole et ne la met pas en pratique, il ressemble à un homme qui regarde son visage dans un miroir et qui, après s'être observé, s'en va et oublie aussitôt comment il était. Jacq 1 :22-24</a:t>
            </a:r>
          </a:p>
        </p:txBody>
      </p:sp>
      <p:sp>
        <p:nvSpPr>
          <p:cNvPr id="8" name="Text Box 13"/>
          <p:cNvSpPr txBox="1">
            <a:spLocks noChangeArrowheads="1"/>
          </p:cNvSpPr>
          <p:nvPr/>
        </p:nvSpPr>
        <p:spPr bwMode="auto">
          <a:xfrm>
            <a:off x="8808304" y="6043155"/>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latin typeface="Tahoma" charset="0"/>
              </a:rPr>
              <a:t>FO</a:t>
            </a:r>
            <a:endParaRPr lang="fr-FR" sz="1200" dirty="0">
              <a:latin typeface="Tahoma" charset="0"/>
            </a:endParaRPr>
          </a:p>
        </p:txBody>
      </p:sp>
    </p:spTree>
    <p:extLst>
      <p:ext uri="{BB962C8B-B14F-4D97-AF65-F5344CB8AC3E}">
        <p14:creationId xmlns:p14="http://schemas.microsoft.com/office/powerpoint/2010/main" val="278327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Josaphat se fortifie contre le royaume d'Israël.</a:t>
            </a:r>
          </a:p>
          <a:p>
            <a:pPr lvl="1"/>
            <a:r>
              <a:rPr lang="fr-FR" dirty="0"/>
              <a:t>Pour rappel, Israël était, depuis la mort de Salomon, séparé en 2 pays, le royaume d’Israël au Nord et le royaume de Juda au Sud.</a:t>
            </a:r>
          </a:p>
          <a:p>
            <a:r>
              <a:rPr lang="fr-FR" dirty="0"/>
              <a:t>Il met des troupes dans toutes les villes fortes.</a:t>
            </a:r>
          </a:p>
          <a:p>
            <a:endParaRPr lang="fr-FR" dirty="0"/>
          </a:p>
        </p:txBody>
      </p:sp>
      <p:pic>
        <p:nvPicPr>
          <p:cNvPr id="7" name="Espace réservé pour une image  6">
            <a:extLst>
              <a:ext uri="{FF2B5EF4-FFF2-40B4-BE49-F238E27FC236}">
                <a16:creationId xmlns:a16="http://schemas.microsoft.com/office/drawing/2014/main" id="{A366F000-8140-8D40-A28B-E964E1D3C72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3477918"/>
      </p:ext>
    </p:extLst>
  </p:cSld>
  <p:clrMapOvr>
    <a:masterClrMapping/>
  </p:clrMapOvr>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14076</TotalTime>
  <Words>2647</Words>
  <Application>Microsoft Macintosh PowerPoint</Application>
  <PresentationFormat>Affichage à l'écran (4:3)</PresentationFormat>
  <Paragraphs>276</Paragraphs>
  <Slides>47</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47</vt:i4>
      </vt:variant>
    </vt:vector>
  </HeadingPairs>
  <TitlesOfParts>
    <vt:vector size="58" baseType="lpstr">
      <vt:lpstr>ＭＳ Ｐゴシック</vt:lpstr>
      <vt:lpstr>ヒラギノ角ゴ Pro W3</vt:lpstr>
      <vt:lpstr>ヒラギノ角ゴ Pro W6</vt:lpstr>
      <vt:lpstr>Arial</vt:lpstr>
      <vt:lpstr>Calibri</vt:lpstr>
      <vt:lpstr>Cambria</vt:lpstr>
      <vt:lpstr>Lucida Grande</vt:lpstr>
      <vt:lpstr>Rockwell</vt:lpstr>
      <vt:lpstr>Tahoma</vt:lpstr>
      <vt:lpstr>panorama</vt:lpstr>
      <vt:lpstr>1_Custom Design</vt:lpstr>
      <vt:lpstr>Présentation PowerPoint</vt:lpstr>
      <vt:lpstr>Présentation PowerPoint</vt:lpstr>
      <vt:lpstr>Présentation PowerPoint</vt:lpstr>
      <vt:lpstr>Début de règne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Puissance de Josaphat</vt:lpstr>
      <vt:lpstr>Présentation PowerPoint</vt:lpstr>
      <vt:lpstr>Présentation PowerPoint</vt:lpstr>
      <vt:lpstr>Présentation PowerPoint</vt:lpstr>
      <vt:lpstr>Les étapes de sa chute</vt:lpstr>
      <vt:lpstr>Présentation PowerPoint</vt:lpstr>
      <vt:lpstr>Présentation PowerPoint</vt:lpstr>
      <vt:lpstr>Attaque de la Syrie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Réformes judiciaires</vt:lpstr>
      <vt:lpstr>Invasion de Juda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Construction de navires</vt:lpstr>
      <vt:lpstr>Présentation PowerPoint</vt:lpstr>
      <vt:lpstr>Guerre contre Moab</vt:lpstr>
      <vt:lpstr>Présentation PowerPoint</vt:lpstr>
      <vt:lpstr>Présentation PowerPoint</vt:lpstr>
      <vt:lpstr>Présentation PowerPoint</vt:lpstr>
      <vt:lpstr>Mort de Josaphat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Microsoft Office User</cp:lastModifiedBy>
  <cp:revision>591</cp:revision>
  <cp:lastPrinted>2014-11-02T12:46:15Z</cp:lastPrinted>
  <dcterms:created xsi:type="dcterms:W3CDTF">2013-08-23T10:04:23Z</dcterms:created>
  <dcterms:modified xsi:type="dcterms:W3CDTF">2019-05-13T15:42:15Z</dcterms:modified>
  <cp:category/>
</cp:coreProperties>
</file>