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77"/>
  </p:notesMasterIdLst>
  <p:handoutMasterIdLst>
    <p:handoutMasterId r:id="rId78"/>
  </p:handoutMasterIdLst>
  <p:sldIdLst>
    <p:sldId id="262" r:id="rId3"/>
    <p:sldId id="263" r:id="rId4"/>
    <p:sldId id="346" r:id="rId5"/>
    <p:sldId id="411" r:id="rId6"/>
    <p:sldId id="347" r:id="rId7"/>
    <p:sldId id="348" r:id="rId8"/>
    <p:sldId id="349" r:id="rId9"/>
    <p:sldId id="350" r:id="rId10"/>
    <p:sldId id="351" r:id="rId11"/>
    <p:sldId id="412" r:id="rId12"/>
    <p:sldId id="353" r:id="rId13"/>
    <p:sldId id="354" r:id="rId14"/>
    <p:sldId id="355" r:id="rId15"/>
    <p:sldId id="356" r:id="rId16"/>
    <p:sldId id="358" r:id="rId17"/>
    <p:sldId id="359" r:id="rId18"/>
    <p:sldId id="360" r:id="rId19"/>
    <p:sldId id="361" r:id="rId20"/>
    <p:sldId id="362" r:id="rId21"/>
    <p:sldId id="363" r:id="rId22"/>
    <p:sldId id="364" r:id="rId23"/>
    <p:sldId id="365" r:id="rId24"/>
    <p:sldId id="366" r:id="rId25"/>
    <p:sldId id="367" r:id="rId26"/>
    <p:sldId id="413" r:id="rId27"/>
    <p:sldId id="369" r:id="rId28"/>
    <p:sldId id="370" r:id="rId29"/>
    <p:sldId id="371" r:id="rId30"/>
    <p:sldId id="414" r:id="rId31"/>
    <p:sldId id="373" r:id="rId32"/>
    <p:sldId id="415" r:id="rId33"/>
    <p:sldId id="374" r:id="rId34"/>
    <p:sldId id="375" r:id="rId35"/>
    <p:sldId id="377" r:id="rId36"/>
    <p:sldId id="376" r:id="rId37"/>
    <p:sldId id="378" r:id="rId38"/>
    <p:sldId id="416" r:id="rId39"/>
    <p:sldId id="379" r:id="rId40"/>
    <p:sldId id="380" r:id="rId41"/>
    <p:sldId id="381" r:id="rId42"/>
    <p:sldId id="382" r:id="rId43"/>
    <p:sldId id="383" r:id="rId44"/>
    <p:sldId id="384" r:id="rId45"/>
    <p:sldId id="385" r:id="rId46"/>
    <p:sldId id="423" r:id="rId47"/>
    <p:sldId id="386" r:id="rId48"/>
    <p:sldId id="387" r:id="rId49"/>
    <p:sldId id="417" r:id="rId50"/>
    <p:sldId id="389" r:id="rId51"/>
    <p:sldId id="390" r:id="rId52"/>
    <p:sldId id="391" r:id="rId53"/>
    <p:sldId id="392" r:id="rId54"/>
    <p:sldId id="418" r:id="rId55"/>
    <p:sldId id="393" r:id="rId56"/>
    <p:sldId id="419" r:id="rId57"/>
    <p:sldId id="394" r:id="rId58"/>
    <p:sldId id="395" r:id="rId59"/>
    <p:sldId id="396" r:id="rId60"/>
    <p:sldId id="420" r:id="rId61"/>
    <p:sldId id="422" r:id="rId62"/>
    <p:sldId id="397" r:id="rId63"/>
    <p:sldId id="398" r:id="rId64"/>
    <p:sldId id="399" r:id="rId65"/>
    <p:sldId id="400" r:id="rId66"/>
    <p:sldId id="401" r:id="rId67"/>
    <p:sldId id="402" r:id="rId68"/>
    <p:sldId id="403" r:id="rId69"/>
    <p:sldId id="404" r:id="rId70"/>
    <p:sldId id="405" r:id="rId71"/>
    <p:sldId id="406" r:id="rId72"/>
    <p:sldId id="407" r:id="rId73"/>
    <p:sldId id="408" r:id="rId74"/>
    <p:sldId id="409" r:id="rId75"/>
    <p:sldId id="410"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8371B"/>
    <a:srgbClr val="3599D9"/>
    <a:srgbClr val="2D8EC2"/>
    <a:srgbClr val="257A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47" autoAdjust="0"/>
    <p:restoredTop sz="98318" autoAdjust="0"/>
  </p:normalViewPr>
  <p:slideViewPr>
    <p:cSldViewPr snapToGrid="0" snapToObjects="1">
      <p:cViewPr>
        <p:scale>
          <a:sx n="94" d="100"/>
          <a:sy n="94" d="100"/>
        </p:scale>
        <p:origin x="-80" y="-200"/>
      </p:cViewPr>
      <p:guideLst>
        <p:guide orient="horz" pos="197"/>
        <p:guide orient="horz" pos="4319"/>
        <p:guide pos="5759"/>
        <p:guide pos="96"/>
      </p:guideLst>
    </p:cSldViewPr>
  </p:slideViewPr>
  <p:notesTextViewPr>
    <p:cViewPr>
      <p:scale>
        <a:sx n="100" d="100"/>
        <a:sy n="100" d="100"/>
      </p:scale>
      <p:origin x="0" y="0"/>
    </p:cViewPr>
  </p:notesTextViewPr>
  <p:sorterViewPr>
    <p:cViewPr>
      <p:scale>
        <a:sx n="175" d="100"/>
        <a:sy n="1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CBD764-D1F6-124F-92B2-09017126E5F6}" type="datetime1">
              <a:rPr lang="fr-CH" smtClean="0"/>
              <a:t>24.10.18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F18E37-7ED5-C944-A231-AE2F33FA8053}" type="slidenum">
              <a:rPr lang="en-US" smtClean="0"/>
              <a:t>‹#›</a:t>
            </a:fld>
            <a:endParaRPr lang="en-US"/>
          </a:p>
        </p:txBody>
      </p:sp>
    </p:spTree>
    <p:extLst>
      <p:ext uri="{BB962C8B-B14F-4D97-AF65-F5344CB8AC3E}">
        <p14:creationId xmlns:p14="http://schemas.microsoft.com/office/powerpoint/2010/main" val="29649467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BDEC9-074F-1A4C-A146-334DA502ED47}" type="datetime1">
              <a:rPr lang="fr-CH" smtClean="0"/>
              <a:t>24.10.18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57F4D0-6086-204A-8970-AE1EA4110A81}" type="slidenum">
              <a:rPr lang="en-US" smtClean="0"/>
              <a:t>‹#›</a:t>
            </a:fld>
            <a:endParaRPr lang="en-US"/>
          </a:p>
        </p:txBody>
      </p:sp>
    </p:spTree>
    <p:extLst>
      <p:ext uri="{BB962C8B-B14F-4D97-AF65-F5344CB8AC3E}">
        <p14:creationId xmlns:p14="http://schemas.microsoft.com/office/powerpoint/2010/main" val="1586151787"/>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endParaRPr lang="en-US"/>
          </a:p>
        </p:txBody>
      </p:sp>
    </p:spTree>
    <p:extLst>
      <p:ext uri="{BB962C8B-B14F-4D97-AF65-F5344CB8AC3E}">
        <p14:creationId xmlns:p14="http://schemas.microsoft.com/office/powerpoint/2010/main" val="794293635"/>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sp>
        <p:nvSpPr>
          <p:cNvPr id="9" name="Text Placeholder 4"/>
          <p:cNvSpPr>
            <a:spLocks noGrp="1"/>
          </p:cNvSpPr>
          <p:nvPr>
            <p:ph type="body" sz="quarter" idx="12" hasCustomPrompt="1"/>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6" name="Picture 5"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Tree>
    <p:extLst>
      <p:ext uri="{BB962C8B-B14F-4D97-AF65-F5344CB8AC3E}">
        <p14:creationId xmlns:p14="http://schemas.microsoft.com/office/powerpoint/2010/main" val="3426364460"/>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015240" y="1058333"/>
            <a:ext cx="6048000"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0"/>
            <a:ext cx="2897878"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4271909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319466"/>
            <a:ext cx="5040000" cy="3347997"/>
          </a:xfrm>
          <a:prstGeom prst="rect">
            <a:avLst/>
          </a:prstGeom>
        </p:spPr>
        <p:txBody>
          <a:bodyPr vert="horz"/>
          <a:lstStyle/>
          <a:p>
            <a:pPr lvl="0"/>
            <a:endParaRPr lang="en-US" noProof="0" dirty="0"/>
          </a:p>
        </p:txBody>
      </p:sp>
    </p:spTree>
    <p:extLst>
      <p:ext uri="{BB962C8B-B14F-4D97-AF65-F5344CB8AC3E}">
        <p14:creationId xmlns:p14="http://schemas.microsoft.com/office/powerpoint/2010/main" val="2613700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onnes texte">
    <p:spTree>
      <p:nvGrpSpPr>
        <p:cNvPr id="1" name=""/>
        <p:cNvGrpSpPr/>
        <p:nvPr/>
      </p:nvGrpSpPr>
      <p:grpSpPr>
        <a:xfrm>
          <a:off x="0" y="0"/>
          <a:ext cx="0" cy="0"/>
          <a:chOff x="0" y="0"/>
          <a:chExt cx="0" cy="0"/>
        </a:xfrm>
      </p:grpSpPr>
      <p:sp>
        <p:nvSpPr>
          <p:cNvPr id="12" name="Text Placeholder 4"/>
          <p:cNvSpPr>
            <a:spLocks noGrp="1"/>
          </p:cNvSpPr>
          <p:nvPr>
            <p:ph type="body" sz="quarter" idx="12" hasCustomPrompt="1"/>
          </p:nvPr>
        </p:nvSpPr>
        <p:spPr>
          <a:xfrm>
            <a:off x="162000" y="322265"/>
            <a:ext cx="4291467" cy="568907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3" name="Text Placeholder 4"/>
          <p:cNvSpPr>
            <a:spLocks noGrp="1"/>
          </p:cNvSpPr>
          <p:nvPr>
            <p:ph type="body" sz="quarter" idx="13" hasCustomPrompt="1"/>
          </p:nvPr>
        </p:nvSpPr>
        <p:spPr>
          <a:xfrm>
            <a:off x="4642983" y="1056639"/>
            <a:ext cx="4291467" cy="495469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7" name="Picture 6"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Tree>
    <p:extLst>
      <p:ext uri="{BB962C8B-B14F-4D97-AF65-F5344CB8AC3E}">
        <p14:creationId xmlns:p14="http://schemas.microsoft.com/office/powerpoint/2010/main" val="554954172"/>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2345436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3669066" y="1058333"/>
            <a:ext cx="5130447"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7" name="Picture Placeholder 16"/>
          <p:cNvSpPr>
            <a:spLocks noGrp="1"/>
          </p:cNvSpPr>
          <p:nvPr>
            <p:ph type="pic" sz="quarter" idx="13"/>
          </p:nvPr>
        </p:nvSpPr>
        <p:spPr>
          <a:xfrm>
            <a:off x="879474" y="1058333"/>
            <a:ext cx="2595555" cy="4798531"/>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335444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sp>
        <p:nvSpPr>
          <p:cNvPr id="15" name="Text Placeholder 4"/>
          <p:cNvSpPr>
            <a:spLocks noGrp="1"/>
          </p:cNvSpPr>
          <p:nvPr>
            <p:ph type="body" sz="quarter" idx="12" hasCustomPrompt="1"/>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6" name="Text Placeholder 4"/>
          <p:cNvSpPr>
            <a:spLocks noGrp="1"/>
          </p:cNvSpPr>
          <p:nvPr>
            <p:ph type="body" sz="quarter" idx="15" hasCustomPrompt="1"/>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12"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7" name="Rectangle 16"/>
          <p:cNvSpPr/>
          <p:nvPr userDrawn="1"/>
        </p:nvSpPr>
        <p:spPr>
          <a:xfrm>
            <a:off x="-93491" y="217633"/>
            <a:ext cx="4081321"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pointille_titr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2632" y="232620"/>
            <a:ext cx="6245476" cy="550937"/>
          </a:xfrm>
          <a:prstGeom prst="rect">
            <a:avLst/>
          </a:prstGeom>
        </p:spPr>
      </p:pic>
      <p:sp>
        <p:nvSpPr>
          <p:cNvPr id="18" name="Title Placeholder 17"/>
          <p:cNvSpPr>
            <a:spLocks noGrp="1"/>
          </p:cNvSpPr>
          <p:nvPr>
            <p:ph type="title" hasCustomPrompt="1"/>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289355442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sp>
        <p:nvSpPr>
          <p:cNvPr id="13" name="Text Placeholder 4"/>
          <p:cNvSpPr>
            <a:spLocks noGrp="1"/>
          </p:cNvSpPr>
          <p:nvPr>
            <p:ph type="body" sz="quarter" idx="12" hasCustomPrompt="1"/>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4" name="Text Placeholder 4"/>
          <p:cNvSpPr>
            <a:spLocks noGrp="1"/>
          </p:cNvSpPr>
          <p:nvPr>
            <p:ph type="body" sz="quarter" idx="15" hasCustomPrompt="1"/>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12"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5" name="Rectangle 14"/>
          <p:cNvSpPr/>
          <p:nvPr userDrawn="1"/>
        </p:nvSpPr>
        <p:spPr>
          <a:xfrm>
            <a:off x="-103651" y="217633"/>
            <a:ext cx="5214131"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pointille_titr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5032" y="232620"/>
            <a:ext cx="6245476" cy="550937"/>
          </a:xfrm>
          <a:prstGeom prst="rect">
            <a:avLst/>
          </a:prstGeom>
        </p:spPr>
      </p:pic>
      <p:sp>
        <p:nvSpPr>
          <p:cNvPr id="16" name="Title Placeholder 17"/>
          <p:cNvSpPr>
            <a:spLocks noGrp="1"/>
          </p:cNvSpPr>
          <p:nvPr>
            <p:ph type="title" hasCustomPrompt="1"/>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 long</a:t>
            </a:r>
            <a:endParaRPr lang="en-US" dirty="0"/>
          </a:p>
        </p:txBody>
      </p:sp>
    </p:spTree>
    <p:extLst>
      <p:ext uri="{BB962C8B-B14F-4D97-AF65-F5344CB8AC3E}">
        <p14:creationId xmlns:p14="http://schemas.microsoft.com/office/powerpoint/2010/main" val="971193504"/>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ounded Rectangle 9"/>
          <p:cNvSpPr/>
          <p:nvPr userDrawn="1"/>
        </p:nvSpPr>
        <p:spPr>
          <a:xfrm>
            <a:off x="182563" y="132080"/>
            <a:ext cx="8748712" cy="5984240"/>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4"/>
          <p:cNvSpPr>
            <a:spLocks noGrp="1"/>
          </p:cNvSpPr>
          <p:nvPr>
            <p:ph type="body" sz="quarter" idx="12" hasCustomPrompt="1"/>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4" name="TextBox 13"/>
          <p:cNvSpPr txBox="1"/>
          <p:nvPr userDrawn="1"/>
        </p:nvSpPr>
        <p:spPr>
          <a:xfrm>
            <a:off x="1066800" y="396240"/>
            <a:ext cx="3759200" cy="369332"/>
          </a:xfrm>
          <a:prstGeom prst="rect">
            <a:avLst/>
          </a:prstGeom>
          <a:noFill/>
        </p:spPr>
        <p:txBody>
          <a:bodyPr wrap="square" rtlCol="0">
            <a:spAutoFit/>
          </a:bodyPr>
          <a:lstStyle/>
          <a:p>
            <a:endParaRPr lang="en-US" dirty="0"/>
          </a:p>
        </p:txBody>
      </p:sp>
      <p:sp>
        <p:nvSpPr>
          <p:cNvPr id="15" name="TextBox 14"/>
          <p:cNvSpPr txBox="1"/>
          <p:nvPr userDrawn="1"/>
        </p:nvSpPr>
        <p:spPr>
          <a:xfrm>
            <a:off x="955040" y="308914"/>
            <a:ext cx="408432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2800" dirty="0" smtClean="0">
                <a:solidFill>
                  <a:srgbClr val="FFFFFF"/>
                </a:solidFill>
                <a:latin typeface="Cambria"/>
                <a:cs typeface="Cambria"/>
              </a:rPr>
              <a:t> </a:t>
            </a:r>
          </a:p>
          <a:p>
            <a:endParaRPr lang="en-US" dirty="0"/>
          </a:p>
        </p:txBody>
      </p:sp>
      <p:sp>
        <p:nvSpPr>
          <p:cNvPr id="17" name="Picture Placeholder 16"/>
          <p:cNvSpPr>
            <a:spLocks noGrp="1"/>
          </p:cNvSpPr>
          <p:nvPr>
            <p:ph type="pic" sz="quarter" idx="13" hasCustomPrompt="1"/>
          </p:nvPr>
        </p:nvSpPr>
        <p:spPr>
          <a:xfrm>
            <a:off x="879475" y="2835275"/>
            <a:ext cx="4159250" cy="2976563"/>
          </a:xfrm>
          <a:prstGeom prst="rect">
            <a:avLst/>
          </a:prstGeom>
        </p:spPr>
        <p:txBody>
          <a:bodyPr vert="horz"/>
          <a:lstStyle/>
          <a:p>
            <a:r>
              <a:rPr lang="en-US" dirty="0" smtClean="0"/>
              <a:t>image</a:t>
            </a:r>
            <a:endParaRPr lang="en-US" dirty="0"/>
          </a:p>
        </p:txBody>
      </p:sp>
      <p:pic>
        <p:nvPicPr>
          <p:cNvPr id="16"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pic>
        <p:nvPicPr>
          <p:cNvPr id="18"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041" y="304801"/>
            <a:ext cx="558800" cy="558800"/>
          </a:xfrm>
          <a:prstGeom prst="rect">
            <a:avLst/>
          </a:prstGeom>
        </p:spPr>
      </p:pic>
      <p:sp>
        <p:nvSpPr>
          <p:cNvPr id="11" name="Title Placeholder 17"/>
          <p:cNvSpPr>
            <a:spLocks noGrp="1"/>
          </p:cNvSpPr>
          <p:nvPr>
            <p:ph type="title" hasCustomPrompt="1"/>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80438053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109899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endParaRPr lang="en-US"/>
          </a:p>
        </p:txBody>
      </p:sp>
    </p:spTree>
    <p:extLst>
      <p:ext uri="{BB962C8B-B14F-4D97-AF65-F5344CB8AC3E}">
        <p14:creationId xmlns:p14="http://schemas.microsoft.com/office/powerpoint/2010/main" val="2359543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3"/>
            <a:ext cx="5822950"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97845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7" name="Picture Placeholder 16"/>
          <p:cNvSpPr>
            <a:spLocks noGrp="1"/>
          </p:cNvSpPr>
          <p:nvPr>
            <p:ph type="pic" sz="quarter" idx="13" hasCustomPrompt="1"/>
          </p:nvPr>
        </p:nvSpPr>
        <p:spPr>
          <a:xfrm>
            <a:off x="508000" y="3338090"/>
            <a:ext cx="4159250" cy="2976563"/>
          </a:xfrm>
          <a:prstGeom prst="rect">
            <a:avLst/>
          </a:prstGeom>
        </p:spPr>
        <p:txBody>
          <a:bodyPr vert="horz"/>
          <a:lstStyle/>
          <a:p>
            <a:r>
              <a:rPr lang="en-US" dirty="0" smtClean="0"/>
              <a:t>image</a:t>
            </a:r>
            <a:endParaRPr lang="en-US" dirty="0"/>
          </a:p>
        </p:txBody>
      </p:sp>
      <p:grpSp>
        <p:nvGrpSpPr>
          <p:cNvPr id="12" name="Group 11"/>
          <p:cNvGrpSpPr/>
          <p:nvPr userDrawn="1"/>
        </p:nvGrpSpPr>
        <p:grpSpPr>
          <a:xfrm>
            <a:off x="228600" y="208280"/>
            <a:ext cx="6253480" cy="2839720"/>
            <a:chOff x="228600" y="208280"/>
            <a:chExt cx="6253480" cy="2839720"/>
          </a:xfrm>
        </p:grpSpPr>
        <p:sp>
          <p:nvSpPr>
            <p:cNvPr id="16" name="Rounded Rectangle 15"/>
            <p:cNvSpPr/>
            <p:nvPr userDrawn="1"/>
          </p:nvSpPr>
          <p:spPr>
            <a:xfrm>
              <a:off x="508000" y="518160"/>
              <a:ext cx="5974080" cy="2529840"/>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228600" y="208280"/>
              <a:ext cx="746760" cy="746760"/>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userDrawn="1"/>
        </p:nvSpPr>
        <p:spPr>
          <a:xfrm>
            <a:off x="1066800" y="396240"/>
            <a:ext cx="3759200" cy="369332"/>
          </a:xfrm>
          <a:prstGeom prst="rect">
            <a:avLst/>
          </a:prstGeom>
          <a:noFill/>
        </p:spPr>
        <p:txBody>
          <a:bodyPr wrap="square" rtlCol="0">
            <a:spAutoFit/>
          </a:bodyPr>
          <a:lstStyle/>
          <a:p>
            <a:endParaRPr lang="en-US" dirty="0"/>
          </a:p>
        </p:txBody>
      </p:sp>
      <p:pic>
        <p:nvPicPr>
          <p:cNvPr id="1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pic>
        <p:nvPicPr>
          <p:cNvPr id="15"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041" y="304801"/>
            <a:ext cx="558800" cy="558800"/>
          </a:xfrm>
          <a:prstGeom prst="rect">
            <a:avLst/>
          </a:prstGeom>
        </p:spPr>
      </p:pic>
      <p:sp>
        <p:nvSpPr>
          <p:cNvPr id="11" name="Text Placeholder 4"/>
          <p:cNvSpPr>
            <a:spLocks noGrp="1"/>
          </p:cNvSpPr>
          <p:nvPr>
            <p:ph type="body" sz="quarter" idx="12" hasCustomPrompt="1"/>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3" name="Title Placeholder 17"/>
          <p:cNvSpPr>
            <a:spLocks noGrp="1"/>
          </p:cNvSpPr>
          <p:nvPr>
            <p:ph type="title" hasCustomPrompt="1"/>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2383852604"/>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7" name="Picture Placeholder 16"/>
          <p:cNvSpPr>
            <a:spLocks noGrp="1"/>
          </p:cNvSpPr>
          <p:nvPr>
            <p:ph type="pic" sz="quarter" idx="13" hasCustomPrompt="1"/>
          </p:nvPr>
        </p:nvSpPr>
        <p:spPr>
          <a:xfrm>
            <a:off x="508000" y="3338090"/>
            <a:ext cx="4159250" cy="2976563"/>
          </a:xfrm>
          <a:prstGeom prst="rect">
            <a:avLst/>
          </a:prstGeom>
        </p:spPr>
        <p:txBody>
          <a:bodyPr vert="horz"/>
          <a:lstStyle/>
          <a:p>
            <a:r>
              <a:rPr lang="en-US" dirty="0" smtClean="0"/>
              <a:t>image</a:t>
            </a:r>
            <a:endParaRPr lang="en-US" dirty="0"/>
          </a:p>
        </p:txBody>
      </p:sp>
      <p:grpSp>
        <p:nvGrpSpPr>
          <p:cNvPr id="12" name="Group 11"/>
          <p:cNvGrpSpPr/>
          <p:nvPr userDrawn="1"/>
        </p:nvGrpSpPr>
        <p:grpSpPr>
          <a:xfrm>
            <a:off x="228600" y="208280"/>
            <a:ext cx="8802510" cy="2839720"/>
            <a:chOff x="228600" y="208280"/>
            <a:chExt cx="8802510" cy="2839720"/>
          </a:xfrm>
        </p:grpSpPr>
        <p:sp>
          <p:nvSpPr>
            <p:cNvPr id="16" name="Rounded Rectangle 15"/>
            <p:cNvSpPr/>
            <p:nvPr userDrawn="1"/>
          </p:nvSpPr>
          <p:spPr>
            <a:xfrm>
              <a:off x="507999" y="518160"/>
              <a:ext cx="8523111" cy="2529840"/>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228600" y="208280"/>
              <a:ext cx="746760" cy="746760"/>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userDrawn="1"/>
        </p:nvSpPr>
        <p:spPr>
          <a:xfrm>
            <a:off x="1066800" y="396240"/>
            <a:ext cx="3759200" cy="369332"/>
          </a:xfrm>
          <a:prstGeom prst="rect">
            <a:avLst/>
          </a:prstGeom>
          <a:noFill/>
        </p:spPr>
        <p:txBody>
          <a:bodyPr wrap="square" rtlCol="0">
            <a:spAutoFit/>
          </a:bodyPr>
          <a:lstStyle/>
          <a:p>
            <a:endParaRPr lang="en-US" dirty="0"/>
          </a:p>
        </p:txBody>
      </p:sp>
      <p:sp>
        <p:nvSpPr>
          <p:cNvPr id="22" name="TextBox 21"/>
          <p:cNvSpPr txBox="1"/>
          <p:nvPr userDrawn="1"/>
        </p:nvSpPr>
        <p:spPr>
          <a:xfrm>
            <a:off x="878840" y="508000"/>
            <a:ext cx="40843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2800" dirty="0" smtClean="0">
                <a:solidFill>
                  <a:srgbClr val="FFFFFF"/>
                </a:solidFill>
                <a:latin typeface="Cambria"/>
                <a:cs typeface="Cambria"/>
              </a:rPr>
              <a:t> </a:t>
            </a:r>
          </a:p>
        </p:txBody>
      </p:sp>
      <p:pic>
        <p:nvPicPr>
          <p:cNvPr id="1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pic>
        <p:nvPicPr>
          <p:cNvPr id="15"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041" y="304801"/>
            <a:ext cx="558800" cy="558800"/>
          </a:xfrm>
          <a:prstGeom prst="rect">
            <a:avLst/>
          </a:prstGeom>
        </p:spPr>
      </p:pic>
      <p:sp>
        <p:nvSpPr>
          <p:cNvPr id="11" name="Text Placeholder 4"/>
          <p:cNvSpPr>
            <a:spLocks noGrp="1"/>
          </p:cNvSpPr>
          <p:nvPr>
            <p:ph type="body" sz="quarter" idx="12" hasCustomPrompt="1"/>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3" name="Title Placeholder 17"/>
          <p:cNvSpPr>
            <a:spLocks noGrp="1"/>
          </p:cNvSpPr>
          <p:nvPr>
            <p:ph type="title" hasCustomPrompt="1"/>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2208367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14" name="Rectangle 13"/>
          <p:cNvSpPr/>
          <p:nvPr userDrawn="1"/>
        </p:nvSpPr>
        <p:spPr>
          <a:xfrm>
            <a:off x="-93491" y="217633"/>
            <a:ext cx="4081321"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02632" y="232620"/>
            <a:ext cx="6245476" cy="550937"/>
          </a:xfrm>
          <a:prstGeom prst="rect">
            <a:avLst/>
          </a:prstGeom>
        </p:spPr>
      </p:pic>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endParaRPr lang="en-US" dirty="0"/>
          </a:p>
        </p:txBody>
      </p:sp>
      <p:pic>
        <p:nvPicPr>
          <p:cNvPr id="19"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6" name="Title Placeholder 17"/>
          <p:cNvSpPr>
            <a:spLocks noGrp="1"/>
          </p:cNvSpPr>
          <p:nvPr>
            <p:ph type="title" hasCustomPrompt="1"/>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387504462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endParaRPr lang="en-US" dirty="0"/>
          </a:p>
        </p:txBody>
      </p:sp>
      <p:pic>
        <p:nvPicPr>
          <p:cNvPr id="19"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Tree>
    <p:extLst>
      <p:ext uri="{BB962C8B-B14F-4D97-AF65-F5344CB8AC3E}">
        <p14:creationId xmlns:p14="http://schemas.microsoft.com/office/powerpoint/2010/main" val="262764591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7" name="Title Placeholder 17"/>
          <p:cNvSpPr>
            <a:spLocks noGrp="1"/>
          </p:cNvSpPr>
          <p:nvPr>
            <p:ph type="title"/>
          </p:nvPr>
        </p:nvSpPr>
        <p:spPr>
          <a:xfrm>
            <a:off x="67729" y="217634"/>
            <a:ext cx="5042434"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119045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2 colonnes titre long">
    <p:spTree>
      <p:nvGrpSpPr>
        <p:cNvPr id="1" name=""/>
        <p:cNvGrpSpPr/>
        <p:nvPr/>
      </p:nvGrpSpPr>
      <p:grpSpPr>
        <a:xfrm>
          <a:off x="0" y="0"/>
          <a:ext cx="0" cy="0"/>
          <a:chOff x="0" y="0"/>
          <a:chExt cx="0" cy="0"/>
        </a:xfrm>
      </p:grpSpPr>
      <p:pic>
        <p:nvPicPr>
          <p:cNvPr id="4"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3399415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14" name="Rectangle 13"/>
          <p:cNvSpPr/>
          <p:nvPr userDrawn="1"/>
        </p:nvSpPr>
        <p:spPr>
          <a:xfrm>
            <a:off x="-93491" y="217633"/>
            <a:ext cx="6487307"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4522" y="232620"/>
            <a:ext cx="8257521" cy="550937"/>
          </a:xfrm>
          <a:prstGeom prst="rect">
            <a:avLst/>
          </a:prstGeom>
        </p:spPr>
      </p:pic>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endParaRPr lang="en-US" dirty="0"/>
          </a:p>
        </p:txBody>
      </p:sp>
      <p:pic>
        <p:nvPicPr>
          <p:cNvPr id="19"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6" name="Title Placeholder 17"/>
          <p:cNvSpPr>
            <a:spLocks noGrp="1"/>
          </p:cNvSpPr>
          <p:nvPr>
            <p:ph type="title" hasCustomPrompt="1"/>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79910104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14" name="Rectangle 13"/>
          <p:cNvSpPr/>
          <p:nvPr userDrawn="1"/>
        </p:nvSpPr>
        <p:spPr>
          <a:xfrm>
            <a:off x="-93491" y="217633"/>
            <a:ext cx="6487307"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4522" y="232620"/>
            <a:ext cx="8257521" cy="550937"/>
          </a:xfrm>
          <a:prstGeom prst="rect">
            <a:avLst/>
          </a:prstGeom>
        </p:spPr>
      </p:pic>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6" name="Picture Placeholder 5"/>
          <p:cNvSpPr>
            <a:spLocks noGrp="1"/>
          </p:cNvSpPr>
          <p:nvPr>
            <p:ph type="pic" sz="quarter" idx="13"/>
          </p:nvPr>
        </p:nvSpPr>
        <p:spPr>
          <a:xfrm>
            <a:off x="-22151" y="3319466"/>
            <a:ext cx="5040000" cy="3347997"/>
          </a:xfrm>
          <a:prstGeom prst="rect">
            <a:avLst/>
          </a:prstGeom>
        </p:spPr>
        <p:txBody>
          <a:bodyPr vert="horz"/>
          <a:lstStyle/>
          <a:p>
            <a:endParaRPr lang="en-US" dirty="0"/>
          </a:p>
        </p:txBody>
      </p:sp>
      <p:pic>
        <p:nvPicPr>
          <p:cNvPr id="19"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6" name="Title Placeholder 17"/>
          <p:cNvSpPr>
            <a:spLocks noGrp="1"/>
          </p:cNvSpPr>
          <p:nvPr>
            <p:ph type="title" hasCustomPrompt="1"/>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213934497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14" name="Rectangle 13"/>
          <p:cNvSpPr/>
          <p:nvPr userDrawn="1"/>
        </p:nvSpPr>
        <p:spPr>
          <a:xfrm>
            <a:off x="-93491" y="217633"/>
            <a:ext cx="6487307"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4522" y="232620"/>
            <a:ext cx="8257521" cy="550937"/>
          </a:xfrm>
          <a:prstGeom prst="rect">
            <a:avLst/>
          </a:prstGeom>
        </p:spPr>
      </p:pic>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19"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6" name="Title Placeholder 17"/>
          <p:cNvSpPr>
            <a:spLocks noGrp="1"/>
          </p:cNvSpPr>
          <p:nvPr>
            <p:ph type="title" hasCustomPrompt="1"/>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166577205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20" Type="http://schemas.openxmlformats.org/officeDocument/2006/relationships/slideLayout" Target="../slideLayouts/slideLayout22.xml"/><Relationship Id="rId21" Type="http://schemas.openxmlformats.org/officeDocument/2006/relationships/theme" Target="../theme/theme2.xml"/><Relationship Id="rId22" Type="http://schemas.openxmlformats.org/officeDocument/2006/relationships/image" Target="../media/image1.png"/><Relationship Id="rId10" Type="http://schemas.openxmlformats.org/officeDocument/2006/relationships/slideLayout" Target="../slideLayouts/slideLayout12.xml"/><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slideLayout" Target="../slideLayouts/slideLayout15.xml"/><Relationship Id="rId14" Type="http://schemas.openxmlformats.org/officeDocument/2006/relationships/slideLayout" Target="../slideLayouts/slideLayout16.xml"/><Relationship Id="rId15" Type="http://schemas.openxmlformats.org/officeDocument/2006/relationships/slideLayout" Target="../slideLayouts/slideLayout17.xml"/><Relationship Id="rId16" Type="http://schemas.openxmlformats.org/officeDocument/2006/relationships/slideLayout" Target="../slideLayouts/slideLayout18.xml"/><Relationship Id="rId17" Type="http://schemas.openxmlformats.org/officeDocument/2006/relationships/slideLayout" Target="../slideLayouts/slideLayout19.xml"/><Relationship Id="rId18" Type="http://schemas.openxmlformats.org/officeDocument/2006/relationships/slideLayout" Target="../slideLayouts/slideLayout20.xml"/><Relationship Id="rId19" Type="http://schemas.openxmlformats.org/officeDocument/2006/relationships/slideLayout" Target="../slideLayouts/slideLayout21.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085268"/>
      </p:ext>
    </p:extLst>
  </p:cSld>
  <p:clrMap bg1="lt1" tx1="dk1" bg2="lt2" tx2="dk2" accent1="accent1" accent2="accent2" accent3="accent3" accent4="accent4" accent5="accent5" accent6="accent6" hlink="hlink" folHlink="folHlink"/>
  <p:sldLayoutIdLst>
    <p:sldLayoutId id="2147483661" r:id="rId1"/>
    <p:sldLayoutId id="2147483681" r:id="rId2"/>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algn="l" rtl="0" eaLnBrk="0" fontAlgn="base" hangingPunct="0">
        <a:spcBef>
          <a:spcPct val="20000"/>
        </a:spcBef>
        <a:spcAft>
          <a:spcPct val="0"/>
        </a:spcAft>
        <a:defRPr kumimoji="1"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bandefooter.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828398" y="6353158"/>
            <a:ext cx="4071697" cy="331359"/>
          </a:xfrm>
          <a:prstGeom prst="rect">
            <a:avLst/>
          </a:prstGeom>
        </p:spPr>
      </p:pic>
      <p:sp>
        <p:nvSpPr>
          <p:cNvPr id="12" name="Footer Placeholder 1"/>
          <p:cNvSpPr txBox="1">
            <a:spLocks/>
          </p:cNvSpPr>
          <p:nvPr userDrawn="1"/>
        </p:nvSpPr>
        <p:spPr>
          <a:xfrm>
            <a:off x="6934203" y="6314017"/>
            <a:ext cx="2298595" cy="365125"/>
          </a:xfrm>
          <a:prstGeom prst="rect">
            <a:avLst/>
          </a:prstGeom>
        </p:spPr>
        <p:txBody>
          <a:bodyPr vert="horz" lIns="91440" tIns="45720" rIns="91440" bIns="45720" rtlCol="0"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Panorama de la Bible </a:t>
            </a:r>
            <a:endParaRPr lang="en-US" dirty="0"/>
          </a:p>
        </p:txBody>
      </p:sp>
      <p:sp>
        <p:nvSpPr>
          <p:cNvPr id="13" name="Slide Number Placeholder 4"/>
          <p:cNvSpPr txBox="1">
            <a:spLocks/>
          </p:cNvSpPr>
          <p:nvPr userDrawn="1"/>
        </p:nvSpPr>
        <p:spPr>
          <a:xfrm>
            <a:off x="8672585" y="6314018"/>
            <a:ext cx="449265" cy="365125"/>
          </a:xfrm>
          <a:prstGeom prst="rect">
            <a:avLst/>
          </a:prstGeom>
        </p:spPr>
        <p:txBody>
          <a:bodyPr vert="horz" lIns="91440" tIns="45720" rIns="91440" bIns="45720" rtlCol="0"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8E4E12-DE4C-6D4D-AF29-73384963C437}" type="slidenum">
              <a:rPr lang="en-US" smtClean="0"/>
              <a:pPr/>
              <a:t>‹#›</a:t>
            </a:fld>
            <a:endParaRPr lang="en-US" dirty="0"/>
          </a:p>
        </p:txBody>
      </p:sp>
    </p:spTree>
    <p:extLst>
      <p:ext uri="{BB962C8B-B14F-4D97-AF65-F5344CB8AC3E}">
        <p14:creationId xmlns:p14="http://schemas.microsoft.com/office/powerpoint/2010/main" val="535413722"/>
      </p:ext>
    </p:extLst>
  </p:cSld>
  <p:clrMap bg1="lt1" tx1="dk1" bg2="lt2" tx2="dk2" accent1="accent1" accent2="accent2" accent3="accent3" accent4="accent4" accent5="accent5" accent6="accent6" hlink="hlink" folHlink="folHlink"/>
  <p:sldLayoutIdLst>
    <p:sldLayoutId id="2147483676" r:id="rId1"/>
    <p:sldLayoutId id="2147483683" r:id="rId2"/>
    <p:sldLayoutId id="2147483692" r:id="rId3"/>
    <p:sldLayoutId id="2147483693" r:id="rId4"/>
    <p:sldLayoutId id="2147483682" r:id="rId5"/>
    <p:sldLayoutId id="2147483687" r:id="rId6"/>
    <p:sldLayoutId id="2147483685" r:id="rId7"/>
    <p:sldLayoutId id="2147483677" r:id="rId8"/>
    <p:sldLayoutId id="2147483689" r:id="rId9"/>
    <p:sldLayoutId id="2147483695" r:id="rId10"/>
    <p:sldLayoutId id="2147483670" r:id="rId11"/>
    <p:sldLayoutId id="2147483696" r:id="rId12"/>
    <p:sldLayoutId id="2147483690" r:id="rId13"/>
    <p:sldLayoutId id="2147483678" r:id="rId14"/>
    <p:sldLayoutId id="2147483679" r:id="rId15"/>
    <p:sldLayoutId id="2147483674" r:id="rId16"/>
    <p:sldLayoutId id="2147483691" r:id="rId17"/>
    <p:sldLayoutId id="2147483694" r:id="rId18"/>
    <p:sldLayoutId id="2147483686" r:id="rId19"/>
    <p:sldLayoutId id="2147483684" r:id="rId20"/>
  </p:sldLayoutIdLst>
  <p:timing>
    <p:tnLst>
      <p:par>
        <p:cTn xmlns:p14="http://schemas.microsoft.com/office/powerpoint/2010/main" id="1" dur="indefinite" restart="never" nodeType="tmRoot"/>
      </p:par>
    </p:tnLst>
  </p:timing>
  <p:hf hdr="0" dt="0"/>
  <p:txStyles>
    <p:titleStyle>
      <a:lvl1pPr algn="l" defTabSz="4572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hyperlink" Target="mailto:info@panorama-bible.ch"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9942"/>
          <a:stretch/>
        </p:blipFill>
        <p:spPr/>
      </p:pic>
      <p:pic>
        <p:nvPicPr>
          <p:cNvPr id="17" name="Picture 16" descr="bandeble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57227"/>
            <a:ext cx="9144000" cy="2819572"/>
          </a:xfrm>
          <a:prstGeom prst="rect">
            <a:avLst/>
          </a:prstGeom>
        </p:spPr>
      </p:pic>
      <p:sp>
        <p:nvSpPr>
          <p:cNvPr id="9" name="Titre 1"/>
          <p:cNvSpPr txBox="1">
            <a:spLocks/>
          </p:cNvSpPr>
          <p:nvPr/>
        </p:nvSpPr>
        <p:spPr>
          <a:xfrm>
            <a:off x="873801" y="1671169"/>
            <a:ext cx="9172177" cy="2226294"/>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r>
              <a:rPr lang="fr-FR" b="0" cap="none" dirty="0" smtClean="0">
                <a:latin typeface="Cambria"/>
                <a:cs typeface="Cambria"/>
              </a:rPr>
              <a:t>La vie de</a:t>
            </a:r>
          </a:p>
          <a:p>
            <a:pPr>
              <a:lnSpc>
                <a:spcPct val="70000"/>
              </a:lnSpc>
              <a:spcBef>
                <a:spcPts val="0"/>
              </a:spcBef>
            </a:pPr>
            <a:r>
              <a:rPr lang="fr-FR" sz="11000" b="0" cap="none" spc="300" dirty="0" smtClean="0">
                <a:latin typeface="Cambria"/>
                <a:cs typeface="Cambria"/>
              </a:rPr>
              <a:t>Samuel</a:t>
            </a:r>
            <a:endParaRPr lang="fr-CH" sz="11000" b="0" cap="none" spc="300" dirty="0">
              <a:latin typeface="Cambria"/>
              <a:cs typeface="Cambria"/>
            </a:endParaRPr>
          </a:p>
        </p:txBody>
      </p:sp>
      <p:pic>
        <p:nvPicPr>
          <p:cNvPr id="19" name="Picture 18" descr="bandefoote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8398" y="6353158"/>
            <a:ext cx="4071697" cy="331359"/>
          </a:xfrm>
          <a:prstGeom prst="rect">
            <a:avLst/>
          </a:prstGeom>
        </p:spPr>
      </p:pic>
      <p:sp>
        <p:nvSpPr>
          <p:cNvPr id="11" name="Footer Placeholder 1"/>
          <p:cNvSpPr txBox="1">
            <a:spLocks/>
          </p:cNvSpPr>
          <p:nvPr/>
        </p:nvSpPr>
        <p:spPr>
          <a:xfrm>
            <a:off x="6934203" y="6314017"/>
            <a:ext cx="2298595" cy="365125"/>
          </a:xfrm>
          <a:prstGeom prst="rect">
            <a:avLst/>
          </a:prstGeom>
        </p:spPr>
        <p:txBody>
          <a:bodyPr vert="horz" lIns="91440" tIns="45720" rIns="91440" bIns="45720" rtlCol="0"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D Gern          </a:t>
            </a:r>
            <a:r>
              <a:rPr lang="en-US" dirty="0" err="1" smtClean="0"/>
              <a:t>mai</a:t>
            </a:r>
            <a:r>
              <a:rPr lang="en-US" dirty="0" smtClean="0"/>
              <a:t> 2015</a:t>
            </a:r>
            <a:endParaRPr lang="en-US" dirty="0"/>
          </a:p>
        </p:txBody>
      </p:sp>
      <p:sp>
        <p:nvSpPr>
          <p:cNvPr id="12" name="Slide Number Placeholder 4"/>
          <p:cNvSpPr txBox="1">
            <a:spLocks/>
          </p:cNvSpPr>
          <p:nvPr/>
        </p:nvSpPr>
        <p:spPr>
          <a:xfrm>
            <a:off x="8672585" y="6314018"/>
            <a:ext cx="449265" cy="365125"/>
          </a:xfrm>
          <a:prstGeom prst="rect">
            <a:avLst/>
          </a:prstGeom>
        </p:spPr>
        <p:txBody>
          <a:bodyPr vert="horz" lIns="91440" tIns="45720" rIns="91440" bIns="45720" rtlCol="0"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16" name="Picture 15" descr="titre_panoram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860" y="-191545"/>
            <a:ext cx="6979520" cy="1903505"/>
          </a:xfrm>
          <a:prstGeom prst="rect">
            <a:avLst/>
          </a:prstGeom>
        </p:spPr>
      </p:pic>
    </p:spTree>
    <p:extLst>
      <p:ext uri="{BB962C8B-B14F-4D97-AF65-F5344CB8AC3E}">
        <p14:creationId xmlns:p14="http://schemas.microsoft.com/office/powerpoint/2010/main" val="1703443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Dans </a:t>
            </a:r>
            <a:r>
              <a:rPr lang="fr-FR" dirty="0"/>
              <a:t>le cours de l’année, Anne devient enceinte et met au monde un fils qu’elle appelle Samuel.</a:t>
            </a:r>
          </a:p>
          <a:p>
            <a:r>
              <a:rPr lang="fr-FR" dirty="0"/>
              <a:t>Après l’avoir sevré, elle va avec lui à Silo.</a:t>
            </a:r>
          </a:p>
          <a:p>
            <a:r>
              <a:rPr lang="fr-FR" dirty="0"/>
              <a:t>Elle se rend vers le prophète Eli et lui dit:</a:t>
            </a:r>
          </a:p>
          <a:p>
            <a:pPr lvl="2"/>
            <a:r>
              <a:rPr lang="fr-FR" dirty="0"/>
              <a:t>Mon seigneur, pardon, aussi vrai que ton âme vit, mon seigneur, c’est moi qui me tenais ici près de toi pour prier l'Eternel. C'était pour cet enfant que je priais, et l'Eternel a exaucé la prière que je lui adressais. Aussi, je veux le prêter à l'Eternel; il sera toute sa vie prêté à l'Eternel. 1 Sam 1,26-</a:t>
            </a:r>
            <a:r>
              <a:rPr lang="fr-FR" dirty="0" smtClean="0"/>
              <a:t>28</a:t>
            </a:r>
          </a:p>
          <a:p>
            <a:r>
              <a:rPr lang="fr-FR" dirty="0"/>
              <a:t>Anne et les autres personnes autour d’elle se prosternent devant l’Eternel.</a:t>
            </a:r>
          </a:p>
          <a:p>
            <a:pPr lvl="2"/>
            <a:endParaRPr lang="fr-FR" dirty="0"/>
          </a:p>
        </p:txBody>
      </p:sp>
    </p:spTree>
    <p:extLst>
      <p:ext uri="{BB962C8B-B14F-4D97-AF65-F5344CB8AC3E}">
        <p14:creationId xmlns:p14="http://schemas.microsoft.com/office/powerpoint/2010/main" val="8794247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Anne </a:t>
            </a:r>
            <a:r>
              <a:rPr lang="fr-FR" dirty="0"/>
              <a:t>fait cette prière:</a:t>
            </a:r>
          </a:p>
          <a:p>
            <a:pPr lvl="2"/>
            <a:r>
              <a:rPr lang="fr-FR" dirty="0"/>
              <a:t>Mon cœur se réjouit en l'Eternel, ma force a été relevée par l'Eternel. Ma bouche s'est ouverte contre mes ennemis, car je me réjouis de ton secours. Personne n'est saint comme l'Eternel. Il n'y a pas d'autre Dieu que toi, il n'y a pas de rocher pareil à notre Dieu… De la poussière il retire le pauvre, du fumier il relève le faible, pour les faire asseoir avec les grands, et il leur donne en possession un trône de gloire. 1 Sam 2,1-</a:t>
            </a:r>
            <a:r>
              <a:rPr lang="fr-FR" dirty="0" smtClean="0"/>
              <a:t>9</a:t>
            </a:r>
            <a:endParaRPr lang="fr-FR"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645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FR" dirty="0" smtClean="0"/>
              <a:t>Comme </a:t>
            </a:r>
            <a:r>
              <a:rPr lang="fr-FR" dirty="0"/>
              <a:t>Anne, n’utilisons pas la prière uniquement pour demander des choses à Dieu.</a:t>
            </a:r>
          </a:p>
          <a:p>
            <a:r>
              <a:rPr lang="fr-FR" dirty="0"/>
              <a:t>Utilisons-la aussi pour </a:t>
            </a:r>
            <a:r>
              <a:rPr lang="fr-FR" dirty="0" smtClean="0"/>
              <a:t>lui </a:t>
            </a:r>
            <a:r>
              <a:rPr lang="fr-FR" dirty="0"/>
              <a:t>dire merci, l</a:t>
            </a:r>
            <a:r>
              <a:rPr lang="fr-FR" dirty="0" smtClean="0"/>
              <a:t>e </a:t>
            </a:r>
            <a:r>
              <a:rPr lang="fr-FR" dirty="0"/>
              <a:t>louer pour </a:t>
            </a:r>
          </a:p>
          <a:p>
            <a:pPr lvl="1"/>
            <a:r>
              <a:rPr lang="fr-FR" dirty="0"/>
              <a:t>tout ce qu’il est pour nous,</a:t>
            </a:r>
          </a:p>
          <a:p>
            <a:pPr lvl="1"/>
            <a:r>
              <a:rPr lang="fr-FR" dirty="0"/>
              <a:t>ce qu’il a fait pour nous dans le passé, </a:t>
            </a:r>
          </a:p>
          <a:p>
            <a:pPr lvl="1"/>
            <a:r>
              <a:rPr lang="fr-FR" dirty="0"/>
              <a:t>ce qu’il fait maintenant </a:t>
            </a:r>
          </a:p>
          <a:p>
            <a:pPr lvl="1"/>
            <a:r>
              <a:rPr lang="fr-FR" dirty="0"/>
              <a:t>et ce qu’il fera pour nous dans l’avenir</a:t>
            </a:r>
            <a:r>
              <a:rPr lang="fr-FR" dirty="0" smtClean="0"/>
              <a:t>.</a:t>
            </a:r>
            <a:endParaRPr lang="fr-FR" dirty="0"/>
          </a:p>
        </p:txBody>
      </p:sp>
      <p:sp>
        <p:nvSpPr>
          <p:cNvPr id="8" name="Text Box 13"/>
          <p:cNvSpPr txBox="1">
            <a:spLocks noChangeArrowheads="1"/>
          </p:cNvSpPr>
          <p:nvPr/>
        </p:nvSpPr>
        <p:spPr bwMode="auto">
          <a:xfrm>
            <a:off x="2939918" y="6581775"/>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3869984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Samuel </a:t>
            </a:r>
            <a:r>
              <a:rPr lang="fr-FR" dirty="0"/>
              <a:t>reste à Silo au service de l’Eternel.</a:t>
            </a:r>
          </a:p>
          <a:p>
            <a:r>
              <a:rPr lang="fr-FR" dirty="0"/>
              <a:t>Chaque année, Anne lui apporte une petite robe de lin.</a:t>
            </a:r>
          </a:p>
          <a:p>
            <a:r>
              <a:rPr lang="fr-FR" dirty="0"/>
              <a:t>Eli bénit </a:t>
            </a:r>
            <a:r>
              <a:rPr lang="fr-FR" dirty="0" err="1"/>
              <a:t>Elkana</a:t>
            </a:r>
            <a:r>
              <a:rPr lang="fr-FR" dirty="0"/>
              <a:t> et </a:t>
            </a:r>
            <a:r>
              <a:rPr lang="fr-FR" dirty="0" smtClean="0"/>
              <a:t>lui </a:t>
            </a:r>
            <a:r>
              <a:rPr lang="fr-FR" dirty="0"/>
              <a:t>dit:</a:t>
            </a:r>
          </a:p>
          <a:p>
            <a:pPr lvl="2"/>
            <a:r>
              <a:rPr lang="fr-FR" dirty="0"/>
              <a:t>Que l'Eternel te fasse avoir des enfants de cette femme pour remplacer celui qu'elle a prêté à l'Eternel</a:t>
            </a:r>
            <a:r>
              <a:rPr lang="fr-FR" dirty="0" smtClean="0"/>
              <a:t>! 1 </a:t>
            </a:r>
            <a:r>
              <a:rPr lang="fr-FR" dirty="0"/>
              <a:t>Sam 2,20</a:t>
            </a:r>
          </a:p>
          <a:p>
            <a:r>
              <a:rPr lang="fr-FR" dirty="0"/>
              <a:t>L’Eternel accorde à Anne 3 autres fils et 2 filles.</a:t>
            </a:r>
          </a:p>
          <a:p>
            <a:r>
              <a:rPr lang="fr-FR" dirty="0"/>
              <a:t>Anne s’est attendue à l’Eternel et il a répondu au delà de ses attentes.</a:t>
            </a:r>
          </a:p>
          <a:p>
            <a:r>
              <a:rPr lang="fr-FR" dirty="0"/>
              <a:t>Louons Dieu, il est grand, il est puissant, il nous bénira si nous restons attachés à Lui</a:t>
            </a:r>
            <a:r>
              <a:rPr lang="fr-FR" dirty="0" smtClean="0"/>
              <a:t>.</a:t>
            </a:r>
            <a:endParaRPr lang="fr-FR" dirty="0"/>
          </a:p>
        </p:txBody>
      </p:sp>
    </p:spTree>
    <p:extLst>
      <p:ext uri="{BB962C8B-B14F-4D97-AF65-F5344CB8AC3E}">
        <p14:creationId xmlns:p14="http://schemas.microsoft.com/office/powerpoint/2010/main" val="927171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Eli </a:t>
            </a:r>
            <a:r>
              <a:rPr lang="fr-FR" dirty="0"/>
              <a:t>est très âgé.</a:t>
            </a:r>
          </a:p>
          <a:p>
            <a:r>
              <a:rPr lang="fr-FR" dirty="0"/>
              <a:t>Il entend parler des mauvaises actions de ses fils.</a:t>
            </a:r>
          </a:p>
          <a:p>
            <a:pPr lvl="1"/>
            <a:r>
              <a:rPr lang="fr-FR" dirty="0"/>
              <a:t>Lors des sacrifices, ils prennent une grande part de la viande pour eux avant que celle-ci soit offerte sur l’autel. Ce comportement est contraire à ce que dit la loi (</a:t>
            </a:r>
            <a:r>
              <a:rPr lang="fr-FR" dirty="0" err="1"/>
              <a:t>Lév</a:t>
            </a:r>
            <a:r>
              <a:rPr lang="fr-FR" dirty="0"/>
              <a:t> 3,3-5)</a:t>
            </a:r>
          </a:p>
          <a:p>
            <a:pPr lvl="1"/>
            <a:r>
              <a:rPr lang="fr-FR" dirty="0"/>
              <a:t>Ils couchent avec les femmes qui sont au service dans le sanctuaire. (1 Sam 2,22)</a:t>
            </a:r>
          </a:p>
          <a:p>
            <a:r>
              <a:rPr lang="fr-FR" dirty="0"/>
              <a:t>Eli réagit mollement. Il leur dit:</a:t>
            </a:r>
          </a:p>
          <a:p>
            <a:pPr lvl="2"/>
            <a:r>
              <a:rPr lang="fr-FR" dirty="0"/>
              <a:t>Pourquoi faites-vous de telles choses ? 1 Sam 2,23</a:t>
            </a:r>
          </a:p>
          <a:p>
            <a:pPr lvl="2"/>
            <a:r>
              <a:rPr lang="fr-FR" dirty="0"/>
              <a:t>Ce que j'entends dire n'est pas bon. 1 Sam 2,24</a:t>
            </a:r>
          </a:p>
          <a:p>
            <a:endParaRPr lang="fr-FR" dirty="0"/>
          </a:p>
        </p:txBody>
      </p:sp>
      <p:sp>
        <p:nvSpPr>
          <p:cNvPr id="3" name="Titre 2"/>
          <p:cNvSpPr>
            <a:spLocks noGrp="1"/>
          </p:cNvSpPr>
          <p:nvPr>
            <p:ph type="title"/>
          </p:nvPr>
        </p:nvSpPr>
        <p:spPr/>
        <p:txBody>
          <a:bodyPr/>
          <a:lstStyle/>
          <a:p>
            <a:r>
              <a:rPr lang="fr-FR" dirty="0"/>
              <a:t>Les fils </a:t>
            </a:r>
            <a:r>
              <a:rPr lang="fr-FR" dirty="0" smtClean="0"/>
              <a:t>d’Eli</a:t>
            </a:r>
            <a:endParaRPr lang="fr-FR" dirty="0"/>
          </a:p>
        </p:txBody>
      </p:sp>
    </p:spTree>
    <p:extLst>
      <p:ext uri="{BB962C8B-B14F-4D97-AF65-F5344CB8AC3E}">
        <p14:creationId xmlns:p14="http://schemas.microsoft.com/office/powerpoint/2010/main" val="128138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FR" dirty="0" smtClean="0"/>
              <a:t>Notre </a:t>
            </a:r>
            <a:r>
              <a:rPr lang="fr-FR" dirty="0"/>
              <a:t>conscience nous avertit quand nous </a:t>
            </a:r>
            <a:r>
              <a:rPr lang="fr-FR" dirty="0" smtClean="0"/>
              <a:t>péchons </a:t>
            </a:r>
            <a:r>
              <a:rPr lang="fr-FR" dirty="0"/>
              <a:t>ou risquons de </a:t>
            </a:r>
            <a:r>
              <a:rPr lang="fr-FR" dirty="0" smtClean="0"/>
              <a:t>pécher</a:t>
            </a:r>
            <a:r>
              <a:rPr lang="fr-FR" dirty="0"/>
              <a:t>.</a:t>
            </a:r>
          </a:p>
          <a:p>
            <a:r>
              <a:rPr lang="fr-FR" dirty="0"/>
              <a:t>Soyons attentifs, Satan cherche à rendre notre conscience insensible, comme il l’a fait avec les fils d’Eli.</a:t>
            </a:r>
          </a:p>
          <a:p>
            <a:r>
              <a:rPr lang="fr-FR" dirty="0"/>
              <a:t>Plus notre relation avec Dieu sera grande, plus notre conscience sera aiguisée et nous avertira.</a:t>
            </a:r>
          </a:p>
          <a:p>
            <a:r>
              <a:rPr lang="fr-FR" dirty="0"/>
              <a:t>Samuel a probablement observé les fils d’Eli, plus âgés que lui.</a:t>
            </a:r>
          </a:p>
          <a:p>
            <a:r>
              <a:rPr lang="fr-FR" dirty="0"/>
              <a:t>Faisons attention à l’exemple que nous donnons aux enfants qui nous observent</a:t>
            </a:r>
            <a:r>
              <a:rPr lang="fr-FR" dirty="0" smtClean="0"/>
              <a:t>.</a:t>
            </a:r>
            <a:endParaRPr lang="fr-FR" dirty="0"/>
          </a:p>
        </p:txBody>
      </p:sp>
      <p:sp>
        <p:nvSpPr>
          <p:cNvPr id="7" name="Text Box 13"/>
          <p:cNvSpPr txBox="1">
            <a:spLocks noChangeArrowheads="1"/>
          </p:cNvSpPr>
          <p:nvPr/>
        </p:nvSpPr>
        <p:spPr bwMode="auto">
          <a:xfrm>
            <a:off x="8524910" y="6058430"/>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2626206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smtClean="0"/>
              <a:t>Souvenons</a:t>
            </a:r>
            <a:r>
              <a:rPr lang="fr-FR" dirty="0"/>
              <a:t>-nous de la parole de Jésus:</a:t>
            </a:r>
          </a:p>
          <a:p>
            <a:pPr lvl="2"/>
            <a:r>
              <a:rPr lang="fr-FR" dirty="0"/>
              <a:t>Mais si quelqu'un fait trébucher un seul de ces petits qui croient en moi, il vaudrait mieux pour lui qu'on suspende à son cou une meule de moulin et qu'on le jette au fond de la mer. Mat 18:</a:t>
            </a:r>
            <a:r>
              <a:rPr lang="fr-FR" dirty="0" smtClean="0"/>
              <a:t>6</a:t>
            </a:r>
            <a:endParaRPr lang="fr-FR" dirty="0"/>
          </a:p>
        </p:txBody>
      </p:sp>
      <p:sp>
        <p:nvSpPr>
          <p:cNvPr id="5" name="Titre 4"/>
          <p:cNvSpPr>
            <a:spLocks noGrp="1"/>
          </p:cNvSpPr>
          <p:nvPr>
            <p:ph type="title"/>
          </p:nvPr>
        </p:nvSpPr>
        <p:spPr/>
        <p:txBody>
          <a:bodyPr/>
          <a:lstStyle/>
          <a:p>
            <a:endParaRPr lang="fr-FR"/>
          </a:p>
        </p:txBody>
      </p:sp>
      <p:sp>
        <p:nvSpPr>
          <p:cNvPr id="8" name="Text Box 13"/>
          <p:cNvSpPr txBox="1">
            <a:spLocks noChangeArrowheads="1"/>
          </p:cNvSpPr>
          <p:nvPr/>
        </p:nvSpPr>
        <p:spPr bwMode="auto">
          <a:xfrm flipH="1">
            <a:off x="4314858" y="6314653"/>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510540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La </a:t>
            </a:r>
            <a:r>
              <a:rPr lang="fr-FR" dirty="0"/>
              <a:t>parole de l’Eternel est rare à cette époque, les visions sont peu fréquentes.</a:t>
            </a:r>
          </a:p>
          <a:p>
            <a:r>
              <a:rPr lang="fr-FR" dirty="0"/>
              <a:t>Samuel est couché dans le temple, près de l’arche.</a:t>
            </a:r>
          </a:p>
          <a:p>
            <a:r>
              <a:rPr lang="fr-FR" dirty="0"/>
              <a:t>L’Eternel l’appelle.</a:t>
            </a:r>
          </a:p>
          <a:p>
            <a:r>
              <a:rPr lang="fr-FR" dirty="0"/>
              <a:t>Il court vers Eli et dit:</a:t>
            </a:r>
          </a:p>
          <a:p>
            <a:pPr lvl="2"/>
            <a:r>
              <a:rPr lang="fr-FR" dirty="0"/>
              <a:t>Me voici, car tu m'as appelé 1 Sam 3,5</a:t>
            </a:r>
          </a:p>
          <a:p>
            <a:r>
              <a:rPr lang="fr-FR" dirty="0"/>
              <a:t>Eli répond:</a:t>
            </a:r>
          </a:p>
          <a:p>
            <a:pPr lvl="2"/>
            <a:r>
              <a:rPr lang="fr-FR" dirty="0"/>
              <a:t>Je n'ai pas appelé, retourne te coucher. 1 Sam </a:t>
            </a:r>
            <a:r>
              <a:rPr lang="fr-FR" dirty="0" smtClean="0"/>
              <a:t>3,5</a:t>
            </a:r>
          </a:p>
          <a:p>
            <a:r>
              <a:rPr lang="fr-FR" dirty="0"/>
              <a:t>L’Eternel appelle de nouveau Samuel.</a:t>
            </a:r>
          </a:p>
          <a:p>
            <a:r>
              <a:rPr lang="fr-FR" dirty="0"/>
              <a:t>Il se lève et dit à Eli:</a:t>
            </a:r>
          </a:p>
          <a:p>
            <a:pPr lvl="2"/>
            <a:r>
              <a:rPr lang="fr-FR" dirty="0"/>
              <a:t>Me voici, car tu m'as appelé. 1 Sam 3,6</a:t>
            </a:r>
          </a:p>
        </p:txBody>
      </p:sp>
      <p:sp>
        <p:nvSpPr>
          <p:cNvPr id="3" name="Titre 2"/>
          <p:cNvSpPr>
            <a:spLocks noGrp="1"/>
          </p:cNvSpPr>
          <p:nvPr>
            <p:ph type="title"/>
          </p:nvPr>
        </p:nvSpPr>
        <p:spPr/>
        <p:txBody>
          <a:bodyPr/>
          <a:lstStyle/>
          <a:p>
            <a:r>
              <a:rPr lang="fr-FR" dirty="0"/>
              <a:t>L’Eternel parle à </a:t>
            </a:r>
            <a:r>
              <a:rPr lang="fr-FR" dirty="0" smtClean="0"/>
              <a:t>Samuel</a:t>
            </a:r>
            <a:endParaRPr lang="fr-FR" dirty="0"/>
          </a:p>
        </p:txBody>
      </p:sp>
    </p:spTree>
    <p:extLst>
      <p:ext uri="{BB962C8B-B14F-4D97-AF65-F5344CB8AC3E}">
        <p14:creationId xmlns:p14="http://schemas.microsoft.com/office/powerpoint/2010/main" val="2551731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Eli </a:t>
            </a:r>
            <a:r>
              <a:rPr lang="fr-FR" dirty="0"/>
              <a:t>répond:</a:t>
            </a:r>
          </a:p>
          <a:p>
            <a:pPr lvl="2"/>
            <a:r>
              <a:rPr lang="fr-FR" dirty="0"/>
              <a:t>Je n'ai pas appelé, mon fils, retourne te coucher. 1 Sam 3,6</a:t>
            </a:r>
          </a:p>
          <a:p>
            <a:r>
              <a:rPr lang="fr-FR" dirty="0"/>
              <a:t>L’Eternel appelle une 3ème fois Samuel.</a:t>
            </a:r>
          </a:p>
          <a:p>
            <a:r>
              <a:rPr lang="fr-FR" dirty="0"/>
              <a:t>Il se lève à nouveau et va voir Eli qui lui dit:</a:t>
            </a:r>
          </a:p>
          <a:p>
            <a:pPr lvl="2"/>
            <a:r>
              <a:rPr lang="fr-FR" dirty="0"/>
              <a:t>Va te coucher et, si l'on t'appelle, dis: Parle, Eternel, car ton serviteur écoute. 1 Sam 3,9</a:t>
            </a:r>
          </a:p>
          <a:p>
            <a:r>
              <a:rPr lang="fr-FR" dirty="0"/>
              <a:t>A l’appel de l’Eternel, Samuel répond:</a:t>
            </a:r>
          </a:p>
          <a:p>
            <a:pPr lvl="2"/>
            <a:r>
              <a:rPr lang="fr-FR" dirty="0"/>
              <a:t>Parle, car ton serviteur écoute. 1 Sam </a:t>
            </a:r>
            <a:r>
              <a:rPr lang="fr-FR" dirty="0" smtClean="0"/>
              <a:t>3,10</a:t>
            </a:r>
            <a:endParaRPr lang="fr-FR" dirty="0"/>
          </a:p>
        </p:txBody>
      </p:sp>
    </p:spTree>
    <p:extLst>
      <p:ext uri="{BB962C8B-B14F-4D97-AF65-F5344CB8AC3E}">
        <p14:creationId xmlns:p14="http://schemas.microsoft.com/office/powerpoint/2010/main" val="3946719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Soyons </a:t>
            </a:r>
            <a:r>
              <a:rPr lang="fr-FR" dirty="0"/>
              <a:t>attentifs à ce que Dieu veut nous dire;</a:t>
            </a:r>
          </a:p>
          <a:p>
            <a:r>
              <a:rPr lang="fr-FR" dirty="0"/>
              <a:t>Rappel: plus nous serons près de Lui, meilleure sera la communication!</a:t>
            </a:r>
          </a:p>
          <a:p>
            <a:r>
              <a:rPr lang="fr-FR" dirty="0"/>
              <a:t>A vous les plus jeunes, ne vous laissez pas influencer par les mauvaises actions de vos aînés;</a:t>
            </a:r>
          </a:p>
          <a:p>
            <a:r>
              <a:rPr lang="fr-FR" dirty="0"/>
              <a:t>Comme Samuel, </a:t>
            </a:r>
          </a:p>
          <a:p>
            <a:pPr lvl="1"/>
            <a:r>
              <a:rPr lang="fr-FR" dirty="0"/>
              <a:t>servez le Seigneur, </a:t>
            </a:r>
          </a:p>
          <a:p>
            <a:pPr lvl="1"/>
            <a:r>
              <a:rPr lang="fr-FR" dirty="0"/>
              <a:t>soyez utile pour Lui dès aujourd’hui</a:t>
            </a:r>
            <a:r>
              <a:rPr lang="fr-FR" dirty="0" smtClean="0"/>
              <a:t>.</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9798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63" name="Group 62"/>
          <p:cNvGrpSpPr/>
          <p:nvPr/>
        </p:nvGrpSpPr>
        <p:grpSpPr>
          <a:xfrm>
            <a:off x="7029908" y="2273089"/>
            <a:ext cx="1796621" cy="518724"/>
            <a:chOff x="7347379" y="2273089"/>
            <a:chExt cx="1413157" cy="518724"/>
          </a:xfrm>
        </p:grpSpPr>
        <p:pic>
          <p:nvPicPr>
            <p:cNvPr id="43" name="Picture 42"/>
            <p:cNvPicPr>
              <a:picLocks noChangeAspect="1"/>
            </p:cNvPicPr>
            <p:nvPr/>
          </p:nvPicPr>
          <p:blipFill>
            <a:blip r:embed="rId3"/>
            <a:stretch>
              <a:fillRect/>
            </a:stretch>
          </p:blipFill>
          <p:spPr>
            <a:xfrm flipV="1">
              <a:off x="8557336" y="2360012"/>
              <a:ext cx="203200" cy="431801"/>
            </a:xfrm>
            <a:prstGeom prst="rect">
              <a:avLst/>
            </a:prstGeom>
          </p:spPr>
        </p:pic>
        <p:sp>
          <p:nvSpPr>
            <p:cNvPr id="44" name="TextBox 43"/>
            <p:cNvSpPr txBox="1"/>
            <p:nvPr/>
          </p:nvSpPr>
          <p:spPr>
            <a:xfrm>
              <a:off x="7347379" y="2273089"/>
              <a:ext cx="1404788" cy="400110"/>
            </a:xfrm>
            <a:prstGeom prst="rect">
              <a:avLst/>
            </a:prstGeom>
            <a:noFill/>
          </p:spPr>
          <p:txBody>
            <a:bodyPr wrap="square" rtlCol="0">
              <a:spAutoFit/>
            </a:bodyPr>
            <a:lstStyle/>
            <a:p>
              <a:r>
                <a:rPr lang="en-US" sz="2000" dirty="0" smtClean="0">
                  <a:solidFill>
                    <a:schemeClr val="bg1"/>
                  </a:solidFill>
                  <a:latin typeface="Cambria"/>
                  <a:cs typeface="Cambria"/>
                </a:rPr>
                <a:t>JESUS</a:t>
              </a:r>
              <a:r>
                <a:rPr lang="en-US" sz="2000" baseline="0" dirty="0" smtClean="0">
                  <a:solidFill>
                    <a:schemeClr val="bg1"/>
                  </a:solidFill>
                  <a:latin typeface="Cambria"/>
                  <a:cs typeface="Cambria"/>
                </a:rPr>
                <a:t> </a:t>
              </a:r>
              <a:r>
                <a:rPr lang="en-US" sz="2000" dirty="0" smtClean="0">
                  <a:solidFill>
                    <a:schemeClr val="bg1"/>
                  </a:solidFill>
                  <a:latin typeface="Cambria"/>
                  <a:cs typeface="Cambria"/>
                </a:rPr>
                <a:t>CHRIST</a:t>
              </a:r>
              <a:endParaRPr lang="en-US" sz="2000" dirty="0">
                <a:solidFill>
                  <a:schemeClr val="bg1"/>
                </a:solidFill>
                <a:latin typeface="Cambria"/>
                <a:cs typeface="Cambria"/>
              </a:endParaRPr>
            </a:p>
          </p:txBody>
        </p:sp>
      </p:grpSp>
      <p:sp>
        <p:nvSpPr>
          <p:cNvPr id="45" name="TextBox 44"/>
          <p:cNvSpPr txBox="1"/>
          <p:nvPr/>
        </p:nvSpPr>
        <p:spPr>
          <a:xfrm>
            <a:off x="405478" y="2926294"/>
            <a:ext cx="1159162" cy="307777"/>
          </a:xfrm>
          <a:prstGeom prst="rect">
            <a:avLst/>
          </a:prstGeom>
          <a:noFill/>
        </p:spPr>
        <p:txBody>
          <a:bodyPr wrap="square" rtlCol="0">
            <a:spAutoFit/>
          </a:bodyPr>
          <a:lstStyle/>
          <a:p>
            <a:pPr algn="ctr"/>
            <a:r>
              <a:rPr lang="en-US" sz="1400" dirty="0" smtClean="0">
                <a:solidFill>
                  <a:srgbClr val="FFFFFF"/>
                </a:solidFill>
              </a:rPr>
              <a:t>300</a:t>
            </a:r>
            <a:r>
              <a:rPr lang="en-US" sz="1400" baseline="0" dirty="0" smtClean="0">
                <a:solidFill>
                  <a:srgbClr val="FFFFFF"/>
                </a:solidFill>
              </a:rPr>
              <a:t> </a:t>
            </a:r>
            <a:r>
              <a:rPr lang="en-US" sz="1400" baseline="0" dirty="0" err="1" smtClean="0">
                <a:solidFill>
                  <a:srgbClr val="FFFFFF"/>
                </a:solidFill>
              </a:rPr>
              <a:t>ans</a:t>
            </a:r>
            <a:endParaRPr lang="en-US" sz="1400" dirty="0">
              <a:solidFill>
                <a:srgbClr val="FFFFFF"/>
              </a:solidFill>
            </a:endParaRPr>
          </a:p>
        </p:txBody>
      </p:sp>
      <p:sp>
        <p:nvSpPr>
          <p:cNvPr id="46" name="TextBox 45"/>
          <p:cNvSpPr txBox="1"/>
          <p:nvPr/>
        </p:nvSpPr>
        <p:spPr>
          <a:xfrm>
            <a:off x="1641611" y="2926294"/>
            <a:ext cx="1159162" cy="307777"/>
          </a:xfrm>
          <a:prstGeom prst="rect">
            <a:avLst/>
          </a:prstGeom>
          <a:noFill/>
        </p:spPr>
        <p:txBody>
          <a:bodyPr wrap="square" rtlCol="0">
            <a:spAutoFit/>
          </a:bodyPr>
          <a:lstStyle/>
          <a:p>
            <a:pPr algn="ctr"/>
            <a:r>
              <a:rPr lang="en-US" sz="1400" dirty="0" smtClean="0">
                <a:solidFill>
                  <a:srgbClr val="FFFFFF"/>
                </a:solidFill>
              </a:rPr>
              <a:t>400 </a:t>
            </a:r>
            <a:r>
              <a:rPr lang="en-US" sz="1400" baseline="0" dirty="0" err="1" smtClean="0">
                <a:solidFill>
                  <a:srgbClr val="FFFFFF"/>
                </a:solidFill>
              </a:rPr>
              <a:t>ans</a:t>
            </a:r>
            <a:endParaRPr lang="en-US" sz="1400" dirty="0">
              <a:solidFill>
                <a:srgbClr val="FFFFFF"/>
              </a:solidFill>
            </a:endParaRPr>
          </a:p>
        </p:txBody>
      </p:sp>
      <p:sp>
        <p:nvSpPr>
          <p:cNvPr id="47" name="TextBox 46"/>
          <p:cNvSpPr txBox="1"/>
          <p:nvPr/>
        </p:nvSpPr>
        <p:spPr>
          <a:xfrm>
            <a:off x="2800773" y="2926294"/>
            <a:ext cx="685800" cy="523220"/>
          </a:xfrm>
          <a:prstGeom prst="rect">
            <a:avLst/>
          </a:prstGeom>
          <a:noFill/>
        </p:spPr>
        <p:txBody>
          <a:bodyPr wrap="square" rtlCol="0">
            <a:spAutoFit/>
          </a:bodyPr>
          <a:lstStyle/>
          <a:p>
            <a:pPr algn="ctr"/>
            <a:r>
              <a:rPr lang="en-US" sz="1400" dirty="0" smtClean="0">
                <a:solidFill>
                  <a:srgbClr val="FFFFFF"/>
                </a:solidFill>
              </a:rPr>
              <a:t>40 </a:t>
            </a:r>
            <a:r>
              <a:rPr lang="en-US" sz="1400" baseline="0" dirty="0" err="1" smtClean="0">
                <a:solidFill>
                  <a:srgbClr val="FFFFFF"/>
                </a:solidFill>
              </a:rPr>
              <a:t>ans</a:t>
            </a:r>
            <a:endParaRPr lang="en-US" sz="1400" dirty="0">
              <a:solidFill>
                <a:srgbClr val="FFFFFF"/>
              </a:solidFill>
            </a:endParaRPr>
          </a:p>
        </p:txBody>
      </p:sp>
      <p:sp>
        <p:nvSpPr>
          <p:cNvPr id="48" name="TextBox 47"/>
          <p:cNvSpPr txBox="1"/>
          <p:nvPr/>
        </p:nvSpPr>
        <p:spPr>
          <a:xfrm>
            <a:off x="3545839" y="2926294"/>
            <a:ext cx="1134533" cy="307777"/>
          </a:xfrm>
          <a:prstGeom prst="rect">
            <a:avLst/>
          </a:prstGeom>
          <a:noFill/>
        </p:spPr>
        <p:txBody>
          <a:bodyPr wrap="square" rtlCol="0">
            <a:spAutoFit/>
          </a:bodyPr>
          <a:lstStyle/>
          <a:p>
            <a:pPr algn="ctr"/>
            <a:r>
              <a:rPr lang="en-US" sz="1400" dirty="0" smtClean="0">
                <a:solidFill>
                  <a:srgbClr val="FFFFFF"/>
                </a:solidFill>
              </a:rPr>
              <a:t>360 </a:t>
            </a:r>
            <a:r>
              <a:rPr lang="en-US" sz="1400" baseline="0" dirty="0" err="1" smtClean="0">
                <a:solidFill>
                  <a:srgbClr val="FFFFFF"/>
                </a:solidFill>
              </a:rPr>
              <a:t>ans</a:t>
            </a:r>
            <a:endParaRPr lang="en-US" sz="1400" dirty="0">
              <a:solidFill>
                <a:srgbClr val="FFFFFF"/>
              </a:solidFill>
            </a:endParaRPr>
          </a:p>
        </p:txBody>
      </p:sp>
      <p:sp>
        <p:nvSpPr>
          <p:cNvPr id="49" name="TextBox 48"/>
          <p:cNvSpPr txBox="1"/>
          <p:nvPr/>
        </p:nvSpPr>
        <p:spPr>
          <a:xfrm>
            <a:off x="4680372" y="2926294"/>
            <a:ext cx="880535" cy="307777"/>
          </a:xfrm>
          <a:prstGeom prst="rect">
            <a:avLst/>
          </a:prstGeom>
          <a:noFill/>
        </p:spPr>
        <p:txBody>
          <a:bodyPr wrap="square" rtlCol="0">
            <a:spAutoFit/>
          </a:bodyPr>
          <a:lstStyle/>
          <a:p>
            <a:pPr algn="ctr"/>
            <a:r>
              <a:rPr lang="en-US" sz="1400" dirty="0" smtClean="0">
                <a:solidFill>
                  <a:srgbClr val="FFFFFF"/>
                </a:solidFill>
              </a:rPr>
              <a:t>120 </a:t>
            </a:r>
            <a:r>
              <a:rPr lang="en-US" sz="1400" baseline="0" dirty="0" err="1" smtClean="0">
                <a:solidFill>
                  <a:srgbClr val="FFFFFF"/>
                </a:solidFill>
              </a:rPr>
              <a:t>ans</a:t>
            </a:r>
            <a:endParaRPr lang="en-US" sz="1400" dirty="0">
              <a:solidFill>
                <a:srgbClr val="FFFFFF"/>
              </a:solidFill>
            </a:endParaRPr>
          </a:p>
        </p:txBody>
      </p:sp>
      <p:sp>
        <p:nvSpPr>
          <p:cNvPr id="50" name="TextBox 49"/>
          <p:cNvSpPr txBox="1"/>
          <p:nvPr/>
        </p:nvSpPr>
        <p:spPr>
          <a:xfrm>
            <a:off x="5560907" y="3118468"/>
            <a:ext cx="1168400" cy="307777"/>
          </a:xfrm>
          <a:prstGeom prst="rect">
            <a:avLst/>
          </a:prstGeom>
          <a:noFill/>
        </p:spPr>
        <p:txBody>
          <a:bodyPr wrap="square" rtlCol="0">
            <a:spAutoFit/>
          </a:bodyPr>
          <a:lstStyle/>
          <a:p>
            <a:pPr algn="ctr"/>
            <a:r>
              <a:rPr lang="en-US" sz="1400" dirty="0" smtClean="0">
                <a:solidFill>
                  <a:srgbClr val="FFFFFF"/>
                </a:solidFill>
              </a:rPr>
              <a:t>330 </a:t>
            </a:r>
            <a:r>
              <a:rPr lang="en-US" sz="1400" dirty="0" err="1" smtClean="0">
                <a:solidFill>
                  <a:srgbClr val="FFFFFF"/>
                </a:solidFill>
              </a:rPr>
              <a:t>ans</a:t>
            </a:r>
            <a:endParaRPr lang="en-US" sz="1400" dirty="0">
              <a:solidFill>
                <a:srgbClr val="FFFFFF"/>
              </a:solidFill>
            </a:endParaRPr>
          </a:p>
        </p:txBody>
      </p:sp>
      <p:sp>
        <p:nvSpPr>
          <p:cNvPr id="51" name="TextBox 50"/>
          <p:cNvSpPr txBox="1"/>
          <p:nvPr/>
        </p:nvSpPr>
        <p:spPr>
          <a:xfrm>
            <a:off x="6830907" y="3118468"/>
            <a:ext cx="687463" cy="523220"/>
          </a:xfrm>
          <a:prstGeom prst="rect">
            <a:avLst/>
          </a:prstGeom>
          <a:noFill/>
        </p:spPr>
        <p:txBody>
          <a:bodyPr wrap="square" rtlCol="0">
            <a:spAutoFit/>
          </a:bodyPr>
          <a:lstStyle/>
          <a:p>
            <a:pPr algn="ctr"/>
            <a:r>
              <a:rPr lang="en-US" sz="1400" dirty="0" smtClean="0">
                <a:solidFill>
                  <a:srgbClr val="FFFFFF"/>
                </a:solidFill>
              </a:rPr>
              <a:t>70 </a:t>
            </a:r>
            <a:r>
              <a:rPr lang="en-US" sz="1400" dirty="0" err="1" smtClean="0">
                <a:solidFill>
                  <a:srgbClr val="FFFFFF"/>
                </a:solidFill>
              </a:rPr>
              <a:t>ans</a:t>
            </a:r>
            <a:endParaRPr lang="en-US" sz="1400" dirty="0">
              <a:solidFill>
                <a:srgbClr val="FFFFFF"/>
              </a:solidFill>
            </a:endParaRPr>
          </a:p>
        </p:txBody>
      </p:sp>
      <p:sp>
        <p:nvSpPr>
          <p:cNvPr id="52" name="TextBox 51"/>
          <p:cNvSpPr txBox="1"/>
          <p:nvPr/>
        </p:nvSpPr>
        <p:spPr>
          <a:xfrm>
            <a:off x="7584440" y="3118468"/>
            <a:ext cx="1133764" cy="307777"/>
          </a:xfrm>
          <a:prstGeom prst="rect">
            <a:avLst/>
          </a:prstGeom>
          <a:noFill/>
        </p:spPr>
        <p:txBody>
          <a:bodyPr wrap="square" rtlCol="0">
            <a:spAutoFit/>
          </a:bodyPr>
          <a:lstStyle/>
          <a:p>
            <a:pPr algn="ctr"/>
            <a:r>
              <a:rPr lang="en-US" sz="1400" dirty="0" smtClean="0">
                <a:solidFill>
                  <a:srgbClr val="FFFFFF"/>
                </a:solidFill>
              </a:rPr>
              <a:t>500 </a:t>
            </a:r>
            <a:r>
              <a:rPr lang="en-US" sz="1400" dirty="0" err="1" smtClean="0">
                <a:solidFill>
                  <a:srgbClr val="FFFFFF"/>
                </a:solidFill>
              </a:rPr>
              <a:t>ans</a:t>
            </a:r>
            <a:endParaRPr lang="en-US" sz="1400" dirty="0">
              <a:solidFill>
                <a:srgbClr val="FFFFFF"/>
              </a:solidFill>
            </a:endParaRPr>
          </a:p>
        </p:txBody>
      </p:sp>
      <p:sp>
        <p:nvSpPr>
          <p:cNvPr id="54" name="Rectangle 53"/>
          <p:cNvSpPr/>
          <p:nvPr userDrawn="1"/>
        </p:nvSpPr>
        <p:spPr>
          <a:xfrm>
            <a:off x="-1510989" y="329391"/>
            <a:ext cx="6107545" cy="88130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smtClean="0">
                <a:latin typeface="Cambria"/>
                <a:cs typeface="Cambria"/>
              </a:rPr>
              <a:t>Chronologie</a:t>
            </a:r>
            <a:endParaRPr lang="en-US" sz="3200" dirty="0">
              <a:latin typeface="Cambria"/>
              <a:cs typeface="Cambria"/>
            </a:endParaRPr>
          </a:p>
        </p:txBody>
      </p:sp>
      <p:sp>
        <p:nvSpPr>
          <p:cNvPr id="3" name="Title 9"/>
          <p:cNvSpPr txBox="1">
            <a:spLocks/>
          </p:cNvSpPr>
          <p:nvPr/>
        </p:nvSpPr>
        <p:spPr>
          <a:xfrm>
            <a:off x="146758" y="412389"/>
            <a:ext cx="8229600" cy="1039091"/>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endParaRPr lang="en-US" b="0" dirty="0">
              <a:latin typeface="Cambria"/>
              <a:cs typeface="Cambria"/>
            </a:endParaRPr>
          </a:p>
        </p:txBody>
      </p:sp>
      <p:pic>
        <p:nvPicPr>
          <p:cNvPr id="57" name="Picture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9391" y="-146210"/>
            <a:ext cx="621145" cy="1035243"/>
          </a:xfrm>
          <a:prstGeom prst="rect">
            <a:avLst/>
          </a:prstGeom>
        </p:spPr>
      </p:pic>
      <p:grpSp>
        <p:nvGrpSpPr>
          <p:cNvPr id="62" name="Group 61"/>
          <p:cNvGrpSpPr/>
          <p:nvPr/>
        </p:nvGrpSpPr>
        <p:grpSpPr>
          <a:xfrm>
            <a:off x="3849286" y="3335739"/>
            <a:ext cx="1404788" cy="577321"/>
            <a:chOff x="-1948406" y="3129714"/>
            <a:chExt cx="1404788" cy="577321"/>
          </a:xfrm>
        </p:grpSpPr>
        <p:pic>
          <p:nvPicPr>
            <p:cNvPr id="60" name="Picture 59"/>
            <p:cNvPicPr>
              <a:picLocks noChangeAspect="1"/>
            </p:cNvPicPr>
            <p:nvPr/>
          </p:nvPicPr>
          <p:blipFill>
            <a:blip r:embed="rId3"/>
            <a:stretch>
              <a:fillRect/>
            </a:stretch>
          </p:blipFill>
          <p:spPr>
            <a:xfrm>
              <a:off x="-1073592" y="3129714"/>
              <a:ext cx="203200" cy="431801"/>
            </a:xfrm>
            <a:prstGeom prst="rect">
              <a:avLst/>
            </a:prstGeom>
          </p:spPr>
        </p:pic>
        <p:sp>
          <p:nvSpPr>
            <p:cNvPr id="61" name="TextBox 60"/>
            <p:cNvSpPr txBox="1"/>
            <p:nvPr/>
          </p:nvSpPr>
          <p:spPr>
            <a:xfrm>
              <a:off x="-1948406" y="3306925"/>
              <a:ext cx="1404788" cy="400110"/>
            </a:xfrm>
            <a:prstGeom prst="rect">
              <a:avLst/>
            </a:prstGeom>
            <a:noFill/>
          </p:spPr>
          <p:txBody>
            <a:bodyPr wrap="square" rtlCol="0">
              <a:spAutoFit/>
            </a:bodyPr>
            <a:lstStyle/>
            <a:p>
              <a:r>
                <a:rPr lang="en-US" sz="2000" dirty="0" smtClean="0">
                  <a:solidFill>
                    <a:schemeClr val="bg1"/>
                  </a:solidFill>
                  <a:latin typeface="Cambria"/>
                  <a:cs typeface="Cambria"/>
                </a:rPr>
                <a:t>Samuel</a:t>
              </a:r>
              <a:endParaRPr lang="en-US" sz="2000" dirty="0">
                <a:solidFill>
                  <a:schemeClr val="bg1"/>
                </a:solidFill>
                <a:latin typeface="Cambria"/>
                <a:cs typeface="Cambria"/>
              </a:endParaRPr>
            </a:p>
          </p:txBody>
        </p:sp>
      </p:grpSp>
      <p:pic>
        <p:nvPicPr>
          <p:cNvPr id="29" name="Picture 4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813" y="2489200"/>
            <a:ext cx="83137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93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a:t>
            </a:r>
            <a:r>
              <a:rPr lang="fr-FR" dirty="0"/>
              <a:t>dit à Samuel:</a:t>
            </a:r>
          </a:p>
          <a:p>
            <a:pPr lvl="2"/>
            <a:r>
              <a:rPr lang="fr-FR" dirty="0"/>
              <a:t>Je vais faire en Israël une chose telle que toute personne qui l'apprendra en restera abasourdie. Ce jour-là j'accomplirai vis-à-vis d’Eli tout ce que j'ai prononcé contre sa famille; je le commencerai et je le finirai. Je le lui ai déclaré, je veux punir sa famille pour toujours. En effet, il avait connaissance du crime par lequel ses fils se sont maudits et il ne leur a pas fait de reproches. C'est pourquoi je jure à la famille d'Eli que jamais son crime ne sera expié, ni par des sacrifices ni par des offrandes. 1 Sam 3,11-14</a:t>
            </a:r>
          </a:p>
          <a:p>
            <a:r>
              <a:rPr lang="fr-FR" dirty="0"/>
              <a:t>Ayant entendu cette sentence, Samuel n’a pas du dormir de la nuit!</a:t>
            </a:r>
          </a:p>
          <a:p>
            <a:endParaRPr lang="fr-FR" dirty="0"/>
          </a:p>
        </p:txBody>
      </p:sp>
    </p:spTree>
    <p:extLst>
      <p:ext uri="{BB962C8B-B14F-4D97-AF65-F5344CB8AC3E}">
        <p14:creationId xmlns:p14="http://schemas.microsoft.com/office/powerpoint/2010/main" val="800622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2416"/>
          <a:stretch/>
        </p:blipFill>
        <p:spPr/>
      </p:pic>
      <p:sp>
        <p:nvSpPr>
          <p:cNvPr id="2" name="Espace réservé du texte 1"/>
          <p:cNvSpPr>
            <a:spLocks noGrp="1"/>
          </p:cNvSpPr>
          <p:nvPr>
            <p:ph type="body" sz="quarter" idx="12"/>
          </p:nvPr>
        </p:nvSpPr>
        <p:spPr/>
        <p:txBody>
          <a:bodyPr/>
          <a:lstStyle/>
          <a:p>
            <a:r>
              <a:rPr lang="fr-FR" dirty="0" smtClean="0"/>
              <a:t>L’Eternel </a:t>
            </a:r>
            <a:r>
              <a:rPr lang="fr-FR" dirty="0"/>
              <a:t>n’avait-il pas d’autres messagers plus âgés pour parler à Eli?</a:t>
            </a:r>
          </a:p>
          <a:p>
            <a:r>
              <a:rPr lang="fr-FR" dirty="0"/>
              <a:t>Rappelons-nous une vérité:</a:t>
            </a:r>
          </a:p>
          <a:p>
            <a:r>
              <a:rPr lang="fr-FR" dirty="0"/>
              <a:t>Dieu nous donne une mission pour autant </a:t>
            </a:r>
          </a:p>
          <a:p>
            <a:pPr lvl="1"/>
            <a:r>
              <a:rPr lang="fr-FR" dirty="0"/>
              <a:t>que nous soyons à Son écoute, prêts à répondre à l’appel,</a:t>
            </a:r>
          </a:p>
          <a:p>
            <a:pPr lvl="1"/>
            <a:r>
              <a:rPr lang="fr-FR" dirty="0"/>
              <a:t>que nous dégagions du temps pour la faire,</a:t>
            </a:r>
          </a:p>
          <a:p>
            <a:pPr lvl="1"/>
            <a:r>
              <a:rPr lang="fr-FR" dirty="0"/>
              <a:t>qu’elle devienne notre première priorité</a:t>
            </a:r>
            <a:r>
              <a:rPr lang="fr-FR" dirty="0" smtClean="0"/>
              <a:t>.</a:t>
            </a:r>
            <a:endParaRPr lang="fr-FR" dirty="0"/>
          </a:p>
        </p:txBody>
      </p:sp>
      <p:sp>
        <p:nvSpPr>
          <p:cNvPr id="5" name="Text Box 13"/>
          <p:cNvSpPr txBox="1">
            <a:spLocks noChangeArrowheads="1"/>
          </p:cNvSpPr>
          <p:nvPr/>
        </p:nvSpPr>
        <p:spPr bwMode="auto">
          <a:xfrm flipH="1">
            <a:off x="8709325" y="6037654"/>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44153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 </a:t>
            </a:r>
            <a:r>
              <a:rPr lang="fr-FR" dirty="0"/>
              <a:t>lendemain matin, Eli demande à Samuel de lui raconter tout ce que l’Eternel lui a dit.</a:t>
            </a:r>
          </a:p>
          <a:p>
            <a:r>
              <a:rPr lang="fr-FR" dirty="0"/>
              <a:t>Ayant entendu ces paroles, Eli répond:</a:t>
            </a:r>
          </a:p>
          <a:p>
            <a:pPr lvl="2"/>
            <a:r>
              <a:rPr lang="fr-FR" dirty="0"/>
              <a:t>C'est l'Eternel, qu'il fasse ce qui lui semblera bon! 1 Sam </a:t>
            </a:r>
            <a:r>
              <a:rPr lang="fr-FR" dirty="0" smtClean="0"/>
              <a:t>3,18</a:t>
            </a:r>
            <a:endParaRPr lang="fr-FR" dirty="0"/>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10990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a:t>
            </a:r>
            <a:r>
              <a:rPr lang="fr-FR" dirty="0"/>
              <a:t>est avec Samuel.</a:t>
            </a:r>
          </a:p>
          <a:p>
            <a:r>
              <a:rPr lang="fr-FR" dirty="0"/>
              <a:t>La Bible nous donne une information sur ses années de jeunesse:</a:t>
            </a:r>
          </a:p>
          <a:p>
            <a:pPr lvl="2"/>
            <a:r>
              <a:rPr lang="fr-FR" dirty="0"/>
              <a:t>Samuel grandissait. L'Eternel était avec lui et ne laissa aucune de ses paroles rester sans effet. 1 Sam 3:19</a:t>
            </a:r>
          </a:p>
          <a:p>
            <a:r>
              <a:rPr lang="fr-FR" dirty="0"/>
              <a:t>Il grandit physiquement mais également dans sa connaissance de Dieu</a:t>
            </a:r>
            <a:r>
              <a:rPr lang="fr-FR" dirty="0" smtClean="0"/>
              <a:t>.</a:t>
            </a:r>
            <a:endParaRPr lang="fr-FR"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3" name="Titre 2"/>
          <p:cNvSpPr>
            <a:spLocks noGrp="1"/>
          </p:cNvSpPr>
          <p:nvPr>
            <p:ph type="title"/>
          </p:nvPr>
        </p:nvSpPr>
        <p:spPr/>
        <p:txBody>
          <a:bodyPr/>
          <a:lstStyle/>
          <a:p>
            <a:r>
              <a:rPr lang="fr-FR" dirty="0"/>
              <a:t>Samuel établit </a:t>
            </a:r>
            <a:r>
              <a:rPr lang="fr-FR" dirty="0" smtClean="0"/>
              <a:t>prophète</a:t>
            </a:r>
            <a:endParaRPr lang="fr-FR" dirty="0"/>
          </a:p>
        </p:txBody>
      </p:sp>
    </p:spTree>
    <p:extLst>
      <p:ext uri="{BB962C8B-B14F-4D97-AF65-F5344CB8AC3E}">
        <p14:creationId xmlns:p14="http://schemas.microsoft.com/office/powerpoint/2010/main" val="3592297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a:t>Chaque expérience vécue avec Dieu nous rapproche de Lui.</a:t>
            </a:r>
          </a:p>
          <a:p>
            <a:r>
              <a:rPr lang="fr-FR" dirty="0"/>
              <a:t>Vivons avec Lui et pour Lui!</a:t>
            </a:r>
          </a:p>
          <a:p>
            <a:r>
              <a:rPr lang="fr-FR" dirty="0" smtClean="0"/>
              <a:t>Samuel </a:t>
            </a:r>
            <a:r>
              <a:rPr lang="fr-FR" dirty="0"/>
              <a:t>« ne laisse tomber à terre aucune de Ses Paroles ».</a:t>
            </a:r>
          </a:p>
          <a:p>
            <a:pPr lvl="1"/>
            <a:r>
              <a:rPr lang="fr-FR" dirty="0"/>
              <a:t>Il écoute Dieu </a:t>
            </a:r>
            <a:endParaRPr lang="fr-FR" dirty="0" smtClean="0"/>
          </a:p>
          <a:p>
            <a:pPr lvl="1"/>
            <a:r>
              <a:rPr lang="fr-FR" dirty="0" smtClean="0"/>
              <a:t>et </a:t>
            </a:r>
            <a:r>
              <a:rPr lang="fr-FR" dirty="0"/>
              <a:t>met en pratique les paroles reçues.</a:t>
            </a:r>
          </a:p>
          <a:p>
            <a:r>
              <a:rPr lang="fr-FR" dirty="0"/>
              <a:t>Quel modèle pour nous</a:t>
            </a:r>
            <a:r>
              <a:rPr lang="fr-FR" dirty="0" smtClean="0"/>
              <a:t>!</a:t>
            </a:r>
          </a:p>
        </p:txBody>
      </p:sp>
      <p:sp>
        <p:nvSpPr>
          <p:cNvPr id="5" name="Text Box 13"/>
          <p:cNvSpPr txBox="1">
            <a:spLocks noChangeArrowheads="1"/>
          </p:cNvSpPr>
          <p:nvPr/>
        </p:nvSpPr>
        <p:spPr bwMode="auto">
          <a:xfrm flipH="1">
            <a:off x="8709325" y="6037654"/>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786139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Tout Israël reconnaît que Samuel est établi prophète de l’Eternel.</a:t>
            </a:r>
          </a:p>
          <a:p>
            <a:r>
              <a:rPr lang="fr-FR" dirty="0" smtClean="0"/>
              <a:t>Il se révèle à lui à Silo en lui parlant directement (3,21).</a:t>
            </a:r>
          </a:p>
          <a:p>
            <a:pPr lvl="2"/>
            <a:r>
              <a:rPr lang="fr-FR" dirty="0"/>
              <a:t>L'Eternel continuait à apparaître à Silo ; en effet l'Eternel se révélait à Samuel à Silo en lui adressant la parole</a:t>
            </a:r>
            <a:r>
              <a:rPr lang="fr-FR" dirty="0" smtClean="0"/>
              <a:t>. </a:t>
            </a:r>
            <a:r>
              <a:rPr lang="fr-FR" sz="2000" dirty="0" smtClean="0"/>
              <a:t>1 Sam 3:21</a:t>
            </a:r>
          </a:p>
          <a:p>
            <a:r>
              <a:rPr lang="fr-FR" dirty="0" smtClean="0"/>
              <a:t>Samuel entretient ainsi une relation bidirectionnelle avec l’Eternel.</a:t>
            </a:r>
            <a:endParaRPr lang="fr-FR" dirty="0"/>
          </a:p>
        </p:txBody>
      </p:sp>
    </p:spTree>
    <p:extLst>
      <p:ext uri="{BB962C8B-B14F-4D97-AF65-F5344CB8AC3E}">
        <p14:creationId xmlns:p14="http://schemas.microsoft.com/office/powerpoint/2010/main" val="2487397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Les </a:t>
            </a:r>
            <a:r>
              <a:rPr lang="fr-FR" dirty="0"/>
              <a:t>Philistins livrent bataille contre Israël. </a:t>
            </a:r>
          </a:p>
          <a:p>
            <a:r>
              <a:rPr lang="fr-FR" dirty="0"/>
              <a:t>30’000 Israélites sont tués.</a:t>
            </a:r>
          </a:p>
          <a:p>
            <a:r>
              <a:rPr lang="fr-FR" dirty="0"/>
              <a:t>Les 2 fils d’Eli, </a:t>
            </a:r>
            <a:r>
              <a:rPr lang="fr-FR" dirty="0" err="1"/>
              <a:t>Hophni</a:t>
            </a:r>
            <a:r>
              <a:rPr lang="fr-FR" dirty="0"/>
              <a:t> et </a:t>
            </a:r>
            <a:r>
              <a:rPr lang="fr-FR" dirty="0" err="1"/>
              <a:t>Phinée</a:t>
            </a:r>
            <a:r>
              <a:rPr lang="fr-FR" dirty="0"/>
              <a:t> meurent dans la bataille.</a:t>
            </a:r>
          </a:p>
          <a:p>
            <a:r>
              <a:rPr lang="fr-FR" dirty="0"/>
              <a:t>L’arche de Dieu est prise en territoire Philistin.</a:t>
            </a:r>
          </a:p>
          <a:p>
            <a:r>
              <a:rPr lang="fr-FR" dirty="0"/>
              <a:t>Un rescapé va annoncer la défaite à Eli:</a:t>
            </a:r>
          </a:p>
          <a:p>
            <a:pPr lvl="2"/>
            <a:r>
              <a:rPr lang="fr-FR" dirty="0"/>
              <a:t>Israël a pris la fuite devant les Philistins et le peuple a subi une grande défaite. Même tes deux fils, </a:t>
            </a:r>
            <a:r>
              <a:rPr lang="fr-FR" dirty="0" err="1"/>
              <a:t>Hophni</a:t>
            </a:r>
            <a:r>
              <a:rPr lang="fr-FR" dirty="0"/>
              <a:t> et </a:t>
            </a:r>
            <a:r>
              <a:rPr lang="fr-FR" dirty="0" err="1"/>
              <a:t>Phinées</a:t>
            </a:r>
            <a:r>
              <a:rPr lang="fr-FR" dirty="0"/>
              <a:t>, sont morts et l'arche de Dieu a été prise. 1 Sam 4,18</a:t>
            </a:r>
          </a:p>
          <a:p>
            <a:r>
              <a:rPr lang="fr-FR" dirty="0"/>
              <a:t>Lorsqu’il entend que l’arche a été prise, Eli tombe par terre, se brise la nuque et meurt</a:t>
            </a:r>
            <a:r>
              <a:rPr lang="fr-FR" dirty="0" smtClean="0"/>
              <a:t>.</a:t>
            </a:r>
            <a:endParaRPr lang="fr-FR" dirty="0"/>
          </a:p>
        </p:txBody>
      </p:sp>
      <p:sp>
        <p:nvSpPr>
          <p:cNvPr id="3" name="Titre 2"/>
          <p:cNvSpPr>
            <a:spLocks noGrp="1"/>
          </p:cNvSpPr>
          <p:nvPr>
            <p:ph type="title"/>
          </p:nvPr>
        </p:nvSpPr>
        <p:spPr/>
        <p:txBody>
          <a:bodyPr/>
          <a:lstStyle/>
          <a:p>
            <a:r>
              <a:rPr lang="fr-FR" dirty="0"/>
              <a:t>Les Philistins prennent </a:t>
            </a:r>
            <a:r>
              <a:rPr lang="fr-FR" dirty="0" smtClean="0"/>
              <a:t>l’arche</a:t>
            </a:r>
            <a:endParaRPr lang="fr-FR" dirty="0"/>
          </a:p>
        </p:txBody>
      </p:sp>
    </p:spTree>
    <p:extLst>
      <p:ext uri="{BB962C8B-B14F-4D97-AF65-F5344CB8AC3E}">
        <p14:creationId xmlns:p14="http://schemas.microsoft.com/office/powerpoint/2010/main" val="3862899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L’arche </a:t>
            </a:r>
            <a:r>
              <a:rPr lang="fr-FR" dirty="0"/>
              <a:t>reste 7 mois dans le pays des Philistins.</a:t>
            </a:r>
          </a:p>
          <a:p>
            <a:r>
              <a:rPr lang="fr-FR" dirty="0"/>
              <a:t>L’Eternel fait venir de graves maladies dans ce pays et la terreur partout où l’arche est placée.</a:t>
            </a:r>
          </a:p>
          <a:p>
            <a:r>
              <a:rPr lang="fr-FR" dirty="0"/>
              <a:t>Les Philistins renvoient l’arche jusqu’à la frontière d’Israël. </a:t>
            </a:r>
            <a:r>
              <a:rPr lang="fr-FR" dirty="0" smtClean="0"/>
              <a:t>Elle </a:t>
            </a:r>
            <a:r>
              <a:rPr lang="fr-FR" dirty="0"/>
              <a:t>est déposée à </a:t>
            </a:r>
            <a:r>
              <a:rPr lang="fr-FR" dirty="0" err="1"/>
              <a:t>Kirjath-Jearim</a:t>
            </a:r>
            <a:r>
              <a:rPr lang="fr-FR" dirty="0"/>
              <a:t>.</a:t>
            </a:r>
          </a:p>
          <a:p>
            <a:endParaRPr lang="fr-FR" dirty="0"/>
          </a:p>
        </p:txBody>
      </p:sp>
      <p:pic>
        <p:nvPicPr>
          <p:cNvPr id="3" name="Image 2" descr="plan agrandi.bmp"/>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6630" y="3746528"/>
            <a:ext cx="4374257" cy="2546083"/>
          </a:xfrm>
          <a:prstGeom prst="rect">
            <a:avLst/>
          </a:prstGeom>
        </p:spPr>
      </p:pic>
      <p:sp>
        <p:nvSpPr>
          <p:cNvPr id="4" name="Text Box 6"/>
          <p:cNvSpPr txBox="1">
            <a:spLocks noChangeArrowheads="1"/>
          </p:cNvSpPr>
          <p:nvPr/>
        </p:nvSpPr>
        <p:spPr bwMode="auto">
          <a:xfrm>
            <a:off x="2357960" y="4572881"/>
            <a:ext cx="2116168" cy="461665"/>
          </a:xfrm>
          <a:prstGeom prst="rect">
            <a:avLst/>
          </a:prstGeom>
          <a:noFill/>
          <a:ln w="9525">
            <a:noFill/>
            <a:miter lim="800000"/>
            <a:headEnd/>
            <a:tailEnd/>
          </a:ln>
        </p:spPr>
        <p:txBody>
          <a:bodyPr wrap="square">
            <a:spAutoFit/>
          </a:bodyPr>
          <a:lstStyle/>
          <a:p>
            <a:r>
              <a:rPr lang="fr-CH" sz="2400" b="0" dirty="0" smtClean="0">
                <a:latin typeface="Arial" charset="0"/>
              </a:rPr>
              <a:t>Kirjath-Jearim</a:t>
            </a:r>
            <a:endParaRPr lang="fr-FR" b="0" dirty="0"/>
          </a:p>
        </p:txBody>
      </p:sp>
      <p:sp>
        <p:nvSpPr>
          <p:cNvPr id="5" name="Text Box 8"/>
          <p:cNvSpPr txBox="1">
            <a:spLocks noChangeArrowheads="1"/>
          </p:cNvSpPr>
          <p:nvPr/>
        </p:nvSpPr>
        <p:spPr bwMode="auto">
          <a:xfrm>
            <a:off x="2589307" y="3897806"/>
            <a:ext cx="1793878" cy="461665"/>
          </a:xfrm>
          <a:prstGeom prst="rect">
            <a:avLst/>
          </a:prstGeom>
          <a:noFill/>
          <a:ln w="9525">
            <a:noFill/>
            <a:miter lim="800000"/>
            <a:headEnd/>
            <a:tailEnd/>
          </a:ln>
        </p:spPr>
        <p:txBody>
          <a:bodyPr wrap="square">
            <a:spAutoFit/>
          </a:bodyPr>
          <a:lstStyle/>
          <a:p>
            <a:r>
              <a:rPr lang="fr-CH" sz="2400" b="0" dirty="0" smtClean="0">
                <a:latin typeface="Arial" charset="0"/>
              </a:rPr>
              <a:t>Silo</a:t>
            </a:r>
            <a:endParaRPr lang="fr-FR" b="0" dirty="0"/>
          </a:p>
        </p:txBody>
      </p:sp>
      <p:sp>
        <p:nvSpPr>
          <p:cNvPr id="6" name="Oval 7"/>
          <p:cNvSpPr>
            <a:spLocks noChangeArrowheads="1"/>
          </p:cNvSpPr>
          <p:nvPr/>
        </p:nvSpPr>
        <p:spPr bwMode="auto">
          <a:xfrm flipH="1">
            <a:off x="978774" y="5294626"/>
            <a:ext cx="177800" cy="133350"/>
          </a:xfrm>
          <a:prstGeom prst="ellipse">
            <a:avLst/>
          </a:prstGeom>
          <a:solidFill>
            <a:schemeClr val="hlink"/>
          </a:solidFill>
          <a:ln w="9525">
            <a:solidFill>
              <a:schemeClr val="tx1"/>
            </a:solidFill>
            <a:round/>
            <a:headEnd/>
            <a:tailEnd/>
          </a:ln>
        </p:spPr>
        <p:txBody>
          <a:bodyPr wrap="none" anchor="ctr"/>
          <a:lstStyle/>
          <a:p>
            <a:endParaRPr lang="fr-CH"/>
          </a:p>
        </p:txBody>
      </p:sp>
      <p:cxnSp>
        <p:nvCxnSpPr>
          <p:cNvPr id="7" name="Connecteur droit avec flèche 6"/>
          <p:cNvCxnSpPr>
            <a:stCxn id="8" idx="6"/>
          </p:cNvCxnSpPr>
          <p:nvPr/>
        </p:nvCxnSpPr>
        <p:spPr bwMode="auto">
          <a:xfrm flipH="1">
            <a:off x="1774105" y="4442009"/>
            <a:ext cx="1123011" cy="25841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Oval 7"/>
          <p:cNvSpPr>
            <a:spLocks noChangeArrowheads="1"/>
          </p:cNvSpPr>
          <p:nvPr/>
        </p:nvSpPr>
        <p:spPr bwMode="auto">
          <a:xfrm flipH="1">
            <a:off x="2897116" y="4375334"/>
            <a:ext cx="177800" cy="133350"/>
          </a:xfrm>
          <a:prstGeom prst="ellipse">
            <a:avLst/>
          </a:prstGeom>
          <a:solidFill>
            <a:schemeClr val="hlink"/>
          </a:solidFill>
          <a:ln w="9525">
            <a:solidFill>
              <a:schemeClr val="tx1"/>
            </a:solidFill>
            <a:round/>
            <a:headEnd/>
            <a:tailEnd/>
          </a:ln>
        </p:spPr>
        <p:txBody>
          <a:bodyPr wrap="none" anchor="ctr"/>
          <a:lstStyle/>
          <a:p>
            <a:endParaRPr lang="fr-CH"/>
          </a:p>
        </p:txBody>
      </p:sp>
      <p:sp>
        <p:nvSpPr>
          <p:cNvPr id="9" name="Text Box 8"/>
          <p:cNvSpPr txBox="1">
            <a:spLocks noChangeArrowheads="1"/>
          </p:cNvSpPr>
          <p:nvPr/>
        </p:nvSpPr>
        <p:spPr bwMode="auto">
          <a:xfrm>
            <a:off x="1417631" y="4122831"/>
            <a:ext cx="1199049" cy="461665"/>
          </a:xfrm>
          <a:prstGeom prst="rect">
            <a:avLst/>
          </a:prstGeom>
          <a:noFill/>
          <a:ln w="9525">
            <a:noFill/>
            <a:miter lim="800000"/>
            <a:headEnd/>
            <a:tailEnd/>
          </a:ln>
        </p:spPr>
        <p:txBody>
          <a:bodyPr wrap="square">
            <a:spAutoFit/>
          </a:bodyPr>
          <a:lstStyle/>
          <a:p>
            <a:r>
              <a:rPr lang="fr-CH" sz="2400" b="0" dirty="0" smtClean="0">
                <a:latin typeface="Arial" charset="0"/>
              </a:rPr>
              <a:t>Aphek</a:t>
            </a:r>
            <a:endParaRPr lang="fr-FR" b="0" dirty="0"/>
          </a:p>
        </p:txBody>
      </p:sp>
      <p:sp>
        <p:nvSpPr>
          <p:cNvPr id="10" name="Text Box 8"/>
          <p:cNvSpPr txBox="1">
            <a:spLocks noChangeArrowheads="1"/>
          </p:cNvSpPr>
          <p:nvPr/>
        </p:nvSpPr>
        <p:spPr bwMode="auto">
          <a:xfrm>
            <a:off x="287730" y="4707896"/>
            <a:ext cx="1199049" cy="461665"/>
          </a:xfrm>
          <a:prstGeom prst="rect">
            <a:avLst/>
          </a:prstGeom>
          <a:noFill/>
          <a:ln w="9525">
            <a:noFill/>
            <a:miter lim="800000"/>
            <a:headEnd/>
            <a:tailEnd/>
          </a:ln>
        </p:spPr>
        <p:txBody>
          <a:bodyPr wrap="square">
            <a:spAutoFit/>
          </a:bodyPr>
          <a:lstStyle/>
          <a:p>
            <a:r>
              <a:rPr lang="fr-CH" sz="2400" b="0" dirty="0" smtClean="0">
                <a:latin typeface="Arial" charset="0"/>
              </a:rPr>
              <a:t>Asdod</a:t>
            </a:r>
            <a:endParaRPr lang="fr-FR" b="0" dirty="0"/>
          </a:p>
        </p:txBody>
      </p:sp>
      <p:sp>
        <p:nvSpPr>
          <p:cNvPr id="11" name="Text Box 8"/>
          <p:cNvSpPr txBox="1">
            <a:spLocks noChangeArrowheads="1"/>
          </p:cNvSpPr>
          <p:nvPr/>
        </p:nvSpPr>
        <p:spPr bwMode="auto">
          <a:xfrm>
            <a:off x="872325" y="5607996"/>
            <a:ext cx="901780" cy="461665"/>
          </a:xfrm>
          <a:prstGeom prst="rect">
            <a:avLst/>
          </a:prstGeom>
          <a:noFill/>
          <a:ln w="9525">
            <a:noFill/>
            <a:miter lim="800000"/>
            <a:headEnd/>
            <a:tailEnd/>
          </a:ln>
        </p:spPr>
        <p:txBody>
          <a:bodyPr wrap="square">
            <a:spAutoFit/>
          </a:bodyPr>
          <a:lstStyle/>
          <a:p>
            <a:r>
              <a:rPr lang="fr-CH" sz="2400" b="0" dirty="0" smtClean="0">
                <a:latin typeface="Arial" charset="0"/>
              </a:rPr>
              <a:t>Gath</a:t>
            </a:r>
            <a:endParaRPr lang="fr-FR" b="0" dirty="0"/>
          </a:p>
        </p:txBody>
      </p:sp>
      <p:sp>
        <p:nvSpPr>
          <p:cNvPr id="12" name="Text Box 8"/>
          <p:cNvSpPr txBox="1">
            <a:spLocks noChangeArrowheads="1"/>
          </p:cNvSpPr>
          <p:nvPr/>
        </p:nvSpPr>
        <p:spPr bwMode="auto">
          <a:xfrm>
            <a:off x="1592875" y="5273874"/>
            <a:ext cx="1199049" cy="461665"/>
          </a:xfrm>
          <a:prstGeom prst="rect">
            <a:avLst/>
          </a:prstGeom>
          <a:noFill/>
          <a:ln w="9525">
            <a:noFill/>
            <a:miter lim="800000"/>
            <a:headEnd/>
            <a:tailEnd/>
          </a:ln>
        </p:spPr>
        <p:txBody>
          <a:bodyPr wrap="square">
            <a:spAutoFit/>
          </a:bodyPr>
          <a:lstStyle/>
          <a:p>
            <a:r>
              <a:rPr lang="fr-CH" sz="2400" b="0" dirty="0" smtClean="0">
                <a:latin typeface="Arial" charset="0"/>
              </a:rPr>
              <a:t>Ekron</a:t>
            </a:r>
            <a:endParaRPr lang="fr-FR" b="0" dirty="0"/>
          </a:p>
        </p:txBody>
      </p:sp>
      <p:sp>
        <p:nvSpPr>
          <p:cNvPr id="13" name="Oval 7"/>
          <p:cNvSpPr>
            <a:spLocks noChangeArrowheads="1"/>
          </p:cNvSpPr>
          <p:nvPr/>
        </p:nvSpPr>
        <p:spPr bwMode="auto">
          <a:xfrm flipH="1">
            <a:off x="1596304" y="4645364"/>
            <a:ext cx="177800" cy="133350"/>
          </a:xfrm>
          <a:prstGeom prst="ellipse">
            <a:avLst/>
          </a:prstGeom>
          <a:solidFill>
            <a:schemeClr val="hlink"/>
          </a:solidFill>
          <a:ln w="9525">
            <a:solidFill>
              <a:schemeClr val="tx1"/>
            </a:solidFill>
            <a:round/>
            <a:headEnd/>
            <a:tailEnd/>
          </a:ln>
        </p:spPr>
        <p:txBody>
          <a:bodyPr wrap="none" anchor="ctr"/>
          <a:lstStyle/>
          <a:p>
            <a:endParaRPr lang="fr-CH"/>
          </a:p>
        </p:txBody>
      </p:sp>
      <p:sp>
        <p:nvSpPr>
          <p:cNvPr id="14" name="Oval 7"/>
          <p:cNvSpPr>
            <a:spLocks noChangeArrowheads="1"/>
          </p:cNvSpPr>
          <p:nvPr/>
        </p:nvSpPr>
        <p:spPr bwMode="auto">
          <a:xfrm flipH="1">
            <a:off x="1273812" y="5578854"/>
            <a:ext cx="177800" cy="133350"/>
          </a:xfrm>
          <a:prstGeom prst="ellipse">
            <a:avLst/>
          </a:prstGeom>
          <a:solidFill>
            <a:schemeClr val="hlink"/>
          </a:solidFill>
          <a:ln w="9525">
            <a:solidFill>
              <a:schemeClr val="tx1"/>
            </a:solidFill>
            <a:round/>
            <a:headEnd/>
            <a:tailEnd/>
          </a:ln>
        </p:spPr>
        <p:txBody>
          <a:bodyPr wrap="none" anchor="ctr"/>
          <a:lstStyle/>
          <a:p>
            <a:endParaRPr lang="fr-CH"/>
          </a:p>
        </p:txBody>
      </p:sp>
      <p:sp>
        <p:nvSpPr>
          <p:cNvPr id="15" name="Oval 7"/>
          <p:cNvSpPr>
            <a:spLocks noChangeArrowheads="1"/>
          </p:cNvSpPr>
          <p:nvPr/>
        </p:nvSpPr>
        <p:spPr bwMode="auto">
          <a:xfrm flipH="1">
            <a:off x="2585205" y="5060464"/>
            <a:ext cx="177800" cy="133350"/>
          </a:xfrm>
          <a:prstGeom prst="ellipse">
            <a:avLst/>
          </a:prstGeom>
          <a:solidFill>
            <a:schemeClr val="hlink"/>
          </a:solidFill>
          <a:ln w="9525">
            <a:solidFill>
              <a:schemeClr val="tx1"/>
            </a:solidFill>
            <a:round/>
            <a:headEnd/>
            <a:tailEnd/>
          </a:ln>
        </p:spPr>
        <p:txBody>
          <a:bodyPr wrap="none" anchor="ctr"/>
          <a:lstStyle/>
          <a:p>
            <a:endParaRPr lang="fr-CH"/>
          </a:p>
        </p:txBody>
      </p:sp>
      <p:sp>
        <p:nvSpPr>
          <p:cNvPr id="16" name="Oval 7"/>
          <p:cNvSpPr>
            <a:spLocks noChangeArrowheads="1"/>
          </p:cNvSpPr>
          <p:nvPr/>
        </p:nvSpPr>
        <p:spPr bwMode="auto">
          <a:xfrm flipH="1">
            <a:off x="1550090" y="5242149"/>
            <a:ext cx="177800" cy="133350"/>
          </a:xfrm>
          <a:prstGeom prst="ellipse">
            <a:avLst/>
          </a:prstGeom>
          <a:solidFill>
            <a:schemeClr val="hlink"/>
          </a:solidFill>
          <a:ln w="9525">
            <a:solidFill>
              <a:schemeClr val="tx1"/>
            </a:solidFill>
            <a:round/>
            <a:headEnd/>
            <a:tailEnd/>
          </a:ln>
        </p:spPr>
        <p:txBody>
          <a:bodyPr wrap="none" anchor="ctr"/>
          <a:lstStyle/>
          <a:p>
            <a:endParaRPr lang="fr-CH"/>
          </a:p>
        </p:txBody>
      </p:sp>
      <p:cxnSp>
        <p:nvCxnSpPr>
          <p:cNvPr id="17" name="Connecteur droit avec flèche 16"/>
          <p:cNvCxnSpPr/>
          <p:nvPr/>
        </p:nvCxnSpPr>
        <p:spPr bwMode="auto">
          <a:xfrm flipH="1">
            <a:off x="1156574" y="4778714"/>
            <a:ext cx="524091" cy="55344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8" name="Connecteur droit avec flèche 17"/>
          <p:cNvCxnSpPr/>
          <p:nvPr/>
        </p:nvCxnSpPr>
        <p:spPr bwMode="auto">
          <a:xfrm>
            <a:off x="1104257" y="5427976"/>
            <a:ext cx="199304" cy="18002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9" name="Connecteur droit avec flèche 18"/>
          <p:cNvCxnSpPr/>
          <p:nvPr/>
        </p:nvCxnSpPr>
        <p:spPr bwMode="auto">
          <a:xfrm flipV="1">
            <a:off x="1412855" y="5330494"/>
            <a:ext cx="209312" cy="24836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0" name="Connecteur droit avec flèche 19"/>
          <p:cNvCxnSpPr/>
          <p:nvPr/>
        </p:nvCxnSpPr>
        <p:spPr bwMode="auto">
          <a:xfrm flipV="1">
            <a:off x="1727890" y="5152139"/>
            <a:ext cx="861417" cy="18244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21" name="Image 20"/>
          <p:cNvPicPr>
            <a:picLocks/>
          </p:cNvPicPr>
          <p:nvPr/>
        </p:nvPicPr>
        <p:blipFill>
          <a:blip r:embed="rId3" cstate="email">
            <a:extLst>
              <a:ext uri="{28A0092B-C50C-407E-A947-70E740481C1C}">
                <a14:useLocalDpi xmlns:a14="http://schemas.microsoft.com/office/drawing/2010/main"/>
              </a:ext>
            </a:extLst>
          </a:blip>
          <a:stretch>
            <a:fillRect/>
          </a:stretch>
        </p:blipFill>
        <p:spPr>
          <a:xfrm>
            <a:off x="4995332" y="3794340"/>
            <a:ext cx="3527998" cy="2480412"/>
          </a:xfrm>
          <a:prstGeom prst="rect">
            <a:avLst/>
          </a:prstGeom>
        </p:spPr>
      </p:pic>
    </p:spTree>
    <p:extLst>
      <p:ext uri="{BB962C8B-B14F-4D97-AF65-F5344CB8AC3E}">
        <p14:creationId xmlns:p14="http://schemas.microsoft.com/office/powerpoint/2010/main" val="1987569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18" presetClass="entr" presetSubtype="12"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strips(downLeft)">
                                      <p:cBhvr>
                                        <p:cTn id="34" dur="1000"/>
                                        <p:tgtEl>
                                          <p:spTgt spid="7"/>
                                        </p:tgtEl>
                                      </p:cBhvr>
                                    </p:animEffect>
                                  </p:childTnLst>
                                </p:cTn>
                              </p:par>
                            </p:childTnLst>
                          </p:cTn>
                        </p:par>
                        <p:par>
                          <p:cTn id="35" fill="hold">
                            <p:stCondLst>
                              <p:cond delay="1000"/>
                            </p:stCondLst>
                            <p:childTnLst>
                              <p:par>
                                <p:cTn id="36" presetID="18" presetClass="entr" presetSubtype="12"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strips(downLeft)">
                                      <p:cBhvr>
                                        <p:cTn id="38" dur="500"/>
                                        <p:tgtEl>
                                          <p:spTgt spid="17"/>
                                        </p:tgtEl>
                                      </p:cBhvr>
                                    </p:animEffect>
                                  </p:childTnLst>
                                </p:cTn>
                              </p:par>
                            </p:childTnLst>
                          </p:cTn>
                        </p:par>
                        <p:par>
                          <p:cTn id="39" fill="hold">
                            <p:stCondLst>
                              <p:cond delay="1500"/>
                            </p:stCondLst>
                            <p:childTnLst>
                              <p:par>
                                <p:cTn id="40" presetID="18" presetClass="entr" presetSubtype="12"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par>
                          <p:cTn id="43" fill="hold">
                            <p:stCondLst>
                              <p:cond delay="2000"/>
                            </p:stCondLst>
                            <p:childTnLst>
                              <p:par>
                                <p:cTn id="44" presetID="18" presetClass="entr" presetSubtype="9"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upLeft)">
                                      <p:cBhvr>
                                        <p:cTn id="46" dur="500"/>
                                        <p:tgtEl>
                                          <p:spTgt spid="19"/>
                                        </p:tgtEl>
                                      </p:cBhvr>
                                    </p:animEffect>
                                  </p:childTnLst>
                                </p:cTn>
                              </p:par>
                            </p:childTnLst>
                          </p:cTn>
                        </p:par>
                        <p:par>
                          <p:cTn id="47" fill="hold">
                            <p:stCondLst>
                              <p:cond delay="2500"/>
                            </p:stCondLst>
                            <p:childTnLst>
                              <p:par>
                                <p:cTn id="48" presetID="18" presetClass="entr" presetSubtype="6"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strips(downRight)">
                                      <p:cBhvr>
                                        <p:cTn id="50" dur="500"/>
                                        <p:tgtEl>
                                          <p:spTgt spid="20"/>
                                        </p:tgtEl>
                                      </p:cBhvr>
                                    </p:animEffec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animBg="1"/>
      <p:bldP spid="9" grpId="0"/>
      <p:bldP spid="10" grpId="0"/>
      <p:bldP spid="11" grpId="0"/>
      <p:bldP spid="12" grpId="0"/>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La </a:t>
            </a:r>
            <a:r>
              <a:rPr lang="fr-FR" dirty="0"/>
              <a:t>bible ne nous dit rien des 20 années qui suivent ces événements.</a:t>
            </a:r>
          </a:p>
          <a:p>
            <a:r>
              <a:rPr lang="fr-FR" dirty="0"/>
              <a:t>C’est alors que le peuple d’Israël pousse des cris à l’Eternel.</a:t>
            </a:r>
          </a:p>
          <a:p>
            <a:r>
              <a:rPr lang="fr-FR" dirty="0" smtClean="0"/>
              <a:t>Samuel </a:t>
            </a:r>
            <a:r>
              <a:rPr lang="fr-FR" dirty="0"/>
              <a:t>dit au peuple:</a:t>
            </a:r>
          </a:p>
          <a:p>
            <a:pPr lvl="2"/>
            <a:r>
              <a:rPr lang="fr-FR" dirty="0"/>
              <a:t>Si c'est de tout votre cœur que vous revenez à l'Eternel, enlevez du milieu de vous les dieux étrangers et les Astartés, dirigez votre cœur vers l'Eternel et servez-le lui seul. Il vous délivrera alors de l’oppression des Philistins. 1 Sam 7,3</a:t>
            </a:r>
          </a:p>
          <a:p>
            <a:r>
              <a:rPr lang="fr-FR" dirty="0"/>
              <a:t>Les Israélites enlèvent les dieux étrangers et servent l’Eternel seul</a:t>
            </a:r>
            <a:r>
              <a:rPr lang="fr-FR" dirty="0" smtClean="0"/>
              <a:t>.</a:t>
            </a:r>
            <a:endParaRPr lang="fr-FR" dirty="0"/>
          </a:p>
        </p:txBody>
      </p:sp>
    </p:spTree>
    <p:extLst>
      <p:ext uri="{BB962C8B-B14F-4D97-AF65-F5344CB8AC3E}">
        <p14:creationId xmlns:p14="http://schemas.microsoft.com/office/powerpoint/2010/main" val="3739406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smtClean="0"/>
              <a:t>Avons</a:t>
            </a:r>
            <a:r>
              <a:rPr lang="fr-FR" dirty="0"/>
              <a:t>-nous aussi une idole dans notre vie</a:t>
            </a:r>
            <a:r>
              <a:rPr lang="fr-FR" dirty="0" smtClean="0"/>
              <a:t>? Cela </a:t>
            </a:r>
            <a:r>
              <a:rPr lang="fr-FR" dirty="0"/>
              <a:t>peut être:</a:t>
            </a:r>
          </a:p>
          <a:p>
            <a:pPr lvl="1"/>
            <a:r>
              <a:rPr lang="fr-FR" dirty="0"/>
              <a:t>une chose qui a pris toute la place dans nos pensées,</a:t>
            </a:r>
          </a:p>
          <a:p>
            <a:pPr lvl="1"/>
            <a:r>
              <a:rPr lang="fr-FR" dirty="0"/>
              <a:t>une activité qui a placé Dieu en 2ème place ou l’a même relégué dans un coin caché de notre vie</a:t>
            </a:r>
            <a:r>
              <a:rPr lang="fr-FR" dirty="0" smtClean="0"/>
              <a:t>.</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488290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r>
              <a:rPr lang="fr-FR" dirty="0" smtClean="0"/>
              <a:t>L’histoire </a:t>
            </a:r>
            <a:r>
              <a:rPr lang="fr-FR" dirty="0"/>
              <a:t>de Samuel se déroule en Israël à la fin de la période des Juges, vers l’an 1000 av JC.</a:t>
            </a:r>
          </a:p>
          <a:p>
            <a:r>
              <a:rPr lang="fr-FR" dirty="0" err="1"/>
              <a:t>Elkana</a:t>
            </a:r>
            <a:r>
              <a:rPr lang="fr-FR" dirty="0"/>
              <a:t> habite à Rama, dans les montagnes d’Ephraïm.</a:t>
            </a:r>
          </a:p>
          <a:p>
            <a:r>
              <a:rPr lang="fr-FR" dirty="0"/>
              <a:t>Il a 2 femmes: </a:t>
            </a:r>
            <a:r>
              <a:rPr lang="fr-FR" dirty="0" err="1"/>
              <a:t>Peninna</a:t>
            </a:r>
            <a:r>
              <a:rPr lang="fr-FR" dirty="0"/>
              <a:t> et Anne.</a:t>
            </a:r>
          </a:p>
          <a:p>
            <a:r>
              <a:rPr lang="fr-FR" dirty="0"/>
              <a:t>Chaque année, il va à Silo pour adorer l’Eternel et lui offrir des sacrifices</a:t>
            </a:r>
            <a:r>
              <a:rPr lang="fr-FR" dirty="0" smtClean="0"/>
              <a:t>.</a:t>
            </a:r>
            <a:endParaRPr lang="fr-FR" dirty="0"/>
          </a:p>
        </p:txBody>
      </p:sp>
      <p:pic>
        <p:nvPicPr>
          <p:cNvPr id="5" name="Espace réservé pour une image  4"/>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3137"/>
          <a:stretch/>
        </p:blipFill>
        <p:spPr/>
      </p:pic>
      <p:sp>
        <p:nvSpPr>
          <p:cNvPr id="2" name="Titre 1"/>
          <p:cNvSpPr>
            <a:spLocks noGrp="1"/>
          </p:cNvSpPr>
          <p:nvPr>
            <p:ph type="title" idx="4294967295"/>
          </p:nvPr>
        </p:nvSpPr>
        <p:spPr>
          <a:xfrm>
            <a:off x="0" y="217488"/>
            <a:ext cx="3871913" cy="563562"/>
          </a:xfrm>
          <a:prstGeom prst="rect">
            <a:avLst/>
          </a:prstGeom>
        </p:spPr>
        <p:txBody>
          <a:bodyPr/>
          <a:lstStyle/>
          <a:p>
            <a:r>
              <a:rPr lang="fr-FR" dirty="0"/>
              <a:t>Naissance de </a:t>
            </a:r>
            <a:r>
              <a:rPr lang="fr-FR" dirty="0" smtClean="0"/>
              <a:t>Samuel</a:t>
            </a:r>
            <a:endParaRPr lang="fr-FR" dirty="0"/>
          </a:p>
        </p:txBody>
      </p:sp>
      <p:sp>
        <p:nvSpPr>
          <p:cNvPr id="6" name="Text Box 13"/>
          <p:cNvSpPr txBox="1">
            <a:spLocks noChangeArrowheads="1"/>
          </p:cNvSpPr>
          <p:nvPr/>
        </p:nvSpPr>
        <p:spPr bwMode="auto">
          <a:xfrm>
            <a:off x="8500768" y="6011334"/>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1203025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Samuel </a:t>
            </a:r>
            <a:r>
              <a:rPr lang="fr-FR" dirty="0"/>
              <a:t>rassemble le peuple à </a:t>
            </a:r>
            <a:r>
              <a:rPr lang="fr-FR" dirty="0" err="1"/>
              <a:t>Mitspa</a:t>
            </a:r>
            <a:r>
              <a:rPr lang="fr-FR" dirty="0"/>
              <a:t>.</a:t>
            </a:r>
          </a:p>
          <a:p>
            <a:r>
              <a:rPr lang="fr-FR" dirty="0"/>
              <a:t>Le peuple se met à jeûner en disant:</a:t>
            </a:r>
          </a:p>
          <a:p>
            <a:pPr lvl="2"/>
            <a:r>
              <a:rPr lang="fr-FR" dirty="0"/>
              <a:t>Nous avons péché contre l'Eternel! 1 Sam </a:t>
            </a:r>
            <a:r>
              <a:rPr lang="fr-FR" dirty="0" smtClean="0"/>
              <a:t>7,6</a:t>
            </a:r>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flipH="1">
            <a:off x="8759452" y="6104502"/>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PL</a:t>
            </a:r>
            <a:endParaRPr lang="fr-FR" sz="1200" b="0" dirty="0">
              <a:solidFill>
                <a:srgbClr val="4D4D4D"/>
              </a:solidFill>
              <a:latin typeface="+mj-lt"/>
            </a:endParaRPr>
          </a:p>
        </p:txBody>
      </p:sp>
    </p:spTree>
    <p:extLst>
      <p:ext uri="{BB962C8B-B14F-4D97-AF65-F5344CB8AC3E}">
        <p14:creationId xmlns:p14="http://schemas.microsoft.com/office/powerpoint/2010/main" val="1514420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Les </a:t>
            </a:r>
            <a:r>
              <a:rPr lang="fr-FR" dirty="0"/>
              <a:t>Philistins montent </a:t>
            </a:r>
            <a:r>
              <a:rPr lang="fr-FR" dirty="0" smtClean="0"/>
              <a:t>attaquer </a:t>
            </a:r>
            <a:r>
              <a:rPr lang="fr-FR" dirty="0"/>
              <a:t>Israël.</a:t>
            </a:r>
          </a:p>
          <a:p>
            <a:r>
              <a:rPr lang="fr-FR" dirty="0" smtClean="0"/>
              <a:t>Ceux-ci, effrayés, disent </a:t>
            </a:r>
            <a:r>
              <a:rPr lang="fr-FR" dirty="0"/>
              <a:t>à Samuel:</a:t>
            </a:r>
          </a:p>
          <a:p>
            <a:pPr lvl="2"/>
            <a:r>
              <a:rPr lang="fr-FR" dirty="0"/>
              <a:t>N'arrête pas de crier pour nous à l'Eternel, notre Dieu, afin qu'il nous sauve de la domination des Philistins.1 Sam 7,8</a:t>
            </a:r>
          </a:p>
          <a:p>
            <a:r>
              <a:rPr lang="fr-FR" dirty="0"/>
              <a:t>Samuel crie à L’Eternel qui exhausse sa prière.</a:t>
            </a:r>
          </a:p>
          <a:p>
            <a:r>
              <a:rPr lang="fr-FR" dirty="0"/>
              <a:t>L’Eternel fait tomber le tonnerre sur les Philistins qui sont mis en déroute puis battus par les Israélites</a:t>
            </a:r>
            <a:r>
              <a:rPr lang="fr-FR" dirty="0" smtClean="0"/>
              <a:t>.</a:t>
            </a:r>
            <a:endParaRPr lang="fr-FR" dirty="0"/>
          </a:p>
        </p:txBody>
      </p:sp>
      <p:pic>
        <p:nvPicPr>
          <p:cNvPr id="7" name="Espace réservé pour une image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8" name="Text Box 13"/>
          <p:cNvSpPr txBox="1">
            <a:spLocks noChangeArrowheads="1"/>
          </p:cNvSpPr>
          <p:nvPr/>
        </p:nvSpPr>
        <p:spPr bwMode="auto">
          <a:xfrm flipH="1">
            <a:off x="2803309" y="6581001"/>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4068199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FR" dirty="0" smtClean="0"/>
              <a:t>Satan </a:t>
            </a:r>
            <a:r>
              <a:rPr lang="fr-FR" dirty="0"/>
              <a:t>ne supporte pas qu’on se confie en Dieu.</a:t>
            </a:r>
          </a:p>
          <a:p>
            <a:r>
              <a:rPr lang="fr-FR" dirty="0"/>
              <a:t>J.H Alexander nous donne une belle description:</a:t>
            </a:r>
          </a:p>
          <a:p>
            <a:pPr lvl="1"/>
            <a:r>
              <a:rPr lang="fr-FR" dirty="0"/>
              <a:t>« Quand l‘Eglise discourt, l’adversaire rit; mais quand elle se jette à genoux, l’enfer tremble. </a:t>
            </a:r>
            <a:r>
              <a:rPr lang="fr-FR" dirty="0" smtClean="0"/>
              <a:t>»</a:t>
            </a:r>
            <a:endParaRPr lang="fr-FR" dirty="0"/>
          </a:p>
        </p:txBody>
      </p:sp>
      <p:sp>
        <p:nvSpPr>
          <p:cNvPr id="7" name="Titre 6"/>
          <p:cNvSpPr>
            <a:spLocks noGrp="1"/>
          </p:cNvSpPr>
          <p:nvPr>
            <p:ph type="title"/>
          </p:nvPr>
        </p:nvSpPr>
        <p:spPr/>
        <p:txBody>
          <a:bodyPr/>
          <a:lstStyle/>
          <a:p>
            <a:endParaRPr lang="fr-FR"/>
          </a:p>
        </p:txBody>
      </p:sp>
      <p:sp>
        <p:nvSpPr>
          <p:cNvPr id="8" name="Text Box 13"/>
          <p:cNvSpPr txBox="1">
            <a:spLocks noChangeArrowheads="1"/>
          </p:cNvSpPr>
          <p:nvPr/>
        </p:nvSpPr>
        <p:spPr bwMode="auto">
          <a:xfrm flipH="1">
            <a:off x="4193262" y="6314653"/>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711894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Samuel place une pierre près de </a:t>
            </a:r>
            <a:r>
              <a:rPr lang="fr-FR" dirty="0" err="1"/>
              <a:t>Mitspa</a:t>
            </a:r>
            <a:r>
              <a:rPr lang="fr-FR" dirty="0"/>
              <a:t> et l’appelle </a:t>
            </a:r>
            <a:r>
              <a:rPr lang="fr-FR" dirty="0" err="1"/>
              <a:t>Eben</a:t>
            </a:r>
            <a:r>
              <a:rPr lang="fr-FR" dirty="0"/>
              <a:t>-Ezer, ce qui signifie pierre du secours.</a:t>
            </a:r>
          </a:p>
          <a:p>
            <a:r>
              <a:rPr lang="fr-FR" dirty="0"/>
              <a:t>Les Philistins, humiliés, ne viennent plus sur le territoire d’Israël pendant toute la vie de Samuel.</a:t>
            </a:r>
          </a:p>
          <a:p>
            <a:r>
              <a:rPr lang="fr-FR" dirty="0" smtClean="0"/>
              <a:t>3 </a:t>
            </a:r>
            <a:r>
              <a:rPr lang="fr-FR" dirty="0"/>
              <a:t>choses me frappent dans la vie de Samuel:</a:t>
            </a:r>
          </a:p>
          <a:p>
            <a:pPr lvl="1"/>
            <a:r>
              <a:rPr lang="fr-FR" dirty="0"/>
              <a:t>Il cherche en toutes circonstances à plaire à Dieu et non aux hommes.</a:t>
            </a:r>
          </a:p>
          <a:p>
            <a:pPr lvl="1"/>
            <a:r>
              <a:rPr lang="fr-FR" dirty="0"/>
              <a:t>Son Seigneur est toujours à la première place.</a:t>
            </a:r>
          </a:p>
          <a:p>
            <a:pPr lvl="1"/>
            <a:r>
              <a:rPr lang="fr-FR" dirty="0"/>
              <a:t>Il a compris qu’il ne peut pas servir Dieu efficacement tout en voulant plaire aux hommes</a:t>
            </a:r>
            <a:r>
              <a:rPr lang="fr-FR" dirty="0" smtClean="0"/>
              <a:t>.</a:t>
            </a:r>
            <a:endParaRPr lang="fr-FR" dirty="0"/>
          </a:p>
        </p:txBody>
      </p:sp>
    </p:spTree>
    <p:extLst>
      <p:ext uri="{BB962C8B-B14F-4D97-AF65-F5344CB8AC3E}">
        <p14:creationId xmlns:p14="http://schemas.microsoft.com/office/powerpoint/2010/main" val="335212514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Devenu </a:t>
            </a:r>
            <a:r>
              <a:rPr lang="fr-FR" dirty="0"/>
              <a:t>âgé, Samuel établit ses fils juges sur Israël.</a:t>
            </a:r>
          </a:p>
          <a:p>
            <a:r>
              <a:rPr lang="fr-FR" dirty="0" smtClean="0"/>
              <a:t>Ils </a:t>
            </a:r>
            <a:r>
              <a:rPr lang="fr-FR" dirty="0"/>
              <a:t>ne marchent pas </a:t>
            </a:r>
            <a:r>
              <a:rPr lang="fr-FR" dirty="0" smtClean="0"/>
              <a:t>sur les traces de leur père.</a:t>
            </a:r>
            <a:endParaRPr lang="fr-FR" dirty="0"/>
          </a:p>
          <a:p>
            <a:pPr lvl="1"/>
            <a:r>
              <a:rPr lang="fr-FR" dirty="0"/>
              <a:t>Ils se livrent à des profits malhonnêtes,</a:t>
            </a:r>
          </a:p>
          <a:p>
            <a:pPr lvl="1"/>
            <a:r>
              <a:rPr lang="fr-FR" dirty="0"/>
              <a:t>Ils acceptent des cadeaux,</a:t>
            </a:r>
          </a:p>
          <a:p>
            <a:pPr lvl="1"/>
            <a:r>
              <a:rPr lang="fr-FR" dirty="0"/>
              <a:t>Ils tordent le droit.</a:t>
            </a:r>
          </a:p>
          <a:p>
            <a:r>
              <a:rPr lang="fr-FR" dirty="0"/>
              <a:t>Les anciens d’Israël disent à Samuel:</a:t>
            </a:r>
          </a:p>
          <a:p>
            <a:pPr lvl="2"/>
            <a:r>
              <a:rPr lang="fr-FR" dirty="0"/>
              <a:t>Te voilà vieux et tes fils ne marchent pas sur tes traces. Maintenant, établis sur nous un roi pour nous juger, comme on en trouve dans toutes les nations.1 Sam 8,5</a:t>
            </a:r>
          </a:p>
          <a:p>
            <a:r>
              <a:rPr lang="fr-FR" dirty="0"/>
              <a:t>Cette proposition déplaît à Samuel, il se met à prier l’Eternel</a:t>
            </a:r>
            <a:r>
              <a:rPr lang="fr-FR" dirty="0" smtClean="0"/>
              <a:t>.</a:t>
            </a:r>
            <a:endParaRPr lang="fr-FR" dirty="0"/>
          </a:p>
        </p:txBody>
      </p:sp>
      <p:sp>
        <p:nvSpPr>
          <p:cNvPr id="3" name="Titre 2"/>
          <p:cNvSpPr>
            <a:spLocks noGrp="1"/>
          </p:cNvSpPr>
          <p:nvPr>
            <p:ph type="title"/>
          </p:nvPr>
        </p:nvSpPr>
        <p:spPr/>
        <p:txBody>
          <a:bodyPr/>
          <a:lstStyle/>
          <a:p>
            <a:r>
              <a:rPr lang="fr-FR" dirty="0"/>
              <a:t>Demande d’un </a:t>
            </a:r>
            <a:r>
              <a:rPr lang="fr-FR" dirty="0" smtClean="0"/>
              <a:t>roi</a:t>
            </a:r>
            <a:endParaRPr lang="fr-FR" dirty="0"/>
          </a:p>
        </p:txBody>
      </p:sp>
    </p:spTree>
    <p:extLst>
      <p:ext uri="{BB962C8B-B14F-4D97-AF65-F5344CB8AC3E}">
        <p14:creationId xmlns:p14="http://schemas.microsoft.com/office/powerpoint/2010/main" val="694874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a:t>
            </a:r>
            <a:r>
              <a:rPr lang="fr-FR" dirty="0"/>
              <a:t>lui dit:</a:t>
            </a:r>
          </a:p>
          <a:p>
            <a:pPr lvl="2"/>
            <a:r>
              <a:rPr lang="fr-FR" dirty="0"/>
              <a:t>Ecoute le peuple dans tout ce qu'il te dira, car ce n'est pas toi qu'ils rejettent, c'est moi, afin que je ne règne plus sur eux. 1 Sam 8,7</a:t>
            </a:r>
          </a:p>
          <a:p>
            <a:r>
              <a:rPr lang="fr-FR" dirty="0"/>
              <a:t>Samuel avertit le peuple concernant les droits qu’aura le roi sur eux:</a:t>
            </a:r>
          </a:p>
          <a:p>
            <a:pPr lvl="2"/>
            <a:r>
              <a:rPr lang="fr-FR" dirty="0"/>
              <a:t>Voici quels seront les droits du roi qui régnera sur vous. Il prendra vos fils et les mettra sur ses chars ou parmi ses cavaliers, ou encore ils devront courir devant son char.</a:t>
            </a:r>
          </a:p>
          <a:p>
            <a:pPr lvl="2"/>
            <a:r>
              <a:rPr lang="fr-FR" dirty="0"/>
              <a:t>Il fera d'eux des chefs de milliers et des chefs de cinquantaines. Il les emploiera à labourer ses terres, à récolter ses moissons, à fabriquer ses armes de guerre et l’équipement de ses chars</a:t>
            </a:r>
            <a:r>
              <a:rPr lang="fr-FR" dirty="0" smtClean="0"/>
              <a:t>.</a:t>
            </a:r>
            <a:endParaRPr lang="fr-FR" dirty="0"/>
          </a:p>
        </p:txBody>
      </p:sp>
    </p:spTree>
    <p:extLst>
      <p:ext uri="{BB962C8B-B14F-4D97-AF65-F5344CB8AC3E}">
        <p14:creationId xmlns:p14="http://schemas.microsoft.com/office/powerpoint/2010/main" val="815882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2"/>
            <a:r>
              <a:rPr lang="fr-FR" dirty="0" smtClean="0"/>
              <a:t>Il </a:t>
            </a:r>
            <a:r>
              <a:rPr lang="fr-FR" dirty="0"/>
              <a:t>prendra vos filles pour faire d’elles des parfumeuses, des cuisinières et des boulangères.</a:t>
            </a:r>
          </a:p>
          <a:p>
            <a:pPr lvl="2"/>
            <a:r>
              <a:rPr lang="fr-FR" dirty="0"/>
              <a:t>Il prendra la meilleure partie de vos champs, de vos vignes et de vos oliviers et la donnera à ses serviteurs.</a:t>
            </a:r>
          </a:p>
          <a:p>
            <a:pPr lvl="2"/>
            <a:r>
              <a:rPr lang="fr-FR" dirty="0"/>
              <a:t>Il prendra la dîme du produit de vos champs et de vos vignes et la donnera à ses serviteurs. …</a:t>
            </a:r>
            <a:r>
              <a:rPr lang="fr-FR" sz="1800" dirty="0"/>
              <a:t>1 Sam 8,11-</a:t>
            </a:r>
            <a:r>
              <a:rPr lang="fr-FR" sz="1800" dirty="0" smtClean="0"/>
              <a:t>17</a:t>
            </a:r>
            <a:endParaRPr lang="fr-FR" sz="1800"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772505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 </a:t>
            </a:r>
            <a:r>
              <a:rPr lang="fr-FR" dirty="0"/>
              <a:t>peuple répond à Samuel:</a:t>
            </a:r>
          </a:p>
          <a:p>
            <a:pPr lvl="2"/>
            <a:r>
              <a:rPr lang="fr-FR" dirty="0"/>
              <a:t>Cela ne fait rien … il y aura quand même un roi sur nous, et nous aussi nous serons pareils à toutes les nations: notre roi nous jugera, il marchera à notre tête et conduira nos guerres.1 Sam 8,19-</a:t>
            </a:r>
            <a:r>
              <a:rPr lang="fr-FR" dirty="0" smtClean="0"/>
              <a:t>20</a:t>
            </a:r>
            <a:endParaRPr lang="fr-FR" dirty="0"/>
          </a:p>
        </p:txBody>
      </p:sp>
      <p:pic>
        <p:nvPicPr>
          <p:cNvPr id="5" name="Espace réservé pour une image  4"/>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243"/>
          <a:stretch/>
        </p:blipFill>
        <p:spPr>
          <a:xfrm>
            <a:off x="-22150" y="4005263"/>
            <a:ext cx="9166150" cy="2851150"/>
          </a:xfrm>
        </p:spPr>
      </p:pic>
    </p:spTree>
    <p:extLst>
      <p:ext uri="{BB962C8B-B14F-4D97-AF65-F5344CB8AC3E}">
        <p14:creationId xmlns:p14="http://schemas.microsoft.com/office/powerpoint/2010/main" val="3609786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FR" dirty="0" smtClean="0"/>
              <a:t>Nous </a:t>
            </a:r>
            <a:r>
              <a:rPr lang="fr-FR" dirty="0"/>
              <a:t>nous laissons souvent influencer par le comportement des gens qui nous entourent.</a:t>
            </a:r>
          </a:p>
          <a:p>
            <a:r>
              <a:rPr lang="fr-FR" dirty="0"/>
              <a:t>Est-il mauvais de les imiter?</a:t>
            </a:r>
          </a:p>
          <a:p>
            <a:pPr lvl="1"/>
            <a:r>
              <a:rPr lang="fr-FR" dirty="0"/>
              <a:t>Non si cela n’altère pas notre relation avec Dieu.</a:t>
            </a:r>
          </a:p>
          <a:p>
            <a:pPr lvl="1"/>
            <a:r>
              <a:rPr lang="fr-FR" dirty="0"/>
              <a:t>Oui si quelque chose vient entraver la communion que nous avons avec Lui</a:t>
            </a:r>
            <a:r>
              <a:rPr lang="fr-FR" dirty="0" smtClean="0"/>
              <a:t>.</a:t>
            </a:r>
            <a:endParaRPr lang="fr-FR" dirty="0"/>
          </a:p>
        </p:txBody>
      </p:sp>
      <p:sp>
        <p:nvSpPr>
          <p:cNvPr id="7" name="Text Box 13"/>
          <p:cNvSpPr txBox="1">
            <a:spLocks noChangeArrowheads="1"/>
          </p:cNvSpPr>
          <p:nvPr/>
        </p:nvSpPr>
        <p:spPr bwMode="auto">
          <a:xfrm flipH="1">
            <a:off x="8530778" y="6080703"/>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3033813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a:t>Faisons attention, nous sommes souvent comme les Israélites.</a:t>
            </a:r>
          </a:p>
          <a:p>
            <a:r>
              <a:rPr lang="fr-FR" dirty="0"/>
              <a:t>L’attrait de la chose convoitée risque de nous pousser à « gommer » tous les dangers.	</a:t>
            </a:r>
          </a:p>
          <a:p>
            <a:r>
              <a:rPr lang="fr-FR" dirty="0" smtClean="0"/>
              <a:t>Restons </a:t>
            </a:r>
            <a:r>
              <a:rPr lang="fr-FR" dirty="0"/>
              <a:t>attachés à notre Seigneur, demandons-Lui de nous guider </a:t>
            </a:r>
          </a:p>
          <a:p>
            <a:pPr lvl="1"/>
            <a:r>
              <a:rPr lang="fr-FR" dirty="0"/>
              <a:t>dans nos grands choix </a:t>
            </a:r>
          </a:p>
          <a:p>
            <a:pPr lvl="1"/>
            <a:r>
              <a:rPr lang="fr-FR" dirty="0"/>
              <a:t>mais aussi dans nos décisions journalières.</a:t>
            </a:r>
          </a:p>
          <a:p>
            <a:r>
              <a:rPr lang="fr-FR" dirty="0"/>
              <a:t>N’acceptons dans nos vies aucune chose que Dieu n’approuve pas</a:t>
            </a:r>
            <a:r>
              <a:rPr lang="fr-FR" dirty="0" smtClean="0"/>
              <a:t>.</a:t>
            </a:r>
            <a:endParaRPr lang="fr-FR" dirty="0"/>
          </a:p>
        </p:txBody>
      </p:sp>
      <p:sp>
        <p:nvSpPr>
          <p:cNvPr id="6" name="Text Box 13"/>
          <p:cNvSpPr txBox="1">
            <a:spLocks noChangeArrowheads="1"/>
          </p:cNvSpPr>
          <p:nvPr/>
        </p:nvSpPr>
        <p:spPr bwMode="auto">
          <a:xfrm flipH="1">
            <a:off x="8530778" y="6080703"/>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3824446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62000" y="936743"/>
            <a:ext cx="8787267" cy="5172605"/>
          </a:xfrm>
        </p:spPr>
        <p:txBody>
          <a:bodyPr/>
          <a:lstStyle/>
          <a:p>
            <a:r>
              <a:rPr lang="fr-FR" dirty="0" err="1" smtClean="0"/>
              <a:t>Peninna</a:t>
            </a:r>
            <a:r>
              <a:rPr lang="fr-FR" dirty="0" smtClean="0"/>
              <a:t> </a:t>
            </a:r>
            <a:r>
              <a:rPr lang="fr-FR" dirty="0"/>
              <a:t>a des enfants mais Anne n’en n’a pas.</a:t>
            </a:r>
          </a:p>
          <a:p>
            <a:r>
              <a:rPr lang="fr-FR" dirty="0"/>
              <a:t>A chaque fois, </a:t>
            </a:r>
            <a:r>
              <a:rPr lang="fr-FR" dirty="0" err="1"/>
              <a:t>Peninna</a:t>
            </a:r>
            <a:r>
              <a:rPr lang="fr-FR" dirty="0"/>
              <a:t> se moque d’Anne et la pousse à s’irriter contre l’Eternel.</a:t>
            </a:r>
          </a:p>
          <a:p>
            <a:pPr lvl="2"/>
            <a:r>
              <a:rPr lang="fr-FR" dirty="0"/>
              <a:t>Sa rivale lui prodiguait les mortifications, pour la porter à s'irriter de ce que l'Éternel l'avait rendue stérile. 1 Sam </a:t>
            </a:r>
            <a:r>
              <a:rPr lang="fr-FR" dirty="0" smtClean="0"/>
              <a:t>1,6</a:t>
            </a:r>
            <a:endParaRPr lang="fr-FR" dirty="0"/>
          </a:p>
        </p:txBody>
      </p:sp>
      <p:pic>
        <p:nvPicPr>
          <p:cNvPr id="5" name="Espace réservé pour une image  4"/>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2225" y="4005263"/>
            <a:ext cx="9164638" cy="2851150"/>
          </a:xfrm>
        </p:spPr>
      </p:pic>
    </p:spTree>
    <p:extLst>
      <p:ext uri="{BB962C8B-B14F-4D97-AF65-F5344CB8AC3E}">
        <p14:creationId xmlns:p14="http://schemas.microsoft.com/office/powerpoint/2010/main" val="3526977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Saül </a:t>
            </a:r>
            <a:r>
              <a:rPr lang="fr-FR" dirty="0"/>
              <a:t>est un jeune homme de la tribu de Benjamin.</a:t>
            </a:r>
          </a:p>
          <a:p>
            <a:r>
              <a:rPr lang="fr-FR" dirty="0"/>
              <a:t>La bible nous le décrit ainsi:</a:t>
            </a:r>
          </a:p>
          <a:p>
            <a:pPr lvl="2"/>
            <a:r>
              <a:rPr lang="fr-FR" dirty="0" err="1"/>
              <a:t>Kis</a:t>
            </a:r>
            <a:r>
              <a:rPr lang="fr-FR" dirty="0"/>
              <a:t> avait un fils du nom de Saül, qui était jeune et beau, plus beau que tous les Israélites, et qui les dépassait tous d’une tête.1 Sam 9,2</a:t>
            </a:r>
          </a:p>
          <a:p>
            <a:r>
              <a:rPr lang="fr-FR" dirty="0"/>
              <a:t>Les ânesses de son père sont égarées. Saül part à leur recherche.</a:t>
            </a:r>
          </a:p>
          <a:p>
            <a:r>
              <a:rPr lang="fr-FR" dirty="0"/>
              <a:t>Ne les trouvant pas, son serviteur lui propose de consulter le prophète Samuel</a:t>
            </a:r>
            <a:r>
              <a:rPr lang="fr-FR" dirty="0" smtClean="0"/>
              <a:t>.</a:t>
            </a:r>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itre 4"/>
          <p:cNvSpPr>
            <a:spLocks noGrp="1"/>
          </p:cNvSpPr>
          <p:nvPr>
            <p:ph type="title"/>
          </p:nvPr>
        </p:nvSpPr>
        <p:spPr/>
        <p:txBody>
          <a:bodyPr/>
          <a:lstStyle/>
          <a:p>
            <a:r>
              <a:rPr lang="fr-FR" dirty="0"/>
              <a:t>Samuel rencontre </a:t>
            </a:r>
            <a:r>
              <a:rPr lang="fr-FR" dirty="0" smtClean="0"/>
              <a:t>Saül</a:t>
            </a:r>
            <a:endParaRPr lang="fr-FR" dirty="0"/>
          </a:p>
        </p:txBody>
      </p:sp>
      <p:sp>
        <p:nvSpPr>
          <p:cNvPr id="6" name="Text Box 13"/>
          <p:cNvSpPr txBox="1">
            <a:spLocks noChangeArrowheads="1"/>
          </p:cNvSpPr>
          <p:nvPr/>
        </p:nvSpPr>
        <p:spPr bwMode="auto">
          <a:xfrm flipH="1">
            <a:off x="8191518" y="6025735"/>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1074675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Un </a:t>
            </a:r>
            <a:r>
              <a:rPr lang="fr-FR" dirty="0"/>
              <a:t>jour avant l’arrivée de Saül, l’Eternel avertit Samuel:</a:t>
            </a:r>
          </a:p>
          <a:p>
            <a:pPr lvl="2"/>
            <a:r>
              <a:rPr lang="fr-FR" dirty="0"/>
              <a:t>Demain, à cette heure-ci, je t'enverrai un homme du pays de Benjamin. Tu le désigneras par onction comme chef de mon peuple, d'Israël. Il sauvera mon peuple de l’oppression des Philistins. En effet, j'ai regardé mon peuple parce que son cri est venu jusqu'à moi.1 Sam 9,16</a:t>
            </a:r>
          </a:p>
          <a:p>
            <a:r>
              <a:rPr lang="fr-FR" dirty="0"/>
              <a:t>A l’arrivée de Saül, l’Eternel lui dit:</a:t>
            </a:r>
          </a:p>
          <a:p>
            <a:pPr lvl="2"/>
            <a:r>
              <a:rPr lang="fr-FR" dirty="0"/>
              <a:t>Voici l'homme dont je t'ai parlé, c'est lui qui régnera sur mon peuple.1 Sam 9,17</a:t>
            </a:r>
          </a:p>
          <a:p>
            <a:r>
              <a:rPr lang="fr-FR" dirty="0"/>
              <a:t>Le lendemain matin, Samuel verse de l’huile sur la tête de Saül et lui dit:</a:t>
            </a:r>
          </a:p>
          <a:p>
            <a:pPr lvl="2"/>
            <a:r>
              <a:rPr lang="fr-FR" dirty="0"/>
              <a:t>L'Eternel t'a désigné par onction pour que tu sois le chef de son héritage.1 Sam </a:t>
            </a:r>
            <a:r>
              <a:rPr lang="fr-FR" dirty="0" smtClean="0"/>
              <a:t>10,1</a:t>
            </a:r>
            <a:endParaRPr lang="fr-FR" dirty="0"/>
          </a:p>
        </p:txBody>
      </p:sp>
    </p:spTree>
    <p:extLst>
      <p:ext uri="{BB962C8B-B14F-4D97-AF65-F5344CB8AC3E}">
        <p14:creationId xmlns:p14="http://schemas.microsoft.com/office/powerpoint/2010/main" val="4038776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Après </a:t>
            </a:r>
            <a:r>
              <a:rPr lang="fr-FR" dirty="0"/>
              <a:t>avoir quitté Samuel, Saül reçoit un nouveau cœur et se met à prophétiser, comme le prophète l’avait annoncé</a:t>
            </a:r>
            <a:r>
              <a:rPr lang="fr-FR" dirty="0" smtClean="0"/>
              <a:t>.</a:t>
            </a:r>
            <a:endParaRPr lang="fr-FR" dirty="0"/>
          </a:p>
        </p:txBody>
      </p:sp>
    </p:spTree>
    <p:extLst>
      <p:ext uri="{BB962C8B-B14F-4D97-AF65-F5344CB8AC3E}">
        <p14:creationId xmlns:p14="http://schemas.microsoft.com/office/powerpoint/2010/main" val="3011416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Samuel </a:t>
            </a:r>
            <a:r>
              <a:rPr lang="fr-FR" dirty="0"/>
              <a:t>convoque le peuple à </a:t>
            </a:r>
            <a:r>
              <a:rPr lang="fr-FR" dirty="0" err="1"/>
              <a:t>Mitspa</a:t>
            </a:r>
            <a:r>
              <a:rPr lang="fr-FR" dirty="0"/>
              <a:t>.</a:t>
            </a:r>
          </a:p>
          <a:p>
            <a:r>
              <a:rPr lang="fr-FR" dirty="0"/>
              <a:t>Après avoir cherché Saül, il dit au peuple:</a:t>
            </a:r>
          </a:p>
          <a:p>
            <a:pPr lvl="2"/>
            <a:r>
              <a:rPr lang="fr-FR" dirty="0"/>
              <a:t>Voyez-vous celui que l'Eternel a choisi? Il n'y a personne dans tout le peuple qui soit pareil à lui. 1 Sam 10,24</a:t>
            </a:r>
          </a:p>
          <a:p>
            <a:r>
              <a:rPr lang="fr-FR" dirty="0"/>
              <a:t>Tout le peuple crie:</a:t>
            </a:r>
          </a:p>
          <a:p>
            <a:pPr lvl="2"/>
            <a:r>
              <a:rPr lang="fr-FR" dirty="0"/>
              <a:t>Vive le roi! 1 Sam </a:t>
            </a:r>
            <a:r>
              <a:rPr lang="fr-FR" dirty="0" smtClean="0"/>
              <a:t>10,24</a:t>
            </a:r>
            <a:endParaRPr lang="fr-FR"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re 2"/>
          <p:cNvSpPr>
            <a:spLocks noGrp="1"/>
          </p:cNvSpPr>
          <p:nvPr>
            <p:ph type="title"/>
          </p:nvPr>
        </p:nvSpPr>
        <p:spPr/>
        <p:txBody>
          <a:bodyPr/>
          <a:lstStyle/>
          <a:p>
            <a:r>
              <a:rPr lang="fr-FR" dirty="0"/>
              <a:t>Saül est désigné comme </a:t>
            </a:r>
            <a:r>
              <a:rPr lang="fr-FR" dirty="0" smtClean="0"/>
              <a:t>roi</a:t>
            </a:r>
            <a:endParaRPr lang="fr-FR" dirty="0"/>
          </a:p>
        </p:txBody>
      </p:sp>
      <p:sp>
        <p:nvSpPr>
          <p:cNvPr id="6" name="Text Box 13"/>
          <p:cNvSpPr txBox="1">
            <a:spLocks noChangeArrowheads="1"/>
          </p:cNvSpPr>
          <p:nvPr/>
        </p:nvSpPr>
        <p:spPr bwMode="auto">
          <a:xfrm flipH="1">
            <a:off x="8530778" y="5947007"/>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PL</a:t>
            </a:r>
            <a:endParaRPr lang="fr-FR" sz="1200" b="0" dirty="0">
              <a:solidFill>
                <a:srgbClr val="4D4D4D"/>
              </a:solidFill>
              <a:latin typeface="+mj-lt"/>
            </a:endParaRPr>
          </a:p>
        </p:txBody>
      </p:sp>
      <p:sp>
        <p:nvSpPr>
          <p:cNvPr id="7" name="Text Box 13"/>
          <p:cNvSpPr txBox="1">
            <a:spLocks noChangeArrowheads="1"/>
          </p:cNvSpPr>
          <p:nvPr/>
        </p:nvSpPr>
        <p:spPr bwMode="auto">
          <a:xfrm flipH="1">
            <a:off x="6477589" y="5944486"/>
            <a:ext cx="2144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dirty="0" smtClean="0">
                <a:solidFill>
                  <a:srgbClr val="4D4D4D"/>
                </a:solidFill>
                <a:latin typeface="+mj-lt"/>
              </a:rPr>
              <a:t>ruines à Mitspa</a:t>
            </a:r>
            <a:endParaRPr lang="fr-FR" sz="1600" b="0" dirty="0">
              <a:solidFill>
                <a:srgbClr val="4D4D4D"/>
              </a:solidFill>
              <a:latin typeface="+mj-lt"/>
            </a:endParaRPr>
          </a:p>
        </p:txBody>
      </p:sp>
    </p:spTree>
    <p:extLst>
      <p:ext uri="{BB962C8B-B14F-4D97-AF65-F5344CB8AC3E}">
        <p14:creationId xmlns:p14="http://schemas.microsoft.com/office/powerpoint/2010/main" val="3666374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err="1" smtClean="0"/>
              <a:t>Nachash</a:t>
            </a:r>
            <a:r>
              <a:rPr lang="fr-FR" dirty="0"/>
              <a:t>, roi des Ammonites, vient assiéger Jabès en Galaad.</a:t>
            </a:r>
          </a:p>
          <a:p>
            <a:r>
              <a:rPr lang="fr-FR" dirty="0"/>
              <a:t>Les habitants lui proposent de se mettre à son service</a:t>
            </a:r>
            <a:r>
              <a:rPr lang="fr-FR" dirty="0" smtClean="0"/>
              <a:t>.</a:t>
            </a:r>
            <a:endParaRPr lang="fr-FR"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3" name="Titre 2"/>
          <p:cNvSpPr>
            <a:spLocks noGrp="1"/>
          </p:cNvSpPr>
          <p:nvPr>
            <p:ph type="title"/>
          </p:nvPr>
        </p:nvSpPr>
        <p:spPr/>
        <p:txBody>
          <a:bodyPr/>
          <a:lstStyle/>
          <a:p>
            <a:r>
              <a:rPr lang="fr-FR" dirty="0"/>
              <a:t>Attaques des Ammonites</a:t>
            </a:r>
          </a:p>
        </p:txBody>
      </p:sp>
      <p:sp>
        <p:nvSpPr>
          <p:cNvPr id="7" name="Text Box 13"/>
          <p:cNvSpPr txBox="1">
            <a:spLocks noChangeArrowheads="1"/>
          </p:cNvSpPr>
          <p:nvPr/>
        </p:nvSpPr>
        <p:spPr bwMode="auto">
          <a:xfrm flipH="1">
            <a:off x="3275331" y="6197732"/>
            <a:ext cx="2144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dirty="0" smtClean="0">
                <a:solidFill>
                  <a:srgbClr val="4D4D4D"/>
                </a:solidFill>
                <a:latin typeface="+mj-lt"/>
              </a:rPr>
              <a:t>Jabès en Galaad</a:t>
            </a:r>
            <a:endParaRPr lang="fr-FR" sz="1600" b="0" dirty="0">
              <a:solidFill>
                <a:srgbClr val="4D4D4D"/>
              </a:solidFill>
              <a:latin typeface="+mj-lt"/>
            </a:endParaRPr>
          </a:p>
        </p:txBody>
      </p:sp>
      <p:sp>
        <p:nvSpPr>
          <p:cNvPr id="8" name="Text Box 13"/>
          <p:cNvSpPr txBox="1">
            <a:spLocks noChangeArrowheads="1"/>
          </p:cNvSpPr>
          <p:nvPr/>
        </p:nvSpPr>
        <p:spPr bwMode="auto">
          <a:xfrm flipH="1">
            <a:off x="8665898" y="6109127"/>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PL</a:t>
            </a:r>
            <a:endParaRPr lang="fr-FR" sz="1200" b="0" dirty="0">
              <a:solidFill>
                <a:srgbClr val="4D4D4D"/>
              </a:solidFill>
              <a:latin typeface="+mj-lt"/>
            </a:endParaRPr>
          </a:p>
        </p:txBody>
      </p:sp>
    </p:spTree>
    <p:extLst>
      <p:ext uri="{BB962C8B-B14F-4D97-AF65-F5344CB8AC3E}">
        <p14:creationId xmlns:p14="http://schemas.microsoft.com/office/powerpoint/2010/main" val="102140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a:t>Il leur répond:</a:t>
            </a:r>
          </a:p>
          <a:p>
            <a:pPr lvl="2"/>
            <a:r>
              <a:rPr lang="fr-FR" dirty="0"/>
              <a:t>Je traiterai avec vous à condition de vous crever à tous l'œil droit et de jeter ainsi la honte sur tout Israël.1 Sam 11,2</a:t>
            </a:r>
          </a:p>
          <a:p>
            <a:r>
              <a:rPr lang="fr-FR" dirty="0"/>
              <a:t>Les anciens de Jabès lui répondent:</a:t>
            </a:r>
          </a:p>
          <a:p>
            <a:pPr lvl="2"/>
            <a:r>
              <a:rPr lang="fr-FR" dirty="0"/>
              <a:t>Accorde-nous une trêve de sept jours afin que nous envoyions des messagers dans tout le territoire d'Israël. Si personne ne vient nous secourir, nous nous livrerons à toi.1 Sam 11,3</a:t>
            </a:r>
          </a:p>
          <a:p>
            <a:r>
              <a:rPr lang="fr-FR" dirty="0"/>
              <a:t>Saül entend parler de la situation dans laquelle se trouvent les habitants de Jabès.</a:t>
            </a:r>
          </a:p>
          <a:p>
            <a:r>
              <a:rPr lang="fr-FR" dirty="0"/>
              <a:t>L’Esprit de Dieu vient sur lui et il entre dans une grande colère.</a:t>
            </a:r>
          </a:p>
          <a:p>
            <a:endParaRPr lang="fr-FR" dirty="0"/>
          </a:p>
        </p:txBody>
      </p:sp>
    </p:spTree>
    <p:extLst>
      <p:ext uri="{BB962C8B-B14F-4D97-AF65-F5344CB8AC3E}">
        <p14:creationId xmlns:p14="http://schemas.microsoft.com/office/powerpoint/2010/main" val="3630722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Il </a:t>
            </a:r>
            <a:r>
              <a:rPr lang="fr-FR" dirty="0"/>
              <a:t>prend une paire de bœufs, les coupe en morceaux et les envoie dans tout Israël en disant:</a:t>
            </a:r>
          </a:p>
          <a:p>
            <a:pPr lvl="2"/>
            <a:r>
              <a:rPr lang="fr-FR" dirty="0"/>
              <a:t>Si quelqu’un ne marche pas à la suite de Saül et de Samuel, ses bœufs seront traités de la même manière. 1 Sam 11,7</a:t>
            </a:r>
          </a:p>
          <a:p>
            <a:r>
              <a:rPr lang="fr-FR" dirty="0"/>
              <a:t>La terreur s’empare du peuple.</a:t>
            </a:r>
          </a:p>
          <a:p>
            <a:r>
              <a:rPr lang="fr-FR" dirty="0"/>
              <a:t>330’000 hommes se mettent à disposition de Saül</a:t>
            </a:r>
            <a:r>
              <a:rPr lang="fr-FR" dirty="0" smtClean="0"/>
              <a:t>.</a:t>
            </a:r>
          </a:p>
          <a:p>
            <a:r>
              <a:rPr lang="fr-FR" dirty="0"/>
              <a:t>A l’aurore, ils pénètrent dans le camp des Ammonites.</a:t>
            </a:r>
          </a:p>
          <a:p>
            <a:r>
              <a:rPr lang="fr-FR" dirty="0"/>
              <a:t>Ils les battent et les mettent en déroute durant toute la matinée.</a:t>
            </a:r>
          </a:p>
          <a:p>
            <a:endParaRPr lang="fr-FR" dirty="0"/>
          </a:p>
        </p:txBody>
      </p:sp>
    </p:spTree>
    <p:extLst>
      <p:ext uri="{BB962C8B-B14F-4D97-AF65-F5344CB8AC3E}">
        <p14:creationId xmlns:p14="http://schemas.microsoft.com/office/powerpoint/2010/main" val="14086586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Après </a:t>
            </a:r>
            <a:r>
              <a:rPr lang="fr-FR" dirty="0"/>
              <a:t>être revenu de cette magnifique victoire, le peuple dit à Samuel:</a:t>
            </a:r>
          </a:p>
          <a:p>
            <a:pPr lvl="2"/>
            <a:r>
              <a:rPr lang="fr-FR" dirty="0"/>
              <a:t>Quels sont les hommes qui refusaient de voir Saül régner sur eux? Livrez-les-nous et nous les ferons mourir. 1 Sam 11:</a:t>
            </a:r>
            <a:r>
              <a:rPr lang="fr-FR" dirty="0" smtClean="0"/>
              <a:t>12</a:t>
            </a:r>
            <a:endParaRPr lang="fr-FR" dirty="0"/>
          </a:p>
        </p:txBody>
      </p:sp>
      <p:pic>
        <p:nvPicPr>
          <p:cNvPr id="6" name="Espace réservé pour une image  5" descr="97489124.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flipH="1">
            <a:off x="8530778" y="5963719"/>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2392187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Saül </a:t>
            </a:r>
            <a:r>
              <a:rPr lang="fr-FR" dirty="0"/>
              <a:t>répond à la place de Samuel et dit:</a:t>
            </a:r>
          </a:p>
          <a:p>
            <a:pPr lvl="2"/>
            <a:r>
              <a:rPr lang="fr-FR" dirty="0"/>
              <a:t>Personne ne sera mis à mort aujourd’hui, car aujourd'hui l'Eternel a accompli une délivrance en Israël. 1 Sam </a:t>
            </a:r>
            <a:r>
              <a:rPr lang="fr-FR" dirty="0" smtClean="0"/>
              <a:t>11,13</a:t>
            </a:r>
          </a:p>
          <a:p>
            <a:r>
              <a:rPr lang="fr-FR" dirty="0"/>
              <a:t>Samuel se rend ensuite à Guilgal avec tout le peuple.</a:t>
            </a:r>
          </a:p>
          <a:p>
            <a:r>
              <a:rPr lang="fr-FR" dirty="0" smtClean="0"/>
              <a:t>Saül est </a:t>
            </a:r>
            <a:r>
              <a:rPr lang="fr-FR" dirty="0"/>
              <a:t>établi roi sur Israël devant l’Eternel.</a:t>
            </a:r>
          </a:p>
          <a:p>
            <a:pPr lvl="2"/>
            <a:endParaRPr lang="fr-FR"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1" y="3739094"/>
            <a:ext cx="9142413" cy="3158039"/>
          </a:xfrm>
        </p:spPr>
      </p:pic>
      <p:sp>
        <p:nvSpPr>
          <p:cNvPr id="6" name="Text Box 13"/>
          <p:cNvSpPr txBox="1">
            <a:spLocks noChangeArrowheads="1"/>
          </p:cNvSpPr>
          <p:nvPr/>
        </p:nvSpPr>
        <p:spPr bwMode="auto">
          <a:xfrm flipH="1">
            <a:off x="8324898" y="6528963"/>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FO</a:t>
            </a:r>
            <a:endParaRPr lang="fr-FR" sz="1200" b="0" dirty="0">
              <a:solidFill>
                <a:srgbClr val="FFFFFF"/>
              </a:solidFill>
              <a:latin typeface="+mj-lt"/>
            </a:endParaRPr>
          </a:p>
        </p:txBody>
      </p:sp>
    </p:spTree>
    <p:extLst>
      <p:ext uri="{BB962C8B-B14F-4D97-AF65-F5344CB8AC3E}">
        <p14:creationId xmlns:p14="http://schemas.microsoft.com/office/powerpoint/2010/main" val="1640537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58061"/>
            <a:ext cx="8787267" cy="5172605"/>
          </a:xfrm>
        </p:spPr>
        <p:txBody>
          <a:bodyPr/>
          <a:lstStyle/>
          <a:p>
            <a:r>
              <a:rPr lang="fr-FR" dirty="0" smtClean="0"/>
              <a:t>Samuel </a:t>
            </a:r>
            <a:r>
              <a:rPr lang="fr-FR" dirty="0"/>
              <a:t>dit à tout le peuple:</a:t>
            </a:r>
          </a:p>
          <a:p>
            <a:pPr lvl="2"/>
            <a:r>
              <a:rPr lang="fr-FR" dirty="0"/>
              <a:t>Je vous ai écoutés dans tout ce que vous m'avez dit et j'ai établi un roi sur vous. Désormais, c’est le roi qui marchera à votre tête. Quant à moi, je suis vieux, j'ai les cheveux blancs, et mes fils sont avec vous. J'ai marché à votre tête depuis ma jeunesse jusqu'à aujourd’hui. Me voici! Rendez témoignage contre moi, en présence de l'Eternel et de celui qu’il a désigné par onction. De qui ai-je pris le bœuf ou l'âne? Qui ai-je opprimé ou traité durement? De qui ai-je reçu un cadeau pour fermer les yeux sur lui? Je vous le rendrai. </a:t>
            </a:r>
            <a:r>
              <a:rPr lang="fr-FR" sz="1600" dirty="0"/>
              <a:t>1 Sam 12,1-</a:t>
            </a:r>
            <a:r>
              <a:rPr lang="fr-FR" sz="1600" dirty="0" smtClean="0"/>
              <a:t>3</a:t>
            </a:r>
            <a:endParaRPr lang="fr-FR" dirty="0" smtClean="0"/>
          </a:p>
          <a:p>
            <a:r>
              <a:rPr lang="fr-FR" dirty="0"/>
              <a:t>Ils lui répondent:</a:t>
            </a:r>
          </a:p>
          <a:p>
            <a:pPr lvl="2"/>
            <a:r>
              <a:rPr lang="fr-FR" dirty="0"/>
              <a:t>Tu ne nous as pas opprimés, tu ne nous as pas traités durement et tu n'as rien reçu de personne.1 Sam </a:t>
            </a:r>
            <a:r>
              <a:rPr lang="fr-FR" dirty="0" smtClean="0"/>
              <a:t>12,4</a:t>
            </a:r>
            <a:endParaRPr lang="fr-FR" dirty="0"/>
          </a:p>
        </p:txBody>
      </p:sp>
      <p:sp>
        <p:nvSpPr>
          <p:cNvPr id="3" name="Titre 2"/>
          <p:cNvSpPr>
            <a:spLocks noGrp="1"/>
          </p:cNvSpPr>
          <p:nvPr>
            <p:ph type="title"/>
          </p:nvPr>
        </p:nvSpPr>
        <p:spPr/>
        <p:txBody>
          <a:bodyPr/>
          <a:lstStyle/>
          <a:p>
            <a:r>
              <a:rPr lang="fr-FR" dirty="0"/>
              <a:t>Discours d’adieu de </a:t>
            </a:r>
            <a:r>
              <a:rPr lang="fr-FR" dirty="0" smtClean="0"/>
              <a:t>Samuel</a:t>
            </a:r>
            <a:endParaRPr lang="fr-FR" dirty="0"/>
          </a:p>
        </p:txBody>
      </p:sp>
    </p:spTree>
    <p:extLst>
      <p:ext uri="{BB962C8B-B14F-4D97-AF65-F5344CB8AC3E}">
        <p14:creationId xmlns:p14="http://schemas.microsoft.com/office/powerpoint/2010/main" val="279308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Espace réservé du texte 2"/>
          <p:cNvSpPr>
            <a:spLocks noGrp="1"/>
          </p:cNvSpPr>
          <p:nvPr>
            <p:ph type="body" sz="quarter" idx="12"/>
          </p:nvPr>
        </p:nvSpPr>
        <p:spPr/>
        <p:txBody>
          <a:bodyPr/>
          <a:lstStyle/>
          <a:p>
            <a:r>
              <a:rPr lang="fr-FR" dirty="0" smtClean="0"/>
              <a:t>Des </a:t>
            </a:r>
            <a:r>
              <a:rPr lang="fr-FR" dirty="0"/>
              <a:t>personnes autour de nous attendent peut-être une réponse de Dieu concernant un point de leur vie.</a:t>
            </a:r>
          </a:p>
          <a:p>
            <a:r>
              <a:rPr lang="fr-FR" dirty="0"/>
              <a:t>Ne les décourageons pas, soutenons-les </a:t>
            </a:r>
            <a:endParaRPr lang="fr-FR" dirty="0" smtClean="0"/>
          </a:p>
          <a:p>
            <a:pPr lvl="1"/>
            <a:r>
              <a:rPr lang="fr-FR" dirty="0" smtClean="0"/>
              <a:t>par </a:t>
            </a:r>
            <a:r>
              <a:rPr lang="fr-FR" dirty="0"/>
              <a:t>la prière </a:t>
            </a:r>
            <a:endParaRPr lang="fr-FR" dirty="0" smtClean="0"/>
          </a:p>
          <a:p>
            <a:pPr lvl="1"/>
            <a:r>
              <a:rPr lang="fr-FR" dirty="0" smtClean="0"/>
              <a:t>et </a:t>
            </a:r>
            <a:r>
              <a:rPr lang="fr-FR" dirty="0"/>
              <a:t>par des paroles d’encouragement</a:t>
            </a:r>
            <a:r>
              <a:rPr lang="fr-FR" dirty="0" smtClean="0"/>
              <a:t>.</a:t>
            </a:r>
          </a:p>
          <a:p>
            <a:r>
              <a:rPr lang="fr-FR" dirty="0" smtClean="0"/>
              <a:t>Dieu n’a pas la même gestion du temps que nous.</a:t>
            </a:r>
          </a:p>
          <a:p>
            <a:r>
              <a:rPr lang="fr-FR" dirty="0" smtClean="0"/>
              <a:t>Il sait quand opérer et répondre à nos appels, faisons-Lui confiance.</a:t>
            </a:r>
            <a:endParaRPr lang="fr-FR" dirty="0"/>
          </a:p>
        </p:txBody>
      </p:sp>
      <p:sp>
        <p:nvSpPr>
          <p:cNvPr id="6" name="Text Box 13"/>
          <p:cNvSpPr txBox="1">
            <a:spLocks noChangeArrowheads="1"/>
          </p:cNvSpPr>
          <p:nvPr/>
        </p:nvSpPr>
        <p:spPr bwMode="auto">
          <a:xfrm>
            <a:off x="8500768" y="6011334"/>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3004064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smtClean="0"/>
              <a:t>Pouvons</a:t>
            </a:r>
            <a:r>
              <a:rPr lang="fr-FR" dirty="0"/>
              <a:t>-nous avoir le même discours que Samuel?</a:t>
            </a:r>
          </a:p>
          <a:p>
            <a:r>
              <a:rPr lang="fr-FR" dirty="0"/>
              <a:t>Notre conduite dans la vie professionnelle et familiale fait-elle honneur à notre Seigneur?</a:t>
            </a:r>
          </a:p>
          <a:p>
            <a:endParaRPr lang="fr-FR" dirty="0"/>
          </a:p>
        </p:txBody>
      </p:sp>
      <p:sp>
        <p:nvSpPr>
          <p:cNvPr id="7" name="Titre 6"/>
          <p:cNvSpPr>
            <a:spLocks noGrp="1"/>
          </p:cNvSpPr>
          <p:nvPr>
            <p:ph type="title"/>
          </p:nvPr>
        </p:nvSpPr>
        <p:spPr/>
        <p:txBody>
          <a:bodyPr/>
          <a:lstStyle/>
          <a:p>
            <a:endParaRPr lang="fr-FR"/>
          </a:p>
        </p:txBody>
      </p:sp>
    </p:spTree>
    <p:extLst>
      <p:ext uri="{BB962C8B-B14F-4D97-AF65-F5344CB8AC3E}">
        <p14:creationId xmlns:p14="http://schemas.microsoft.com/office/powerpoint/2010/main" val="3614199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Samuel rappelle aux Israélites toutes les victoires que l’Eternel leur a accordées.</a:t>
            </a:r>
          </a:p>
          <a:p>
            <a:r>
              <a:rPr lang="fr-FR" dirty="0" smtClean="0"/>
              <a:t>Il </a:t>
            </a:r>
            <a:r>
              <a:rPr lang="fr-FR" dirty="0"/>
              <a:t>leur montre clairement quelle relation ils doivent avoir avec l’Eternel:</a:t>
            </a:r>
          </a:p>
          <a:p>
            <a:pPr lvl="2"/>
            <a:r>
              <a:rPr lang="fr-FR" dirty="0"/>
              <a:t>N’ayez pas peur! Vous avez certes fait tout ce mal, mais ne vous détournez pas de l'Eternel et servez-le de tout votre cœur. Ne vous détournez pas de lui, car cela reviendrait à suivre des choses sans valeur, qui ne peuvent apporter ni profit ni délivrance parce qu’elles sont elles-mêmes sans consistance.1 Sam 12,20-21</a:t>
            </a:r>
          </a:p>
          <a:p>
            <a:pPr lvl="2"/>
            <a:r>
              <a:rPr lang="fr-FR" dirty="0"/>
              <a:t>Seulement, craignez l'Eternel et servez-le fidèlement, de tout votre cœur. Voyez en effet quels actes extraordinaires il a accomplis parmi vous!. 1 Sam </a:t>
            </a:r>
            <a:r>
              <a:rPr lang="fr-FR" dirty="0" smtClean="0"/>
              <a:t>12,24</a:t>
            </a:r>
            <a:endParaRPr lang="fr-FR" dirty="0"/>
          </a:p>
        </p:txBody>
      </p:sp>
    </p:spTree>
    <p:extLst>
      <p:ext uri="{BB962C8B-B14F-4D97-AF65-F5344CB8AC3E}">
        <p14:creationId xmlns:p14="http://schemas.microsoft.com/office/powerpoint/2010/main" val="1102055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FR" dirty="0" smtClean="0"/>
              <a:t>Il </a:t>
            </a:r>
            <a:r>
              <a:rPr lang="fr-FR" dirty="0"/>
              <a:t>est motivant de rappeler les actions du Seigneur pour des serviteurs de Dieu il y a 100 ou 200 ans.</a:t>
            </a:r>
          </a:p>
          <a:p>
            <a:r>
              <a:rPr lang="fr-FR" dirty="0"/>
              <a:t>C’est une chose encore plus encourageante pour notre vie de foi d’entendre ce que le Seigneur a fait de merveilleux la semaine passée</a:t>
            </a:r>
            <a:r>
              <a:rPr lang="fr-FR" dirty="0" smtClean="0"/>
              <a:t>!</a:t>
            </a:r>
          </a:p>
          <a:p>
            <a:r>
              <a:rPr lang="fr-FR" dirty="0" smtClean="0"/>
              <a:t>Témoignons aux autres chrétiens des interventions de Dieu dans nos vies.</a:t>
            </a:r>
            <a:endParaRPr lang="fr-FR" dirty="0"/>
          </a:p>
        </p:txBody>
      </p:sp>
      <p:sp>
        <p:nvSpPr>
          <p:cNvPr id="6" name="Text Box 13"/>
          <p:cNvSpPr txBox="1">
            <a:spLocks noChangeArrowheads="1"/>
          </p:cNvSpPr>
          <p:nvPr/>
        </p:nvSpPr>
        <p:spPr bwMode="auto">
          <a:xfrm flipH="1">
            <a:off x="8636716" y="6058430"/>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1761128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Samuel </a:t>
            </a:r>
            <a:r>
              <a:rPr lang="fr-FR" dirty="0"/>
              <a:t>dit encore:</a:t>
            </a:r>
          </a:p>
          <a:p>
            <a:pPr lvl="2"/>
            <a:r>
              <a:rPr lang="fr-FR" dirty="0"/>
              <a:t>Loin de moi aussi de pécher contre l'Éternel, de cesser de prier pour vous ! Je vous enseignerai le bon et le droit chemin. 1 Sam </a:t>
            </a:r>
            <a:r>
              <a:rPr lang="fr-FR" dirty="0" smtClean="0"/>
              <a:t>12,23</a:t>
            </a:r>
            <a:endParaRPr lang="fr-FR" dirty="0"/>
          </a:p>
        </p:txBody>
      </p:sp>
      <p:pic>
        <p:nvPicPr>
          <p:cNvPr id="6" name="Espace réservé pour une image  5"/>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22225" y="3535623"/>
            <a:ext cx="9166225" cy="3348037"/>
          </a:xfrm>
        </p:spPr>
      </p:pic>
      <p:sp>
        <p:nvSpPr>
          <p:cNvPr id="7" name="Text Box 13"/>
          <p:cNvSpPr txBox="1">
            <a:spLocks noChangeArrowheads="1"/>
          </p:cNvSpPr>
          <p:nvPr/>
        </p:nvSpPr>
        <p:spPr bwMode="auto">
          <a:xfrm flipH="1">
            <a:off x="8324898" y="6579414"/>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FO</a:t>
            </a:r>
            <a:endParaRPr lang="fr-FR" sz="1200" b="0" dirty="0">
              <a:solidFill>
                <a:srgbClr val="FFFFFF"/>
              </a:solidFill>
              <a:latin typeface="+mj-lt"/>
            </a:endParaRPr>
          </a:p>
        </p:txBody>
      </p:sp>
    </p:spTree>
    <p:extLst>
      <p:ext uri="{BB962C8B-B14F-4D97-AF65-F5344CB8AC3E}">
        <p14:creationId xmlns:p14="http://schemas.microsoft.com/office/powerpoint/2010/main" val="4134543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a:t>Pour Samuel, la prière est une partie vitale de sa relation avec Dieu.</a:t>
            </a:r>
          </a:p>
          <a:p>
            <a:r>
              <a:rPr lang="fr-FR" dirty="0" smtClean="0"/>
              <a:t>Utilisons-l</a:t>
            </a:r>
            <a:r>
              <a:rPr lang="fr-FR" dirty="0"/>
              <a:t>a</a:t>
            </a:r>
            <a:r>
              <a:rPr lang="fr-FR" dirty="0" smtClean="0"/>
              <a:t> également pour </a:t>
            </a:r>
            <a:r>
              <a:rPr lang="fr-FR" dirty="0"/>
              <a:t>rester en contact avec Dieu</a:t>
            </a:r>
            <a:r>
              <a:rPr lang="fr-FR" dirty="0" smtClean="0"/>
              <a:t>.</a:t>
            </a:r>
            <a:endParaRPr lang="fr-FR" dirty="0"/>
          </a:p>
        </p:txBody>
      </p:sp>
      <p:sp>
        <p:nvSpPr>
          <p:cNvPr id="7" name="Titre 6"/>
          <p:cNvSpPr>
            <a:spLocks noGrp="1"/>
          </p:cNvSpPr>
          <p:nvPr>
            <p:ph type="title"/>
          </p:nvPr>
        </p:nvSpPr>
        <p:spPr/>
        <p:txBody>
          <a:bodyPr/>
          <a:lstStyle/>
          <a:p>
            <a:r>
              <a:rPr lang="fr-FR" dirty="0" smtClean="0"/>
              <a:t>la prière</a:t>
            </a:r>
            <a:endParaRPr lang="fr-FR" dirty="0"/>
          </a:p>
        </p:txBody>
      </p:sp>
    </p:spTree>
    <p:extLst>
      <p:ext uri="{BB962C8B-B14F-4D97-AF65-F5344CB8AC3E}">
        <p14:creationId xmlns:p14="http://schemas.microsoft.com/office/powerpoint/2010/main" val="4095963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Quelqu’un a dit qu’elle est la respiration du chrétien.</a:t>
            </a:r>
          </a:p>
          <a:p>
            <a:r>
              <a:rPr lang="fr-FR" dirty="0" smtClean="0"/>
              <a:t>L’image </a:t>
            </a:r>
            <a:r>
              <a:rPr lang="fr-FR" dirty="0"/>
              <a:t>est belle, elle montre que la prière</a:t>
            </a:r>
          </a:p>
          <a:p>
            <a:pPr lvl="1"/>
            <a:r>
              <a:rPr lang="fr-FR" dirty="0"/>
              <a:t>est vitale pour notre vie,</a:t>
            </a:r>
          </a:p>
          <a:p>
            <a:pPr lvl="1"/>
            <a:r>
              <a:rPr lang="fr-FR" dirty="0"/>
              <a:t>qu’elle doit être utilisée à tout moment de la journée.</a:t>
            </a:r>
          </a:p>
          <a:p>
            <a:r>
              <a:rPr lang="fr-FR" dirty="0"/>
              <a:t>Le Psaume 99 nous exhorte </a:t>
            </a:r>
          </a:p>
          <a:p>
            <a:pPr lvl="1"/>
            <a:r>
              <a:rPr lang="fr-FR" dirty="0"/>
              <a:t>à célébrer toute la grandeur de Dieu,</a:t>
            </a:r>
          </a:p>
          <a:p>
            <a:pPr lvl="1"/>
            <a:r>
              <a:rPr lang="fr-FR" dirty="0"/>
              <a:t>à nous prosterner à ses pieds.</a:t>
            </a:r>
          </a:p>
          <a:p>
            <a:pPr lvl="2"/>
            <a:r>
              <a:rPr lang="fr-FR" dirty="0"/>
              <a:t>Proclamez la grandeur de l’Eternel, notre Dieu, et prosternez-vous à ses pieds: il est saint! Ps 99:</a:t>
            </a:r>
            <a:r>
              <a:rPr lang="fr-FR" dirty="0" smtClean="0"/>
              <a:t>5</a:t>
            </a:r>
            <a:endParaRPr lang="fr-FR" dirty="0"/>
          </a:p>
        </p:txBody>
      </p:sp>
      <p:sp>
        <p:nvSpPr>
          <p:cNvPr id="7" name="Titre 6"/>
          <p:cNvSpPr>
            <a:spLocks noGrp="1"/>
          </p:cNvSpPr>
          <p:nvPr>
            <p:ph type="title"/>
          </p:nvPr>
        </p:nvSpPr>
        <p:spPr/>
        <p:txBody>
          <a:bodyPr/>
          <a:lstStyle/>
          <a:p>
            <a:endParaRPr lang="fr-FR" dirty="0"/>
          </a:p>
        </p:txBody>
      </p:sp>
    </p:spTree>
    <p:extLst>
      <p:ext uri="{BB962C8B-B14F-4D97-AF65-F5344CB8AC3E}">
        <p14:creationId xmlns:p14="http://schemas.microsoft.com/office/powerpoint/2010/main" val="609836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 </a:t>
            </a:r>
            <a:r>
              <a:rPr lang="fr-FR" dirty="0"/>
              <a:t>verset suivant fait le lien entre cette intimité avec Dieu et </a:t>
            </a:r>
            <a:r>
              <a:rPr lang="fr-FR" dirty="0" smtClean="0"/>
              <a:t>l’exhaussement </a:t>
            </a:r>
            <a:r>
              <a:rPr lang="fr-FR" dirty="0"/>
              <a:t>des prières:</a:t>
            </a:r>
          </a:p>
          <a:p>
            <a:pPr lvl="2"/>
            <a:r>
              <a:rPr lang="fr-FR" dirty="0"/>
              <a:t>Moïse et Aaron parmi ses prêtres, et Samuel parmi ceux qui faisaient appel à son nom, s’adressaient à l’Eternel, et il les exauçait. Ps 99:6</a:t>
            </a:r>
          </a:p>
          <a:p>
            <a:r>
              <a:rPr lang="fr-FR" dirty="0"/>
              <a:t>A nous de jouer</a:t>
            </a:r>
            <a:r>
              <a:rPr lang="fr-FR" dirty="0" smtClean="0"/>
              <a:t>!</a:t>
            </a:r>
            <a:endParaRPr lang="fr-FR" dirty="0"/>
          </a:p>
        </p:txBody>
      </p:sp>
      <p:sp>
        <p:nvSpPr>
          <p:cNvPr id="8" name="Titre 7"/>
          <p:cNvSpPr>
            <a:spLocks noGrp="1"/>
          </p:cNvSpPr>
          <p:nvPr>
            <p:ph type="title"/>
          </p:nvPr>
        </p:nvSpPr>
        <p:spPr/>
        <p:txBody>
          <a:bodyPr/>
          <a:lstStyle/>
          <a:p>
            <a:endParaRPr lang="fr-FR"/>
          </a:p>
        </p:txBody>
      </p:sp>
      <p:pic>
        <p:nvPicPr>
          <p:cNvPr id="10" name="Espace réservé pour une image  9"/>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97845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Les </a:t>
            </a:r>
            <a:r>
              <a:rPr lang="fr-FR" dirty="0"/>
              <a:t>Philistins se rassemblent pour combattre Israël.</a:t>
            </a:r>
          </a:p>
          <a:p>
            <a:r>
              <a:rPr lang="fr-FR" dirty="0"/>
              <a:t>Une énorme armée est prête à envahir le pays.</a:t>
            </a:r>
          </a:p>
          <a:p>
            <a:r>
              <a:rPr lang="fr-FR" dirty="0"/>
              <a:t>Les Israélites ont peur, ils se cachent dans des grottes, des buissons, des rochers</a:t>
            </a:r>
            <a:r>
              <a:rPr lang="fr-FR" dirty="0" smtClean="0"/>
              <a:t>.</a:t>
            </a:r>
            <a:endParaRPr lang="fr-FR"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3" name="Titre 2"/>
          <p:cNvSpPr>
            <a:spLocks noGrp="1"/>
          </p:cNvSpPr>
          <p:nvPr>
            <p:ph type="title"/>
          </p:nvPr>
        </p:nvSpPr>
        <p:spPr/>
        <p:txBody>
          <a:bodyPr/>
          <a:lstStyle/>
          <a:p>
            <a:r>
              <a:rPr lang="fr-FR" dirty="0"/>
              <a:t>Samuel réprimande </a:t>
            </a:r>
            <a:r>
              <a:rPr lang="fr-FR" dirty="0" smtClean="0"/>
              <a:t>Saül</a:t>
            </a:r>
            <a:endParaRPr lang="fr-FR" dirty="0"/>
          </a:p>
        </p:txBody>
      </p:sp>
      <p:sp>
        <p:nvSpPr>
          <p:cNvPr id="6" name="Text Box 13"/>
          <p:cNvSpPr txBox="1">
            <a:spLocks noChangeArrowheads="1"/>
          </p:cNvSpPr>
          <p:nvPr/>
        </p:nvSpPr>
        <p:spPr bwMode="auto">
          <a:xfrm flipH="1">
            <a:off x="4654290" y="6597713"/>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3385664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Samuel </a:t>
            </a:r>
            <a:r>
              <a:rPr lang="fr-FR" dirty="0"/>
              <a:t>avait dit à Saül de l’attendre pour offrir des sacrifices.</a:t>
            </a:r>
          </a:p>
          <a:p>
            <a:pPr lvl="2"/>
            <a:r>
              <a:rPr lang="fr-FR" dirty="0"/>
              <a:t>Puis tu descendras avant moi à Guilgal. Je descendrai vers toi pour offrir des holocaustes et des sacrifices de communion. Tu attendras 7 jours, jusqu'à ce que j'arrive vers toi et que je te dise ce que tu dois faire. 1 Sam 10:8</a:t>
            </a:r>
          </a:p>
          <a:p>
            <a:r>
              <a:rPr lang="fr-FR" dirty="0"/>
              <a:t>Après l’avoir attendu 7 jours, Saül offre lui-même le sacrifice</a:t>
            </a:r>
            <a:r>
              <a:rPr lang="fr-FR" dirty="0" smtClean="0"/>
              <a:t>.</a:t>
            </a:r>
          </a:p>
          <a:p>
            <a:r>
              <a:rPr lang="fr-FR" dirty="0"/>
              <a:t>Samuel arrive enfin et lui dit:</a:t>
            </a:r>
          </a:p>
          <a:p>
            <a:pPr lvl="2"/>
            <a:r>
              <a:rPr lang="fr-FR" dirty="0"/>
              <a:t>Qu'as-tu fait? 1 Sam 13:11</a:t>
            </a:r>
          </a:p>
          <a:p>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flipH="1">
            <a:off x="2875727" y="6560943"/>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PL</a:t>
            </a:r>
            <a:endParaRPr lang="fr-FR" sz="1200" b="0" dirty="0">
              <a:solidFill>
                <a:srgbClr val="4D4D4D"/>
              </a:solidFill>
              <a:latin typeface="+mj-lt"/>
            </a:endParaRPr>
          </a:p>
        </p:txBody>
      </p:sp>
    </p:spTree>
    <p:extLst>
      <p:ext uri="{BB962C8B-B14F-4D97-AF65-F5344CB8AC3E}">
        <p14:creationId xmlns:p14="http://schemas.microsoft.com/office/powerpoint/2010/main" val="2431605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Saül </a:t>
            </a:r>
            <a:r>
              <a:rPr lang="fr-FR" dirty="0"/>
              <a:t>lui répond:</a:t>
            </a:r>
          </a:p>
          <a:p>
            <a:pPr lvl="2"/>
            <a:r>
              <a:rPr lang="fr-FR" dirty="0"/>
              <a:t>Lorsque j'ai vu que le peuple se dispersait loin de moi, que tu n'arrivais pas dans le délai fixé et que les Philistins étaient rassemblés à </a:t>
            </a:r>
            <a:r>
              <a:rPr lang="fr-FR" dirty="0" err="1"/>
              <a:t>Micmash</a:t>
            </a:r>
            <a:r>
              <a:rPr lang="fr-FR" dirty="0"/>
              <a:t>, je me suis dit: ‘Les Philistins vont descendre m’attaquer à Guilgal et je n'ai pas imploré l'Eternel!’ C'est alors que je me suis fait violence et que j'ai offert l'holocauste.1 Sam 13:13-</a:t>
            </a:r>
            <a:r>
              <a:rPr lang="fr-FR" dirty="0" smtClean="0"/>
              <a:t>14</a:t>
            </a:r>
            <a:endParaRPr lang="fr-FR"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6" name="Text Box 13"/>
          <p:cNvSpPr txBox="1">
            <a:spLocks noChangeArrowheads="1"/>
          </p:cNvSpPr>
          <p:nvPr/>
        </p:nvSpPr>
        <p:spPr bwMode="auto">
          <a:xfrm flipH="1">
            <a:off x="2875727" y="6560943"/>
            <a:ext cx="624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PL</a:t>
            </a:r>
            <a:endParaRPr lang="fr-FR" sz="1200" b="0" dirty="0">
              <a:solidFill>
                <a:srgbClr val="4D4D4D"/>
              </a:solidFill>
              <a:latin typeface="+mj-lt"/>
            </a:endParaRPr>
          </a:p>
        </p:txBody>
      </p:sp>
    </p:spTree>
    <p:extLst>
      <p:ext uri="{BB962C8B-B14F-4D97-AF65-F5344CB8AC3E}">
        <p14:creationId xmlns:p14="http://schemas.microsoft.com/office/powerpoint/2010/main" val="683045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r>
              <a:rPr lang="fr-FR" dirty="0" err="1" smtClean="0"/>
              <a:t>Elkana</a:t>
            </a:r>
            <a:r>
              <a:rPr lang="fr-FR" dirty="0" smtClean="0"/>
              <a:t> </a:t>
            </a:r>
            <a:r>
              <a:rPr lang="fr-FR" dirty="0"/>
              <a:t>a de l’amour pour Anne; il la soutient et lui dit:</a:t>
            </a:r>
          </a:p>
          <a:p>
            <a:pPr lvl="2"/>
            <a:r>
              <a:rPr lang="fr-FR" dirty="0"/>
              <a:t>Anne, pourquoi pleures-tu, et ne manges-tu pas ? pourquoi ton </a:t>
            </a:r>
            <a:r>
              <a:rPr lang="fr-FR" dirty="0" err="1"/>
              <a:t>coeur</a:t>
            </a:r>
            <a:r>
              <a:rPr lang="fr-FR" dirty="0"/>
              <a:t> est-il attristé ? Est-ce que je ne vaux pas pour toi mieux que dix fils ? 1 Sam 1,8</a:t>
            </a:r>
          </a:p>
          <a:p>
            <a:r>
              <a:rPr lang="fr-FR" dirty="0"/>
              <a:t>Arrivée à Silo, Anne prie l’Eternel et pleure abondamment.</a:t>
            </a:r>
          </a:p>
          <a:p>
            <a:r>
              <a:rPr lang="fr-FR" dirty="0"/>
              <a:t>Elle fait le vœu suivant:</a:t>
            </a:r>
          </a:p>
          <a:p>
            <a:pPr lvl="2"/>
            <a:r>
              <a:rPr lang="fr-FR" dirty="0"/>
              <a:t>Eternel, maître de l’univers, si tu consens à regarder la détresse de ta servante, si tu te souviens de moi, si tu n'oublies pas ta servante et lui donnes un fils, je le consacrerai à l'Eternel pour toute la durée de sa vie et le rasoir ne passera pas sur sa tête. 1 Sam 1/</a:t>
            </a:r>
            <a:r>
              <a:rPr lang="fr-FR" dirty="0" smtClean="0"/>
              <a:t>11</a:t>
            </a:r>
            <a:endParaRPr lang="fr-FR" dirty="0"/>
          </a:p>
        </p:txBody>
      </p:sp>
    </p:spTree>
    <p:extLst>
      <p:ext uri="{BB962C8B-B14F-4D97-AF65-F5344CB8AC3E}">
        <p14:creationId xmlns:p14="http://schemas.microsoft.com/office/powerpoint/2010/main" val="114843370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Samuel rétorque:</a:t>
            </a:r>
          </a:p>
          <a:p>
            <a:pPr lvl="2"/>
            <a:r>
              <a:rPr lang="fr-FR" dirty="0"/>
              <a:t>Tu t’es comporté de façon stupide! Tu n'as pas respecté le commandement que l'Eternel, ton Dieu, t'avait donné. L'Eternel aurait affermi pour toujours ton règne sur Israël, mais maintenant ton règne ne durera pas. </a:t>
            </a:r>
            <a:r>
              <a:rPr lang="fr-FR" dirty="0" smtClean="0"/>
              <a:t>L'Eternel </a:t>
            </a:r>
            <a:r>
              <a:rPr lang="fr-FR" dirty="0"/>
              <a:t>s'est choisi un homme selon son cœur, et il l'a destiné à être le chef de son peuple. Cela arrivera parce que tu n'as pas respecté ce que l'Eternel t'avait ordonné. 1 Sam 13:13</a:t>
            </a:r>
          </a:p>
          <a:p>
            <a:endParaRPr lang="fr-FR" dirty="0"/>
          </a:p>
        </p:txBody>
      </p:sp>
    </p:spTree>
    <p:extLst>
      <p:ext uri="{BB962C8B-B14F-4D97-AF65-F5344CB8AC3E}">
        <p14:creationId xmlns:p14="http://schemas.microsoft.com/office/powerpoint/2010/main" val="4136969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Samuel </a:t>
            </a:r>
            <a:r>
              <a:rPr lang="fr-FR" dirty="0"/>
              <a:t>rapporte à Saül les paroles que l’Eternel lui a données:</a:t>
            </a:r>
          </a:p>
          <a:p>
            <a:pPr lvl="2"/>
            <a:r>
              <a:rPr lang="fr-FR" dirty="0"/>
              <a:t>Voici ce que dit l'Eternel, le maître de l’univers: Je me souviens de ce que les Amalécites ont fait à Israël lorsqu'ils lui ont barré le chemin à sa sortie d'Egypte.1 Sam 15:2-3</a:t>
            </a:r>
          </a:p>
          <a:p>
            <a:r>
              <a:rPr lang="fr-FR" dirty="0"/>
              <a:t>Les Israélites frappent les </a:t>
            </a:r>
            <a:r>
              <a:rPr lang="fr-FR" dirty="0" smtClean="0"/>
              <a:t>Amalécites </a:t>
            </a:r>
            <a:r>
              <a:rPr lang="fr-FR" dirty="0"/>
              <a:t>et détruisent tout ce qui leur appartient.</a:t>
            </a:r>
          </a:p>
          <a:p>
            <a:r>
              <a:rPr lang="fr-FR" dirty="0"/>
              <a:t>Contrairement aux ordres reçus, ils épargnent</a:t>
            </a:r>
          </a:p>
          <a:p>
            <a:pPr lvl="1"/>
            <a:r>
              <a:rPr lang="fr-FR" dirty="0"/>
              <a:t>les animaux en bonne santé (15:9),</a:t>
            </a:r>
          </a:p>
          <a:p>
            <a:pPr lvl="1"/>
            <a:r>
              <a:rPr lang="fr-FR" dirty="0"/>
              <a:t>tout ce qu’il y a de bon</a:t>
            </a:r>
            <a:r>
              <a:rPr lang="fr-FR" dirty="0" smtClean="0"/>
              <a:t>.</a:t>
            </a:r>
          </a:p>
          <a:p>
            <a:r>
              <a:rPr lang="fr-FR" dirty="0"/>
              <a:t>Après la bataille, Samuel reçoit à nouveau une parole de l’Eternel.</a:t>
            </a:r>
          </a:p>
          <a:p>
            <a:pPr lvl="1"/>
            <a:endParaRPr lang="fr-FR" dirty="0"/>
          </a:p>
        </p:txBody>
      </p:sp>
      <p:sp>
        <p:nvSpPr>
          <p:cNvPr id="3" name="Titre 2"/>
          <p:cNvSpPr>
            <a:spLocks noGrp="1"/>
          </p:cNvSpPr>
          <p:nvPr>
            <p:ph type="title"/>
          </p:nvPr>
        </p:nvSpPr>
        <p:spPr/>
        <p:txBody>
          <a:bodyPr/>
          <a:lstStyle/>
          <a:p>
            <a:r>
              <a:rPr lang="fr-FR" dirty="0"/>
              <a:t>Attaque des </a:t>
            </a:r>
            <a:r>
              <a:rPr lang="fr-FR" dirty="0" smtClean="0"/>
              <a:t>Amalécites</a:t>
            </a:r>
            <a:endParaRPr lang="fr-FR" dirty="0"/>
          </a:p>
        </p:txBody>
      </p:sp>
    </p:spTree>
    <p:extLst>
      <p:ext uri="{BB962C8B-B14F-4D97-AF65-F5344CB8AC3E}">
        <p14:creationId xmlns:p14="http://schemas.microsoft.com/office/powerpoint/2010/main" val="767398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Avez</a:t>
            </a:r>
            <a:r>
              <a:rPr lang="fr-FR" dirty="0"/>
              <a:t>-vous remarqué le nombre de fois que l’Eternel parle à Samuel?</a:t>
            </a:r>
          </a:p>
          <a:p>
            <a:r>
              <a:rPr lang="fr-FR" dirty="0"/>
              <a:t>Soyons attentifs à ce qu’il nous dit, mettons-le ensuite en pratique.</a:t>
            </a:r>
          </a:p>
          <a:p>
            <a:r>
              <a:rPr lang="fr-FR" dirty="0"/>
              <a:t>Dieu nous parle par la bible.</a:t>
            </a:r>
          </a:p>
          <a:p>
            <a:r>
              <a:rPr lang="fr-FR" dirty="0"/>
              <a:t>Il nous parle également par des visions, des paroles de connaissances.</a:t>
            </a:r>
          </a:p>
          <a:p>
            <a:pPr lvl="2"/>
            <a:r>
              <a:rPr lang="fr-FR" dirty="0"/>
              <a:t>…à l'un est donnée par l'Esprit une parole de sagesse; à un autre une parole de connaissance, selon le même Esprit;1 Co 12:</a:t>
            </a:r>
            <a:r>
              <a:rPr lang="fr-FR" dirty="0" smtClean="0"/>
              <a:t>8</a:t>
            </a:r>
          </a:p>
          <a:p>
            <a:r>
              <a:rPr lang="fr-FR" dirty="0"/>
              <a:t>Obéissons-Lui; ne déformons pas à notre manière ce qu’Il nous dit</a:t>
            </a:r>
            <a:r>
              <a:rPr lang="fr-FR" dirty="0" smtClean="0"/>
              <a:t>.</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467215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a:t>
            </a:r>
            <a:r>
              <a:rPr lang="fr-FR" dirty="0"/>
              <a:t>dit à Samuel:</a:t>
            </a:r>
          </a:p>
          <a:p>
            <a:pPr lvl="2"/>
            <a:r>
              <a:rPr lang="fr-FR" dirty="0"/>
              <a:t>Je regrette d'avoir établi Saül pour roi, car il se détourne de moi et n'accomplit pas mes paroles. 1 Sam 15:11</a:t>
            </a:r>
          </a:p>
          <a:p>
            <a:r>
              <a:rPr lang="fr-FR" dirty="0"/>
              <a:t>Samuel se rend vers Saül et lui révèle les paroles reçues de l’Eternel.</a:t>
            </a:r>
          </a:p>
          <a:p>
            <a:r>
              <a:rPr lang="fr-FR" dirty="0"/>
              <a:t>Saül lui répond:</a:t>
            </a:r>
          </a:p>
          <a:p>
            <a:pPr lvl="2"/>
            <a:r>
              <a:rPr lang="fr-FR" dirty="0"/>
              <a:t>J'ai écouté l'Eternel et j'ai suivi la voie où il m'envoyait. J'ai ramené </a:t>
            </a:r>
            <a:r>
              <a:rPr lang="fr-FR" dirty="0" err="1"/>
              <a:t>Agag</a:t>
            </a:r>
            <a:r>
              <a:rPr lang="fr-FR" dirty="0"/>
              <a:t>, le roi d'</a:t>
            </a:r>
            <a:r>
              <a:rPr lang="fr-FR" dirty="0" err="1"/>
              <a:t>Amalek</a:t>
            </a:r>
            <a:r>
              <a:rPr lang="fr-FR" dirty="0"/>
              <a:t>, et j'ai voué les Amalécites à la destruction. Mais le peuple a pris sur le butin les meilleures brebis et les meilleurs bœufs qui devaient être consacrés, afin de les offrir en sacrifice à l'Eternel, ton Dieu, à Guilgal.1 Sam 15:</a:t>
            </a:r>
            <a:r>
              <a:rPr lang="fr-FR" dirty="0" smtClean="0"/>
              <a:t>21</a:t>
            </a:r>
          </a:p>
          <a:p>
            <a:r>
              <a:rPr lang="fr-FR" dirty="0"/>
              <a:t>Saül reporte la faute sur le peuple.</a:t>
            </a:r>
          </a:p>
          <a:p>
            <a:pPr lvl="2"/>
            <a:endParaRPr lang="fr-FR" dirty="0"/>
          </a:p>
        </p:txBody>
      </p:sp>
    </p:spTree>
    <p:extLst>
      <p:ext uri="{BB962C8B-B14F-4D97-AF65-F5344CB8AC3E}">
        <p14:creationId xmlns:p14="http://schemas.microsoft.com/office/powerpoint/2010/main" val="601878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Prenons </a:t>
            </a:r>
            <a:r>
              <a:rPr lang="fr-FR" dirty="0"/>
              <a:t>nos responsabilités: ne rejetons pas nos écarts dans notre vie de foi </a:t>
            </a:r>
          </a:p>
          <a:p>
            <a:pPr lvl="1"/>
            <a:r>
              <a:rPr lang="fr-FR" dirty="0"/>
              <a:t>sur les autres,</a:t>
            </a:r>
          </a:p>
          <a:p>
            <a:pPr lvl="1"/>
            <a:r>
              <a:rPr lang="fr-FR" dirty="0"/>
              <a:t>sur les circonstances,</a:t>
            </a:r>
          </a:p>
          <a:p>
            <a:pPr lvl="1"/>
            <a:r>
              <a:rPr lang="fr-FR" dirty="0"/>
              <a:t>sur Satan.</a:t>
            </a:r>
          </a:p>
          <a:p>
            <a:r>
              <a:rPr lang="fr-FR" dirty="0"/>
              <a:t>Présentons à Dieu nos manquements, nos mauvaises pensées, nos péchés de toutes sortes.</a:t>
            </a:r>
          </a:p>
          <a:p>
            <a:r>
              <a:rPr lang="fr-FR" dirty="0"/>
              <a:t>Demandons-Lui de nous pardonner,</a:t>
            </a:r>
          </a:p>
          <a:p>
            <a:r>
              <a:rPr lang="fr-FR" dirty="0"/>
              <a:t>Rapprochons-nous de Dieu, aimons-Le toujours plus</a:t>
            </a:r>
            <a:r>
              <a:rPr lang="fr-FR" dirty="0" smtClean="0"/>
              <a:t>.</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144808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Samuel </a:t>
            </a:r>
            <a:r>
              <a:rPr lang="fr-FR" dirty="0"/>
              <a:t>explique à Saül que l’obéissance à l’Eternel est plus importante que les sacrifices. (15:23)</a:t>
            </a:r>
          </a:p>
          <a:p>
            <a:r>
              <a:rPr lang="fr-FR" dirty="0"/>
              <a:t>Il lui dit encore:</a:t>
            </a:r>
          </a:p>
          <a:p>
            <a:pPr lvl="2"/>
            <a:r>
              <a:rPr lang="fr-FR" dirty="0"/>
              <a:t>Oui, la révolte est aussi coupable que la divination, et la résistance au Seigneur est aussi fautive que le recours aux </a:t>
            </a:r>
            <a:r>
              <a:rPr lang="fr-FR" dirty="0" err="1"/>
              <a:t>théraphim</a:t>
            </a:r>
            <a:r>
              <a:rPr lang="fr-FR" dirty="0"/>
              <a:t>. Puisque tu as rejeté la parole de l'Eternel, il te rejette lui aussi comme roi. 1 Sam 15:</a:t>
            </a:r>
            <a:r>
              <a:rPr lang="fr-FR" dirty="0" smtClean="0"/>
              <a:t>23</a:t>
            </a:r>
            <a:endParaRPr lang="fr-FR" dirty="0"/>
          </a:p>
        </p:txBody>
      </p:sp>
    </p:spTree>
    <p:extLst>
      <p:ext uri="{BB962C8B-B14F-4D97-AF65-F5344CB8AC3E}">
        <p14:creationId xmlns:p14="http://schemas.microsoft.com/office/powerpoint/2010/main" val="118670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Quel est  notre état d’esprit lorsque nous louons Dieu?</a:t>
            </a:r>
          </a:p>
          <a:p>
            <a:r>
              <a:rPr lang="fr-FR" dirty="0"/>
              <a:t>Est-ce par obligation? Ou par habitude?</a:t>
            </a:r>
          </a:p>
          <a:p>
            <a:r>
              <a:rPr lang="fr-FR" dirty="0" smtClean="0"/>
              <a:t>C’est </a:t>
            </a:r>
            <a:r>
              <a:rPr lang="fr-FR" dirty="0"/>
              <a:t>l’amour de notre Dieu qui doit nous pousser à le louer. </a:t>
            </a:r>
            <a:endParaRPr lang="fr-FR" dirty="0" smtClean="0"/>
          </a:p>
          <a:p>
            <a:r>
              <a:rPr lang="fr-FR" dirty="0" smtClean="0"/>
              <a:t>Nous </a:t>
            </a:r>
            <a:r>
              <a:rPr lang="fr-FR" dirty="0"/>
              <a:t>pouvons entrer en contact avec Lui </a:t>
            </a:r>
          </a:p>
          <a:p>
            <a:pPr lvl="1"/>
            <a:r>
              <a:rPr lang="fr-FR" dirty="0"/>
              <a:t>à n’importe quel moment, </a:t>
            </a:r>
          </a:p>
          <a:p>
            <a:pPr lvl="1"/>
            <a:r>
              <a:rPr lang="fr-FR" dirty="0"/>
              <a:t>n’importe où.</a:t>
            </a:r>
          </a:p>
          <a:p>
            <a:r>
              <a:rPr lang="fr-FR" dirty="0"/>
              <a:t>C’est notre Seigneur, adorons-le</a:t>
            </a:r>
            <a:r>
              <a:rPr lang="fr-FR" dirty="0" smtClean="0"/>
              <a:t>.</a:t>
            </a:r>
            <a:endParaRPr lang="fr-FR" dirty="0"/>
          </a:p>
        </p:txBody>
      </p:sp>
      <p:pic>
        <p:nvPicPr>
          <p:cNvPr id="9" name="Espace réservé pour une image  8"/>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071146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a:t>
            </a:r>
            <a:r>
              <a:rPr lang="fr-FR" dirty="0"/>
              <a:t>envoie Samuel à </a:t>
            </a:r>
            <a:r>
              <a:rPr lang="fr-FR" dirty="0" err="1"/>
              <a:t>Bethléhem</a:t>
            </a:r>
            <a:r>
              <a:rPr lang="fr-FR" dirty="0"/>
              <a:t>.</a:t>
            </a:r>
          </a:p>
          <a:p>
            <a:r>
              <a:rPr lang="fr-FR" dirty="0"/>
              <a:t>Il l’informe qu’il y trouvera l’homme qui deviendra le futur roi d’Israël.</a:t>
            </a:r>
          </a:p>
          <a:p>
            <a:r>
              <a:rPr lang="fr-FR" dirty="0"/>
              <a:t>En arrivant, Samuel offre un sacrifice, comme l’Eternel le lui a dit.</a:t>
            </a:r>
          </a:p>
          <a:p>
            <a:r>
              <a:rPr lang="fr-FR" dirty="0"/>
              <a:t>L’Eternel lui a indiqué auparavant que le roi serait de la famille d’</a:t>
            </a:r>
            <a:r>
              <a:rPr lang="fr-FR" dirty="0" err="1"/>
              <a:t>Isaï</a:t>
            </a:r>
            <a:r>
              <a:rPr lang="fr-FR" dirty="0"/>
              <a:t>.</a:t>
            </a:r>
          </a:p>
          <a:p>
            <a:r>
              <a:rPr lang="fr-FR" dirty="0"/>
              <a:t>Quand il voit </a:t>
            </a:r>
            <a:r>
              <a:rPr lang="fr-FR" dirty="0" err="1"/>
              <a:t>Eliab</a:t>
            </a:r>
            <a:r>
              <a:rPr lang="fr-FR" dirty="0"/>
              <a:t>, un des fils de la famille, il se dit:</a:t>
            </a:r>
          </a:p>
          <a:p>
            <a:pPr lvl="2"/>
            <a:r>
              <a:rPr lang="fr-FR" dirty="0"/>
              <a:t>Certainement, celui que l'Eternel désigne par onction est ici devant lui. 1 Sam </a:t>
            </a:r>
            <a:r>
              <a:rPr lang="fr-FR" dirty="0" smtClean="0"/>
              <a:t>16,6</a:t>
            </a:r>
            <a:endParaRPr lang="fr-FR" dirty="0"/>
          </a:p>
        </p:txBody>
      </p:sp>
      <p:sp>
        <p:nvSpPr>
          <p:cNvPr id="3" name="Titre 2"/>
          <p:cNvSpPr>
            <a:spLocks noGrp="1"/>
          </p:cNvSpPr>
          <p:nvPr>
            <p:ph type="title"/>
          </p:nvPr>
        </p:nvSpPr>
        <p:spPr/>
        <p:txBody>
          <a:bodyPr/>
          <a:lstStyle/>
          <a:p>
            <a:r>
              <a:rPr lang="fr-FR" dirty="0"/>
              <a:t>Samuel à </a:t>
            </a:r>
            <a:r>
              <a:rPr lang="fr-FR" dirty="0" err="1" smtClean="0"/>
              <a:t>Bethléhem</a:t>
            </a:r>
            <a:endParaRPr lang="fr-FR" dirty="0"/>
          </a:p>
        </p:txBody>
      </p:sp>
    </p:spTree>
    <p:extLst>
      <p:ext uri="{BB962C8B-B14F-4D97-AF65-F5344CB8AC3E}">
        <p14:creationId xmlns:p14="http://schemas.microsoft.com/office/powerpoint/2010/main" val="31573778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a:t>
            </a:r>
            <a:r>
              <a:rPr lang="fr-FR" dirty="0"/>
              <a:t>lui répond:</a:t>
            </a:r>
          </a:p>
          <a:p>
            <a:pPr lvl="2"/>
            <a:r>
              <a:rPr lang="fr-FR" dirty="0" smtClean="0"/>
              <a:t>Ne </a:t>
            </a:r>
            <a:r>
              <a:rPr lang="fr-FR" dirty="0"/>
              <a:t>prête pas attention à son apparence et à sa grande taille, car je l'ai rejeté. En effet, l’Eternel n’a pas le même regard que l’homme: l'homme regarde à ce qui frappe les yeux, mais l'Eternel regarde au cœur. 1 Sam 16:7</a:t>
            </a:r>
          </a:p>
          <a:p>
            <a:r>
              <a:rPr lang="fr-FR" dirty="0" err="1"/>
              <a:t>Isaï</a:t>
            </a:r>
            <a:r>
              <a:rPr lang="fr-FR" dirty="0"/>
              <a:t> fait passer 7 de ses fils devant Samuel.</a:t>
            </a:r>
          </a:p>
          <a:p>
            <a:r>
              <a:rPr lang="fr-FR" dirty="0"/>
              <a:t>A chaque fois, l’Eternel dit à Samuel que ce n’est pas celui-là qu’il a choisi pour devenir roi.</a:t>
            </a:r>
          </a:p>
          <a:p>
            <a:r>
              <a:rPr lang="fr-FR" dirty="0"/>
              <a:t>Samuel demande à </a:t>
            </a:r>
            <a:r>
              <a:rPr lang="fr-FR" dirty="0" err="1"/>
              <a:t>Isaï</a:t>
            </a:r>
            <a:r>
              <a:rPr lang="fr-FR" dirty="0"/>
              <a:t> s’il n’a pas encore un fils.</a:t>
            </a:r>
          </a:p>
          <a:p>
            <a:endParaRPr lang="fr-FR" dirty="0"/>
          </a:p>
        </p:txBody>
      </p:sp>
    </p:spTree>
    <p:extLst>
      <p:ext uri="{BB962C8B-B14F-4D97-AF65-F5344CB8AC3E}">
        <p14:creationId xmlns:p14="http://schemas.microsoft.com/office/powerpoint/2010/main" val="41443934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Il répond:</a:t>
            </a:r>
          </a:p>
          <a:p>
            <a:pPr lvl="2"/>
            <a:r>
              <a:rPr lang="fr-FR" dirty="0"/>
              <a:t>Il reste encore le plus jeune, mais il garde les brebis. 1 Sam 16:11</a:t>
            </a:r>
          </a:p>
          <a:p>
            <a:r>
              <a:rPr lang="fr-FR" dirty="0" smtClean="0"/>
              <a:t>Samuel </a:t>
            </a:r>
            <a:r>
              <a:rPr lang="fr-FR" dirty="0"/>
              <a:t>envoie quelqu’un le chercher</a:t>
            </a:r>
            <a:r>
              <a:rPr lang="fr-FR" dirty="0" smtClean="0"/>
              <a:t>.</a:t>
            </a:r>
          </a:p>
          <a:p>
            <a:r>
              <a:rPr lang="fr-FR" dirty="0"/>
              <a:t>L’Eternel dit à Samuel:</a:t>
            </a:r>
          </a:p>
          <a:p>
            <a:pPr lvl="2"/>
            <a:r>
              <a:rPr lang="fr-FR" dirty="0"/>
              <a:t>Lève-toi, verse de l’huile sur lui, car c'est lui! 1 Sam 16:12</a:t>
            </a:r>
          </a:p>
          <a:p>
            <a:r>
              <a:rPr lang="fr-FR" dirty="0"/>
              <a:t>Samuel prend la corne d’huile et le consacre par onction au milieu de ses frères.</a:t>
            </a:r>
          </a:p>
          <a:p>
            <a:endParaRPr lang="fr-FR" dirty="0"/>
          </a:p>
        </p:txBody>
      </p:sp>
      <p:pic>
        <p:nvPicPr>
          <p:cNvPr id="10" name="Espace réservé pour une image  9"/>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147594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r="-13913"/>
          <a:stretch/>
        </p:blipFill>
        <p:spPr/>
      </p:pic>
      <p:sp>
        <p:nvSpPr>
          <p:cNvPr id="3" name="Espace réservé du texte 2"/>
          <p:cNvSpPr>
            <a:spLocks noGrp="1"/>
          </p:cNvSpPr>
          <p:nvPr>
            <p:ph type="body" sz="quarter" idx="12"/>
          </p:nvPr>
        </p:nvSpPr>
        <p:spPr/>
        <p:txBody>
          <a:bodyPr/>
          <a:lstStyle/>
          <a:p>
            <a:r>
              <a:rPr lang="fr-FR" dirty="0" smtClean="0"/>
              <a:t>Nous </a:t>
            </a:r>
            <a:r>
              <a:rPr lang="fr-FR" dirty="0"/>
              <a:t>pouvons faire une promesse à Dieu liée à l’accomplissement d’une prière.</a:t>
            </a:r>
          </a:p>
          <a:p>
            <a:r>
              <a:rPr lang="fr-FR" dirty="0"/>
              <a:t>Nous devons être prêts ensuite à mettre en pratique l’engagement que nous lui avons fait</a:t>
            </a:r>
            <a:r>
              <a:rPr lang="fr-FR" dirty="0" smtClean="0"/>
              <a:t>!</a:t>
            </a:r>
            <a:endParaRPr lang="fr-FR" dirty="0"/>
          </a:p>
        </p:txBody>
      </p:sp>
      <p:sp>
        <p:nvSpPr>
          <p:cNvPr id="4" name="Titre 3"/>
          <p:cNvSpPr>
            <a:spLocks noGrp="1"/>
          </p:cNvSpPr>
          <p:nvPr>
            <p:ph type="title"/>
          </p:nvPr>
        </p:nvSpPr>
        <p:spPr/>
        <p:txBody>
          <a:bodyPr/>
          <a:lstStyle/>
          <a:p>
            <a:endParaRPr lang="fr-FR"/>
          </a:p>
        </p:txBody>
      </p:sp>
      <p:sp>
        <p:nvSpPr>
          <p:cNvPr id="7" name="Text Box 13"/>
          <p:cNvSpPr txBox="1">
            <a:spLocks noChangeArrowheads="1"/>
          </p:cNvSpPr>
          <p:nvPr/>
        </p:nvSpPr>
        <p:spPr bwMode="auto">
          <a:xfrm>
            <a:off x="3684622" y="6314653"/>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234618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La </a:t>
            </a:r>
            <a:r>
              <a:rPr lang="fr-FR" dirty="0"/>
              <a:t>Bible nous donne peu </a:t>
            </a:r>
            <a:r>
              <a:rPr lang="fr-FR" dirty="0" smtClean="0"/>
              <a:t>d’informations </a:t>
            </a:r>
            <a:r>
              <a:rPr lang="fr-FR" dirty="0"/>
              <a:t>sur sa mort.</a:t>
            </a:r>
          </a:p>
          <a:p>
            <a:r>
              <a:rPr lang="fr-FR" dirty="0"/>
              <a:t>Il nous est simplement dit que le peuple se rassemble pour le pleurer.</a:t>
            </a:r>
          </a:p>
          <a:p>
            <a:pPr lvl="2"/>
            <a:r>
              <a:rPr lang="fr-FR" dirty="0"/>
              <a:t>Samuel mourut. Tout Israël se rassembla pour le pleurer et on l'enterra chez lui à Rama</a:t>
            </a:r>
            <a:r>
              <a:rPr lang="fr-FR" dirty="0" smtClean="0"/>
              <a:t>.</a:t>
            </a:r>
          </a:p>
          <a:p>
            <a:endParaRPr lang="fr-FR" dirty="0" smtClean="0"/>
          </a:p>
          <a:p>
            <a:r>
              <a:rPr lang="fr-FR" dirty="0" smtClean="0"/>
              <a:t>Après </a:t>
            </a:r>
            <a:r>
              <a:rPr lang="fr-FR" dirty="0"/>
              <a:t>un certain temps, les Philistins s’assemblent pour attaquer Israël près de </a:t>
            </a:r>
            <a:r>
              <a:rPr lang="fr-FR" dirty="0" err="1"/>
              <a:t>Guilboa</a:t>
            </a:r>
            <a:r>
              <a:rPr lang="fr-FR" dirty="0"/>
              <a:t>.</a:t>
            </a:r>
          </a:p>
          <a:p>
            <a:r>
              <a:rPr lang="fr-FR" dirty="0"/>
              <a:t>Effrayé, Saül recourt à l’occultisme.</a:t>
            </a:r>
          </a:p>
          <a:p>
            <a:r>
              <a:rPr lang="fr-FR" dirty="0"/>
              <a:t>Il se déguise et va de nuit chez une femme capable d’invoquer les esprits.</a:t>
            </a:r>
          </a:p>
          <a:p>
            <a:pPr lvl="2"/>
            <a:endParaRPr lang="fr-FR" dirty="0" smtClean="0"/>
          </a:p>
        </p:txBody>
      </p:sp>
      <p:sp>
        <p:nvSpPr>
          <p:cNvPr id="3" name="Titre 2"/>
          <p:cNvSpPr>
            <a:spLocks noGrp="1"/>
          </p:cNvSpPr>
          <p:nvPr>
            <p:ph type="title"/>
          </p:nvPr>
        </p:nvSpPr>
        <p:spPr/>
        <p:txBody>
          <a:bodyPr/>
          <a:lstStyle/>
          <a:p>
            <a:r>
              <a:rPr lang="fr-FR" dirty="0"/>
              <a:t>Mort de Samuel	</a:t>
            </a:r>
          </a:p>
        </p:txBody>
      </p:sp>
    </p:spTree>
    <p:extLst>
      <p:ext uri="{BB962C8B-B14F-4D97-AF65-F5344CB8AC3E}">
        <p14:creationId xmlns:p14="http://schemas.microsoft.com/office/powerpoint/2010/main" val="3708344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Il </a:t>
            </a:r>
            <a:r>
              <a:rPr lang="fr-FR" dirty="0"/>
              <a:t>lui demande de faire monter Samuel de la mort.</a:t>
            </a:r>
          </a:p>
          <a:p>
            <a:r>
              <a:rPr lang="fr-FR" dirty="0" smtClean="0"/>
              <a:t>Samuel </a:t>
            </a:r>
            <a:r>
              <a:rPr lang="fr-FR" dirty="0"/>
              <a:t>apparaît à Saül et lui dit:</a:t>
            </a:r>
          </a:p>
          <a:p>
            <a:pPr lvl="2"/>
            <a:r>
              <a:rPr lang="fr-FR" dirty="0"/>
              <a:t>Pourquoi as-tu troublé mon repos en me faisant monter? …Pourquoi donc me consultes-tu, puisque l'Eternel s'est détourné de toi et qu'il est devenu ton ennemi? </a:t>
            </a:r>
            <a:r>
              <a:rPr lang="fr-FR" dirty="0" smtClean="0"/>
              <a:t>L'Eternel </a:t>
            </a:r>
            <a:r>
              <a:rPr lang="fr-FR" dirty="0"/>
              <a:t>te traite comme je te l'avais annoncé de sa part: il a arraché la royauté de tes mains et l'a donnée à un autre, à David. 1 Sam 28:18</a:t>
            </a:r>
          </a:p>
          <a:p>
            <a:pPr lvl="2"/>
            <a:r>
              <a:rPr lang="fr-FR" dirty="0"/>
              <a:t>L'Eternel livrera même Israël avec toi entre les mains des Philistins. Demain, tes fils et toi, vous serez avec moi et l'Eternel livrera le camp d'Israël entre les mains des Philistins. 1 Sam 28:</a:t>
            </a:r>
            <a:r>
              <a:rPr lang="fr-FR" dirty="0" smtClean="0"/>
              <a:t>30</a:t>
            </a:r>
            <a:endParaRPr lang="fr-FR" dirty="0"/>
          </a:p>
        </p:txBody>
      </p:sp>
    </p:spTree>
    <p:extLst>
      <p:ext uri="{BB962C8B-B14F-4D97-AF65-F5344CB8AC3E}">
        <p14:creationId xmlns:p14="http://schemas.microsoft.com/office/powerpoint/2010/main" val="2348227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pour une image  4"/>
          <p:cNvSpPr>
            <a:spLocks noGrp="1"/>
          </p:cNvSpPr>
          <p:nvPr>
            <p:ph type="pic" sz="quarter" idx="13"/>
          </p:nvPr>
        </p:nvSpPr>
        <p:spPr/>
      </p:sp>
      <p:sp>
        <p:nvSpPr>
          <p:cNvPr id="2" name="Espace réservé du texte 1"/>
          <p:cNvSpPr>
            <a:spLocks noGrp="1"/>
          </p:cNvSpPr>
          <p:nvPr>
            <p:ph type="body" sz="quarter" idx="12"/>
          </p:nvPr>
        </p:nvSpPr>
        <p:spPr>
          <a:xfrm>
            <a:off x="579120" y="1004293"/>
            <a:ext cx="8324991" cy="1862667"/>
          </a:xfrm>
        </p:spPr>
        <p:txBody>
          <a:bodyPr/>
          <a:lstStyle/>
          <a:p>
            <a:r>
              <a:rPr lang="fr-FR" dirty="0" smtClean="0"/>
              <a:t>Satan </a:t>
            </a:r>
            <a:r>
              <a:rPr lang="fr-FR" dirty="0"/>
              <a:t>cherche à banaliser l’occultisme afin qu’on y ait recours.</a:t>
            </a:r>
          </a:p>
          <a:p>
            <a:r>
              <a:rPr lang="fr-FR" dirty="0"/>
              <a:t>Nos collègues de travail ou voisins nous décrivent des expériences qui semblent attirantes et dépourvues de danger.</a:t>
            </a:r>
          </a:p>
          <a:p>
            <a:r>
              <a:rPr lang="fr-FR" dirty="0"/>
              <a:t>Ne nous laissons pas tenter, demandons à notre Seigneur de nous protéger de ces attaques de Satan</a:t>
            </a:r>
            <a:r>
              <a:rPr lang="fr-FR" dirty="0" smtClean="0"/>
              <a:t>.</a:t>
            </a: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525734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Une </a:t>
            </a:r>
            <a:r>
              <a:rPr lang="fr-FR" dirty="0"/>
              <a:t>chose qui me frappe dans la vie de Samuel, c’est sa solitude.</a:t>
            </a:r>
          </a:p>
          <a:p>
            <a:r>
              <a:rPr lang="fr-FR" dirty="0"/>
              <a:t>Il est entouré de personnes qui n’ont pas Dieu comme Maître.</a:t>
            </a:r>
          </a:p>
          <a:p>
            <a:r>
              <a:rPr lang="fr-FR" dirty="0"/>
              <a:t>Il se trouve dans un milieu hostile à Dieu.</a:t>
            </a:r>
          </a:p>
          <a:p>
            <a:r>
              <a:rPr lang="fr-FR" dirty="0"/>
              <a:t>Et pourtant il Lui fait confiance, il communique avec Lui.</a:t>
            </a:r>
          </a:p>
          <a:p>
            <a:r>
              <a:rPr lang="fr-FR" dirty="0"/>
              <a:t>Samuel est un des plus fidèles serviteurs de Dieu dans l’Ancien testament.</a:t>
            </a:r>
          </a:p>
          <a:p>
            <a:r>
              <a:rPr lang="fr-FR" dirty="0"/>
              <a:t>Imitons-le</a:t>
            </a:r>
          </a:p>
          <a:p>
            <a:pPr lvl="1"/>
            <a:r>
              <a:rPr lang="fr-FR" dirty="0"/>
              <a:t>dans notre zèle et notre relation avec Dieu,</a:t>
            </a:r>
          </a:p>
          <a:p>
            <a:pPr lvl="1"/>
            <a:r>
              <a:rPr lang="fr-FR" dirty="0"/>
              <a:t>dans notre comportement avec les personnes qui nous entourent</a:t>
            </a:r>
            <a:r>
              <a:rPr lang="fr-FR" dirty="0" smtClean="0"/>
              <a:t>.</a:t>
            </a:r>
            <a:endParaRPr lang="fr-FR" dirty="0"/>
          </a:p>
        </p:txBody>
      </p:sp>
      <p:sp>
        <p:nvSpPr>
          <p:cNvPr id="3" name="Titre 2"/>
          <p:cNvSpPr>
            <a:spLocks noGrp="1"/>
          </p:cNvSpPr>
          <p:nvPr>
            <p:ph type="title"/>
          </p:nvPr>
        </p:nvSpPr>
        <p:spPr/>
        <p:txBody>
          <a:bodyPr/>
          <a:lstStyle/>
          <a:p>
            <a:r>
              <a:rPr lang="fr-FR" dirty="0" smtClean="0"/>
              <a:t>Conclusion</a:t>
            </a:r>
            <a:endParaRPr lang="fr-FR" dirty="0"/>
          </a:p>
        </p:txBody>
      </p:sp>
    </p:spTree>
    <p:extLst>
      <p:ext uri="{BB962C8B-B14F-4D97-AF65-F5344CB8AC3E}">
        <p14:creationId xmlns:p14="http://schemas.microsoft.com/office/powerpoint/2010/main" val="4519279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 </a:t>
            </a:r>
            <a:r>
              <a:rPr lang="fr-FR" dirty="0"/>
              <a:t>Seigneur aime nous avoir tout près de Lui.</a:t>
            </a:r>
          </a:p>
          <a:p>
            <a:r>
              <a:rPr lang="fr-FR" dirty="0" smtClean="0"/>
              <a:t>Cette </a:t>
            </a:r>
            <a:r>
              <a:rPr lang="fr-FR" dirty="0"/>
              <a:t>proximité </a:t>
            </a:r>
            <a:r>
              <a:rPr lang="fr-FR" dirty="0" smtClean="0"/>
              <a:t>va </a:t>
            </a:r>
            <a:r>
              <a:rPr lang="fr-FR" dirty="0"/>
              <a:t>dépendre</a:t>
            </a:r>
          </a:p>
          <a:p>
            <a:pPr lvl="1"/>
            <a:r>
              <a:rPr lang="fr-FR" dirty="0"/>
              <a:t>de notre amour pour Lui,</a:t>
            </a:r>
          </a:p>
          <a:p>
            <a:pPr lvl="1"/>
            <a:r>
              <a:rPr lang="fr-FR" dirty="0"/>
              <a:t>de notre dépendance de Lui.</a:t>
            </a:r>
          </a:p>
          <a:p>
            <a:endParaRPr lang="fr-FR" dirty="0"/>
          </a:p>
          <a:p>
            <a:endParaRPr lang="fr-FR" dirty="0"/>
          </a:p>
        </p:txBody>
      </p:sp>
      <p:sp>
        <p:nvSpPr>
          <p:cNvPr id="4" name="Titre 3"/>
          <p:cNvSpPr>
            <a:spLocks noGrp="1"/>
          </p:cNvSpPr>
          <p:nvPr>
            <p:ph type="title"/>
          </p:nvPr>
        </p:nvSpPr>
        <p:spPr/>
        <p:txBody>
          <a:bodyPr/>
          <a:lstStyle/>
          <a:p>
            <a:endParaRPr lang="fr-FR"/>
          </a:p>
        </p:txBody>
      </p:sp>
      <p:sp>
        <p:nvSpPr>
          <p:cNvPr id="6" name="Rectangle 5"/>
          <p:cNvSpPr>
            <a:spLocks noChangeArrowheads="1"/>
          </p:cNvSpPr>
          <p:nvPr/>
        </p:nvSpPr>
        <p:spPr bwMode="auto">
          <a:xfrm>
            <a:off x="230188" y="4811713"/>
            <a:ext cx="8739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sz="1200" dirty="0">
                <a:solidFill>
                  <a:srgbClr val="4D4D4D"/>
                </a:solidFill>
                <a:latin typeface="Arial" charset="0"/>
              </a:rPr>
              <a:t>Version: Segond </a:t>
            </a:r>
          </a:p>
          <a:p>
            <a:r>
              <a:rPr lang="fr-CH" sz="1200" dirty="0" smtClean="0">
                <a:solidFill>
                  <a:srgbClr val="4D4D4D"/>
                </a:solidFill>
                <a:latin typeface="Arial" charset="0"/>
              </a:rPr>
              <a:t>Les </a:t>
            </a:r>
            <a:r>
              <a:rPr lang="fr-CH" sz="1200" dirty="0">
                <a:solidFill>
                  <a:srgbClr val="4D4D4D"/>
                </a:solidFill>
                <a:latin typeface="Arial" charset="0"/>
              </a:rPr>
              <a:t>images portant les mentions FO, TP, ISP et PL ont été achetées sur les sites fotolia.com, thinkstockphotos.fr, istockphoto.com et biblelieux.com; elles ne peuvent pas être utilisées dans un autre cadre que les présentations  se trouvant sur panorama-bible.ch. </a:t>
            </a:r>
          </a:p>
          <a:p>
            <a:r>
              <a:rPr lang="fr-CH" sz="1200" dirty="0">
                <a:solidFill>
                  <a:srgbClr val="4D4D4D"/>
                </a:solidFill>
                <a:latin typeface="Arial" charset="0"/>
              </a:rPr>
              <a:t>Lors de présentations de ce sujet, il n’est pas autorisé de rajouter ou de modifier les commentaires écrits sur fond bleu. Si vous pensez qu’une modification d’un texte est nécessaire, merci de bien voloir écrire à </a:t>
            </a:r>
            <a:r>
              <a:rPr lang="fr-CH" sz="1200" dirty="0">
                <a:solidFill>
                  <a:srgbClr val="4D4D4D"/>
                </a:solidFill>
                <a:latin typeface="Arial" charset="0"/>
                <a:hlinkClick r:id="rId2"/>
              </a:rPr>
              <a:t>info@panorama-bible.ch</a:t>
            </a:r>
            <a:endParaRPr lang="fr-CH" sz="1200" dirty="0">
              <a:solidFill>
                <a:srgbClr val="4D4D4D"/>
              </a:solidFill>
              <a:latin typeface="Arial" charset="0"/>
            </a:endParaRPr>
          </a:p>
          <a:p>
            <a:endParaRPr lang="fr-FR" sz="1200" dirty="0">
              <a:solidFill>
                <a:srgbClr val="4D4D4D"/>
              </a:solidFill>
              <a:latin typeface="Arial" charset="0"/>
            </a:endParaRPr>
          </a:p>
        </p:txBody>
      </p:sp>
    </p:spTree>
    <p:extLst>
      <p:ext uri="{BB962C8B-B14F-4D97-AF65-F5344CB8AC3E}">
        <p14:creationId xmlns:p14="http://schemas.microsoft.com/office/powerpoint/2010/main" val="93164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r>
              <a:rPr lang="fr-FR" dirty="0" smtClean="0"/>
              <a:t>Le </a:t>
            </a:r>
            <a:r>
              <a:rPr lang="fr-FR" dirty="0"/>
              <a:t>prêtre Eli se trouve dans le </a:t>
            </a:r>
            <a:r>
              <a:rPr lang="fr-FR" dirty="0" smtClean="0"/>
              <a:t>temple. Il </a:t>
            </a:r>
            <a:r>
              <a:rPr lang="fr-FR" dirty="0"/>
              <a:t>dit à Anne:</a:t>
            </a:r>
          </a:p>
          <a:p>
            <a:pPr lvl="2"/>
            <a:r>
              <a:rPr lang="fr-FR" dirty="0"/>
              <a:t>Jusqu'à quand seras-tu ivre? Va cuver ton vin. 1 Sam 1/14</a:t>
            </a:r>
          </a:p>
          <a:p>
            <a:r>
              <a:rPr lang="fr-FR" dirty="0"/>
              <a:t>Elle lui répond:</a:t>
            </a:r>
          </a:p>
          <a:p>
            <a:pPr lvl="2"/>
            <a:r>
              <a:rPr lang="fr-FR" dirty="0"/>
              <a:t>Ce n’est pas cela, mon seigneur. Je suis une femme à l’esprit abattu, je n'ai bu ni vin ni boisson enivrante, mais j'épanchais mon cœur devant l'Eternel. Ne prends pas ta servante pour une femme légère, car c'est le trop-plein de ma douleur et de mon chagrin qui m'a fait parler jusqu'à présent 1 Sam 1/15-16</a:t>
            </a:r>
          </a:p>
          <a:p>
            <a:r>
              <a:rPr lang="fr-FR" dirty="0"/>
              <a:t>Eli lui dit:</a:t>
            </a:r>
          </a:p>
          <a:p>
            <a:pPr lvl="2"/>
            <a:r>
              <a:rPr lang="fr-FR" dirty="0"/>
              <a:t>Pars en paix et que le Dieu d'Israël exhausse la prière que tu lui as adressée! 1 Sam 1/17</a:t>
            </a:r>
          </a:p>
          <a:p>
            <a:endParaRPr lang="fr-FR" dirty="0"/>
          </a:p>
        </p:txBody>
      </p:sp>
    </p:spTree>
    <p:extLst>
      <p:ext uri="{BB962C8B-B14F-4D97-AF65-F5344CB8AC3E}">
        <p14:creationId xmlns:p14="http://schemas.microsoft.com/office/powerpoint/2010/main" val="24886257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Anne </a:t>
            </a:r>
            <a:r>
              <a:rPr lang="fr-FR" dirty="0"/>
              <a:t>ne se plaint pas devant  les autres; c’est vers Dieu qu’elle se tourne.</a:t>
            </a:r>
          </a:p>
          <a:p>
            <a:r>
              <a:rPr lang="fr-FR" dirty="0"/>
              <a:t>Après avoir adoré l’Eternel, </a:t>
            </a:r>
            <a:r>
              <a:rPr lang="fr-FR" dirty="0" err="1"/>
              <a:t>Elkana</a:t>
            </a:r>
            <a:r>
              <a:rPr lang="fr-FR" dirty="0"/>
              <a:t> retourne avec sa famille chez lui à Rama.</a:t>
            </a:r>
          </a:p>
          <a:p>
            <a:r>
              <a:rPr lang="fr-FR" dirty="0"/>
              <a:t>Anne est venue découragée à Silo; elle en repart joyeuse.</a:t>
            </a:r>
          </a:p>
          <a:p>
            <a:pPr lvl="2"/>
            <a:r>
              <a:rPr lang="fr-FR" dirty="0"/>
              <a:t>Cette femme s'en alla. Elle se remit à manger et son visage ne fut plus le même. 1 Sam 1/</a:t>
            </a:r>
            <a:r>
              <a:rPr lang="fr-FR" dirty="0" smtClean="0"/>
              <a:t>18</a:t>
            </a:r>
            <a:endParaRPr lang="fr-FR" dirty="0"/>
          </a:p>
        </p:txBody>
      </p:sp>
      <p:pic>
        <p:nvPicPr>
          <p:cNvPr id="6" name="Espace réservé pour une image  5"/>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769"/>
          <a:stretch/>
        </p:blipFill>
        <p:spPr/>
      </p:pic>
    </p:spTree>
    <p:extLst>
      <p:ext uri="{BB962C8B-B14F-4D97-AF65-F5344CB8AC3E}">
        <p14:creationId xmlns:p14="http://schemas.microsoft.com/office/powerpoint/2010/main" val="26070006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3820</TotalTime>
  <Words>5400</Words>
  <Application>Microsoft Macintosh PowerPoint</Application>
  <PresentationFormat>Présentation à l'écran (4:3)</PresentationFormat>
  <Paragraphs>396</Paragraphs>
  <Slides>74</Slides>
  <Notes>0</Notes>
  <HiddenSlides>0</HiddenSlides>
  <MMClips>0</MMClips>
  <ScaleCrop>false</ScaleCrop>
  <HeadingPairs>
    <vt:vector size="4" baseType="variant">
      <vt:variant>
        <vt:lpstr>Thème</vt:lpstr>
      </vt:variant>
      <vt:variant>
        <vt:i4>2</vt:i4>
      </vt:variant>
      <vt:variant>
        <vt:lpstr>Titres des diapositives</vt:lpstr>
      </vt:variant>
      <vt:variant>
        <vt:i4>74</vt:i4>
      </vt:variant>
    </vt:vector>
  </HeadingPairs>
  <TitlesOfParts>
    <vt:vector size="76" baseType="lpstr">
      <vt:lpstr>panorama</vt:lpstr>
      <vt:lpstr>1_Custom Design</vt:lpstr>
      <vt:lpstr>Présentation PowerPoint</vt:lpstr>
      <vt:lpstr>Présentation PowerPoint</vt:lpstr>
      <vt:lpstr>Naissance de Samuel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fils d’Eli</vt:lpstr>
      <vt:lpstr>Présentation PowerPoint</vt:lpstr>
      <vt:lpstr>Présentation PowerPoint</vt:lpstr>
      <vt:lpstr>L’Eternel parle à Samuel</vt:lpstr>
      <vt:lpstr>Présentation PowerPoint</vt:lpstr>
      <vt:lpstr>Présentation PowerPoint</vt:lpstr>
      <vt:lpstr>Présentation PowerPoint</vt:lpstr>
      <vt:lpstr>Présentation PowerPoint</vt:lpstr>
      <vt:lpstr>Présentation PowerPoint</vt:lpstr>
      <vt:lpstr>Samuel établit prophète</vt:lpstr>
      <vt:lpstr>Présentation PowerPoint</vt:lpstr>
      <vt:lpstr>Présentation PowerPoint</vt:lpstr>
      <vt:lpstr>Les Philistins prennent l’arche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Demande d’un roi</vt:lpstr>
      <vt:lpstr>Présentation PowerPoint</vt:lpstr>
      <vt:lpstr>Présentation PowerPoint</vt:lpstr>
      <vt:lpstr>Présentation PowerPoint</vt:lpstr>
      <vt:lpstr>Présentation PowerPoint</vt:lpstr>
      <vt:lpstr>Présentation PowerPoint</vt:lpstr>
      <vt:lpstr>Samuel rencontre Saül</vt:lpstr>
      <vt:lpstr>Présentation PowerPoint</vt:lpstr>
      <vt:lpstr>Présentation PowerPoint</vt:lpstr>
      <vt:lpstr>Saül est désigné comme roi</vt:lpstr>
      <vt:lpstr>Attaques des Ammonites</vt:lpstr>
      <vt:lpstr>Présentation PowerPoint</vt:lpstr>
      <vt:lpstr>Présentation PowerPoint</vt:lpstr>
      <vt:lpstr>Présentation PowerPoint</vt:lpstr>
      <vt:lpstr>Présentation PowerPoint</vt:lpstr>
      <vt:lpstr>Discours d’adieu de Samuel</vt:lpstr>
      <vt:lpstr>Présentation PowerPoint</vt:lpstr>
      <vt:lpstr>Présentation PowerPoint</vt:lpstr>
      <vt:lpstr>Présentation PowerPoint</vt:lpstr>
      <vt:lpstr>Présentation PowerPoint</vt:lpstr>
      <vt:lpstr>la prière</vt:lpstr>
      <vt:lpstr>Présentation PowerPoint</vt:lpstr>
      <vt:lpstr>Présentation PowerPoint</vt:lpstr>
      <vt:lpstr>Samuel réprimande Saül</vt:lpstr>
      <vt:lpstr>Présentation PowerPoint</vt:lpstr>
      <vt:lpstr>Présentation PowerPoint</vt:lpstr>
      <vt:lpstr>Présentation PowerPoint</vt:lpstr>
      <vt:lpstr>Attaque des Amalécites</vt:lpstr>
      <vt:lpstr>Présentation PowerPoint</vt:lpstr>
      <vt:lpstr>Présentation PowerPoint</vt:lpstr>
      <vt:lpstr>Présentation PowerPoint</vt:lpstr>
      <vt:lpstr>Présentation PowerPoint</vt:lpstr>
      <vt:lpstr>Présentation PowerPoint</vt:lpstr>
      <vt:lpstr>Samuel à Bethléhem</vt:lpstr>
      <vt:lpstr>Présentation PowerPoint</vt:lpstr>
      <vt:lpstr>Présentation PowerPoint</vt:lpstr>
      <vt:lpstr>Mort de Samuel </vt:lpstr>
      <vt:lpstr>Présentation PowerPoint</vt:lpstr>
      <vt:lpstr>Présentation PowerPoint</vt:lpstr>
      <vt:lpstr>Conclusion</vt:lpstr>
      <vt:lpstr>Présentation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samuel</dc:title>
  <dc:subject/>
  <dc:creator/>
  <cp:keywords>bible Samuel prophète ancien testament</cp:keywords>
  <dc:description/>
  <cp:lastModifiedBy>Didier Gern</cp:lastModifiedBy>
  <cp:revision>265</cp:revision>
  <cp:lastPrinted>2015-05-10T19:20:38Z</cp:lastPrinted>
  <dcterms:created xsi:type="dcterms:W3CDTF">2013-08-23T10:04:23Z</dcterms:created>
  <dcterms:modified xsi:type="dcterms:W3CDTF">2018-10-24T09:02:08Z</dcterms:modified>
  <cp:category/>
</cp:coreProperties>
</file>