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35"/>
  </p:notesMasterIdLst>
  <p:handoutMasterIdLst>
    <p:handoutMasterId r:id="rId36"/>
  </p:handoutMasterIdLst>
  <p:sldIdLst>
    <p:sldId id="262" r:id="rId3"/>
    <p:sldId id="330" r:id="rId4"/>
    <p:sldId id="346" r:id="rId5"/>
    <p:sldId id="331" r:id="rId6"/>
    <p:sldId id="332" r:id="rId7"/>
    <p:sldId id="333" r:id="rId8"/>
    <p:sldId id="347" r:id="rId9"/>
    <p:sldId id="334" r:id="rId10"/>
    <p:sldId id="336" r:id="rId11"/>
    <p:sldId id="349" r:id="rId12"/>
    <p:sldId id="350" r:id="rId13"/>
    <p:sldId id="337" r:id="rId14"/>
    <p:sldId id="339" r:id="rId15"/>
    <p:sldId id="348" r:id="rId16"/>
    <p:sldId id="340" r:id="rId17"/>
    <p:sldId id="341" r:id="rId18"/>
    <p:sldId id="342" r:id="rId19"/>
    <p:sldId id="343" r:id="rId20"/>
    <p:sldId id="344" r:id="rId21"/>
    <p:sldId id="351" r:id="rId22"/>
    <p:sldId id="352" r:id="rId23"/>
    <p:sldId id="362" r:id="rId24"/>
    <p:sldId id="353" r:id="rId25"/>
    <p:sldId id="354" r:id="rId26"/>
    <p:sldId id="355" r:id="rId27"/>
    <p:sldId id="356" r:id="rId28"/>
    <p:sldId id="357" r:id="rId29"/>
    <p:sldId id="363" r:id="rId30"/>
    <p:sldId id="359" r:id="rId31"/>
    <p:sldId id="360" r:id="rId32"/>
    <p:sldId id="361" r:id="rId33"/>
    <p:sldId id="364"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B98E56"/>
    <a:srgbClr val="BB8F57"/>
    <a:srgbClr val="BC9057"/>
    <a:srgbClr val="BC9566"/>
    <a:srgbClr val="B89264"/>
    <a:srgbClr val="C29A69"/>
    <a:srgbClr val="D3A876"/>
    <a:srgbClr val="000000"/>
    <a:srgbClr val="78371B"/>
    <a:srgbClr val="359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8" autoAdjust="0"/>
    <p:restoredTop sz="99854" autoAdjust="0"/>
  </p:normalViewPr>
  <p:slideViewPr>
    <p:cSldViewPr snapToGrid="0" snapToObjects="1">
      <p:cViewPr>
        <p:scale>
          <a:sx n="85" d="100"/>
          <a:sy n="85" d="100"/>
        </p:scale>
        <p:origin x="-88" y="-184"/>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7" d="100"/>
        <a:sy n="197"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24.10.18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24.10.18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onne image texte haut">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432319"/>
            <a:ext cx="8787267" cy="5798619"/>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36756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42719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3151211"/>
            <a:ext cx="8789316" cy="2965427"/>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4"/>
          <p:cNvSpPr>
            <a:spLocks noGrp="1"/>
          </p:cNvSpPr>
          <p:nvPr>
            <p:ph type="body" sz="quarter" idx="12"/>
          </p:nvPr>
        </p:nvSpPr>
        <p:spPr>
          <a:xfrm>
            <a:off x="295988" y="3292310"/>
            <a:ext cx="8333163" cy="276612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3"/>
          </p:nvPr>
        </p:nvSpPr>
        <p:spPr>
          <a:xfrm>
            <a:off x="162000" y="1058334"/>
            <a:ext cx="8787267" cy="1963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1588785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4197696"/>
            <a:ext cx="8789316" cy="1918942"/>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4"/>
          <p:cNvSpPr>
            <a:spLocks noGrp="1"/>
          </p:cNvSpPr>
          <p:nvPr>
            <p:ph type="body" sz="quarter" idx="12"/>
          </p:nvPr>
        </p:nvSpPr>
        <p:spPr>
          <a:xfrm>
            <a:off x="295988" y="4327036"/>
            <a:ext cx="8333163" cy="173139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3"/>
          </p:nvPr>
        </p:nvSpPr>
        <p:spPr>
          <a:xfrm>
            <a:off x="162000" y="1058334"/>
            <a:ext cx="8787267" cy="297474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3902966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8523288"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696539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02393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531242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93519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01129"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57172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412058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176577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50496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Relationship Id="rId23" Type="http://schemas.openxmlformats.org/officeDocument/2006/relationships/slideLayout" Target="../slideLayouts/slideLayout25.xml"/><Relationship Id="rId24" Type="http://schemas.openxmlformats.org/officeDocument/2006/relationships/slideLayout" Target="../slideLayouts/slideLayout26.xml"/><Relationship Id="rId25" Type="http://schemas.openxmlformats.org/officeDocument/2006/relationships/slideLayout" Target="../slideLayouts/slideLayout27.xml"/><Relationship Id="rId26" Type="http://schemas.openxmlformats.org/officeDocument/2006/relationships/slideLayout" Target="../slideLayouts/slideLayout28.xml"/><Relationship Id="rId27" Type="http://schemas.openxmlformats.org/officeDocument/2006/relationships/theme" Target="../theme/theme2.xml"/><Relationship Id="rId28"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51" r:id="rId3"/>
    <p:sldLayoutId id="2147484052" r:id="rId4"/>
    <p:sldLayoutId id="2147484053" r:id="rId5"/>
    <p:sldLayoutId id="2147484054" r:id="rId6"/>
    <p:sldLayoutId id="2147484032" r:id="rId7"/>
    <p:sldLayoutId id="2147484048"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9" r:id="rId17"/>
    <p:sldLayoutId id="2147484041" r:id="rId18"/>
    <p:sldLayoutId id="2147484042" r:id="rId19"/>
    <p:sldLayoutId id="2147484055" r:id="rId20"/>
    <p:sldLayoutId id="2147484056" r:id="rId21"/>
    <p:sldLayoutId id="2147484043" r:id="rId22"/>
    <p:sldLayoutId id="2147484046" r:id="rId23"/>
    <p:sldLayoutId id="2147484044" r:id="rId24"/>
    <p:sldLayoutId id="2147484045" r:id="rId25"/>
    <p:sldLayoutId id="2147484050" r:id="rId26"/>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2.png"/><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Fotolia_14211949_Subscription_XL_1024.jpg"/>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91" t="-19462"/>
          <a:stretch/>
        </p:blipFill>
        <p:spPr>
          <a:xfrm>
            <a:off x="-14941" y="2570163"/>
            <a:ext cx="9176404" cy="4287837"/>
          </a:xfrm>
        </p:spPr>
      </p:pic>
      <p:pic>
        <p:nvPicPr>
          <p:cNvPr id="19458" name="Picture 16" descr="bandeble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L’histoire de</a:t>
            </a:r>
          </a:p>
          <a:p>
            <a:pPr>
              <a:lnSpc>
                <a:spcPct val="70000"/>
              </a:lnSpc>
              <a:spcBef>
                <a:spcPts val="0"/>
              </a:spcBef>
              <a:defRPr/>
            </a:pPr>
            <a:r>
              <a:rPr lang="fr-FR" sz="11000" b="0" cap="none" spc="300" dirty="0" smtClean="0">
                <a:latin typeface="Cambria"/>
                <a:cs typeface="Cambria"/>
              </a:rPr>
              <a:t>Josias</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a:t>
            </a:r>
            <a:r>
              <a:rPr lang="en-US" sz="1300" dirty="0" smtClean="0">
                <a:solidFill>
                  <a:schemeClr val="bg1"/>
                </a:solidFill>
              </a:rPr>
              <a:t>Gern         5.2015</a:t>
            </a:r>
            <a:endParaRPr lang="en-US" sz="1300" dirty="0">
              <a:solidFill>
                <a:schemeClr val="bg1"/>
              </a:solidFill>
            </a:endParaRPr>
          </a:p>
        </p:txBody>
      </p:sp>
      <p:sp>
        <p:nvSpPr>
          <p:cNvPr id="19462" name="Slide Number Placeholder 4"/>
          <p:cNvSpPr txBox="1">
            <a:spLocks/>
          </p:cNvSpPr>
          <p:nvPr/>
        </p:nvSpPr>
        <p:spPr bwMode="auto">
          <a:xfrm>
            <a:off x="8672513" y="6313488"/>
            <a:ext cx="4492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r" eaLnBrk="1" hangingPunct="1"/>
            <a:endParaRPr lang="en-US" sz="1300" dirty="0">
              <a:solidFill>
                <a:schemeClr val="bg1"/>
              </a:solidFill>
            </a:endParaRPr>
          </a:p>
        </p:txBody>
      </p:sp>
      <p:pic>
        <p:nvPicPr>
          <p:cNvPr id="19463" name="Picture 15" descr="titre_panorama.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Il </a:t>
            </a:r>
            <a:r>
              <a:rPr lang="fr-FR" dirty="0"/>
              <a:t>parcourt lui-même le royaume.</a:t>
            </a:r>
          </a:p>
          <a:p>
            <a:r>
              <a:rPr lang="fr-FR" dirty="0"/>
              <a:t>Il s'assure personnellement de la destruction des faux dieux et des autels. </a:t>
            </a:r>
          </a:p>
          <a:p>
            <a:r>
              <a:rPr lang="fr-FR" dirty="0"/>
              <a:t>A Béthel, Josias renverse l'autel qu'avait fait Jéroboam 1er .</a:t>
            </a:r>
          </a:p>
          <a:p>
            <a:r>
              <a:rPr lang="fr-FR" dirty="0"/>
              <a:t>300 ans auparavant, un homme de Dieu avait annoncé au roi Jéroboam:</a:t>
            </a:r>
          </a:p>
          <a:p>
            <a:pPr lvl="2"/>
            <a:r>
              <a:rPr lang="fr-FR" dirty="0"/>
              <a:t>… ainsi parle l'Eternel: Voici, il naîtra un fils à la maison de David; son nom sera Josias; il immolera sur toi les prêtres des hauts lieux qui brûlent sur toi des parfums, et l'on brûlera sur toi des ossements d'hommes! 1.Rois 13,1</a:t>
            </a:r>
          </a:p>
          <a:p>
            <a:r>
              <a:rPr lang="fr-FR" dirty="0"/>
              <a:t>Quand Dieu fait des promesses, il les tient</a:t>
            </a:r>
            <a:r>
              <a:rPr lang="fr-FR" dirty="0" smtClean="0"/>
              <a:t>!</a:t>
            </a:r>
            <a:endParaRPr lang="fr-FR" dirty="0"/>
          </a:p>
        </p:txBody>
      </p:sp>
    </p:spTree>
    <p:extLst>
      <p:ext uri="{BB962C8B-B14F-4D97-AF65-F5344CB8AC3E}">
        <p14:creationId xmlns:p14="http://schemas.microsoft.com/office/powerpoint/2010/main" val="219175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Josias va ensuite purifier l’ancien royaume d’Israël.</a:t>
            </a:r>
          </a:p>
          <a:p>
            <a:pPr lvl="2"/>
            <a:r>
              <a:rPr lang="fr-FR" dirty="0"/>
              <a:t>Puis il passa dans les villes de Manassé, d'Ephraïm, de Siméon et jusqu'en Nephtali et fit de même dans les ruines aux alentours. 2Chr 34,6</a:t>
            </a:r>
          </a:p>
          <a:p>
            <a:pPr lvl="1"/>
            <a:r>
              <a:rPr lang="fr-FR" dirty="0"/>
              <a:t>Il s'agit de ruines car le royaume d'Israël a été dévasté par les Assyriens près d'un siècle auparavant.</a:t>
            </a:r>
          </a:p>
          <a:p>
            <a:endParaRPr lang="fr-FR" dirty="0"/>
          </a:p>
        </p:txBody>
      </p:sp>
      <p:pic>
        <p:nvPicPr>
          <p:cNvPr id="4" name="Picture 9" descr="nouv car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02942" y="1207296"/>
            <a:ext cx="3263776" cy="502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6628793" y="3823497"/>
            <a:ext cx="953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a:latin typeface="Arial" charset="0"/>
              </a:rPr>
              <a:t>Juda</a:t>
            </a:r>
            <a:endParaRPr lang="fr-FR" sz="2000">
              <a:latin typeface="Arial" charset="0"/>
            </a:endParaRPr>
          </a:p>
        </p:txBody>
      </p:sp>
      <p:sp>
        <p:nvSpPr>
          <p:cNvPr id="6" name="Text Box 12"/>
          <p:cNvSpPr txBox="1">
            <a:spLocks noChangeArrowheads="1"/>
          </p:cNvSpPr>
          <p:nvPr/>
        </p:nvSpPr>
        <p:spPr bwMode="auto">
          <a:xfrm>
            <a:off x="6506298" y="3102772"/>
            <a:ext cx="1385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solidFill>
                  <a:schemeClr val="tx1">
                    <a:lumMod val="95000"/>
                    <a:lumOff val="5000"/>
                  </a:schemeClr>
                </a:solidFill>
                <a:latin typeface="Arial" charset="0"/>
              </a:rPr>
              <a:t>Ephraim</a:t>
            </a:r>
            <a:endParaRPr lang="fr-FR" sz="2000" b="0">
              <a:solidFill>
                <a:schemeClr val="tx1">
                  <a:lumMod val="95000"/>
                  <a:lumOff val="5000"/>
                </a:schemeClr>
              </a:solidFill>
              <a:latin typeface="Arial" charset="0"/>
            </a:endParaRPr>
          </a:p>
        </p:txBody>
      </p:sp>
      <p:sp>
        <p:nvSpPr>
          <p:cNvPr id="7" name="Text Box 13"/>
          <p:cNvSpPr txBox="1">
            <a:spLocks noChangeArrowheads="1"/>
          </p:cNvSpPr>
          <p:nvPr/>
        </p:nvSpPr>
        <p:spPr bwMode="auto">
          <a:xfrm>
            <a:off x="6396801" y="2653509"/>
            <a:ext cx="1488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solidFill>
                  <a:schemeClr val="tx1">
                    <a:lumMod val="95000"/>
                    <a:lumOff val="5000"/>
                  </a:schemeClr>
                </a:solidFill>
                <a:latin typeface="Arial" charset="0"/>
              </a:rPr>
              <a:t>Manassé</a:t>
            </a:r>
            <a:endParaRPr lang="fr-FR" sz="2000" b="0">
              <a:solidFill>
                <a:schemeClr val="tx1">
                  <a:lumMod val="95000"/>
                  <a:lumOff val="5000"/>
                </a:schemeClr>
              </a:solidFill>
              <a:latin typeface="Arial" charset="0"/>
            </a:endParaRPr>
          </a:p>
        </p:txBody>
      </p:sp>
      <p:sp>
        <p:nvSpPr>
          <p:cNvPr id="8" name="Text Box 18"/>
          <p:cNvSpPr txBox="1">
            <a:spLocks noChangeArrowheads="1"/>
          </p:cNvSpPr>
          <p:nvPr/>
        </p:nvSpPr>
        <p:spPr bwMode="auto">
          <a:xfrm>
            <a:off x="6894931" y="1842297"/>
            <a:ext cx="1370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solidFill>
                  <a:schemeClr val="tx1">
                    <a:lumMod val="95000"/>
                    <a:lumOff val="5000"/>
                  </a:schemeClr>
                </a:solidFill>
                <a:latin typeface="Arial" charset="0"/>
              </a:rPr>
              <a:t>Nephtali</a:t>
            </a:r>
            <a:endParaRPr lang="fr-FR" sz="2000" b="0">
              <a:solidFill>
                <a:schemeClr val="tx1">
                  <a:lumMod val="95000"/>
                  <a:lumOff val="5000"/>
                </a:schemeClr>
              </a:solidFill>
              <a:latin typeface="Arial" charset="0"/>
            </a:endParaRPr>
          </a:p>
        </p:txBody>
      </p:sp>
      <p:sp>
        <p:nvSpPr>
          <p:cNvPr id="9" name="Text Box 20"/>
          <p:cNvSpPr txBox="1">
            <a:spLocks noChangeArrowheads="1"/>
          </p:cNvSpPr>
          <p:nvPr/>
        </p:nvSpPr>
        <p:spPr bwMode="auto">
          <a:xfrm>
            <a:off x="7460426" y="2201072"/>
            <a:ext cx="1488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solidFill>
                  <a:schemeClr val="tx1">
                    <a:lumMod val="95000"/>
                    <a:lumOff val="5000"/>
                  </a:schemeClr>
                </a:solidFill>
                <a:latin typeface="Arial" charset="0"/>
              </a:rPr>
              <a:t>Manassé</a:t>
            </a:r>
            <a:endParaRPr lang="fr-FR" sz="2000" b="0">
              <a:solidFill>
                <a:schemeClr val="tx1">
                  <a:lumMod val="95000"/>
                  <a:lumOff val="5000"/>
                </a:schemeClr>
              </a:solidFill>
              <a:latin typeface="Arial" charset="0"/>
            </a:endParaRPr>
          </a:p>
        </p:txBody>
      </p:sp>
      <p:sp>
        <p:nvSpPr>
          <p:cNvPr id="10" name="Text Box 21"/>
          <p:cNvSpPr txBox="1">
            <a:spLocks noChangeArrowheads="1"/>
          </p:cNvSpPr>
          <p:nvPr/>
        </p:nvSpPr>
        <p:spPr bwMode="auto">
          <a:xfrm>
            <a:off x="5910947" y="4407697"/>
            <a:ext cx="1282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dirty="0">
                <a:solidFill>
                  <a:schemeClr val="tx1">
                    <a:lumMod val="95000"/>
                    <a:lumOff val="5000"/>
                  </a:schemeClr>
                </a:solidFill>
                <a:latin typeface="Arial" charset="0"/>
              </a:rPr>
              <a:t>Siméon</a:t>
            </a:r>
            <a:endParaRPr lang="fr-FR" sz="2000" b="0" dirty="0">
              <a:solidFill>
                <a:schemeClr val="tx1">
                  <a:lumMod val="95000"/>
                  <a:lumOff val="5000"/>
                </a:schemeClr>
              </a:solidFill>
              <a:latin typeface="Arial" charset="0"/>
            </a:endParaRPr>
          </a:p>
        </p:txBody>
      </p:sp>
    </p:spTree>
    <p:extLst>
      <p:ext uri="{BB962C8B-B14F-4D97-AF65-F5344CB8AC3E}">
        <p14:creationId xmlns:p14="http://schemas.microsoft.com/office/powerpoint/2010/main" val="344207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A </a:t>
            </a:r>
            <a:r>
              <a:rPr lang="fr-FR" dirty="0"/>
              <a:t>26 ans, Josias fait réparer le temple.</a:t>
            </a:r>
            <a:endParaRPr lang="fr-CH" dirty="0"/>
          </a:p>
          <a:p>
            <a:pPr lvl="2"/>
            <a:r>
              <a:rPr lang="fr-FR" dirty="0"/>
              <a:t>… après qu'il eut purifié le pays et la maison, il envoya </a:t>
            </a:r>
            <a:r>
              <a:rPr lang="fr-FR" dirty="0" err="1"/>
              <a:t>Schaphan</a:t>
            </a:r>
            <a:r>
              <a:rPr lang="fr-FR" dirty="0"/>
              <a:t>, … chef de la ville, et </a:t>
            </a:r>
            <a:r>
              <a:rPr lang="fr-FR" dirty="0" err="1"/>
              <a:t>Joach</a:t>
            </a:r>
            <a:r>
              <a:rPr lang="fr-FR" dirty="0"/>
              <a:t>, … l'archiviste, pour réparer la maison de l'Eternel, son Dieu. 2Chr 3	</a:t>
            </a:r>
            <a:endParaRPr lang="fr-CH" dirty="0"/>
          </a:p>
          <a:p>
            <a:r>
              <a:rPr lang="fr-FR" dirty="0"/>
              <a:t>L'argent des dîmes et des dons volontaires du peuple sert à payer les ouvriers</a:t>
            </a:r>
            <a:r>
              <a:rPr lang="fr-FR" dirty="0" smtClean="0"/>
              <a:t>.</a:t>
            </a:r>
          </a:p>
          <a:p>
            <a:r>
              <a:rPr lang="fr-FR" dirty="0"/>
              <a:t>L'argent des dîmes et des dons volontaires du peuple sert à payer les ouvriers.</a:t>
            </a:r>
          </a:p>
          <a:p>
            <a:r>
              <a:rPr lang="fr-FR" dirty="0"/>
              <a:t>Qui participe à la réparation?</a:t>
            </a:r>
            <a:endParaRPr lang="fr-CH" dirty="0"/>
          </a:p>
          <a:p>
            <a:pPr lvl="1"/>
            <a:r>
              <a:rPr lang="fr-FR" dirty="0"/>
              <a:t>Le chef de la ville</a:t>
            </a:r>
            <a:endParaRPr lang="fr-CH" dirty="0"/>
          </a:p>
          <a:p>
            <a:pPr lvl="1"/>
            <a:r>
              <a:rPr lang="fr-FR" dirty="0"/>
              <a:t>Des religieux</a:t>
            </a:r>
            <a:endParaRPr lang="fr-CH" dirty="0"/>
          </a:p>
          <a:p>
            <a:pPr lvl="1"/>
            <a:r>
              <a:rPr lang="fr-FR" dirty="0" smtClean="0"/>
              <a:t>Le souverain sacrificateur, des Lévites</a:t>
            </a:r>
            <a:endParaRPr lang="fr-CH" dirty="0" smtClean="0"/>
          </a:p>
          <a:p>
            <a:endParaRPr lang="fr-CH" dirty="0"/>
          </a:p>
        </p:txBody>
      </p:sp>
      <p:sp>
        <p:nvSpPr>
          <p:cNvPr id="3" name="Titre 2"/>
          <p:cNvSpPr>
            <a:spLocks noGrp="1"/>
          </p:cNvSpPr>
          <p:nvPr>
            <p:ph type="title"/>
          </p:nvPr>
        </p:nvSpPr>
        <p:spPr/>
        <p:txBody>
          <a:bodyPr/>
          <a:lstStyle/>
          <a:p>
            <a:r>
              <a:rPr lang="fr-FR" dirty="0"/>
              <a:t>La réparation du </a:t>
            </a:r>
            <a:r>
              <a:rPr lang="fr-FR" dirty="0" smtClean="0"/>
              <a:t>temple</a:t>
            </a:r>
            <a:endParaRPr lang="fr-FR" dirty="0"/>
          </a:p>
        </p:txBody>
      </p:sp>
    </p:spTree>
    <p:extLst>
      <p:ext uri="{BB962C8B-B14F-4D97-AF65-F5344CB8AC3E}">
        <p14:creationId xmlns:p14="http://schemas.microsoft.com/office/powerpoint/2010/main" val="345007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1"/>
            <a:r>
              <a:rPr lang="fr-FR" dirty="0" smtClean="0"/>
              <a:t>Des secrétaires, des commissaires, l’archiviste</a:t>
            </a:r>
            <a:endParaRPr lang="fr-CH" dirty="0" smtClean="0"/>
          </a:p>
          <a:p>
            <a:pPr lvl="1"/>
            <a:r>
              <a:rPr lang="fr-FR" dirty="0" smtClean="0"/>
              <a:t>Des </a:t>
            </a:r>
            <a:r>
              <a:rPr lang="fr-FR" dirty="0"/>
              <a:t>ouvriers du bâtiment, des charpentiers, des maçons.</a:t>
            </a:r>
            <a:endParaRPr lang="fr-CH" dirty="0"/>
          </a:p>
          <a:p>
            <a:r>
              <a:rPr lang="fr-FR" dirty="0"/>
              <a:t>Chaque ouvrier a un travail précis.</a:t>
            </a:r>
            <a:endParaRPr lang="fr-CH" dirty="0"/>
          </a:p>
          <a:p>
            <a:r>
              <a:rPr lang="fr-FR" dirty="0" smtClean="0"/>
              <a:t>Les </a:t>
            </a:r>
            <a:r>
              <a:rPr lang="fr-FR" dirty="0"/>
              <a:t>Lévites, habiles à jouer de la musique, surveillent les ouvriers! </a:t>
            </a:r>
            <a:endParaRPr lang="fr-CH" dirty="0"/>
          </a:p>
          <a:p>
            <a:r>
              <a:rPr lang="fr-FR" dirty="0"/>
              <a:t>Le zèle de tous ces ouvriers est relevé:</a:t>
            </a:r>
            <a:endParaRPr lang="fr-CH" dirty="0"/>
          </a:p>
          <a:p>
            <a:pPr lvl="2"/>
            <a:r>
              <a:rPr lang="fr-FR" dirty="0"/>
              <a:t>Ces hommes accomplissaient honnêtement leur travail. 2Chr 34,12	</a:t>
            </a:r>
            <a:endParaRPr lang="fr-CH" dirty="0"/>
          </a:p>
          <a:p>
            <a:endParaRPr lang="fr-FR" dirty="0"/>
          </a:p>
        </p:txBody>
      </p:sp>
      <p:pic>
        <p:nvPicPr>
          <p:cNvPr id="4" name="Picture 8" descr="F:\aa photos achetées\sujet josias\105488747.jpg"/>
          <p:cNvPicPr>
            <a:picLocks noGrp="1" noChangeAspect="1" noChangeArrowheads="1"/>
          </p:cNvPicPr>
          <p:nvPr>
            <p:ph type="pic" sz="quarter" idx="13"/>
          </p:nvPr>
        </p:nvPicPr>
        <p:blipFill>
          <a:blip r:embed="rId2" cstate="screen">
            <a:extLst>
              <a:ext uri="{28A0092B-C50C-407E-A947-70E740481C1C}">
                <a14:useLocalDpi xmlns:a14="http://schemas.microsoft.com/office/drawing/2010/main"/>
              </a:ext>
            </a:extLst>
          </a:blip>
          <a:srcRect t="-74110" b="-7411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38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Voici </a:t>
            </a:r>
            <a:r>
              <a:rPr lang="fr-FR" dirty="0"/>
              <a:t>un exemple à suivre!</a:t>
            </a:r>
            <a:endParaRPr lang="fr-CH" dirty="0"/>
          </a:p>
          <a:p>
            <a:r>
              <a:rPr lang="fr-FR" dirty="0" smtClean="0"/>
              <a:t>Nous avons aussi chacun des dons naturels et des compétences acquises.</a:t>
            </a:r>
          </a:p>
          <a:p>
            <a:r>
              <a:rPr lang="fr-FR" dirty="0" smtClean="0"/>
              <a:t>Le Seigneur nous les a donnés afin que nous les utilisions pour Lui.</a:t>
            </a:r>
          </a:p>
          <a:p>
            <a:r>
              <a:rPr lang="fr-CH" dirty="0" smtClean="0"/>
              <a:t>Il désire que nous Lui donnoins le meilleur de nous-mêmes.</a:t>
            </a:r>
          </a:p>
          <a:p>
            <a:r>
              <a:rPr lang="fr-CH" dirty="0" smtClean="0"/>
              <a:t>Si on fait quelque chose pour Lui, </a:t>
            </a:r>
          </a:p>
          <a:p>
            <a:pPr lvl="1"/>
            <a:r>
              <a:rPr lang="fr-CH" dirty="0" smtClean="0"/>
              <a:t>faisons-le non seulement de tout notre cœur</a:t>
            </a:r>
          </a:p>
          <a:p>
            <a:pPr lvl="1"/>
            <a:r>
              <a:rPr lang="fr-CH" dirty="0" smtClean="0"/>
              <a:t>mais aussi avec professionnalisme.</a:t>
            </a:r>
          </a:p>
          <a:p>
            <a:endParaRPr lang="fr-CH" dirty="0" smtClean="0"/>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155688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Durant </a:t>
            </a:r>
            <a:r>
              <a:rPr lang="fr-FR" dirty="0"/>
              <a:t>ces travaux, </a:t>
            </a:r>
            <a:r>
              <a:rPr lang="fr-FR" dirty="0" err="1"/>
              <a:t>Hilkijà</a:t>
            </a:r>
            <a:r>
              <a:rPr lang="fr-FR" dirty="0"/>
              <a:t>, le sacrificateur, trouve le livre de la Loi. </a:t>
            </a:r>
            <a:endParaRPr lang="fr-CH" dirty="0"/>
          </a:p>
          <a:p>
            <a:pPr lvl="2"/>
            <a:r>
              <a:rPr lang="fr-FR" dirty="0"/>
              <a:t>Au moment où l'on retira du coffre l'argent qui avait été apporté au Temple de l'Eternel, le prêtre </a:t>
            </a:r>
            <a:r>
              <a:rPr lang="fr-FR" dirty="0" err="1"/>
              <a:t>Hilkijà</a:t>
            </a:r>
            <a:r>
              <a:rPr lang="fr-FR" dirty="0"/>
              <a:t> découvrit le livre de la Loi de l'Eternel transmise par Moïse. 2Chr 34,14 </a:t>
            </a:r>
            <a:endParaRPr lang="fr-CH" dirty="0"/>
          </a:p>
          <a:p>
            <a:r>
              <a:rPr lang="fr-FR" dirty="0" err="1"/>
              <a:t>Hilkijà</a:t>
            </a:r>
            <a:r>
              <a:rPr lang="fr-FR" dirty="0"/>
              <a:t> donne le livre à </a:t>
            </a:r>
            <a:r>
              <a:rPr lang="fr-FR" dirty="0" err="1"/>
              <a:t>Schaphan</a:t>
            </a:r>
            <a:r>
              <a:rPr lang="fr-FR" dirty="0"/>
              <a:t> le scribe qui l'apporte au roi.</a:t>
            </a:r>
            <a:endParaRPr lang="fr-CH" dirty="0"/>
          </a:p>
          <a:p>
            <a:pPr lvl="2"/>
            <a:r>
              <a:rPr lang="fr-FR" dirty="0" err="1"/>
              <a:t>Schaphan</a:t>
            </a:r>
            <a:r>
              <a:rPr lang="fr-FR" dirty="0"/>
              <a:t>, le secrétaire, dit encore au roi: Le sacrificateur </a:t>
            </a:r>
            <a:r>
              <a:rPr lang="fr-FR" dirty="0" err="1"/>
              <a:t>Hilkijà</a:t>
            </a:r>
            <a:r>
              <a:rPr lang="fr-FR" dirty="0"/>
              <a:t> m'a donné un livre. Et </a:t>
            </a:r>
            <a:r>
              <a:rPr lang="fr-FR" dirty="0" err="1"/>
              <a:t>Schaphan</a:t>
            </a:r>
            <a:r>
              <a:rPr lang="fr-FR" dirty="0"/>
              <a:t> le lut devant le roi. 2Chr 34,18	</a:t>
            </a:r>
            <a:endParaRPr lang="fr-FR" dirty="0" smtClean="0"/>
          </a:p>
          <a:p>
            <a:r>
              <a:rPr lang="fr-FR" dirty="0"/>
              <a:t>En entendant la lecture, Josias déchire ses vêtements.</a:t>
            </a:r>
            <a:endParaRPr lang="fr-CH" dirty="0"/>
          </a:p>
          <a:p>
            <a:pPr lvl="1"/>
            <a:r>
              <a:rPr lang="fr-FR" dirty="0"/>
              <a:t>Il montre ainsi que sa conscience est atteinte.</a:t>
            </a:r>
            <a:endParaRPr lang="fr-CH" dirty="0"/>
          </a:p>
          <a:p>
            <a:pPr lvl="2"/>
            <a:endParaRPr lang="fr-CH" dirty="0"/>
          </a:p>
        </p:txBody>
      </p:sp>
      <p:sp>
        <p:nvSpPr>
          <p:cNvPr id="3" name="Titre 2"/>
          <p:cNvSpPr>
            <a:spLocks noGrp="1"/>
          </p:cNvSpPr>
          <p:nvPr>
            <p:ph type="title"/>
          </p:nvPr>
        </p:nvSpPr>
        <p:spPr/>
        <p:txBody>
          <a:bodyPr/>
          <a:lstStyle/>
          <a:p>
            <a:r>
              <a:rPr lang="fr-FR" dirty="0"/>
              <a:t>Découverte du livre de la </a:t>
            </a:r>
            <a:r>
              <a:rPr lang="fr-FR" dirty="0" smtClean="0"/>
              <a:t>Loi</a:t>
            </a:r>
            <a:endParaRPr lang="fr-FR" dirty="0"/>
          </a:p>
        </p:txBody>
      </p:sp>
    </p:spTree>
    <p:extLst>
      <p:ext uri="{BB962C8B-B14F-4D97-AF65-F5344CB8AC3E}">
        <p14:creationId xmlns:p14="http://schemas.microsoft.com/office/powerpoint/2010/main" val="66233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Il </a:t>
            </a:r>
            <a:r>
              <a:rPr lang="fr-FR" dirty="0"/>
              <a:t>dit à ses serviteurs:</a:t>
            </a:r>
            <a:endParaRPr lang="fr-CH" dirty="0"/>
          </a:p>
          <a:p>
            <a:pPr lvl="2"/>
            <a:r>
              <a:rPr lang="fr-FR" dirty="0"/>
              <a:t>Allez, consultez l'Eternel pour moi et pour ce qui reste en Israël et en Juda, au sujet des paroles de ce livre qu'on a trouvé; car grande est la colère de l'Eternel qui s'est répandue sur nous, parce que nos pères n'ont point observé la parole de l'Eternel et n'ont point mis en pratique tout ce qui est écrit dans ce livre. 2Chr 34,21	</a:t>
            </a:r>
            <a:endParaRPr lang="fr-CH" dirty="0"/>
          </a:p>
          <a:p>
            <a:pPr lvl="1"/>
            <a:r>
              <a:rPr lang="fr-FR" dirty="0"/>
              <a:t>La découverte de ce livre va révolutionner la vie spirituelle en Israël</a:t>
            </a:r>
            <a:r>
              <a:rPr lang="fr-FR" dirty="0" smtClean="0"/>
              <a:t>.</a:t>
            </a:r>
            <a:endParaRPr lang="fr-CH" dirty="0"/>
          </a:p>
        </p:txBody>
      </p:sp>
    </p:spTree>
    <p:extLst>
      <p:ext uri="{BB962C8B-B14F-4D97-AF65-F5344CB8AC3E}">
        <p14:creationId xmlns:p14="http://schemas.microsoft.com/office/powerpoint/2010/main" val="27235440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Beaucoup </a:t>
            </a:r>
            <a:r>
              <a:rPr lang="fr-FR" dirty="0"/>
              <a:t>de bibles s'entassent </a:t>
            </a:r>
            <a:endParaRPr lang="fr-CH" dirty="0"/>
          </a:p>
          <a:p>
            <a:pPr lvl="1"/>
            <a:r>
              <a:rPr lang="fr-FR" dirty="0"/>
              <a:t>dans des bibliothèques, </a:t>
            </a:r>
            <a:endParaRPr lang="fr-CH" dirty="0"/>
          </a:p>
          <a:p>
            <a:pPr lvl="1"/>
            <a:r>
              <a:rPr lang="fr-FR" dirty="0"/>
              <a:t>cachées dans des caves ou des greniers.		</a:t>
            </a:r>
            <a:endParaRPr lang="fr-CH" dirty="0"/>
          </a:p>
          <a:p>
            <a:r>
              <a:rPr lang="fr-FR" dirty="0"/>
              <a:t>Y a-t-il de la poussière sur </a:t>
            </a:r>
            <a:r>
              <a:rPr lang="fr-FR" dirty="0" smtClean="0"/>
              <a:t>votre </a:t>
            </a:r>
            <a:r>
              <a:rPr lang="fr-FR" dirty="0"/>
              <a:t>bible?</a:t>
            </a:r>
            <a:endParaRPr lang="fr-CH" dirty="0"/>
          </a:p>
          <a:p>
            <a:r>
              <a:rPr lang="fr-FR" dirty="0" smtClean="0"/>
              <a:t>Ouvrez-</a:t>
            </a:r>
            <a:r>
              <a:rPr lang="fr-FR" dirty="0"/>
              <a:t>là  et </a:t>
            </a:r>
            <a:r>
              <a:rPr lang="fr-FR" dirty="0" smtClean="0"/>
              <a:t>cherchez-</a:t>
            </a:r>
            <a:r>
              <a:rPr lang="fr-FR" dirty="0"/>
              <a:t>y le Seigneur!</a:t>
            </a:r>
            <a:endParaRPr lang="fr-CH" dirty="0"/>
          </a:p>
          <a:p>
            <a:r>
              <a:rPr lang="fr-FR" dirty="0" smtClean="0"/>
              <a:t>Obéissez à </a:t>
            </a:r>
            <a:r>
              <a:rPr lang="fr-FR" dirty="0"/>
              <a:t>tout ce que le Seigneur </a:t>
            </a:r>
            <a:r>
              <a:rPr lang="fr-FR" dirty="0" smtClean="0"/>
              <a:t>vous </a:t>
            </a:r>
            <a:r>
              <a:rPr lang="fr-FR" dirty="0"/>
              <a:t>dit de faire…</a:t>
            </a:r>
            <a:endParaRPr lang="fr-CH" dirty="0"/>
          </a:p>
          <a:p>
            <a:pPr lvl="1"/>
            <a:r>
              <a:rPr lang="fr-FR" dirty="0"/>
              <a:t>sans retrancher certains éléments,</a:t>
            </a:r>
            <a:endParaRPr lang="fr-CH" dirty="0"/>
          </a:p>
          <a:p>
            <a:pPr lvl="1"/>
            <a:r>
              <a:rPr lang="fr-FR" dirty="0"/>
              <a:t>sans devenir légaliste en rajoutant inutilement des règles humaines</a:t>
            </a:r>
            <a:r>
              <a:rPr lang="fr-FR" dirty="0" smtClean="0"/>
              <a:t>.</a:t>
            </a:r>
            <a:endParaRPr lang="fr-CH" dirty="0"/>
          </a:p>
        </p:txBody>
      </p:sp>
      <p:pic>
        <p:nvPicPr>
          <p:cNvPr id="8" name="Espace réservé pour une imag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Box 13"/>
          <p:cNvSpPr txBox="1">
            <a:spLocks noChangeArrowheads="1"/>
          </p:cNvSpPr>
          <p:nvPr/>
        </p:nvSpPr>
        <p:spPr bwMode="auto">
          <a:xfrm>
            <a:off x="8604284" y="6058478"/>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Tahoma" charset="0"/>
              </a:rPr>
              <a:t>FO</a:t>
            </a:r>
            <a:endParaRPr lang="fr-FR" sz="1200" dirty="0">
              <a:latin typeface="Tahoma" charset="0"/>
            </a:endParaRPr>
          </a:p>
        </p:txBody>
      </p:sp>
    </p:spTree>
    <p:extLst>
      <p:ext uri="{BB962C8B-B14F-4D97-AF65-F5344CB8AC3E}">
        <p14:creationId xmlns:p14="http://schemas.microsoft.com/office/powerpoint/2010/main" val="3358061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La découverte de ce livre va révolutionner la vie spirituelle en Israël.</a:t>
            </a:r>
            <a:endParaRPr lang="fr-CH" dirty="0" smtClean="0"/>
          </a:p>
          <a:p>
            <a:r>
              <a:rPr lang="fr-FR" dirty="0" smtClean="0"/>
              <a:t>Sur </a:t>
            </a:r>
            <a:r>
              <a:rPr lang="fr-FR" dirty="0"/>
              <a:t>ordre de Josias, le sacrificateur </a:t>
            </a:r>
            <a:r>
              <a:rPr lang="fr-FR" dirty="0" err="1"/>
              <a:t>Hilkijà</a:t>
            </a:r>
            <a:r>
              <a:rPr lang="fr-FR" dirty="0"/>
              <a:t> consulte la  prophétesse </a:t>
            </a:r>
            <a:r>
              <a:rPr lang="fr-FR" dirty="0" err="1"/>
              <a:t>Hulda</a:t>
            </a:r>
            <a:r>
              <a:rPr lang="fr-FR" dirty="0"/>
              <a:t>.</a:t>
            </a:r>
            <a:endParaRPr lang="fr-CH" dirty="0"/>
          </a:p>
          <a:p>
            <a:r>
              <a:rPr lang="fr-FR" dirty="0" err="1"/>
              <a:t>Hulda</a:t>
            </a:r>
            <a:r>
              <a:rPr lang="fr-FR" dirty="0"/>
              <a:t> confirme ce que Josias a lu dans le livre de la Loi:</a:t>
            </a:r>
            <a:endParaRPr lang="fr-CH" dirty="0"/>
          </a:p>
          <a:p>
            <a:pPr lvl="1"/>
            <a:r>
              <a:rPr lang="fr-FR" dirty="0"/>
              <a:t>Etant donné que le peuple s'est éloigné de l'Eternel, celui-ci va déverser sa fureur sur lui.</a:t>
            </a:r>
            <a:endParaRPr lang="fr-CH" dirty="0"/>
          </a:p>
          <a:p>
            <a:pPr lvl="1"/>
            <a:r>
              <a:rPr lang="fr-FR" dirty="0"/>
              <a:t>Josias ne verra pas cette période de jugement</a:t>
            </a:r>
            <a:r>
              <a:rPr lang="fr-FR" dirty="0" smtClean="0"/>
              <a:t>.</a:t>
            </a:r>
            <a:endParaRPr lang="fr-CH" dirty="0"/>
          </a:p>
        </p:txBody>
      </p:sp>
    </p:spTree>
    <p:extLst>
      <p:ext uri="{BB962C8B-B14F-4D97-AF65-F5344CB8AC3E}">
        <p14:creationId xmlns:p14="http://schemas.microsoft.com/office/powerpoint/2010/main" val="196338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Josias veut faire profiter le peuple de la lecture du livre de la Loi.</a:t>
            </a:r>
            <a:endParaRPr lang="fr-CH" dirty="0"/>
          </a:p>
          <a:p>
            <a:r>
              <a:rPr lang="fr-FR" dirty="0" smtClean="0"/>
              <a:t>Il </a:t>
            </a:r>
            <a:r>
              <a:rPr lang="fr-FR" dirty="0"/>
              <a:t>rassemble tout le peuple au </a:t>
            </a:r>
            <a:r>
              <a:rPr lang="fr-FR" dirty="0" smtClean="0"/>
              <a:t>temple, y </a:t>
            </a:r>
            <a:r>
              <a:rPr lang="fr-FR" dirty="0"/>
              <a:t>compris les enfants!</a:t>
            </a:r>
            <a:endParaRPr lang="fr-CH" dirty="0"/>
          </a:p>
          <a:p>
            <a:pPr lvl="2"/>
            <a:r>
              <a:rPr lang="fr-FR" dirty="0"/>
              <a:t>Josias lut devant eux toutes les paroles du livre de l'alliance, qu'on avait trouvé dans la maison de l'Eternel. 2Chr 34,30	</a:t>
            </a:r>
            <a:endParaRPr lang="fr-CH" dirty="0"/>
          </a:p>
          <a:p>
            <a:r>
              <a:rPr lang="fr-FR" dirty="0"/>
              <a:t>Josias s'engage à être fidèle à l'Eternel et à obéir à ses ordonnances</a:t>
            </a:r>
            <a:r>
              <a:rPr lang="fr-FR" dirty="0" smtClean="0"/>
              <a:t>.</a:t>
            </a:r>
          </a:p>
          <a:p>
            <a:r>
              <a:rPr lang="fr-FR" dirty="0"/>
              <a:t>Il oblige le peuple à s'engager à servir l'Eternel.</a:t>
            </a:r>
            <a:endParaRPr lang="fr-CH" dirty="0"/>
          </a:p>
          <a:p>
            <a:r>
              <a:rPr lang="fr-FR" dirty="0"/>
              <a:t>La lecture de la Parole porte ses fruits.</a:t>
            </a:r>
            <a:endParaRPr lang="fr-CH" dirty="0"/>
          </a:p>
          <a:p>
            <a:endParaRPr lang="fr-CH" dirty="0"/>
          </a:p>
        </p:txBody>
      </p:sp>
    </p:spTree>
    <p:extLst>
      <p:ext uri="{BB962C8B-B14F-4D97-AF65-F5344CB8AC3E}">
        <p14:creationId xmlns:p14="http://schemas.microsoft.com/office/powerpoint/2010/main" val="44838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Fotolia_34086817_Subscription_XXL_1024.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63" name="Group 62"/>
          <p:cNvGrpSpPr/>
          <p:nvPr/>
        </p:nvGrpSpPr>
        <p:grpSpPr>
          <a:xfrm>
            <a:off x="7347379" y="1824859"/>
            <a:ext cx="1413157" cy="518724"/>
            <a:chOff x="7347379" y="2273089"/>
            <a:chExt cx="1413157" cy="518724"/>
          </a:xfrm>
        </p:grpSpPr>
        <p:pic>
          <p:nvPicPr>
            <p:cNvPr id="43" name="Picture 42"/>
            <p:cNvPicPr>
              <a:picLocks noChangeAspect="1"/>
            </p:cNvPicPr>
            <p:nvPr/>
          </p:nvPicPr>
          <p:blipFill>
            <a:blip r:embed="rId3"/>
            <a:stretch>
              <a:fillRect/>
            </a:stretch>
          </p:blipFill>
          <p:spPr>
            <a:xfrm flipV="1">
              <a:off x="8557336" y="2360012"/>
              <a:ext cx="203200" cy="431801"/>
            </a:xfrm>
            <a:prstGeom prst="rect">
              <a:avLst/>
            </a:prstGeom>
          </p:spPr>
        </p:pic>
        <p:sp>
          <p:nvSpPr>
            <p:cNvPr id="44" name="TextBox 43"/>
            <p:cNvSpPr txBox="1"/>
            <p:nvPr/>
          </p:nvSpPr>
          <p:spPr>
            <a:xfrm>
              <a:off x="7347379" y="2273089"/>
              <a:ext cx="1404788" cy="338554"/>
            </a:xfrm>
            <a:prstGeom prst="rect">
              <a:avLst/>
            </a:prstGeom>
            <a:noFill/>
          </p:spPr>
          <p:txBody>
            <a:bodyPr wrap="square" rtlCol="0">
              <a:spAutoFit/>
            </a:bodyPr>
            <a:lstStyle/>
            <a:p>
              <a:r>
                <a:rPr lang="en-US" sz="1600" dirty="0" smtClean="0">
                  <a:solidFill>
                    <a:schemeClr val="bg1"/>
                  </a:solidFill>
                  <a:latin typeface="Cambria"/>
                  <a:cs typeface="Cambria"/>
                </a:rPr>
                <a:t>JESUS</a:t>
              </a:r>
              <a:r>
                <a:rPr lang="en-US" sz="1600" baseline="0" dirty="0" smtClean="0">
                  <a:solidFill>
                    <a:schemeClr val="bg1"/>
                  </a:solidFill>
                  <a:latin typeface="Cambria"/>
                  <a:cs typeface="Cambria"/>
                </a:rPr>
                <a:t> </a:t>
              </a:r>
              <a:r>
                <a:rPr lang="en-US" sz="1600" dirty="0" smtClean="0">
                  <a:solidFill>
                    <a:schemeClr val="bg1"/>
                  </a:solidFill>
                  <a:latin typeface="Cambria"/>
                  <a:cs typeface="Cambria"/>
                </a:rPr>
                <a:t>CHRIST</a:t>
              </a:r>
              <a:endParaRPr lang="en-US" sz="1600" dirty="0">
                <a:solidFill>
                  <a:schemeClr val="bg1"/>
                </a:solidFill>
                <a:latin typeface="Cambria"/>
                <a:cs typeface="Cambria"/>
              </a:endParaRPr>
            </a:p>
          </p:txBody>
        </p:sp>
      </p:grpSp>
      <p:sp>
        <p:nvSpPr>
          <p:cNvPr id="45" name="TextBox 44"/>
          <p:cNvSpPr txBox="1"/>
          <p:nvPr/>
        </p:nvSpPr>
        <p:spPr>
          <a:xfrm>
            <a:off x="405478" y="2478064"/>
            <a:ext cx="1159162" cy="338554"/>
          </a:xfrm>
          <a:prstGeom prst="rect">
            <a:avLst/>
          </a:prstGeom>
          <a:noFill/>
        </p:spPr>
        <p:txBody>
          <a:bodyPr wrap="square" rtlCol="0">
            <a:spAutoFit/>
          </a:bodyPr>
          <a:lstStyle/>
          <a:p>
            <a:pPr algn="ctr"/>
            <a:r>
              <a:rPr lang="en-US" sz="1600" dirty="0" smtClean="0">
                <a:solidFill>
                  <a:srgbClr val="FFFFFF"/>
                </a:solidFill>
              </a:rPr>
              <a:t>300</a:t>
            </a:r>
            <a:r>
              <a:rPr lang="en-US" sz="1600" baseline="0" dirty="0" smtClean="0">
                <a:solidFill>
                  <a:srgbClr val="FFFFFF"/>
                </a:solidFill>
              </a:rPr>
              <a:t> </a:t>
            </a:r>
            <a:r>
              <a:rPr lang="en-US" sz="1600" baseline="0" dirty="0" err="1" smtClean="0">
                <a:solidFill>
                  <a:srgbClr val="FFFFFF"/>
                </a:solidFill>
              </a:rPr>
              <a:t>ans</a:t>
            </a:r>
            <a:endParaRPr lang="en-US" sz="1600" dirty="0">
              <a:solidFill>
                <a:srgbClr val="FFFFFF"/>
              </a:solidFill>
            </a:endParaRPr>
          </a:p>
        </p:txBody>
      </p:sp>
      <p:sp>
        <p:nvSpPr>
          <p:cNvPr id="46" name="TextBox 45"/>
          <p:cNvSpPr txBox="1"/>
          <p:nvPr/>
        </p:nvSpPr>
        <p:spPr>
          <a:xfrm>
            <a:off x="1641611" y="2478064"/>
            <a:ext cx="1159162" cy="338554"/>
          </a:xfrm>
          <a:prstGeom prst="rect">
            <a:avLst/>
          </a:prstGeom>
          <a:noFill/>
        </p:spPr>
        <p:txBody>
          <a:bodyPr wrap="square" rtlCol="0">
            <a:spAutoFit/>
          </a:bodyPr>
          <a:lstStyle/>
          <a:p>
            <a:pPr algn="ctr"/>
            <a:r>
              <a:rPr lang="en-US" sz="1600" dirty="0" smtClean="0">
                <a:solidFill>
                  <a:srgbClr val="FFFFFF"/>
                </a:solidFill>
              </a:rPr>
              <a:t>400 </a:t>
            </a:r>
            <a:r>
              <a:rPr lang="en-US" sz="1600" baseline="0" dirty="0" err="1" smtClean="0">
                <a:solidFill>
                  <a:srgbClr val="FFFFFF"/>
                </a:solidFill>
              </a:rPr>
              <a:t>ans</a:t>
            </a:r>
            <a:endParaRPr lang="en-US" sz="1600" dirty="0">
              <a:solidFill>
                <a:srgbClr val="FFFFFF"/>
              </a:solidFill>
            </a:endParaRPr>
          </a:p>
        </p:txBody>
      </p:sp>
      <p:sp>
        <p:nvSpPr>
          <p:cNvPr id="47" name="TextBox 46"/>
          <p:cNvSpPr txBox="1"/>
          <p:nvPr/>
        </p:nvSpPr>
        <p:spPr>
          <a:xfrm>
            <a:off x="2666304" y="2478064"/>
            <a:ext cx="919580" cy="338554"/>
          </a:xfrm>
          <a:prstGeom prst="rect">
            <a:avLst/>
          </a:prstGeom>
          <a:noFill/>
        </p:spPr>
        <p:txBody>
          <a:bodyPr wrap="square" rtlCol="0">
            <a:spAutoFit/>
          </a:bodyPr>
          <a:lstStyle/>
          <a:p>
            <a:pPr algn="ctr"/>
            <a:r>
              <a:rPr lang="en-US" sz="1600" dirty="0" smtClean="0">
                <a:solidFill>
                  <a:srgbClr val="FFFFFF"/>
                </a:solidFill>
              </a:rPr>
              <a:t>40 </a:t>
            </a:r>
            <a:r>
              <a:rPr lang="en-US" sz="1600" baseline="0" dirty="0" err="1" smtClean="0">
                <a:solidFill>
                  <a:srgbClr val="FFFFFF"/>
                </a:solidFill>
              </a:rPr>
              <a:t>ans</a:t>
            </a:r>
            <a:endParaRPr lang="en-US" sz="1600" dirty="0">
              <a:solidFill>
                <a:srgbClr val="FFFFFF"/>
              </a:solidFill>
            </a:endParaRPr>
          </a:p>
        </p:txBody>
      </p:sp>
      <p:sp>
        <p:nvSpPr>
          <p:cNvPr id="48" name="TextBox 47"/>
          <p:cNvSpPr txBox="1"/>
          <p:nvPr/>
        </p:nvSpPr>
        <p:spPr>
          <a:xfrm>
            <a:off x="3545839" y="2478064"/>
            <a:ext cx="1134533" cy="338554"/>
          </a:xfrm>
          <a:prstGeom prst="rect">
            <a:avLst/>
          </a:prstGeom>
          <a:noFill/>
        </p:spPr>
        <p:txBody>
          <a:bodyPr wrap="square" rtlCol="0">
            <a:spAutoFit/>
          </a:bodyPr>
          <a:lstStyle/>
          <a:p>
            <a:pPr algn="ctr"/>
            <a:r>
              <a:rPr lang="en-US" sz="1600" dirty="0" smtClean="0">
                <a:solidFill>
                  <a:srgbClr val="FFFFFF"/>
                </a:solidFill>
              </a:rPr>
              <a:t>360 </a:t>
            </a:r>
            <a:r>
              <a:rPr lang="en-US" sz="1600" baseline="0" dirty="0" err="1" smtClean="0">
                <a:solidFill>
                  <a:srgbClr val="FFFFFF"/>
                </a:solidFill>
              </a:rPr>
              <a:t>ans</a:t>
            </a:r>
            <a:endParaRPr lang="en-US" sz="1600" dirty="0">
              <a:solidFill>
                <a:srgbClr val="FFFFFF"/>
              </a:solidFill>
            </a:endParaRPr>
          </a:p>
        </p:txBody>
      </p:sp>
      <p:sp>
        <p:nvSpPr>
          <p:cNvPr id="49" name="TextBox 48"/>
          <p:cNvSpPr txBox="1"/>
          <p:nvPr/>
        </p:nvSpPr>
        <p:spPr>
          <a:xfrm>
            <a:off x="4680372" y="2478064"/>
            <a:ext cx="880535" cy="338554"/>
          </a:xfrm>
          <a:prstGeom prst="rect">
            <a:avLst/>
          </a:prstGeom>
          <a:noFill/>
        </p:spPr>
        <p:txBody>
          <a:bodyPr wrap="square" rtlCol="0">
            <a:spAutoFit/>
          </a:bodyPr>
          <a:lstStyle/>
          <a:p>
            <a:pPr algn="ctr"/>
            <a:r>
              <a:rPr lang="en-US" sz="1600" dirty="0" smtClean="0">
                <a:solidFill>
                  <a:srgbClr val="FFFFFF"/>
                </a:solidFill>
              </a:rPr>
              <a:t>120 </a:t>
            </a:r>
            <a:r>
              <a:rPr lang="en-US" sz="1600" baseline="0" dirty="0" err="1" smtClean="0">
                <a:solidFill>
                  <a:srgbClr val="FFFFFF"/>
                </a:solidFill>
              </a:rPr>
              <a:t>ans</a:t>
            </a:r>
            <a:endParaRPr lang="en-US" sz="1600" dirty="0">
              <a:solidFill>
                <a:srgbClr val="FFFFFF"/>
              </a:solidFill>
            </a:endParaRPr>
          </a:p>
        </p:txBody>
      </p:sp>
      <p:sp>
        <p:nvSpPr>
          <p:cNvPr id="50" name="TextBox 49"/>
          <p:cNvSpPr txBox="1"/>
          <p:nvPr/>
        </p:nvSpPr>
        <p:spPr>
          <a:xfrm>
            <a:off x="5560907" y="2670238"/>
            <a:ext cx="1168400" cy="338554"/>
          </a:xfrm>
          <a:prstGeom prst="rect">
            <a:avLst/>
          </a:prstGeom>
          <a:noFill/>
        </p:spPr>
        <p:txBody>
          <a:bodyPr wrap="square" rtlCol="0">
            <a:spAutoFit/>
          </a:bodyPr>
          <a:lstStyle/>
          <a:p>
            <a:pPr algn="ctr"/>
            <a:r>
              <a:rPr lang="en-US" sz="1600" dirty="0" smtClean="0">
                <a:solidFill>
                  <a:srgbClr val="FFFFFF"/>
                </a:solidFill>
              </a:rPr>
              <a:t>330 </a:t>
            </a:r>
            <a:r>
              <a:rPr lang="en-US" sz="1600" dirty="0" err="1" smtClean="0">
                <a:solidFill>
                  <a:srgbClr val="FFFFFF"/>
                </a:solidFill>
              </a:rPr>
              <a:t>ans</a:t>
            </a:r>
            <a:endParaRPr lang="en-US" sz="1600" dirty="0">
              <a:solidFill>
                <a:srgbClr val="FFFFFF"/>
              </a:solidFill>
            </a:endParaRPr>
          </a:p>
        </p:txBody>
      </p:sp>
      <p:sp>
        <p:nvSpPr>
          <p:cNvPr id="51" name="TextBox 50"/>
          <p:cNvSpPr txBox="1"/>
          <p:nvPr/>
        </p:nvSpPr>
        <p:spPr>
          <a:xfrm>
            <a:off x="6830907" y="2670238"/>
            <a:ext cx="953446" cy="338554"/>
          </a:xfrm>
          <a:prstGeom prst="rect">
            <a:avLst/>
          </a:prstGeom>
          <a:noFill/>
        </p:spPr>
        <p:txBody>
          <a:bodyPr wrap="square" rtlCol="0">
            <a:spAutoFit/>
          </a:bodyPr>
          <a:lstStyle/>
          <a:p>
            <a:pPr algn="ctr"/>
            <a:r>
              <a:rPr lang="en-US" sz="1600" dirty="0" smtClean="0">
                <a:solidFill>
                  <a:srgbClr val="FFFFFF"/>
                </a:solidFill>
              </a:rPr>
              <a:t>70 </a:t>
            </a:r>
            <a:r>
              <a:rPr lang="en-US" sz="1600" dirty="0" err="1" smtClean="0">
                <a:solidFill>
                  <a:srgbClr val="FFFFFF"/>
                </a:solidFill>
              </a:rPr>
              <a:t>ans</a:t>
            </a:r>
            <a:endParaRPr lang="en-US" sz="1600" dirty="0">
              <a:solidFill>
                <a:srgbClr val="FFFFFF"/>
              </a:solidFill>
            </a:endParaRPr>
          </a:p>
        </p:txBody>
      </p:sp>
      <p:sp>
        <p:nvSpPr>
          <p:cNvPr id="52" name="TextBox 51"/>
          <p:cNvSpPr txBox="1"/>
          <p:nvPr/>
        </p:nvSpPr>
        <p:spPr>
          <a:xfrm>
            <a:off x="7584440" y="2670238"/>
            <a:ext cx="1133764" cy="338554"/>
          </a:xfrm>
          <a:prstGeom prst="rect">
            <a:avLst/>
          </a:prstGeom>
          <a:noFill/>
        </p:spPr>
        <p:txBody>
          <a:bodyPr wrap="square" rtlCol="0">
            <a:spAutoFit/>
          </a:bodyPr>
          <a:lstStyle/>
          <a:p>
            <a:pPr algn="ctr"/>
            <a:r>
              <a:rPr lang="en-US" sz="1600" dirty="0" smtClean="0">
                <a:solidFill>
                  <a:srgbClr val="FFFFFF"/>
                </a:solidFill>
              </a:rPr>
              <a:t>500 </a:t>
            </a:r>
            <a:r>
              <a:rPr lang="en-US" sz="1600" dirty="0" err="1" smtClean="0">
                <a:solidFill>
                  <a:srgbClr val="FFFFFF"/>
                </a:solidFill>
              </a:rPr>
              <a:t>ans</a:t>
            </a:r>
            <a:endParaRPr lang="en-US" sz="1600" dirty="0">
              <a:solidFill>
                <a:srgbClr val="FFFFFF"/>
              </a:solidFill>
            </a:endParaRPr>
          </a:p>
        </p:txBody>
      </p:sp>
      <p:sp>
        <p:nvSpPr>
          <p:cNvPr id="54" name="Rectangle 53"/>
          <p:cNvSpPr/>
          <p:nvPr userDrawn="1"/>
        </p:nvSpPr>
        <p:spPr>
          <a:xfrm>
            <a:off x="-1510989" y="329391"/>
            <a:ext cx="6107545" cy="88130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9"/>
          <p:cNvSpPr txBox="1">
            <a:spLocks/>
          </p:cNvSpPr>
          <p:nvPr/>
        </p:nvSpPr>
        <p:spPr>
          <a:xfrm>
            <a:off x="146758" y="412389"/>
            <a:ext cx="8229600" cy="1039091"/>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r>
              <a:rPr lang="fr-CH" dirty="0" smtClean="0">
                <a:latin typeface="Cambria"/>
                <a:cs typeface="Cambria"/>
              </a:rPr>
              <a:t>Introduction</a:t>
            </a:r>
            <a:endParaRPr lang="en-US" dirty="0">
              <a:latin typeface="Cambria"/>
              <a:cs typeface="Cambria"/>
            </a:endParaRP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9391" y="-146210"/>
            <a:ext cx="621145" cy="1035243"/>
          </a:xfrm>
          <a:prstGeom prst="rect">
            <a:avLst/>
          </a:prstGeom>
        </p:spPr>
      </p:pic>
      <p:grpSp>
        <p:nvGrpSpPr>
          <p:cNvPr id="62" name="Group 61"/>
          <p:cNvGrpSpPr/>
          <p:nvPr/>
        </p:nvGrpSpPr>
        <p:grpSpPr>
          <a:xfrm>
            <a:off x="3849448" y="2814453"/>
            <a:ext cx="1523991" cy="843984"/>
            <a:chOff x="-1065409" y="3056658"/>
            <a:chExt cx="2276239" cy="843984"/>
          </a:xfrm>
        </p:grpSpPr>
        <p:pic>
          <p:nvPicPr>
            <p:cNvPr id="60" name="Picture 59"/>
            <p:cNvPicPr>
              <a:picLocks noChangeAspect="1"/>
            </p:cNvPicPr>
            <p:nvPr/>
          </p:nvPicPr>
          <p:blipFill>
            <a:blip r:embed="rId3"/>
            <a:stretch>
              <a:fillRect/>
            </a:stretch>
          </p:blipFill>
          <p:spPr>
            <a:xfrm>
              <a:off x="611213" y="3056658"/>
              <a:ext cx="203200" cy="431801"/>
            </a:xfrm>
            <a:prstGeom prst="rect">
              <a:avLst/>
            </a:prstGeom>
          </p:spPr>
        </p:pic>
        <p:sp>
          <p:nvSpPr>
            <p:cNvPr id="61" name="TextBox 60"/>
            <p:cNvSpPr txBox="1"/>
            <p:nvPr/>
          </p:nvSpPr>
          <p:spPr>
            <a:xfrm flipH="1">
              <a:off x="-1065409" y="3377422"/>
              <a:ext cx="2276239" cy="523220"/>
            </a:xfrm>
            <a:prstGeom prst="rect">
              <a:avLst/>
            </a:prstGeom>
            <a:noFill/>
          </p:spPr>
          <p:txBody>
            <a:bodyPr wrap="square" rtlCol="0">
              <a:spAutoFit/>
            </a:bodyPr>
            <a:lstStyle/>
            <a:p>
              <a:r>
                <a:rPr lang="en-US" sz="2800" dirty="0" err="1" smtClean="0">
                  <a:solidFill>
                    <a:schemeClr val="bg1"/>
                  </a:solidFill>
                  <a:latin typeface="Cambria"/>
                  <a:cs typeface="Cambria"/>
                </a:rPr>
                <a:t>Josias</a:t>
              </a:r>
              <a:endParaRPr lang="en-US" sz="2800" dirty="0">
                <a:solidFill>
                  <a:schemeClr val="bg1"/>
                </a:solidFill>
                <a:latin typeface="Cambria"/>
                <a:cs typeface="Cambria"/>
              </a:endParaRPr>
            </a:p>
          </p:txBody>
        </p:sp>
      </p:grpSp>
      <p:pic>
        <p:nvPicPr>
          <p:cNvPr id="25" name="Picture 24" descr="pointille_titr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2320" y="361253"/>
            <a:ext cx="9144000" cy="806627"/>
          </a:xfrm>
          <a:prstGeom prst="rect">
            <a:avLst/>
          </a:prstGeom>
        </p:spPr>
      </p:pic>
      <p:pic>
        <p:nvPicPr>
          <p:cNvPr id="29" name="Picture 40"/>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04813" y="2040970"/>
            <a:ext cx="83137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96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Josias </a:t>
            </a:r>
            <a:r>
              <a:rPr lang="fr-FR" dirty="0"/>
              <a:t>fait disparaître</a:t>
            </a:r>
            <a:endParaRPr lang="fr-CH" dirty="0"/>
          </a:p>
          <a:p>
            <a:pPr lvl="1"/>
            <a:r>
              <a:rPr lang="fr-FR" dirty="0"/>
              <a:t>ceux qui évoquent les esprits,</a:t>
            </a:r>
            <a:endParaRPr lang="fr-CH" dirty="0"/>
          </a:p>
          <a:p>
            <a:pPr lvl="1"/>
            <a:r>
              <a:rPr lang="fr-FR" dirty="0"/>
              <a:t>ceux qui prédisent l'avenir,</a:t>
            </a:r>
            <a:endParaRPr lang="fr-CH" dirty="0"/>
          </a:p>
          <a:p>
            <a:pPr lvl="1"/>
            <a:r>
              <a:rPr lang="fr-FR" dirty="0"/>
              <a:t>les idoles</a:t>
            </a:r>
            <a:r>
              <a:rPr lang="fr-FR" dirty="0" smtClean="0"/>
              <a:t>.</a:t>
            </a:r>
          </a:p>
          <a:p>
            <a:pPr lvl="2"/>
            <a:r>
              <a:rPr lang="fr-FR" dirty="0"/>
              <a:t>Josias fit disparaître ceux qui évoquaient les esprits et ceux qui prédisaient l'avenir, et les </a:t>
            </a:r>
            <a:r>
              <a:rPr lang="fr-FR" dirty="0" err="1"/>
              <a:t>théraphim</a:t>
            </a:r>
            <a:r>
              <a:rPr lang="fr-FR" dirty="0"/>
              <a:t>, et les idoles, et toutes les abominations qui se voyaient dans le pays de Juda et à Jérusalem, afin de mettre en pratique les paroles de la loi, 2.Rois 23,24</a:t>
            </a:r>
            <a:endParaRPr lang="fr-CH" dirty="0"/>
          </a:p>
          <a:p>
            <a:r>
              <a:rPr lang="fr-FR" dirty="0"/>
              <a:t>Le croyant est aussi appelé à mettre en pratique ce qu'il trouve dans la bible.	</a:t>
            </a:r>
            <a:endParaRPr lang="fr-CH" dirty="0"/>
          </a:p>
          <a:p>
            <a:pPr lvl="1"/>
            <a:endParaRPr lang="fr-CH" dirty="0"/>
          </a:p>
          <a:p>
            <a:endParaRPr lang="fr-FR" dirty="0"/>
          </a:p>
        </p:txBody>
      </p:sp>
    </p:spTree>
    <p:extLst>
      <p:ext uri="{BB962C8B-B14F-4D97-AF65-F5344CB8AC3E}">
        <p14:creationId xmlns:p14="http://schemas.microsoft.com/office/powerpoint/2010/main" val="362560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La </a:t>
            </a:r>
            <a:r>
              <a:rPr lang="fr-FR" dirty="0"/>
              <a:t>18ème année de son règne, Josias célèbre la Pâque à Jérusalem. </a:t>
            </a:r>
            <a:endParaRPr lang="fr-CH" dirty="0"/>
          </a:p>
          <a:p>
            <a:r>
              <a:rPr lang="fr-FR" dirty="0"/>
              <a:t>37’600 agneaux et 3’800 bœufs sont sacrifiés</a:t>
            </a:r>
            <a:r>
              <a:rPr lang="fr-FR" dirty="0" smtClean="0"/>
              <a:t>.</a:t>
            </a:r>
            <a:endParaRPr lang="fr-CH" dirty="0"/>
          </a:p>
        </p:txBody>
      </p:sp>
      <p:sp>
        <p:nvSpPr>
          <p:cNvPr id="3" name="Titre 2"/>
          <p:cNvSpPr>
            <a:spLocks noGrp="1"/>
          </p:cNvSpPr>
          <p:nvPr>
            <p:ph type="title"/>
          </p:nvPr>
        </p:nvSpPr>
        <p:spPr/>
        <p:txBody>
          <a:bodyPr/>
          <a:lstStyle/>
          <a:p>
            <a:r>
              <a:rPr lang="fr-FR" dirty="0"/>
              <a:t>Célébration de la </a:t>
            </a:r>
            <a:r>
              <a:rPr lang="fr-FR" dirty="0" smtClean="0"/>
              <a:t>Pâque</a:t>
            </a:r>
            <a:endParaRPr lang="fr-FR" dirty="0"/>
          </a:p>
        </p:txBody>
      </p:sp>
      <p:pic>
        <p:nvPicPr>
          <p:cNvPr id="13" name="Espace réservé pour une image  12"/>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14" name="Text Box 13"/>
          <p:cNvSpPr txBox="1">
            <a:spLocks noChangeArrowheads="1"/>
          </p:cNvSpPr>
          <p:nvPr/>
        </p:nvSpPr>
        <p:spPr bwMode="auto">
          <a:xfrm>
            <a:off x="8604284" y="6103301"/>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Tahoma" charset="0"/>
              </a:rPr>
              <a:t>FO</a:t>
            </a:r>
            <a:endParaRPr lang="fr-FR" sz="1200" dirty="0">
              <a:latin typeface="Tahoma" charset="0"/>
            </a:endParaRPr>
          </a:p>
        </p:txBody>
      </p:sp>
    </p:spTree>
    <p:extLst>
      <p:ext uri="{BB962C8B-B14F-4D97-AF65-F5344CB8AC3E}">
        <p14:creationId xmlns:p14="http://schemas.microsoft.com/office/powerpoint/2010/main" val="1590264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Les </a:t>
            </a:r>
            <a:r>
              <a:rPr lang="fr-FR" dirty="0"/>
              <a:t>Lévites sont à l’œuvre.</a:t>
            </a:r>
            <a:endParaRPr lang="fr-CH" dirty="0"/>
          </a:p>
          <a:p>
            <a:pPr lvl="1"/>
            <a:r>
              <a:rPr lang="fr-FR" dirty="0"/>
              <a:t>Ils immolent les agneaux.</a:t>
            </a:r>
            <a:endParaRPr lang="fr-CH" dirty="0"/>
          </a:p>
          <a:p>
            <a:pPr lvl="1"/>
            <a:r>
              <a:rPr lang="fr-FR" dirty="0"/>
              <a:t>Ils remettent le sang des animaux aux sacrificateurs (Prêtres).</a:t>
            </a:r>
            <a:endParaRPr lang="fr-CH" dirty="0"/>
          </a:p>
          <a:p>
            <a:pPr lvl="1"/>
            <a:r>
              <a:rPr lang="fr-FR" dirty="0"/>
              <a:t>Ils ôtent la peau des victimes.</a:t>
            </a:r>
            <a:endParaRPr lang="fr-CH" dirty="0"/>
          </a:p>
          <a:p>
            <a:pPr lvl="1"/>
            <a:r>
              <a:rPr lang="fr-FR" dirty="0"/>
              <a:t>Ils mettent de côté les parties des bêtes qui doivent être offertes en holocauste.</a:t>
            </a:r>
            <a:endParaRPr lang="fr-CH" dirty="0"/>
          </a:p>
          <a:p>
            <a:pPr lvl="1"/>
            <a:r>
              <a:rPr lang="fr-FR" dirty="0"/>
              <a:t>Ils font rôtir les agneaux au feu, selon le rituel prescrit</a:t>
            </a:r>
            <a:r>
              <a:rPr lang="fr-FR" dirty="0" smtClean="0"/>
              <a:t>.</a:t>
            </a:r>
            <a:endParaRPr lang="fr-CH" dirty="0"/>
          </a:p>
        </p:txBody>
      </p:sp>
      <p:pic>
        <p:nvPicPr>
          <p:cNvPr id="3" name="Espace réservé pour une image  2" descr="Fotolia_49021380_Subscription_XXL.jpg"/>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579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Les </a:t>
            </a:r>
            <a:r>
              <a:rPr lang="fr-FR" dirty="0"/>
              <a:t>offrandes consacrées sont cuites puis distribuées à tous les gens du peuple.</a:t>
            </a:r>
            <a:endParaRPr lang="fr-CH" dirty="0"/>
          </a:p>
          <a:p>
            <a:r>
              <a:rPr lang="fr-FR" dirty="0"/>
              <a:t>Les Israélites célèbrent la Pâque et la fête des pains sans Levain durant 7 jours.</a:t>
            </a:r>
            <a:endParaRPr lang="fr-CH" dirty="0"/>
          </a:p>
          <a:p>
            <a:r>
              <a:rPr lang="fr-FR" dirty="0"/>
              <a:t>C'est la plus grande célébration de la Pâque depuis l'époque du Prophète Samuel</a:t>
            </a:r>
            <a:r>
              <a:rPr lang="fr-FR" dirty="0" smtClean="0"/>
              <a:t>.</a:t>
            </a:r>
            <a:endParaRPr lang="fr-CH" dirty="0"/>
          </a:p>
        </p:txBody>
      </p:sp>
    </p:spTree>
    <p:extLst>
      <p:ext uri="{BB962C8B-B14F-4D97-AF65-F5344CB8AC3E}">
        <p14:creationId xmlns:p14="http://schemas.microsoft.com/office/powerpoint/2010/main" val="212846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2" name="Espace réservé du texte 1"/>
          <p:cNvSpPr>
            <a:spLocks noGrp="1"/>
          </p:cNvSpPr>
          <p:nvPr>
            <p:ph type="body" sz="quarter" idx="12"/>
          </p:nvPr>
        </p:nvSpPr>
        <p:spPr/>
        <p:txBody>
          <a:bodyPr/>
          <a:lstStyle/>
          <a:p>
            <a:r>
              <a:rPr lang="fr-FR" dirty="0" smtClean="0"/>
              <a:t>Avons</a:t>
            </a:r>
            <a:r>
              <a:rPr lang="fr-FR" dirty="0"/>
              <a:t>-nous le même élan que Josias lorsque nous adorons le Seigneur?</a:t>
            </a:r>
            <a:endParaRPr lang="fr-CH" dirty="0"/>
          </a:p>
          <a:p>
            <a:r>
              <a:rPr lang="fr-FR" dirty="0"/>
              <a:t>Par Jésus, offrons donc en tout temps à Dieu un sacrifice de louange qui consiste à célébrer son nom. </a:t>
            </a:r>
            <a:r>
              <a:rPr lang="fr-FR" dirty="0" err="1"/>
              <a:t>Hbr</a:t>
            </a:r>
            <a:r>
              <a:rPr lang="fr-FR" dirty="0"/>
              <a:t> 13,15	</a:t>
            </a:r>
            <a:endParaRPr lang="fr-CH" dirty="0"/>
          </a:p>
        </p:txBody>
      </p:sp>
      <p:sp>
        <p:nvSpPr>
          <p:cNvPr id="5" name="Titre 4"/>
          <p:cNvSpPr>
            <a:spLocks noGrp="1"/>
          </p:cNvSpPr>
          <p:nvPr>
            <p:ph type="title"/>
          </p:nvPr>
        </p:nvSpPr>
        <p:spPr/>
        <p:txBody>
          <a:bodyPr/>
          <a:lstStyle/>
          <a:p>
            <a:endParaRPr lang="fr-FR"/>
          </a:p>
        </p:txBody>
      </p:sp>
      <p:sp>
        <p:nvSpPr>
          <p:cNvPr id="6" name="Text Box 13"/>
          <p:cNvSpPr txBox="1">
            <a:spLocks noChangeArrowheads="1"/>
          </p:cNvSpPr>
          <p:nvPr/>
        </p:nvSpPr>
        <p:spPr bwMode="auto">
          <a:xfrm>
            <a:off x="4116387" y="624141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Tahoma" charset="0"/>
              </a:rPr>
              <a:t>TP</a:t>
            </a:r>
            <a:endParaRPr lang="fr-FR" sz="1200" dirty="0">
              <a:latin typeface="Tahoma" charset="0"/>
            </a:endParaRPr>
          </a:p>
        </p:txBody>
      </p:sp>
    </p:spTree>
    <p:extLst>
      <p:ext uri="{BB962C8B-B14F-4D97-AF65-F5344CB8AC3E}">
        <p14:creationId xmlns:p14="http://schemas.microsoft.com/office/powerpoint/2010/main" val="76253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Josias </a:t>
            </a:r>
            <a:r>
              <a:rPr lang="fr-FR" dirty="0"/>
              <a:t>déploie une grande énergie spirituelle.</a:t>
            </a:r>
            <a:endParaRPr lang="fr-CH" dirty="0"/>
          </a:p>
          <a:p>
            <a:r>
              <a:rPr lang="fr-FR" dirty="0"/>
              <a:t>Il intervient personnellement dans tous les détails:</a:t>
            </a:r>
            <a:endParaRPr lang="fr-CH" dirty="0"/>
          </a:p>
          <a:p>
            <a:pPr lvl="1"/>
            <a:r>
              <a:rPr lang="fr-FR" dirty="0"/>
              <a:t>"déposez…"</a:t>
            </a:r>
            <a:endParaRPr lang="fr-CH" dirty="0"/>
          </a:p>
          <a:p>
            <a:pPr lvl="1"/>
            <a:r>
              <a:rPr lang="fr-FR" dirty="0"/>
              <a:t>"Organisez…"</a:t>
            </a:r>
            <a:endParaRPr lang="fr-CH" dirty="0"/>
          </a:p>
          <a:p>
            <a:pPr lvl="1"/>
            <a:r>
              <a:rPr lang="fr-FR" dirty="0"/>
              <a:t>"Occupez…"</a:t>
            </a:r>
            <a:endParaRPr lang="fr-CH" dirty="0"/>
          </a:p>
          <a:p>
            <a:pPr lvl="1"/>
            <a:r>
              <a:rPr lang="fr-FR" dirty="0"/>
              <a:t>"Immolez-les…"</a:t>
            </a:r>
            <a:endParaRPr lang="fr-CH" dirty="0"/>
          </a:p>
          <a:p>
            <a:pPr lvl="1"/>
            <a:r>
              <a:rPr lang="fr-FR" dirty="0"/>
              <a:t>"Purifiez-vous …" 2 </a:t>
            </a:r>
            <a:r>
              <a:rPr lang="fr-FR" dirty="0" err="1"/>
              <a:t>chr</a:t>
            </a:r>
            <a:r>
              <a:rPr lang="fr-FR" dirty="0"/>
              <a:t> 35/1</a:t>
            </a:r>
            <a:endParaRPr lang="fr-CH" dirty="0"/>
          </a:p>
          <a:p>
            <a:r>
              <a:rPr lang="fr-FR" dirty="0"/>
              <a:t>Josias côté théorie: </a:t>
            </a:r>
            <a:endParaRPr lang="fr-CH" dirty="0"/>
          </a:p>
          <a:p>
            <a:pPr lvl="2"/>
            <a:r>
              <a:rPr lang="fr-FR" dirty="0"/>
              <a:t>Josias s'adressa aux lévites. Il leur dit : …2Chr 35,3	</a:t>
            </a:r>
            <a:endParaRPr lang="fr-CH" dirty="0"/>
          </a:p>
          <a:p>
            <a:r>
              <a:rPr lang="fr-FR" dirty="0"/>
              <a:t>Josias côté pratique:</a:t>
            </a:r>
            <a:endParaRPr lang="fr-CH" dirty="0"/>
          </a:p>
          <a:p>
            <a:pPr lvl="2"/>
            <a:r>
              <a:rPr lang="fr-FR" dirty="0"/>
              <a:t>Josias préleva pour la Pâque trente mille agneaux … sur ses propres troupeaux.  2Chr 35,7	 </a:t>
            </a:r>
            <a:endParaRPr lang="fr-CH" dirty="0"/>
          </a:p>
        </p:txBody>
      </p:sp>
    </p:spTree>
    <p:extLst>
      <p:ext uri="{BB962C8B-B14F-4D97-AF65-F5344CB8AC3E}">
        <p14:creationId xmlns:p14="http://schemas.microsoft.com/office/powerpoint/2010/main" val="27195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A </a:t>
            </a:r>
            <a:r>
              <a:rPr lang="fr-FR" dirty="0"/>
              <a:t>sa suite, les chefs donnent des animaux pour les sacrifices</a:t>
            </a:r>
            <a:endParaRPr lang="fr-CH" dirty="0"/>
          </a:p>
          <a:p>
            <a:r>
              <a:rPr lang="fr-FR" dirty="0"/>
              <a:t>Que nos actions soient semblables à nos paroles.</a:t>
            </a:r>
            <a:endParaRPr lang="fr-CH" dirty="0"/>
          </a:p>
          <a:p>
            <a:r>
              <a:rPr lang="fr-FR" dirty="0"/>
              <a:t>Soyons actifs pour le Seigneur</a:t>
            </a:r>
            <a:r>
              <a:rPr lang="fr-FR" dirty="0" smtClean="0"/>
              <a:t>!</a:t>
            </a:r>
            <a:endParaRPr lang="fr-CH" dirty="0"/>
          </a:p>
        </p:txBody>
      </p:sp>
    </p:spTree>
    <p:extLst>
      <p:ext uri="{BB962C8B-B14F-4D97-AF65-F5344CB8AC3E}">
        <p14:creationId xmlns:p14="http://schemas.microsoft.com/office/powerpoint/2010/main" val="2464169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smtClean="0"/>
              <a:t>Néco</a:t>
            </a:r>
            <a:r>
              <a:rPr lang="fr-FR" dirty="0"/>
              <a:t>, roi d'Egypte, se rend dans le Nord de l'Assyrie.</a:t>
            </a:r>
            <a:endParaRPr lang="fr-CH" dirty="0"/>
          </a:p>
          <a:p>
            <a:r>
              <a:rPr lang="fr-FR" dirty="0"/>
              <a:t>1ère erreur de Josias:</a:t>
            </a:r>
            <a:endParaRPr lang="fr-CH" dirty="0"/>
          </a:p>
          <a:p>
            <a:pPr lvl="1"/>
            <a:r>
              <a:rPr lang="fr-FR" dirty="0" err="1"/>
              <a:t>Néco</a:t>
            </a:r>
            <a:r>
              <a:rPr lang="fr-FR" dirty="0"/>
              <a:t> lui donne un message venant de l'Eternel.</a:t>
            </a:r>
            <a:endParaRPr lang="fr-CH" dirty="0"/>
          </a:p>
          <a:p>
            <a:pPr lvl="1"/>
            <a:r>
              <a:rPr lang="fr-FR" dirty="0"/>
              <a:t>Josias refuse de l'écouter.</a:t>
            </a:r>
            <a:endParaRPr lang="fr-CH" dirty="0"/>
          </a:p>
          <a:p>
            <a:pPr lvl="2"/>
            <a:r>
              <a:rPr lang="fr-FR" dirty="0"/>
              <a:t>Mais Josias ne voulut pas se retirer, et il se déguisa pour aller l'affronter sans tenir compte de l'avertissement de </a:t>
            </a:r>
            <a:r>
              <a:rPr lang="fr-FR" dirty="0" err="1"/>
              <a:t>Néco</a:t>
            </a:r>
            <a:r>
              <a:rPr lang="fr-FR" dirty="0"/>
              <a:t>, qui était pourtant inspiré par Dieu. Il vint livrer bataille dans la vallée de </a:t>
            </a:r>
            <a:r>
              <a:rPr lang="fr-FR" dirty="0" err="1"/>
              <a:t>Meguiddo</a:t>
            </a:r>
            <a:r>
              <a:rPr lang="fr-FR" dirty="0"/>
              <a:t>. 2Chr </a:t>
            </a:r>
            <a:r>
              <a:rPr lang="fr-FR" dirty="0" smtClean="0"/>
              <a:t>35,22</a:t>
            </a:r>
          </a:p>
          <a:p>
            <a:r>
              <a:rPr lang="fr-FR" dirty="0"/>
              <a:t>2ème erreur de Josias:</a:t>
            </a:r>
            <a:endParaRPr lang="fr-CH" dirty="0"/>
          </a:p>
          <a:p>
            <a:pPr lvl="1"/>
            <a:r>
              <a:rPr lang="fr-FR" dirty="0"/>
              <a:t>Josias se déguise.</a:t>
            </a:r>
            <a:endParaRPr lang="fr-CH" dirty="0"/>
          </a:p>
          <a:p>
            <a:pPr lvl="1"/>
            <a:r>
              <a:rPr lang="fr-FR" dirty="0"/>
              <a:t>Le roi Achab avait déjà utilisé ce procédé et avait été tué.</a:t>
            </a:r>
            <a:endParaRPr lang="fr-CH" dirty="0"/>
          </a:p>
        </p:txBody>
      </p:sp>
      <p:sp>
        <p:nvSpPr>
          <p:cNvPr id="3" name="Titre 2"/>
          <p:cNvSpPr>
            <a:spLocks noGrp="1"/>
          </p:cNvSpPr>
          <p:nvPr>
            <p:ph type="title"/>
          </p:nvPr>
        </p:nvSpPr>
        <p:spPr>
          <a:prstGeom prst="rect">
            <a:avLst/>
          </a:prstGeom>
        </p:spPr>
        <p:txBody>
          <a:bodyPr/>
          <a:lstStyle/>
          <a:p>
            <a:r>
              <a:rPr lang="fr-FR" dirty="0"/>
              <a:t>La chute morale </a:t>
            </a:r>
            <a:r>
              <a:rPr lang="fr-FR" dirty="0" smtClean="0"/>
              <a:t>de Josias</a:t>
            </a:r>
            <a:endParaRPr lang="fr-FR" dirty="0"/>
          </a:p>
        </p:txBody>
      </p:sp>
    </p:spTree>
    <p:extLst>
      <p:ext uri="{BB962C8B-B14F-4D97-AF65-F5344CB8AC3E}">
        <p14:creationId xmlns:p14="http://schemas.microsoft.com/office/powerpoint/2010/main" val="1071609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 armées de Josias et de </a:t>
            </a:r>
            <a:r>
              <a:rPr lang="fr-FR" dirty="0" err="1"/>
              <a:t>Néco</a:t>
            </a:r>
            <a:r>
              <a:rPr lang="fr-FR" dirty="0"/>
              <a:t> se rencontrent à </a:t>
            </a:r>
            <a:r>
              <a:rPr lang="fr-FR" dirty="0" err="1"/>
              <a:t>Meguiddo</a:t>
            </a:r>
            <a:r>
              <a:rPr lang="fr-FR" dirty="0"/>
              <a:t>.</a:t>
            </a:r>
            <a:endParaRPr lang="fr-CH" dirty="0"/>
          </a:p>
          <a:p>
            <a:r>
              <a:rPr lang="fr-FR" dirty="0"/>
              <a:t>L'armée de Josias perd la bataille.</a:t>
            </a:r>
            <a:endParaRPr lang="fr-CH" dirty="0"/>
          </a:p>
          <a:p>
            <a:endParaRPr lang="fr-FR" dirty="0" smtClean="0"/>
          </a:p>
        </p:txBody>
      </p:sp>
      <p:pic>
        <p:nvPicPr>
          <p:cNvPr id="7" name="Image 3" descr="DSC08491.JPG"/>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p:nvSpPr>
        <p:spPr bwMode="auto">
          <a:xfrm>
            <a:off x="8673835" y="6132801"/>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Tahoma" charset="0"/>
              </a:rPr>
              <a:t>DG</a:t>
            </a:r>
            <a:endParaRPr lang="fr-FR" sz="1200" dirty="0">
              <a:latin typeface="Tahoma" charset="0"/>
            </a:endParaRPr>
          </a:p>
        </p:txBody>
      </p:sp>
      <p:sp>
        <p:nvSpPr>
          <p:cNvPr id="5" name="Text Box 13"/>
          <p:cNvSpPr txBox="1">
            <a:spLocks noChangeArrowheads="1"/>
          </p:cNvSpPr>
          <p:nvPr/>
        </p:nvSpPr>
        <p:spPr bwMode="auto">
          <a:xfrm>
            <a:off x="3194236" y="6170614"/>
            <a:ext cx="2468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800" b="0" dirty="0" smtClean="0">
                <a:solidFill>
                  <a:srgbClr val="4D4D4D"/>
                </a:solidFill>
                <a:latin typeface="+mj-lt"/>
              </a:rPr>
              <a:t>Ruines à Meguiddo</a:t>
            </a:r>
            <a:endParaRPr lang="fr-FR" sz="1800" b="0" dirty="0">
              <a:solidFill>
                <a:srgbClr val="4D4D4D"/>
              </a:solidFill>
              <a:latin typeface="+mj-lt"/>
            </a:endParaRPr>
          </a:p>
        </p:txBody>
      </p:sp>
    </p:spTree>
    <p:extLst>
      <p:ext uri="{BB962C8B-B14F-4D97-AF65-F5344CB8AC3E}">
        <p14:creationId xmlns:p14="http://schemas.microsoft.com/office/powerpoint/2010/main" val="1295016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1058333"/>
            <a:ext cx="8982000" cy="5172605"/>
          </a:xfrm>
        </p:spPr>
        <p:txBody>
          <a:bodyPr/>
          <a:lstStyle/>
          <a:p>
            <a:r>
              <a:rPr lang="fr-FR" dirty="0"/>
              <a:t>C'est à </a:t>
            </a:r>
            <a:r>
              <a:rPr lang="fr-FR" dirty="0" err="1"/>
              <a:t>Meguiddo</a:t>
            </a:r>
            <a:r>
              <a:rPr lang="fr-FR" dirty="0"/>
              <a:t> qu'aura lieu la bataille d'</a:t>
            </a:r>
            <a:r>
              <a:rPr lang="fr-FR" dirty="0" err="1"/>
              <a:t>Harmaguédon</a:t>
            </a:r>
            <a:r>
              <a:rPr lang="fr-FR" dirty="0"/>
              <a:t>.</a:t>
            </a:r>
            <a:endParaRPr lang="fr-CH" dirty="0"/>
          </a:p>
          <a:p>
            <a:r>
              <a:rPr lang="fr-FR" dirty="0"/>
              <a:t>Cette bataille n'a pas encore eu lieu aujourd'hui.</a:t>
            </a:r>
            <a:endParaRPr lang="fr-CH" dirty="0"/>
          </a:p>
          <a:p>
            <a:r>
              <a:rPr lang="fr-FR" dirty="0"/>
              <a:t>Les armées du monde entier s'y rassembleront pour faire la guerre à Israël.</a:t>
            </a:r>
            <a:endParaRPr lang="fr-CH" dirty="0"/>
          </a:p>
          <a:p>
            <a:r>
              <a:rPr lang="fr-FR" dirty="0" smtClean="0"/>
              <a:t>Durant </a:t>
            </a:r>
            <a:r>
              <a:rPr lang="fr-FR" dirty="0"/>
              <a:t>cette guerre, </a:t>
            </a:r>
            <a:endParaRPr lang="fr-CH" dirty="0"/>
          </a:p>
          <a:p>
            <a:pPr lvl="1"/>
            <a:r>
              <a:rPr lang="fr-FR" dirty="0" smtClean="0"/>
              <a:t>toutes </a:t>
            </a:r>
            <a:r>
              <a:rPr lang="fr-FR" dirty="0"/>
              <a:t>les armées seront écrasées par notre Seigneur.</a:t>
            </a:r>
            <a:endParaRPr lang="fr-CH" dirty="0"/>
          </a:p>
          <a:p>
            <a:pPr lvl="1"/>
            <a:r>
              <a:rPr lang="fr-FR" dirty="0" smtClean="0"/>
              <a:t>les </a:t>
            </a:r>
            <a:r>
              <a:rPr lang="fr-FR" dirty="0"/>
              <a:t>Juifs seront miraculeusement délivrés.</a:t>
            </a:r>
            <a:endParaRPr lang="fr-CH" dirty="0"/>
          </a:p>
          <a:p>
            <a:pPr lvl="1"/>
            <a:r>
              <a:rPr lang="fr-FR" dirty="0" smtClean="0"/>
              <a:t>les </a:t>
            </a:r>
            <a:r>
              <a:rPr lang="fr-FR" dirty="0"/>
              <a:t>Juifs reconnaîtront le Messie dans la personne de Jésus-Christ qui se présentera au monde entier</a:t>
            </a:r>
            <a:r>
              <a:rPr lang="fr-FR" dirty="0" smtClean="0"/>
              <a:t>.</a:t>
            </a:r>
            <a:endParaRPr lang="fr-CH" dirty="0"/>
          </a:p>
        </p:txBody>
      </p:sp>
    </p:spTree>
    <p:extLst>
      <p:ext uri="{BB962C8B-B14F-4D97-AF65-F5344CB8AC3E}">
        <p14:creationId xmlns:p14="http://schemas.microsoft.com/office/powerpoint/2010/main" val="2827877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62000" y="400929"/>
            <a:ext cx="8787267" cy="5172605"/>
          </a:xfrm>
        </p:spPr>
        <p:txBody>
          <a:bodyPr/>
          <a:lstStyle/>
          <a:p>
            <a:r>
              <a:rPr lang="fr-FR" dirty="0" smtClean="0"/>
              <a:t>Chronologie des rois de Juda</a:t>
            </a:r>
          </a:p>
          <a:p>
            <a:endParaRPr lang="fr-FR" dirty="0"/>
          </a:p>
          <a:p>
            <a:endParaRPr lang="fr-FR" dirty="0" smtClean="0"/>
          </a:p>
          <a:p>
            <a:endParaRPr lang="fr-FR" dirty="0"/>
          </a:p>
          <a:p>
            <a:endParaRPr lang="fr-FR" dirty="0" smtClean="0"/>
          </a:p>
          <a:p>
            <a:pPr lvl="3"/>
            <a:endParaRPr lang="fr-FR" dirty="0"/>
          </a:p>
          <a:p>
            <a:endParaRPr lang="fr-FR" dirty="0" smtClean="0"/>
          </a:p>
          <a:p>
            <a:endParaRPr lang="fr-FR" dirty="0"/>
          </a:p>
          <a:p>
            <a:endParaRPr lang="fr-FR" dirty="0" smtClean="0"/>
          </a:p>
          <a:p>
            <a:pPr lvl="4"/>
            <a:endParaRPr lang="fr-FR" dirty="0" smtClean="0"/>
          </a:p>
          <a:p>
            <a:pPr lvl="1"/>
            <a:r>
              <a:rPr lang="fr-FR" dirty="0"/>
              <a:t>Le nombre de mauvais rois </a:t>
            </a:r>
            <a:r>
              <a:rPr lang="fr-FR" dirty="0" smtClean="0"/>
              <a:t>est </a:t>
            </a:r>
            <a:r>
              <a:rPr lang="fr-FR" dirty="0"/>
              <a:t>plus grand que le nombre de bons rois, </a:t>
            </a:r>
            <a:r>
              <a:rPr lang="fr-FR" dirty="0" smtClean="0"/>
              <a:t>leurs </a:t>
            </a:r>
            <a:r>
              <a:rPr lang="fr-FR" dirty="0"/>
              <a:t>années de règne sont par contre moins grandes.</a:t>
            </a:r>
            <a:endParaRPr lang="fr-CH" dirty="0"/>
          </a:p>
          <a:p>
            <a:endParaRPr lang="fr-FR" dirty="0"/>
          </a:p>
        </p:txBody>
      </p:sp>
      <p:sp>
        <p:nvSpPr>
          <p:cNvPr id="5" name="Text Box 2"/>
          <p:cNvSpPr txBox="1">
            <a:spLocks noChangeArrowheads="1"/>
          </p:cNvSpPr>
          <p:nvPr/>
        </p:nvSpPr>
        <p:spPr bwMode="auto">
          <a:xfrm>
            <a:off x="688975" y="172272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17 ans</a:t>
            </a:r>
          </a:p>
        </p:txBody>
      </p:sp>
      <p:sp>
        <p:nvSpPr>
          <p:cNvPr id="6" name="Text Box 3"/>
          <p:cNvSpPr txBox="1">
            <a:spLocks noChangeArrowheads="1"/>
          </p:cNvSpPr>
          <p:nvPr/>
        </p:nvSpPr>
        <p:spPr bwMode="auto">
          <a:xfrm>
            <a:off x="1993900" y="173542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 ans</a:t>
            </a:r>
          </a:p>
        </p:txBody>
      </p:sp>
      <p:sp>
        <p:nvSpPr>
          <p:cNvPr id="7" name="Text Box 4"/>
          <p:cNvSpPr txBox="1">
            <a:spLocks noChangeArrowheads="1"/>
          </p:cNvSpPr>
          <p:nvPr/>
        </p:nvSpPr>
        <p:spPr bwMode="auto">
          <a:xfrm>
            <a:off x="6030913" y="173542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8 ans</a:t>
            </a:r>
          </a:p>
        </p:txBody>
      </p:sp>
      <p:sp>
        <p:nvSpPr>
          <p:cNvPr id="8" name="Text Box 5"/>
          <p:cNvSpPr txBox="1">
            <a:spLocks noChangeArrowheads="1"/>
          </p:cNvSpPr>
          <p:nvPr/>
        </p:nvSpPr>
        <p:spPr bwMode="auto">
          <a:xfrm>
            <a:off x="7362825" y="1744949"/>
            <a:ext cx="881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 an</a:t>
            </a:r>
          </a:p>
        </p:txBody>
      </p:sp>
      <p:sp>
        <p:nvSpPr>
          <p:cNvPr id="9" name="Text Box 6"/>
          <p:cNvSpPr txBox="1">
            <a:spLocks noChangeArrowheads="1"/>
          </p:cNvSpPr>
          <p:nvPr/>
        </p:nvSpPr>
        <p:spPr bwMode="auto">
          <a:xfrm>
            <a:off x="3311525" y="172272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41 ans</a:t>
            </a:r>
          </a:p>
        </p:txBody>
      </p:sp>
      <p:sp>
        <p:nvSpPr>
          <p:cNvPr id="10" name="Text Box 7"/>
          <p:cNvSpPr txBox="1">
            <a:spLocks noChangeArrowheads="1"/>
          </p:cNvSpPr>
          <p:nvPr/>
        </p:nvSpPr>
        <p:spPr bwMode="auto">
          <a:xfrm>
            <a:off x="4616450" y="1744949"/>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25 ans</a:t>
            </a:r>
          </a:p>
        </p:txBody>
      </p:sp>
      <p:sp>
        <p:nvSpPr>
          <p:cNvPr id="11" name="Text Box 9"/>
          <p:cNvSpPr txBox="1">
            <a:spLocks noChangeArrowheads="1"/>
          </p:cNvSpPr>
          <p:nvPr/>
        </p:nvSpPr>
        <p:spPr bwMode="auto">
          <a:xfrm>
            <a:off x="541338"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dirty="0">
                <a:solidFill>
                  <a:schemeClr val="bg1"/>
                </a:solidFill>
                <a:latin typeface="Arial" charset="0"/>
                <a:ea typeface="+mn-ea"/>
                <a:cs typeface="+mn-cs"/>
              </a:rPr>
              <a:t>Roboam</a:t>
            </a:r>
          </a:p>
        </p:txBody>
      </p:sp>
      <p:sp>
        <p:nvSpPr>
          <p:cNvPr id="12" name="Text Box 10"/>
          <p:cNvSpPr txBox="1">
            <a:spLocks noChangeArrowheads="1"/>
          </p:cNvSpPr>
          <p:nvPr/>
        </p:nvSpPr>
        <p:spPr bwMode="auto">
          <a:xfrm>
            <a:off x="1858963"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Abija</a:t>
            </a:r>
          </a:p>
        </p:txBody>
      </p:sp>
      <p:sp>
        <p:nvSpPr>
          <p:cNvPr id="13" name="Text Box 11"/>
          <p:cNvSpPr txBox="1">
            <a:spLocks noChangeArrowheads="1"/>
          </p:cNvSpPr>
          <p:nvPr/>
        </p:nvSpPr>
        <p:spPr bwMode="auto">
          <a:xfrm>
            <a:off x="3163888"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Asa</a:t>
            </a:r>
          </a:p>
        </p:txBody>
      </p:sp>
      <p:sp>
        <p:nvSpPr>
          <p:cNvPr id="14" name="Text Box 12"/>
          <p:cNvSpPr txBox="1">
            <a:spLocks noChangeArrowheads="1"/>
          </p:cNvSpPr>
          <p:nvPr/>
        </p:nvSpPr>
        <p:spPr bwMode="auto">
          <a:xfrm>
            <a:off x="4456113" y="1181387"/>
            <a:ext cx="133032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Josaphat</a:t>
            </a:r>
          </a:p>
        </p:txBody>
      </p:sp>
      <p:sp>
        <p:nvSpPr>
          <p:cNvPr id="15" name="Text Box 13"/>
          <p:cNvSpPr txBox="1">
            <a:spLocks noChangeArrowheads="1"/>
          </p:cNvSpPr>
          <p:nvPr/>
        </p:nvSpPr>
        <p:spPr bwMode="auto">
          <a:xfrm>
            <a:off x="5819775" y="1195674"/>
            <a:ext cx="12604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Joram</a:t>
            </a:r>
          </a:p>
        </p:txBody>
      </p:sp>
      <p:sp>
        <p:nvSpPr>
          <p:cNvPr id="16" name="Text Box 14"/>
          <p:cNvSpPr txBox="1">
            <a:spLocks noChangeArrowheads="1"/>
          </p:cNvSpPr>
          <p:nvPr/>
        </p:nvSpPr>
        <p:spPr bwMode="auto">
          <a:xfrm>
            <a:off x="7112000"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Achazia</a:t>
            </a:r>
          </a:p>
        </p:txBody>
      </p:sp>
      <p:sp>
        <p:nvSpPr>
          <p:cNvPr id="17" name="Text Box 15"/>
          <p:cNvSpPr txBox="1">
            <a:spLocks noChangeArrowheads="1"/>
          </p:cNvSpPr>
          <p:nvPr/>
        </p:nvSpPr>
        <p:spPr bwMode="auto">
          <a:xfrm>
            <a:off x="1871663" y="2802224"/>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latin typeface="Arial" charset="0"/>
              </a:rPr>
              <a:t>40 ans</a:t>
            </a:r>
            <a:endParaRPr lang="fr-FR" sz="2000" b="0">
              <a:latin typeface="Arial" charset="0"/>
            </a:endParaRPr>
          </a:p>
        </p:txBody>
      </p:sp>
      <p:sp>
        <p:nvSpPr>
          <p:cNvPr id="18" name="Text Box 16"/>
          <p:cNvSpPr txBox="1">
            <a:spLocks noChangeArrowheads="1"/>
          </p:cNvSpPr>
          <p:nvPr/>
        </p:nvSpPr>
        <p:spPr bwMode="auto">
          <a:xfrm>
            <a:off x="5876925" y="274507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16 ans</a:t>
            </a:r>
          </a:p>
        </p:txBody>
      </p:sp>
      <p:sp>
        <p:nvSpPr>
          <p:cNvPr id="19" name="Text Box 17"/>
          <p:cNvSpPr txBox="1">
            <a:spLocks noChangeArrowheads="1"/>
          </p:cNvSpPr>
          <p:nvPr/>
        </p:nvSpPr>
        <p:spPr bwMode="auto">
          <a:xfrm>
            <a:off x="7181850" y="2754599"/>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16 ans</a:t>
            </a:r>
          </a:p>
        </p:txBody>
      </p:sp>
      <p:sp>
        <p:nvSpPr>
          <p:cNvPr id="20" name="Text Box 18"/>
          <p:cNvSpPr txBox="1">
            <a:spLocks noChangeArrowheads="1"/>
          </p:cNvSpPr>
          <p:nvPr/>
        </p:nvSpPr>
        <p:spPr bwMode="auto">
          <a:xfrm>
            <a:off x="3311525" y="2765712"/>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29 ans</a:t>
            </a:r>
          </a:p>
        </p:txBody>
      </p:sp>
      <p:sp>
        <p:nvSpPr>
          <p:cNvPr id="21" name="Text Box 19"/>
          <p:cNvSpPr txBox="1">
            <a:spLocks noChangeArrowheads="1"/>
          </p:cNvSpPr>
          <p:nvPr/>
        </p:nvSpPr>
        <p:spPr bwMode="auto">
          <a:xfrm>
            <a:off x="4589463" y="2765712"/>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latin typeface="Arial" charset="0"/>
              </a:rPr>
              <a:t>52 ans</a:t>
            </a:r>
            <a:endParaRPr lang="fr-FR" sz="2000" b="0">
              <a:latin typeface="Arial" charset="0"/>
            </a:endParaRPr>
          </a:p>
        </p:txBody>
      </p:sp>
      <p:sp>
        <p:nvSpPr>
          <p:cNvPr id="22" name="Text Box 20"/>
          <p:cNvSpPr txBox="1">
            <a:spLocks noChangeArrowheads="1"/>
          </p:cNvSpPr>
          <p:nvPr/>
        </p:nvSpPr>
        <p:spPr bwMode="auto">
          <a:xfrm>
            <a:off x="554038"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Athalie</a:t>
            </a:r>
          </a:p>
        </p:txBody>
      </p:sp>
      <p:sp>
        <p:nvSpPr>
          <p:cNvPr id="23" name="Text Box 21"/>
          <p:cNvSpPr txBox="1">
            <a:spLocks noChangeArrowheads="1"/>
          </p:cNvSpPr>
          <p:nvPr/>
        </p:nvSpPr>
        <p:spPr bwMode="auto">
          <a:xfrm>
            <a:off x="1871663"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Joas</a:t>
            </a:r>
          </a:p>
        </p:txBody>
      </p:sp>
      <p:sp>
        <p:nvSpPr>
          <p:cNvPr id="24" name="Text Box 22"/>
          <p:cNvSpPr txBox="1">
            <a:spLocks noChangeArrowheads="1"/>
          </p:cNvSpPr>
          <p:nvPr/>
        </p:nvSpPr>
        <p:spPr bwMode="auto">
          <a:xfrm>
            <a:off x="3176588"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Amatsia</a:t>
            </a:r>
          </a:p>
        </p:txBody>
      </p:sp>
      <p:sp>
        <p:nvSpPr>
          <p:cNvPr id="25" name="Text Box 23"/>
          <p:cNvSpPr txBox="1">
            <a:spLocks noChangeArrowheads="1"/>
          </p:cNvSpPr>
          <p:nvPr/>
        </p:nvSpPr>
        <p:spPr bwMode="auto">
          <a:xfrm>
            <a:off x="4481513"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Ozias</a:t>
            </a:r>
          </a:p>
        </p:txBody>
      </p:sp>
      <p:sp>
        <p:nvSpPr>
          <p:cNvPr id="26" name="Text Box 24"/>
          <p:cNvSpPr txBox="1">
            <a:spLocks noChangeArrowheads="1"/>
          </p:cNvSpPr>
          <p:nvPr/>
        </p:nvSpPr>
        <p:spPr bwMode="auto">
          <a:xfrm>
            <a:off x="5786438"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Jotham</a:t>
            </a:r>
          </a:p>
        </p:txBody>
      </p:sp>
      <p:sp>
        <p:nvSpPr>
          <p:cNvPr id="27" name="Text Box 25"/>
          <p:cNvSpPr txBox="1">
            <a:spLocks noChangeArrowheads="1"/>
          </p:cNvSpPr>
          <p:nvPr/>
        </p:nvSpPr>
        <p:spPr bwMode="auto">
          <a:xfrm>
            <a:off x="7092950"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Achaz</a:t>
            </a:r>
          </a:p>
        </p:txBody>
      </p:sp>
      <p:sp>
        <p:nvSpPr>
          <p:cNvPr id="28" name="Text Box 26"/>
          <p:cNvSpPr txBox="1">
            <a:spLocks noChangeArrowheads="1"/>
          </p:cNvSpPr>
          <p:nvPr/>
        </p:nvSpPr>
        <p:spPr bwMode="auto">
          <a:xfrm>
            <a:off x="674688" y="379282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29 ans</a:t>
            </a:r>
          </a:p>
        </p:txBody>
      </p:sp>
      <p:sp>
        <p:nvSpPr>
          <p:cNvPr id="29" name="Text Box 27"/>
          <p:cNvSpPr txBox="1">
            <a:spLocks noChangeArrowheads="1"/>
          </p:cNvSpPr>
          <p:nvPr/>
        </p:nvSpPr>
        <p:spPr bwMode="auto">
          <a:xfrm>
            <a:off x="1871663" y="379282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55 ans</a:t>
            </a:r>
          </a:p>
        </p:txBody>
      </p:sp>
      <p:sp>
        <p:nvSpPr>
          <p:cNvPr id="30" name="Text Box 28"/>
          <p:cNvSpPr txBox="1">
            <a:spLocks noChangeArrowheads="1"/>
          </p:cNvSpPr>
          <p:nvPr/>
        </p:nvSpPr>
        <p:spPr bwMode="auto">
          <a:xfrm>
            <a:off x="5876925" y="3811874"/>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 mois</a:t>
            </a:r>
          </a:p>
        </p:txBody>
      </p:sp>
      <p:sp>
        <p:nvSpPr>
          <p:cNvPr id="31" name="Text Box 29"/>
          <p:cNvSpPr txBox="1">
            <a:spLocks noChangeArrowheads="1"/>
          </p:cNvSpPr>
          <p:nvPr/>
        </p:nvSpPr>
        <p:spPr bwMode="auto">
          <a:xfrm>
            <a:off x="7181850" y="3821399"/>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11 ans</a:t>
            </a:r>
          </a:p>
        </p:txBody>
      </p:sp>
      <p:sp>
        <p:nvSpPr>
          <p:cNvPr id="32" name="Text Box 30"/>
          <p:cNvSpPr txBox="1">
            <a:spLocks noChangeArrowheads="1"/>
          </p:cNvSpPr>
          <p:nvPr/>
        </p:nvSpPr>
        <p:spPr bwMode="auto">
          <a:xfrm>
            <a:off x="4616450" y="3821399"/>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31 ans</a:t>
            </a:r>
          </a:p>
        </p:txBody>
      </p:sp>
      <p:sp>
        <p:nvSpPr>
          <p:cNvPr id="33" name="Text Box 31"/>
          <p:cNvSpPr txBox="1">
            <a:spLocks noChangeArrowheads="1"/>
          </p:cNvSpPr>
          <p:nvPr/>
        </p:nvSpPr>
        <p:spPr bwMode="auto">
          <a:xfrm>
            <a:off x="528638" y="3221324"/>
            <a:ext cx="12985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solidFill>
                  <a:schemeClr val="bg1"/>
                </a:solidFill>
                <a:latin typeface="Arial" charset="0"/>
              </a:rPr>
              <a:t>Ezéchias</a:t>
            </a:r>
          </a:p>
        </p:txBody>
      </p:sp>
      <p:sp>
        <p:nvSpPr>
          <p:cNvPr id="34" name="Text Box 32"/>
          <p:cNvSpPr txBox="1">
            <a:spLocks noChangeArrowheads="1"/>
          </p:cNvSpPr>
          <p:nvPr/>
        </p:nvSpPr>
        <p:spPr bwMode="auto">
          <a:xfrm>
            <a:off x="1858963" y="3221324"/>
            <a:ext cx="129222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solidFill>
                  <a:schemeClr val="bg1"/>
                </a:solidFill>
                <a:latin typeface="Arial" charset="0"/>
              </a:rPr>
              <a:t>Manassé</a:t>
            </a:r>
          </a:p>
        </p:txBody>
      </p:sp>
      <p:sp>
        <p:nvSpPr>
          <p:cNvPr id="35" name="Text Box 33"/>
          <p:cNvSpPr txBox="1">
            <a:spLocks noChangeArrowheads="1"/>
          </p:cNvSpPr>
          <p:nvPr/>
        </p:nvSpPr>
        <p:spPr bwMode="auto">
          <a:xfrm>
            <a:off x="3151188"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Amon</a:t>
            </a:r>
          </a:p>
        </p:txBody>
      </p:sp>
      <p:sp>
        <p:nvSpPr>
          <p:cNvPr id="36" name="Text Box 34"/>
          <p:cNvSpPr txBox="1">
            <a:spLocks noChangeArrowheads="1"/>
          </p:cNvSpPr>
          <p:nvPr/>
        </p:nvSpPr>
        <p:spPr bwMode="auto">
          <a:xfrm>
            <a:off x="4468813"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Josias</a:t>
            </a:r>
          </a:p>
        </p:txBody>
      </p:sp>
      <p:sp>
        <p:nvSpPr>
          <p:cNvPr id="37" name="Text Box 35"/>
          <p:cNvSpPr txBox="1">
            <a:spLocks noChangeArrowheads="1"/>
          </p:cNvSpPr>
          <p:nvPr/>
        </p:nvSpPr>
        <p:spPr bwMode="auto">
          <a:xfrm>
            <a:off x="5786438"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Joachaz</a:t>
            </a:r>
          </a:p>
        </p:txBody>
      </p:sp>
      <p:sp>
        <p:nvSpPr>
          <p:cNvPr id="38" name="Text Box 36"/>
          <p:cNvSpPr txBox="1">
            <a:spLocks noChangeArrowheads="1"/>
          </p:cNvSpPr>
          <p:nvPr/>
        </p:nvSpPr>
        <p:spPr bwMode="auto">
          <a:xfrm>
            <a:off x="7092950"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Jojakim</a:t>
            </a:r>
          </a:p>
        </p:txBody>
      </p:sp>
      <p:sp>
        <p:nvSpPr>
          <p:cNvPr id="39" name="Text Box 37"/>
          <p:cNvSpPr txBox="1">
            <a:spLocks noChangeArrowheads="1"/>
          </p:cNvSpPr>
          <p:nvPr/>
        </p:nvSpPr>
        <p:spPr bwMode="auto">
          <a:xfrm>
            <a:off x="566738" y="4746912"/>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 mois</a:t>
            </a:r>
          </a:p>
        </p:txBody>
      </p:sp>
      <p:sp>
        <p:nvSpPr>
          <p:cNvPr id="40" name="Text Box 38"/>
          <p:cNvSpPr txBox="1">
            <a:spLocks noChangeArrowheads="1"/>
          </p:cNvSpPr>
          <p:nvPr/>
        </p:nvSpPr>
        <p:spPr bwMode="auto">
          <a:xfrm>
            <a:off x="1871663" y="4735799"/>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11 ans</a:t>
            </a:r>
          </a:p>
        </p:txBody>
      </p:sp>
      <p:sp>
        <p:nvSpPr>
          <p:cNvPr id="41" name="Text Box 39"/>
          <p:cNvSpPr txBox="1">
            <a:spLocks noChangeArrowheads="1"/>
          </p:cNvSpPr>
          <p:nvPr/>
        </p:nvSpPr>
        <p:spPr bwMode="auto">
          <a:xfrm>
            <a:off x="541338" y="4196049"/>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Jojakin</a:t>
            </a:r>
          </a:p>
        </p:txBody>
      </p:sp>
      <p:sp>
        <p:nvSpPr>
          <p:cNvPr id="42" name="Text Box 40"/>
          <p:cNvSpPr txBox="1">
            <a:spLocks noChangeArrowheads="1"/>
          </p:cNvSpPr>
          <p:nvPr/>
        </p:nvSpPr>
        <p:spPr bwMode="auto">
          <a:xfrm>
            <a:off x="1858963" y="4196049"/>
            <a:ext cx="131762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solidFill>
                  <a:schemeClr val="bg1"/>
                </a:solidFill>
                <a:latin typeface="Arial" charset="0"/>
              </a:rPr>
              <a:t>Sédécias</a:t>
            </a:r>
          </a:p>
        </p:txBody>
      </p:sp>
      <p:sp>
        <p:nvSpPr>
          <p:cNvPr id="43" name="Text Box 41"/>
          <p:cNvSpPr txBox="1">
            <a:spLocks noChangeArrowheads="1"/>
          </p:cNvSpPr>
          <p:nvPr/>
        </p:nvSpPr>
        <p:spPr bwMode="auto">
          <a:xfrm>
            <a:off x="3452813" y="3810287"/>
            <a:ext cx="93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 ans</a:t>
            </a:r>
          </a:p>
        </p:txBody>
      </p:sp>
      <p:sp>
        <p:nvSpPr>
          <p:cNvPr id="44" name="Oval 42"/>
          <p:cNvSpPr>
            <a:spLocks noChangeArrowheads="1"/>
          </p:cNvSpPr>
          <p:nvPr/>
        </p:nvSpPr>
        <p:spPr bwMode="auto">
          <a:xfrm>
            <a:off x="4346575" y="3162587"/>
            <a:ext cx="1233488" cy="593725"/>
          </a:xfrm>
          <a:prstGeom prst="ellipse">
            <a:avLst/>
          </a:prstGeom>
          <a:noFill/>
          <a:ln w="25400">
            <a:solidFill>
              <a:srgbClr val="0000FF"/>
            </a:solidFill>
            <a:round/>
            <a:headEnd/>
            <a:tailEnd/>
          </a:ln>
          <a:effectLst/>
          <a:scene3d>
            <a:camera prst="orthographicFront"/>
            <a:lightRig rig="legacyFlat3" dir="b"/>
          </a:scene3d>
          <a:sp3d extrusionH="176200" prstMaterial="legacyMatte">
            <a:bevelB w="13500" h="13500" prst="angle"/>
            <a:extrusionClr>
              <a:srgbClr val="B2B2B2"/>
            </a:extrusionClr>
          </a:sp3d>
        </p:spPr>
        <p:txBody>
          <a:bodyPr wrap="none" anchor="ctr">
            <a:flatTx/>
          </a:bodyPr>
          <a:lstStyle/>
          <a:p>
            <a:endParaRPr lang="fr-CH"/>
          </a:p>
        </p:txBody>
      </p:sp>
    </p:spTree>
    <p:extLst>
      <p:ext uri="{BB962C8B-B14F-4D97-AF65-F5344CB8AC3E}">
        <p14:creationId xmlns:p14="http://schemas.microsoft.com/office/powerpoint/2010/main" val="282829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20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20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20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20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20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20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20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20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20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20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2000"/>
                                        <p:tgtEl>
                                          <p:spTgt spid="1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2000"/>
                                        <p:tgtEl>
                                          <p:spTgt spid="1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20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2000"/>
                                        <p:tgtEl>
                                          <p:spTgt spid="2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2000"/>
                                        <p:tgtEl>
                                          <p:spTgt spid="2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ssolve">
                                      <p:cBhvr>
                                        <p:cTn id="61" dur="2000"/>
                                        <p:tgtEl>
                                          <p:spTgt spid="2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2000"/>
                                        <p:tgtEl>
                                          <p:spTgt spid="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2000"/>
                                        <p:tgtEl>
                                          <p:spTgt spid="2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2000"/>
                                        <p:tgtEl>
                                          <p:spTgt spid="2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2000"/>
                                        <p:tgtEl>
                                          <p:spTgt spid="2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dissolve">
                                      <p:cBhvr>
                                        <p:cTn id="76" dur="2000"/>
                                        <p:tgtEl>
                                          <p:spTgt spid="2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20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ssolve">
                                      <p:cBhvr>
                                        <p:cTn id="82" dur="2000"/>
                                        <p:tgtEl>
                                          <p:spTgt spid="3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dissolve">
                                      <p:cBhvr>
                                        <p:cTn id="85" dur="2000"/>
                                        <p:tgtEl>
                                          <p:spTgt spid="3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ssolve">
                                      <p:cBhvr>
                                        <p:cTn id="88" dur="2000"/>
                                        <p:tgtEl>
                                          <p:spTgt spid="3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2000"/>
                                        <p:tgtEl>
                                          <p:spTgt spid="3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dissolve">
                                      <p:cBhvr>
                                        <p:cTn id="94" dur="2000"/>
                                        <p:tgtEl>
                                          <p:spTgt spid="3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dissolve">
                                      <p:cBhvr>
                                        <p:cTn id="97" dur="2000"/>
                                        <p:tgtEl>
                                          <p:spTgt spid="3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20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2000"/>
                                        <p:tgtEl>
                                          <p:spTgt spid="3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dissolve">
                                      <p:cBhvr>
                                        <p:cTn id="106" dur="2000"/>
                                        <p:tgtEl>
                                          <p:spTgt spid="3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dissolve">
                                      <p:cBhvr>
                                        <p:cTn id="109" dur="2000"/>
                                        <p:tgtEl>
                                          <p:spTgt spid="3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2000"/>
                                        <p:tgtEl>
                                          <p:spTgt spid="4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dissolve">
                                      <p:cBhvr>
                                        <p:cTn id="115" dur="2000"/>
                                        <p:tgtEl>
                                          <p:spTgt spid="41"/>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dissolve">
                                      <p:cBhvr>
                                        <p:cTn id="118" dur="2000"/>
                                        <p:tgtEl>
                                          <p:spTgt spid="4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dissolve">
                                      <p:cBhvr>
                                        <p:cTn id="121" dur="20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blinds(horizontal)">
                                      <p:cBhvr>
                                        <p:cTn id="1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animBg="1"/>
      <p:bldP spid="34" grpId="0" animBg="1"/>
      <p:bldP spid="35" grpId="0" animBg="1"/>
      <p:bldP spid="36" grpId="0" animBg="1"/>
      <p:bldP spid="37" grpId="0" animBg="1"/>
      <p:bldP spid="38" grpId="0" animBg="1"/>
      <p:bldP spid="39" grpId="0"/>
      <p:bldP spid="40" grpId="0"/>
      <p:bldP spid="41" grpId="0" animBg="1"/>
      <p:bldP spid="42" grpId="0" animBg="1"/>
      <p:bldP spid="43" grpId="0"/>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Tout </a:t>
            </a:r>
            <a:r>
              <a:rPr lang="fr-FR" dirty="0"/>
              <a:t>le peuple pleure son roi.</a:t>
            </a:r>
            <a:endParaRPr lang="fr-CH" dirty="0"/>
          </a:p>
          <a:p>
            <a:r>
              <a:rPr lang="fr-FR" dirty="0"/>
              <a:t>Le prophète Jérémie prononce une complainte en son honneur.</a:t>
            </a:r>
            <a:endParaRPr lang="fr-CH" dirty="0"/>
          </a:p>
          <a:p>
            <a:r>
              <a:rPr lang="fr-FR" dirty="0"/>
              <a:t>Un deuil national est instauré.</a:t>
            </a:r>
            <a:endParaRPr lang="fr-CH" dirty="0"/>
          </a:p>
          <a:p>
            <a:r>
              <a:rPr lang="fr-FR" dirty="0"/>
              <a:t>Joachaz, son fils, règne à sa place.</a:t>
            </a:r>
            <a:endParaRPr lang="fr-CH" dirty="0"/>
          </a:p>
          <a:p>
            <a:r>
              <a:rPr lang="fr-FR" dirty="0"/>
              <a:t>Aucun roi de Juda n'a été aussi absolu que Josias dans ses réformes.</a:t>
            </a:r>
            <a:endParaRPr lang="fr-CH" dirty="0"/>
          </a:p>
          <a:p>
            <a:pPr lvl="2"/>
            <a:r>
              <a:rPr lang="fr-FR" dirty="0"/>
              <a:t>Avant Josias, il n'y eut point de roi qui, comme lui, revienne à l'Eternel de tout son </a:t>
            </a:r>
            <a:r>
              <a:rPr lang="fr-FR" dirty="0" err="1"/>
              <a:t>coeur</a:t>
            </a:r>
            <a:r>
              <a:rPr lang="fr-FR" dirty="0"/>
              <a:t>, de toute son âme et de toute sa force, selon toute la loi de Moïse; et après lui, il n'en a point paru de semblable. 2.Rois 23,25	</a:t>
            </a:r>
            <a:endParaRPr lang="fr-CH" dirty="0"/>
          </a:p>
          <a:p>
            <a:r>
              <a:rPr lang="fr-FR" dirty="0"/>
              <a:t> </a:t>
            </a:r>
          </a:p>
        </p:txBody>
      </p:sp>
      <p:sp>
        <p:nvSpPr>
          <p:cNvPr id="3" name="Titre 2"/>
          <p:cNvSpPr>
            <a:spLocks noGrp="1"/>
          </p:cNvSpPr>
          <p:nvPr>
            <p:ph type="title"/>
          </p:nvPr>
        </p:nvSpPr>
        <p:spPr/>
        <p:txBody>
          <a:bodyPr/>
          <a:lstStyle/>
          <a:p>
            <a:r>
              <a:rPr lang="fr-FR" dirty="0"/>
              <a:t>La mort de </a:t>
            </a:r>
            <a:r>
              <a:rPr lang="fr-FR" dirty="0" smtClean="0"/>
              <a:t>Josias</a:t>
            </a:r>
            <a:endParaRPr lang="fr-FR" dirty="0"/>
          </a:p>
        </p:txBody>
      </p:sp>
    </p:spTree>
    <p:extLst>
      <p:ext uri="{BB962C8B-B14F-4D97-AF65-F5344CB8AC3E}">
        <p14:creationId xmlns:p14="http://schemas.microsoft.com/office/powerpoint/2010/main" val="384242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Faisons </a:t>
            </a:r>
            <a:r>
              <a:rPr lang="fr-FR" dirty="0"/>
              <a:t>comme </a:t>
            </a:r>
            <a:r>
              <a:rPr lang="fr-FR" dirty="0" smtClean="0"/>
              <a:t>Josias:</a:t>
            </a:r>
            <a:endParaRPr lang="fr-CH" dirty="0" smtClean="0"/>
          </a:p>
          <a:p>
            <a:r>
              <a:rPr lang="fr-FR" dirty="0" smtClean="0"/>
              <a:t>Que le Seigneur nous donne aussi de chercher sa pensée dans la bible.</a:t>
            </a:r>
            <a:endParaRPr lang="fr-CH" dirty="0" smtClean="0"/>
          </a:p>
          <a:p>
            <a:pPr lvl="1"/>
            <a:r>
              <a:rPr lang="fr-FR" dirty="0" smtClean="0"/>
              <a:t>Qu'elle </a:t>
            </a:r>
            <a:r>
              <a:rPr lang="fr-FR" dirty="0"/>
              <a:t>pénètre nos cœurs,</a:t>
            </a:r>
            <a:endParaRPr lang="fr-CH" dirty="0"/>
          </a:p>
          <a:p>
            <a:pPr lvl="1"/>
            <a:r>
              <a:rPr lang="fr-FR" dirty="0"/>
              <a:t>Qu'elle transperce nos consciences,</a:t>
            </a:r>
            <a:endParaRPr lang="fr-CH" dirty="0"/>
          </a:p>
          <a:p>
            <a:pPr lvl="1"/>
            <a:r>
              <a:rPr lang="fr-FR" dirty="0"/>
              <a:t>… et que nous la mettions en pratique</a:t>
            </a:r>
            <a:r>
              <a:rPr lang="fr-FR" dirty="0" smtClean="0"/>
              <a:t>!</a:t>
            </a:r>
          </a:p>
        </p:txBody>
      </p:sp>
      <p:sp>
        <p:nvSpPr>
          <p:cNvPr id="3" name="Titre 2"/>
          <p:cNvSpPr>
            <a:spLocks noGrp="1"/>
          </p:cNvSpPr>
          <p:nvPr>
            <p:ph type="title"/>
          </p:nvPr>
        </p:nvSpPr>
        <p:spPr>
          <a:prstGeom prst="rect">
            <a:avLst/>
          </a:prstGeom>
        </p:spPr>
        <p:txBody>
          <a:bodyPr/>
          <a:lstStyle/>
          <a:p>
            <a:r>
              <a:rPr lang="fr-FR" dirty="0" smtClean="0"/>
              <a:t>Conclusion</a:t>
            </a:r>
            <a:endParaRPr lang="fr-FR" dirty="0"/>
          </a:p>
        </p:txBody>
      </p:sp>
      <p:pic>
        <p:nvPicPr>
          <p:cNvPr id="13" name="Espace réservé pour une image  1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 Box 13"/>
          <p:cNvSpPr txBox="1">
            <a:spLocks noChangeArrowheads="1"/>
          </p:cNvSpPr>
          <p:nvPr/>
        </p:nvSpPr>
        <p:spPr bwMode="auto">
          <a:xfrm>
            <a:off x="2924166" y="5800088"/>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Tahoma" charset="0"/>
              </a:rPr>
              <a:t>FO</a:t>
            </a:r>
            <a:endParaRPr lang="fr-FR" sz="1200" dirty="0">
              <a:latin typeface="Tahoma" charset="0"/>
            </a:endParaRPr>
          </a:p>
        </p:txBody>
      </p:sp>
    </p:spTree>
    <p:extLst>
      <p:ext uri="{BB962C8B-B14F-4D97-AF65-F5344CB8AC3E}">
        <p14:creationId xmlns:p14="http://schemas.microsoft.com/office/powerpoint/2010/main" val="498825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 Seigneur nous parle par la bible; </a:t>
            </a:r>
          </a:p>
          <a:p>
            <a:r>
              <a:rPr lang="fr-FR" dirty="0" smtClean="0"/>
              <a:t>il nous parle aussi </a:t>
            </a:r>
          </a:p>
          <a:p>
            <a:pPr lvl="1"/>
            <a:r>
              <a:rPr lang="fr-FR" dirty="0" smtClean="0"/>
              <a:t>directement, </a:t>
            </a:r>
          </a:p>
          <a:p>
            <a:pPr lvl="1"/>
            <a:r>
              <a:rPr lang="fr-FR" dirty="0" smtClean="0"/>
              <a:t>par d’autres personnes, </a:t>
            </a:r>
          </a:p>
          <a:p>
            <a:pPr lvl="1"/>
            <a:r>
              <a:rPr lang="fr-FR" dirty="0" smtClean="0"/>
              <a:t>par des visions </a:t>
            </a:r>
          </a:p>
          <a:p>
            <a:pPr lvl="1"/>
            <a:r>
              <a:rPr lang="fr-FR" dirty="0" smtClean="0"/>
              <a:t>et par tout moyen qu’Il juge bon.</a:t>
            </a:r>
          </a:p>
          <a:p>
            <a:r>
              <a:rPr lang="fr-FR" dirty="0" smtClean="0"/>
              <a:t>aspirons à cette communion divine.</a:t>
            </a:r>
            <a:endParaRPr lang="fr-CH" dirty="0"/>
          </a:p>
          <a:p>
            <a:pPr marL="458550" lvl="1" indent="0">
              <a:buNone/>
            </a:pPr>
            <a:endParaRPr lang="fr-CH" dirty="0"/>
          </a:p>
          <a:p>
            <a:endParaRPr lang="fr-FR" dirty="0"/>
          </a:p>
        </p:txBody>
      </p:sp>
      <p:pic>
        <p:nvPicPr>
          <p:cNvPr id="7" name="Espace réservé pour une image  6"/>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flipH="1">
            <a:off x="-22151" y="0"/>
            <a:ext cx="2988000" cy="6858000"/>
          </a:xfrm>
        </p:spPr>
      </p:pic>
      <p:sp>
        <p:nvSpPr>
          <p:cNvPr id="8" name="Text Box 13"/>
          <p:cNvSpPr txBox="1">
            <a:spLocks noChangeArrowheads="1"/>
          </p:cNvSpPr>
          <p:nvPr/>
        </p:nvSpPr>
        <p:spPr bwMode="auto">
          <a:xfrm>
            <a:off x="2924166" y="6581775"/>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Tahoma" charset="0"/>
              </a:rPr>
              <a:t>TP</a:t>
            </a:r>
            <a:endParaRPr lang="fr-FR" sz="1200" dirty="0">
              <a:latin typeface="Tahoma" charset="0"/>
            </a:endParaRPr>
          </a:p>
        </p:txBody>
      </p:sp>
    </p:spTree>
    <p:extLst>
      <p:ext uri="{BB962C8B-B14F-4D97-AF65-F5344CB8AC3E}">
        <p14:creationId xmlns:p14="http://schemas.microsoft.com/office/powerpoint/2010/main" val="3701912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smtClean="0"/>
              <a:t>Le </a:t>
            </a:r>
            <a:r>
              <a:rPr lang="fr-FR" dirty="0"/>
              <a:t>père de Josias, Amon, abandonne l'Eternel.</a:t>
            </a:r>
            <a:endParaRPr lang="fr-CH" dirty="0"/>
          </a:p>
          <a:p>
            <a:r>
              <a:rPr lang="fr-FR" dirty="0"/>
              <a:t>Ses serviteurs conspirent contre lui et le mettent à mort.</a:t>
            </a:r>
            <a:endParaRPr lang="fr-CH" dirty="0"/>
          </a:p>
          <a:p>
            <a:r>
              <a:rPr lang="fr-FR" dirty="0"/>
              <a:t>Le peuple tue les conspirateurs et établissent Josias roi sur le royaume de Juda.</a:t>
            </a:r>
            <a:endParaRPr lang="fr-CH" dirty="0"/>
          </a:p>
          <a:p>
            <a:r>
              <a:rPr lang="fr-FR" dirty="0" smtClean="0"/>
              <a:t>Il </a:t>
            </a:r>
            <a:r>
              <a:rPr lang="fr-FR" dirty="0"/>
              <a:t>devient roi à l’âge de 8 ans</a:t>
            </a:r>
            <a:r>
              <a:rPr lang="fr-FR" dirty="0" smtClean="0"/>
              <a:t>.</a:t>
            </a:r>
          </a:p>
          <a:p>
            <a:r>
              <a:rPr lang="fr-FR" dirty="0" smtClean="0"/>
              <a:t>Il </a:t>
            </a:r>
            <a:r>
              <a:rPr lang="fr-FR" dirty="0"/>
              <a:t>règne 31 ans sur le royaume de Juda</a:t>
            </a:r>
            <a:r>
              <a:rPr lang="fr-FR" dirty="0" smtClean="0"/>
              <a:t>.</a:t>
            </a:r>
          </a:p>
          <a:p>
            <a:r>
              <a:rPr lang="fr-FR" dirty="0"/>
              <a:t>Il fait ce qui est droit aux yeux de l’Eternel.</a:t>
            </a:r>
            <a:endParaRPr lang="fr-CH" dirty="0"/>
          </a:p>
          <a:p>
            <a:pPr lvl="2"/>
            <a:r>
              <a:rPr lang="fr-FR" dirty="0"/>
              <a:t>Il fit ce qui est droit aux yeux de l'Eternel, et il marcha dans toute la voie de David, son père; il ne s'en détourna ni à droite ni à gauche.  2.Rois 22,2	</a:t>
            </a:r>
            <a:endParaRPr lang="fr-CH" dirty="0"/>
          </a:p>
          <a:p>
            <a:endParaRPr lang="fr-CH" dirty="0"/>
          </a:p>
        </p:txBody>
      </p:sp>
      <p:sp>
        <p:nvSpPr>
          <p:cNvPr id="4" name="Titre 3"/>
          <p:cNvSpPr>
            <a:spLocks noGrp="1"/>
          </p:cNvSpPr>
          <p:nvPr>
            <p:ph type="title"/>
          </p:nvPr>
        </p:nvSpPr>
        <p:spPr/>
        <p:txBody>
          <a:bodyPr/>
          <a:lstStyle/>
          <a:p>
            <a:r>
              <a:rPr lang="fr-FR" dirty="0"/>
              <a:t>Début du </a:t>
            </a:r>
            <a:r>
              <a:rPr lang="fr-FR" dirty="0" smtClean="0"/>
              <a:t>règne</a:t>
            </a:r>
            <a:endParaRPr lang="fr-FR" dirty="0"/>
          </a:p>
        </p:txBody>
      </p:sp>
    </p:spTree>
    <p:extLst>
      <p:ext uri="{BB962C8B-B14F-4D97-AF65-F5344CB8AC3E}">
        <p14:creationId xmlns:p14="http://schemas.microsoft.com/office/powerpoint/2010/main" val="5980687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descr="100950306.jpg"/>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Espace réservé du texte 5"/>
          <p:cNvSpPr>
            <a:spLocks noGrp="1"/>
          </p:cNvSpPr>
          <p:nvPr>
            <p:ph type="body" sz="quarter" idx="12"/>
          </p:nvPr>
        </p:nvSpPr>
        <p:spPr/>
        <p:txBody>
          <a:bodyPr/>
          <a:lstStyle/>
          <a:p>
            <a:r>
              <a:rPr lang="fr-FR" dirty="0" smtClean="0"/>
              <a:t>Comme Josias, restons </a:t>
            </a:r>
            <a:r>
              <a:rPr lang="fr-FR" dirty="0"/>
              <a:t>attachés au Seigneur.</a:t>
            </a:r>
            <a:endParaRPr lang="fr-CH" dirty="0"/>
          </a:p>
          <a:p>
            <a:r>
              <a:rPr lang="fr-FR" dirty="0"/>
              <a:t>Demandons-Lui de nous guider dans notre vie.</a:t>
            </a:r>
            <a:endParaRPr lang="fr-CH" dirty="0"/>
          </a:p>
          <a:p>
            <a:pPr lvl="2"/>
            <a:r>
              <a:rPr lang="fr-FR" dirty="0"/>
              <a:t>Eternel! fais-moi connaître tes voies, Enseigne-moi tes sentiers. Conduis-moi dans ta vérité, et instruis-moi; Car tu es le Dieu de mon salut, Tu es toujours mon espérance. Ps </a:t>
            </a:r>
            <a:r>
              <a:rPr lang="fr-FR" dirty="0" smtClean="0"/>
              <a:t>25,4</a:t>
            </a:r>
            <a:endParaRPr lang="fr-CH" dirty="0"/>
          </a:p>
        </p:txBody>
      </p:sp>
    </p:spTree>
    <p:extLst>
      <p:ext uri="{BB962C8B-B14F-4D97-AF65-F5344CB8AC3E}">
        <p14:creationId xmlns:p14="http://schemas.microsoft.com/office/powerpoint/2010/main" val="24388214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Grp="1" noChangeAspect="1" noChangeArrowheads="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exte 5"/>
          <p:cNvSpPr>
            <a:spLocks noGrp="1"/>
          </p:cNvSpPr>
          <p:nvPr>
            <p:ph type="body" sz="quarter" idx="12"/>
          </p:nvPr>
        </p:nvSpPr>
        <p:spPr/>
        <p:txBody>
          <a:bodyPr/>
          <a:lstStyle/>
          <a:p>
            <a:r>
              <a:rPr lang="fr-FR" dirty="0" smtClean="0"/>
              <a:t>Notre </a:t>
            </a:r>
            <a:r>
              <a:rPr lang="fr-FR" dirty="0"/>
              <a:t>Seigneur nous dit de courir pour lui!</a:t>
            </a:r>
            <a:endParaRPr lang="fr-CH" dirty="0"/>
          </a:p>
          <a:p>
            <a:pPr lvl="2"/>
            <a:r>
              <a:rPr lang="fr-FR" dirty="0"/>
              <a:t>Nous aussi, … rejetant tout fardeau et le péché qui [nous] enveloppe si aisément, courons avec patience la course qui est devant nous, fixant les yeux sur Jésus… </a:t>
            </a:r>
            <a:r>
              <a:rPr lang="fr-FR" dirty="0" err="1"/>
              <a:t>Hbr</a:t>
            </a:r>
            <a:r>
              <a:rPr lang="fr-FR" dirty="0"/>
              <a:t> </a:t>
            </a:r>
            <a:r>
              <a:rPr lang="fr-FR" dirty="0" smtClean="0"/>
              <a:t>12,1</a:t>
            </a:r>
            <a:endParaRPr lang="fr-CH" dirty="0"/>
          </a:p>
        </p:txBody>
      </p:sp>
      <p:sp>
        <p:nvSpPr>
          <p:cNvPr id="8" name="Titre 7"/>
          <p:cNvSpPr>
            <a:spLocks noGrp="1"/>
          </p:cNvSpPr>
          <p:nvPr>
            <p:ph type="title"/>
          </p:nvPr>
        </p:nvSpPr>
        <p:spPr/>
        <p:txBody>
          <a:bodyPr/>
          <a:lstStyle/>
          <a:p>
            <a:endParaRPr lang="fr-FR"/>
          </a:p>
        </p:txBody>
      </p:sp>
    </p:spTree>
    <p:extLst>
      <p:ext uri="{BB962C8B-B14F-4D97-AF65-F5344CB8AC3E}">
        <p14:creationId xmlns:p14="http://schemas.microsoft.com/office/powerpoint/2010/main" val="35638325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aa photos achetées\décision\99271069.jpg"/>
          <p:cNvPicPr>
            <a:picLocks noGrp="1" noChangeArrowheads="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exte 5"/>
          <p:cNvSpPr>
            <a:spLocks noGrp="1"/>
          </p:cNvSpPr>
          <p:nvPr>
            <p:ph type="body" sz="quarter" idx="12"/>
          </p:nvPr>
        </p:nvSpPr>
        <p:spPr>
          <a:xfrm>
            <a:off x="579120" y="908923"/>
            <a:ext cx="8324991" cy="1862667"/>
          </a:xfrm>
        </p:spPr>
        <p:txBody>
          <a:bodyPr/>
          <a:lstStyle/>
          <a:p>
            <a:r>
              <a:rPr lang="fr-FR" dirty="0" smtClean="0"/>
              <a:t>A </a:t>
            </a:r>
            <a:r>
              <a:rPr lang="fr-FR" dirty="0"/>
              <a:t>16 ans, Josias recherche l'Eternel.</a:t>
            </a:r>
            <a:endParaRPr lang="fr-CH" dirty="0"/>
          </a:p>
          <a:p>
            <a:r>
              <a:rPr lang="fr-FR" dirty="0"/>
              <a:t>Nous avons aussi une décision personnelle à prendre:</a:t>
            </a:r>
            <a:endParaRPr lang="fr-CH" dirty="0"/>
          </a:p>
          <a:p>
            <a:pPr lvl="1"/>
            <a:r>
              <a:rPr lang="fr-FR" dirty="0"/>
              <a:t>Accepter ou non Jésus-Christ dans notre cœur comme notre Sauveur et Seigneur.</a:t>
            </a:r>
            <a:endParaRPr lang="fr-CH" dirty="0"/>
          </a:p>
          <a:p>
            <a:r>
              <a:rPr lang="fr-FR" dirty="0"/>
              <a:t>Ce pas décisif accompli, nous pouvons alors le suivre</a:t>
            </a:r>
            <a:r>
              <a:rPr lang="fr-FR" dirty="0" smtClean="0"/>
              <a:t>.</a:t>
            </a:r>
            <a:endParaRPr lang="fr-CH" dirty="0"/>
          </a:p>
        </p:txBody>
      </p:sp>
      <p:sp>
        <p:nvSpPr>
          <p:cNvPr id="5" name="Titre 4"/>
          <p:cNvSpPr>
            <a:spLocks noGrp="1"/>
          </p:cNvSpPr>
          <p:nvPr>
            <p:ph type="title"/>
          </p:nvPr>
        </p:nvSpPr>
        <p:spPr/>
        <p:txBody>
          <a:bodyPr/>
          <a:lstStyle/>
          <a:p>
            <a:endParaRPr lang="fr-FR"/>
          </a:p>
        </p:txBody>
      </p:sp>
      <p:sp>
        <p:nvSpPr>
          <p:cNvPr id="8"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solidFill>
                  <a:schemeClr val="bg1"/>
                </a:solidFill>
                <a:latin typeface="Tahoma" charset="0"/>
              </a:rPr>
              <a:t>TP</a:t>
            </a:r>
            <a:endParaRPr lang="fr-FR" sz="1200" dirty="0">
              <a:solidFill>
                <a:schemeClr val="bg1"/>
              </a:solidFill>
              <a:latin typeface="Tahoma" charset="0"/>
            </a:endParaRPr>
          </a:p>
        </p:txBody>
      </p:sp>
    </p:spTree>
    <p:extLst>
      <p:ext uri="{BB962C8B-B14F-4D97-AF65-F5344CB8AC3E}">
        <p14:creationId xmlns:p14="http://schemas.microsoft.com/office/powerpoint/2010/main" val="320174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 16 ans, il se met à rechercher Dieu.</a:t>
            </a:r>
          </a:p>
          <a:p>
            <a:pPr lvl="2"/>
            <a:r>
              <a:rPr lang="fr-FR" dirty="0"/>
              <a:t>La huitième année de son règne, alors qu’il était encore jeune, il commença à rechercher le Dieu de son ancêtre </a:t>
            </a:r>
            <a:r>
              <a:rPr lang="fr-FR" dirty="0" smtClean="0"/>
              <a:t>David. </a:t>
            </a:r>
            <a:r>
              <a:rPr lang="fr-FR" dirty="0"/>
              <a:t>2 Chr 34:3</a:t>
            </a:r>
            <a:endParaRPr lang="fr-CH" dirty="0"/>
          </a:p>
          <a:p>
            <a:r>
              <a:rPr lang="fr-FR" dirty="0" smtClean="0"/>
              <a:t>A </a:t>
            </a:r>
            <a:r>
              <a:rPr lang="fr-FR" dirty="0"/>
              <a:t>20 ans, il commence de purifier son royaume.</a:t>
            </a:r>
            <a:endParaRPr lang="fr-CH" dirty="0"/>
          </a:p>
          <a:p>
            <a:pPr lvl="2"/>
            <a:r>
              <a:rPr lang="fr-CH" dirty="0" smtClean="0"/>
              <a:t>…</a:t>
            </a:r>
            <a:r>
              <a:rPr lang="fr-FR" dirty="0" smtClean="0"/>
              <a:t>la </a:t>
            </a:r>
            <a:r>
              <a:rPr lang="fr-FR" dirty="0"/>
              <a:t>douzième année, il commença à purifier Juda et Jérusalem des hauts lieux, des idoles, des images taillées et des images en métal fondu. 2 Chr 34:</a:t>
            </a:r>
            <a:r>
              <a:rPr lang="fr-FR" dirty="0" smtClean="0"/>
              <a:t>3</a:t>
            </a:r>
            <a:endParaRPr lang="fr-CH" dirty="0"/>
          </a:p>
          <a:p>
            <a:r>
              <a:rPr lang="fr-FR" dirty="0"/>
              <a:t>Il s'agit d'une purification complète de tout le pays.</a:t>
            </a:r>
            <a:endParaRPr lang="fr-CH" dirty="0"/>
          </a:p>
          <a:p>
            <a:pPr lvl="2"/>
            <a:r>
              <a:rPr lang="fr-FR" dirty="0"/>
              <a:t>On renversa devant lui les autels des </a:t>
            </a:r>
            <a:r>
              <a:rPr lang="fr-FR" dirty="0" err="1"/>
              <a:t>Baals</a:t>
            </a:r>
            <a:r>
              <a:rPr lang="fr-FR" dirty="0"/>
              <a:t>, et il abattit les statues consacrées au soleil qui étaient dessus; il brisa les idoles, les images taillées et les images en métal fondu et les réduisit en poussière… 2Chr 34,3	</a:t>
            </a:r>
          </a:p>
        </p:txBody>
      </p:sp>
      <p:sp>
        <p:nvSpPr>
          <p:cNvPr id="2" name="Titre 1"/>
          <p:cNvSpPr>
            <a:spLocks noGrp="1"/>
          </p:cNvSpPr>
          <p:nvPr>
            <p:ph type="title"/>
          </p:nvPr>
        </p:nvSpPr>
        <p:spPr/>
        <p:txBody>
          <a:bodyPr/>
          <a:lstStyle/>
          <a:p>
            <a:r>
              <a:rPr lang="fr-FR" dirty="0" smtClean="0"/>
              <a:t>Purification du pays</a:t>
            </a:r>
            <a:endParaRPr lang="fr-FR" dirty="0"/>
          </a:p>
        </p:txBody>
      </p:sp>
    </p:spTree>
    <p:extLst>
      <p:ext uri="{BB962C8B-B14F-4D97-AF65-F5344CB8AC3E}">
        <p14:creationId xmlns:p14="http://schemas.microsoft.com/office/powerpoint/2010/main" val="1525134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a photos achetées\sujet josias\78463975.jpg"/>
          <p:cNvPicPr>
            <a:picLocks noGrp="1" noChangeAspect="1" noChangeArrowheads="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exte 1"/>
          <p:cNvSpPr>
            <a:spLocks noGrp="1"/>
          </p:cNvSpPr>
          <p:nvPr>
            <p:ph type="body" sz="quarter" idx="12"/>
          </p:nvPr>
        </p:nvSpPr>
        <p:spPr>
          <a:xfrm>
            <a:off x="3255036" y="1144636"/>
            <a:ext cx="5634963" cy="4936067"/>
          </a:xfrm>
        </p:spPr>
        <p:txBody>
          <a:bodyPr/>
          <a:lstStyle/>
          <a:p>
            <a:r>
              <a:rPr lang="fr-FR" dirty="0" smtClean="0"/>
              <a:t>Satan </a:t>
            </a:r>
            <a:r>
              <a:rPr lang="fr-FR" dirty="0"/>
              <a:t>utilise aujourd'hui encore </a:t>
            </a:r>
            <a:r>
              <a:rPr lang="fr-FR" dirty="0" smtClean="0"/>
              <a:t>de nombreux </a:t>
            </a:r>
            <a:r>
              <a:rPr lang="fr-FR" dirty="0"/>
              <a:t>moyens pour nous attirer à lui</a:t>
            </a:r>
            <a:r>
              <a:rPr lang="fr-FR" dirty="0" smtClean="0"/>
              <a:t>!</a:t>
            </a:r>
            <a:endParaRPr lang="fr-CH" dirty="0"/>
          </a:p>
          <a:p>
            <a:r>
              <a:rPr lang="fr-FR" dirty="0"/>
              <a:t>Beaucoup de choses sont bonnes à dose raisonnable.</a:t>
            </a:r>
            <a:endParaRPr lang="fr-CH" dirty="0"/>
          </a:p>
          <a:p>
            <a:r>
              <a:rPr lang="fr-FR" dirty="0"/>
              <a:t>Mais quand elles occupent </a:t>
            </a:r>
            <a:endParaRPr lang="fr-CH" dirty="0"/>
          </a:p>
          <a:p>
            <a:pPr lvl="1"/>
            <a:r>
              <a:rPr lang="fr-FR" dirty="0"/>
              <a:t>tout notre temps </a:t>
            </a:r>
            <a:endParaRPr lang="fr-CH" dirty="0"/>
          </a:p>
          <a:p>
            <a:pPr lvl="1"/>
            <a:r>
              <a:rPr lang="fr-FR" dirty="0"/>
              <a:t>et toute notre pensée, </a:t>
            </a:r>
            <a:endParaRPr lang="fr-CH" dirty="0"/>
          </a:p>
          <a:p>
            <a:r>
              <a:rPr lang="fr-FR" dirty="0"/>
              <a:t>elles risquent fortement de nous éloigner de Jésus</a:t>
            </a:r>
            <a:r>
              <a:rPr lang="fr-FR" dirty="0" smtClean="0"/>
              <a:t>.</a:t>
            </a:r>
            <a:endParaRPr lang="fr-CH" dirty="0"/>
          </a:p>
        </p:txBody>
      </p:sp>
      <p:sp>
        <p:nvSpPr>
          <p:cNvPr id="8" name="Text Box 13"/>
          <p:cNvSpPr txBox="1">
            <a:spLocks noChangeArrowheads="1"/>
          </p:cNvSpPr>
          <p:nvPr/>
        </p:nvSpPr>
        <p:spPr bwMode="auto">
          <a:xfrm>
            <a:off x="2965849" y="6581775"/>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TP</a:t>
            </a:r>
            <a:endParaRPr lang="fr-FR" sz="1200" dirty="0">
              <a:latin typeface="Tahoma" charset="0"/>
            </a:endParaRPr>
          </a:p>
        </p:txBody>
      </p:sp>
    </p:spTree>
    <p:extLst>
      <p:ext uri="{BB962C8B-B14F-4D97-AF65-F5344CB8AC3E}">
        <p14:creationId xmlns:p14="http://schemas.microsoft.com/office/powerpoint/2010/main" val="152311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12028</TotalTime>
  <Words>1928</Words>
  <Application>Microsoft Macintosh PowerPoint</Application>
  <PresentationFormat>Présentation à l'écran (4:3)</PresentationFormat>
  <Paragraphs>242</Paragraphs>
  <Slides>32</Slides>
  <Notes>0</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panorama</vt:lpstr>
      <vt:lpstr>1_Custom Design</vt:lpstr>
      <vt:lpstr>Présentation PowerPoint</vt:lpstr>
      <vt:lpstr>Présentation PowerPoint</vt:lpstr>
      <vt:lpstr>Présentation PowerPoint</vt:lpstr>
      <vt:lpstr>Début du règne</vt:lpstr>
      <vt:lpstr>Présentation PowerPoint</vt:lpstr>
      <vt:lpstr>Présentation PowerPoint</vt:lpstr>
      <vt:lpstr>Présentation PowerPoint</vt:lpstr>
      <vt:lpstr>Purification du pays</vt:lpstr>
      <vt:lpstr>Présentation PowerPoint</vt:lpstr>
      <vt:lpstr>Présentation PowerPoint</vt:lpstr>
      <vt:lpstr>Présentation PowerPoint</vt:lpstr>
      <vt:lpstr>La réparation du temple</vt:lpstr>
      <vt:lpstr>Présentation PowerPoint</vt:lpstr>
      <vt:lpstr>Présentation PowerPoint</vt:lpstr>
      <vt:lpstr>Découverte du livre de la Loi</vt:lpstr>
      <vt:lpstr>Présentation PowerPoint</vt:lpstr>
      <vt:lpstr>Présentation PowerPoint</vt:lpstr>
      <vt:lpstr>Présentation PowerPoint</vt:lpstr>
      <vt:lpstr>Présentation PowerPoint</vt:lpstr>
      <vt:lpstr>Présentation PowerPoint</vt:lpstr>
      <vt:lpstr>Célébration de la Pâque</vt:lpstr>
      <vt:lpstr>Présentation PowerPoint</vt:lpstr>
      <vt:lpstr>Présentation PowerPoint</vt:lpstr>
      <vt:lpstr>Présentation PowerPoint</vt:lpstr>
      <vt:lpstr>Présentation PowerPoint</vt:lpstr>
      <vt:lpstr>Présentation PowerPoint</vt:lpstr>
      <vt:lpstr>La chute morale de Josias</vt:lpstr>
      <vt:lpstr>Présentation PowerPoint</vt:lpstr>
      <vt:lpstr>Présentation PowerPoint</vt:lpstr>
      <vt:lpstr>La mort de Josias</vt:lpstr>
      <vt:lpstr>Conclusion</vt:lpstr>
      <vt:lpstr>Présentation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Didier Gern</cp:lastModifiedBy>
  <cp:revision>586</cp:revision>
  <cp:lastPrinted>2015-05-15T05:44:50Z</cp:lastPrinted>
  <dcterms:created xsi:type="dcterms:W3CDTF">2013-08-23T10:04:23Z</dcterms:created>
  <dcterms:modified xsi:type="dcterms:W3CDTF">2018-10-24T09:06:18Z</dcterms:modified>
  <cp:category/>
</cp:coreProperties>
</file>