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49"/>
  </p:notesMasterIdLst>
  <p:handoutMasterIdLst>
    <p:handoutMasterId r:id="rId50"/>
  </p:handoutMasterIdLst>
  <p:sldIdLst>
    <p:sldId id="262" r:id="rId3"/>
    <p:sldId id="314" r:id="rId4"/>
    <p:sldId id="320" r:id="rId5"/>
    <p:sldId id="321" r:id="rId6"/>
    <p:sldId id="322" r:id="rId7"/>
    <p:sldId id="323" r:id="rId8"/>
    <p:sldId id="324" r:id="rId9"/>
    <p:sldId id="325" r:id="rId10"/>
    <p:sldId id="326" r:id="rId11"/>
    <p:sldId id="327" r:id="rId12"/>
    <p:sldId id="315" r:id="rId13"/>
    <p:sldId id="328" r:id="rId14"/>
    <p:sldId id="329" r:id="rId15"/>
    <p:sldId id="358" r:id="rId16"/>
    <p:sldId id="330" r:id="rId17"/>
    <p:sldId id="331" r:id="rId18"/>
    <p:sldId id="332" r:id="rId19"/>
    <p:sldId id="333" r:id="rId20"/>
    <p:sldId id="334" r:id="rId21"/>
    <p:sldId id="316" r:id="rId22"/>
    <p:sldId id="335" r:id="rId23"/>
    <p:sldId id="336" r:id="rId24"/>
    <p:sldId id="337" r:id="rId25"/>
    <p:sldId id="357" r:id="rId26"/>
    <p:sldId id="338" r:id="rId27"/>
    <p:sldId id="339" r:id="rId28"/>
    <p:sldId id="340" r:id="rId29"/>
    <p:sldId id="341" r:id="rId30"/>
    <p:sldId id="317" r:id="rId31"/>
    <p:sldId id="342" r:id="rId32"/>
    <p:sldId id="343" r:id="rId33"/>
    <p:sldId id="344" r:id="rId34"/>
    <p:sldId id="345" r:id="rId35"/>
    <p:sldId id="346" r:id="rId36"/>
    <p:sldId id="347" r:id="rId37"/>
    <p:sldId id="348" r:id="rId38"/>
    <p:sldId id="349" r:id="rId39"/>
    <p:sldId id="359" r:id="rId40"/>
    <p:sldId id="318" r:id="rId41"/>
    <p:sldId id="350" r:id="rId42"/>
    <p:sldId id="351" r:id="rId43"/>
    <p:sldId id="352" r:id="rId44"/>
    <p:sldId id="353" r:id="rId45"/>
    <p:sldId id="354" r:id="rId46"/>
    <p:sldId id="361" r:id="rId47"/>
    <p:sldId id="355"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9">
          <p15:clr>
            <a:srgbClr val="A4A3A4"/>
          </p15:clr>
        </p15:guide>
        <p15:guide id="2" pos="4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7" autoAdjust="0"/>
    <p:restoredTop sz="50000" autoAdjust="0"/>
  </p:normalViewPr>
  <p:slideViewPr>
    <p:cSldViewPr snapToGrid="0" snapToObjects="1">
      <p:cViewPr varScale="1">
        <p:scale>
          <a:sx n="116" d="100"/>
          <a:sy n="116" d="100"/>
        </p:scale>
        <p:origin x="192" y="424"/>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11.04.20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‹N°›</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11.04.20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‹N°›</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50288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143111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4469" y="1122364"/>
            <a:ext cx="5824537" cy="3277532"/>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412678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5263" y="1122364"/>
            <a:ext cx="6640200" cy="2797614"/>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6" name="Text Placeholder 4"/>
          <p:cNvSpPr>
            <a:spLocks noGrp="1"/>
          </p:cNvSpPr>
          <p:nvPr>
            <p:ph type="body" sz="quarter" idx="14"/>
          </p:nvPr>
        </p:nvSpPr>
        <p:spPr>
          <a:xfrm>
            <a:off x="162000" y="4029738"/>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Tree>
    <p:extLst>
      <p:ext uri="{BB962C8B-B14F-4D97-AF65-F5344CB8AC3E}">
        <p14:creationId xmlns:p14="http://schemas.microsoft.com/office/powerpoint/2010/main" val="1361930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5262" y="3969077"/>
            <a:ext cx="6721917"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8" name="Text Placeholder 4"/>
          <p:cNvSpPr>
            <a:spLocks noGrp="1"/>
          </p:cNvSpPr>
          <p:nvPr>
            <p:ph type="body" sz="quarter" idx="14"/>
          </p:nvPr>
        </p:nvSpPr>
        <p:spPr>
          <a:xfrm>
            <a:off x="162000" y="1080962"/>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9" y="4082480"/>
            <a:ext cx="6539474" cy="215464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197607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5262" y="3172319"/>
            <a:ext cx="8695014" cy="3151778"/>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728276"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8" y="3265984"/>
            <a:ext cx="8390173" cy="297114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990075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195262" y="4066375"/>
            <a:ext cx="8695014" cy="2257722"/>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728276" cy="280582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8" y="4168997"/>
            <a:ext cx="8390173" cy="2068126"/>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564966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2023934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253124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3052445"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357759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55106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331697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6" name="Rectangle 5"/>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2759526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image" Target="../media/image1.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hf sldNum="0" hdr="0" ftr="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8"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‹N°›</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49" r:id="rId5"/>
    <p:sldLayoutId id="2147484050" r:id="rId6"/>
    <p:sldLayoutId id="2147484046" r:id="rId7"/>
    <p:sldLayoutId id="2147484048"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 id="2147484047" r:id="rId19"/>
    <p:sldLayoutId id="2147484051" r:id="rId20"/>
    <p:sldLayoutId id="2147484052" r:id="rId21"/>
    <p:sldLayoutId id="2147484053" r:id="rId22"/>
    <p:sldLayoutId id="2147484054" r:id="rId23"/>
    <p:sldLayoutId id="2147484055" r:id="rId24"/>
    <p:sldLayoutId id="2147484044" r:id="rId25"/>
    <p:sldLayoutId id="2147484045" r:id="rId26"/>
  </p:sldLayoutIdLst>
  <p:hf sldNum="0" hdr="0" ftr="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a:latin typeface="Cambria"/>
                <a:cs typeface="Cambria"/>
              </a:rPr>
              <a:t>La résurrection de </a:t>
            </a:r>
          </a:p>
          <a:p>
            <a:pPr>
              <a:lnSpc>
                <a:spcPct val="70000"/>
              </a:lnSpc>
              <a:spcBef>
                <a:spcPts val="0"/>
              </a:spcBef>
              <a:defRPr/>
            </a:pPr>
            <a:r>
              <a:rPr lang="fr-FR" sz="11000" b="0" cap="none" spc="300" dirty="0">
                <a:latin typeface="Cambria"/>
                <a:cs typeface="Cambria"/>
              </a:rPr>
              <a:t>Jésus-Christ</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a:solidFill>
                  <a:schemeClr val="bg1"/>
                </a:solidFill>
              </a:rPr>
              <a:t>D. Gern</a:t>
            </a:r>
          </a:p>
        </p:txBody>
      </p:sp>
      <p:sp>
        <p:nvSpPr>
          <p:cNvPr id="19462" name="Slide Number Placeholder 4"/>
          <p:cNvSpPr txBox="1">
            <a:spLocks/>
          </p:cNvSpPr>
          <p:nvPr/>
        </p:nvSpPr>
        <p:spPr bwMode="auto">
          <a:xfrm>
            <a:off x="8204119" y="6313488"/>
            <a:ext cx="917656"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r" eaLnBrk="1" hangingPunct="1"/>
            <a:r>
              <a:rPr lang="en-US" sz="1300" dirty="0">
                <a:solidFill>
                  <a:schemeClr val="bg1"/>
                </a:solidFill>
              </a:rPr>
              <a:t>12.2014</a:t>
            </a: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3"/>
          <p:cNvSpPr txBox="1">
            <a:spLocks noChangeArrowheads="1"/>
          </p:cNvSpPr>
          <p:nvPr/>
        </p:nvSpPr>
        <p:spPr bwMode="auto">
          <a:xfrm>
            <a:off x="8610600" y="6034088"/>
            <a:ext cx="550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a:solidFill>
                  <a:schemeClr val="bg1"/>
                </a:solidFill>
                <a:latin typeface="Tahoma" charset="0"/>
              </a:rPr>
              <a:t>TP</a:t>
            </a:r>
            <a:endParaRPr lang="fr-FR" sz="1200">
              <a:solidFill>
                <a:schemeClr val="bg1"/>
              </a:solidFill>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Jésus ne serait pas mort mais simplement évanoui?</a:t>
            </a:r>
          </a:p>
          <a:p>
            <a:r>
              <a:rPr lang="fr-FR" dirty="0"/>
              <a:t>Dans son livre sur la résurrection, G. </a:t>
            </a:r>
            <a:r>
              <a:rPr lang="fr-FR" dirty="0" err="1"/>
              <a:t>Chrispin</a:t>
            </a:r>
            <a:r>
              <a:rPr lang="fr-FR" dirty="0"/>
              <a:t> contredit cette thèse:</a:t>
            </a:r>
          </a:p>
          <a:p>
            <a:r>
              <a:rPr lang="fr-FR" dirty="0"/>
              <a:t>« Après une nuit de supplice et 6 heures accroché à la croix, Jésus devait être défiguré, à bout de forces;</a:t>
            </a:r>
          </a:p>
          <a:p>
            <a:r>
              <a:rPr lang="fr-FR" dirty="0"/>
              <a:t>Comment aurait-il pu survivre durant 3 jours</a:t>
            </a:r>
          </a:p>
          <a:p>
            <a:pPr lvl="1"/>
            <a:r>
              <a:rPr lang="fr-FR" dirty="0"/>
              <a:t>immobilisé par les bandes,</a:t>
            </a:r>
          </a:p>
          <a:p>
            <a:pPr lvl="1"/>
            <a:r>
              <a:rPr lang="fr-FR" dirty="0"/>
              <a:t>sans rien boire? »</a:t>
            </a:r>
          </a:p>
          <a:p>
            <a:r>
              <a:rPr lang="fr-FR" dirty="0"/>
              <a:t>Il aurait ensuite, depuis l'intérieur du tombeau, roulé l'énorme pierre?</a:t>
            </a:r>
          </a:p>
          <a:p>
            <a:endParaRPr lang="fr-FR" dirty="0"/>
          </a:p>
        </p:txBody>
      </p:sp>
    </p:spTree>
    <p:extLst>
      <p:ext uri="{BB962C8B-B14F-4D97-AF65-F5344CB8AC3E}">
        <p14:creationId xmlns:p14="http://schemas.microsoft.com/office/powerpoint/2010/main" val="345686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Nous le voyons clairement, l'hypothèse de son évanouissement n'est pas possible.</a:t>
            </a:r>
          </a:p>
          <a:p>
            <a:r>
              <a:rPr lang="fr-FR" dirty="0"/>
              <a:t>Et n'oublions pas:</a:t>
            </a:r>
          </a:p>
          <a:p>
            <a:pPr lvl="1"/>
            <a:r>
              <a:rPr lang="fr-FR" dirty="0"/>
              <a:t>Ses bourreaux ont attesté qu'il est vraiment mort!</a:t>
            </a:r>
          </a:p>
          <a:p>
            <a:r>
              <a:rPr lang="fr-FR" dirty="0"/>
              <a:t>Quand Jean voit ces linges dans le tombeau, il est convaincu que Jésus est ressuscité. </a:t>
            </a:r>
          </a:p>
          <a:p>
            <a:pPr lvl="2"/>
            <a:r>
              <a:rPr lang="fr-FR" dirty="0"/>
              <a:t>Alors l'autre disciple (Jean), qui était arrivé le premier au tombeau, entra aussi, il vit et il crut. En effet, ils n'avaient pas encore compris que, d’après l'Ecriture, Jésus devait ressusciter. Jean 20:8-9</a:t>
            </a:r>
          </a:p>
          <a:p>
            <a:pPr lvl="1"/>
            <a:endParaRPr lang="fr-FR" dirty="0"/>
          </a:p>
        </p:txBody>
      </p:sp>
      <p:sp>
        <p:nvSpPr>
          <p:cNvPr id="6" name="ZoneTexte 5"/>
          <p:cNvSpPr txBox="1"/>
          <p:nvPr/>
        </p:nvSpPr>
        <p:spPr>
          <a:xfrm>
            <a:off x="4691543" y="6639268"/>
            <a:ext cx="351378" cy="246221"/>
          </a:xfrm>
          <a:prstGeom prst="rect">
            <a:avLst/>
          </a:prstGeom>
          <a:noFill/>
        </p:spPr>
        <p:txBody>
          <a:bodyPr wrap="none" rtlCol="0">
            <a:spAutoFit/>
          </a:bodyPr>
          <a:lstStyle/>
          <a:p>
            <a:r>
              <a:rPr lang="fr-FR" sz="1000" dirty="0">
                <a:latin typeface="+mj-lt"/>
              </a:rPr>
              <a:t>DG</a:t>
            </a:r>
          </a:p>
        </p:txBody>
      </p:sp>
    </p:spTree>
    <p:extLst>
      <p:ext uri="{BB962C8B-B14F-4D97-AF65-F5344CB8AC3E}">
        <p14:creationId xmlns:p14="http://schemas.microsoft.com/office/powerpoint/2010/main" val="221397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La pierre a été roulée</a:t>
            </a:r>
          </a:p>
          <a:p>
            <a:pPr lvl="1"/>
            <a:r>
              <a:rPr lang="fr-FR" dirty="0"/>
              <a:t>non pas pour que Jésus puisse sortir du tombeau,</a:t>
            </a:r>
          </a:p>
          <a:p>
            <a:pPr lvl="1"/>
            <a:r>
              <a:rPr lang="fr-FR" dirty="0"/>
              <a:t>mais pour que les disciples puissent constater qu'il n'y est plus. </a:t>
            </a:r>
          </a:p>
          <a:p>
            <a:r>
              <a:rPr lang="fr-FR" dirty="0"/>
              <a:t>Les disciples s'en retournent chez eux.</a:t>
            </a:r>
          </a:p>
          <a:p>
            <a:r>
              <a:rPr lang="fr-FR" dirty="0"/>
              <a:t>Pendant ce temps, quelques hommes de la garde annoncent aux principaux sacrificateurs ce qui vient de se passer.</a:t>
            </a:r>
          </a:p>
          <a:p>
            <a:endParaRPr lang="fr-FR" dirty="0"/>
          </a:p>
        </p:txBody>
      </p:sp>
      <p:pic>
        <p:nvPicPr>
          <p:cNvPr id="4" name="Espace réservé pour une image  2"/>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p:pic>
      <p:sp>
        <p:nvSpPr>
          <p:cNvPr id="6" name="ZoneTexte 5"/>
          <p:cNvSpPr txBox="1"/>
          <p:nvPr/>
        </p:nvSpPr>
        <p:spPr>
          <a:xfrm>
            <a:off x="2936253" y="6575128"/>
            <a:ext cx="351378" cy="246221"/>
          </a:xfrm>
          <a:prstGeom prst="rect">
            <a:avLst/>
          </a:prstGeom>
          <a:noFill/>
        </p:spPr>
        <p:txBody>
          <a:bodyPr wrap="none" rtlCol="0">
            <a:spAutoFit/>
          </a:bodyPr>
          <a:lstStyle/>
          <a:p>
            <a:r>
              <a:rPr lang="fr-FR" sz="1000" dirty="0">
                <a:latin typeface="+mj-lt"/>
              </a:rPr>
              <a:t>DG</a:t>
            </a:r>
          </a:p>
        </p:txBody>
      </p:sp>
    </p:spTree>
    <p:extLst>
      <p:ext uri="{BB962C8B-B14F-4D97-AF65-F5344CB8AC3E}">
        <p14:creationId xmlns:p14="http://schemas.microsoft.com/office/powerpoint/2010/main" val="238883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Ceux-ci donnent une forte somme d'argent aux soldats en leur recommandant:</a:t>
            </a:r>
          </a:p>
          <a:p>
            <a:pPr lvl="2"/>
            <a:r>
              <a:rPr lang="fr-FR" dirty="0"/>
              <a:t>Dites que ses disciples sont venus de nuit voler le corps pendant que vous dormiez. Mt 28,13	</a:t>
            </a:r>
          </a:p>
          <a:p>
            <a:r>
              <a:rPr lang="fr-FR" dirty="0"/>
              <a:t>Ces arguments ne sont pas plausibles:</a:t>
            </a:r>
          </a:p>
          <a:p>
            <a:pPr lvl="1"/>
            <a:r>
              <a:rPr lang="fr-FR" dirty="0"/>
              <a:t>S’ils dormaient, comment auraient-ils pu savoir qui avait volé Jésus?</a:t>
            </a:r>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27755" b="-39853"/>
          <a:stretch/>
        </p:blipFill>
        <p:spPr>
          <a:xfrm>
            <a:off x="5827713" y="1066800"/>
            <a:ext cx="2987675" cy="4945063"/>
          </a:xfrm>
        </p:spPr>
      </p:pic>
    </p:spTree>
    <p:extLst>
      <p:ext uri="{BB962C8B-B14F-4D97-AF65-F5344CB8AC3E}">
        <p14:creationId xmlns:p14="http://schemas.microsoft.com/office/powerpoint/2010/main" val="119876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Par sa mort, Jésus a vaincu Satan.</a:t>
            </a:r>
          </a:p>
          <a:p>
            <a:r>
              <a:rPr lang="fr-FR" dirty="0"/>
              <a:t>Satan essaie de cacher cette victoire.</a:t>
            </a:r>
          </a:p>
          <a:p>
            <a:r>
              <a:rPr lang="fr-FR" dirty="0"/>
              <a:t>Il est frappant de voir la maîtrise de Jésus sur chaque étape de l'œuvre de la croix.</a:t>
            </a:r>
          </a:p>
          <a:p>
            <a:pPr lvl="1"/>
            <a:r>
              <a:rPr lang="fr-FR" dirty="0"/>
              <a:t>C'est Dieu qui a déterminé l'heure de l'arrestation.</a:t>
            </a:r>
          </a:p>
          <a:p>
            <a:pPr lvl="1"/>
            <a:r>
              <a:rPr lang="fr-FR" dirty="0"/>
              <a:t>Jésus meurt et ressuscite, comme annoncé auparavant.</a:t>
            </a:r>
          </a:p>
          <a:p>
            <a:pPr lvl="2"/>
            <a:r>
              <a:rPr lang="fr-FR" dirty="0"/>
              <a:t>Le Père m'aime, parce que je donne ma vie pour la reprendre ensuite. Personne ne me l'enlève, mais je la donne de moi-même…</a:t>
            </a:r>
            <a:r>
              <a:rPr lang="fr-FR" dirty="0" err="1"/>
              <a:t>Jn</a:t>
            </a:r>
            <a:r>
              <a:rPr lang="fr-FR" dirty="0"/>
              <a:t> 10,17	</a:t>
            </a:r>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6" name="ZoneTexte 5"/>
          <p:cNvSpPr txBox="1"/>
          <p:nvPr/>
        </p:nvSpPr>
        <p:spPr>
          <a:xfrm>
            <a:off x="2965849" y="6523816"/>
            <a:ext cx="333507" cy="246221"/>
          </a:xfrm>
          <a:prstGeom prst="rect">
            <a:avLst/>
          </a:prstGeom>
          <a:noFill/>
        </p:spPr>
        <p:txBody>
          <a:bodyPr wrap="none" rtlCol="0">
            <a:spAutoFit/>
          </a:bodyPr>
          <a:lstStyle/>
          <a:p>
            <a:r>
              <a:rPr lang="fr-FR" sz="1000" dirty="0">
                <a:latin typeface="+mj-lt"/>
              </a:rPr>
              <a:t>TP</a:t>
            </a:r>
          </a:p>
        </p:txBody>
      </p:sp>
    </p:spTree>
    <p:extLst>
      <p:ext uri="{BB962C8B-B14F-4D97-AF65-F5344CB8AC3E}">
        <p14:creationId xmlns:p14="http://schemas.microsoft.com/office/powerpoint/2010/main" val="77903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Marie se tient près du sépulcre, elle pleure.</a:t>
            </a:r>
          </a:p>
          <a:p>
            <a:r>
              <a:rPr lang="fr-FR" dirty="0"/>
              <a:t>En se penchant dans le tombeau, elle voit 2 anges.</a:t>
            </a:r>
          </a:p>
          <a:p>
            <a:r>
              <a:rPr lang="fr-FR" dirty="0"/>
              <a:t>Ils sont assis à la place où le corps de Jésus avait été placé.</a:t>
            </a:r>
          </a:p>
          <a:p>
            <a:r>
              <a:rPr lang="fr-FR" dirty="0"/>
              <a:t>Ils disent à Marie:</a:t>
            </a:r>
          </a:p>
          <a:p>
            <a:pPr lvl="2"/>
            <a:r>
              <a:rPr lang="fr-FR" dirty="0"/>
              <a:t>Femme, pourquoi pleures-tu? </a:t>
            </a:r>
          </a:p>
        </p:txBody>
      </p:sp>
      <p:pic>
        <p:nvPicPr>
          <p:cNvPr id="7" name="Espace réservé pour une image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p:cNvSpPr>
            <a:spLocks noGrp="1"/>
          </p:cNvSpPr>
          <p:nvPr>
            <p:ph type="title"/>
          </p:nvPr>
        </p:nvSpPr>
        <p:spPr/>
        <p:txBody>
          <a:bodyPr/>
          <a:lstStyle/>
          <a:p>
            <a:r>
              <a:rPr lang="fr-FR" dirty="0"/>
              <a:t>Apparition à Marie de </a:t>
            </a:r>
            <a:r>
              <a:rPr lang="fr-FR" dirty="0" err="1"/>
              <a:t>Magdala</a:t>
            </a:r>
            <a:endParaRPr lang="fr-FR" dirty="0"/>
          </a:p>
        </p:txBody>
      </p:sp>
    </p:spTree>
    <p:extLst>
      <p:ext uri="{BB962C8B-B14F-4D97-AF65-F5344CB8AC3E}">
        <p14:creationId xmlns:p14="http://schemas.microsoft.com/office/powerpoint/2010/main" val="192737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Elle leur répond: </a:t>
            </a:r>
          </a:p>
          <a:p>
            <a:pPr lvl="2"/>
            <a:r>
              <a:rPr lang="fr-FR" dirty="0"/>
              <a:t>Parce qu'ils ont enlevé mon Seigneur, et je ne sais pas où ils l'ont mis. </a:t>
            </a:r>
            <a:r>
              <a:rPr lang="fr-FR" dirty="0" err="1"/>
              <a:t>Jn</a:t>
            </a:r>
            <a:r>
              <a:rPr lang="fr-FR" dirty="0"/>
              <a:t> 20,13</a:t>
            </a:r>
          </a:p>
          <a:p>
            <a:r>
              <a:rPr lang="fr-FR" dirty="0"/>
              <a:t>Elle parle de "mon" Seigneur.</a:t>
            </a:r>
          </a:p>
          <a:p>
            <a:pPr lvl="1"/>
            <a:r>
              <a:rPr lang="fr-FR" dirty="0"/>
              <a:t>C'est lui qui l'a délivrée de 7 démons.</a:t>
            </a:r>
          </a:p>
          <a:p>
            <a:pPr lvl="1"/>
            <a:r>
              <a:rPr lang="fr-FR" dirty="0"/>
              <a:t>C'est lui qui a complètement changé sa vie.</a:t>
            </a:r>
          </a:p>
          <a:p>
            <a:r>
              <a:rPr lang="fr-FR" dirty="0"/>
              <a:t>Elle cherche le Vivant parmi les morts.</a:t>
            </a:r>
          </a:p>
          <a:p>
            <a:r>
              <a:rPr lang="fr-FR" dirty="0"/>
              <a:t>Elle cherche Jésus, l'objet de son cœur.</a:t>
            </a:r>
          </a:p>
          <a:p>
            <a:r>
              <a:rPr lang="fr-FR" dirty="0"/>
              <a:t>Aimons-nous Jésus, notre Sauveur, avec une aussi grande intensité?</a:t>
            </a:r>
          </a:p>
        </p:txBody>
      </p:sp>
    </p:spTree>
    <p:extLst>
      <p:ext uri="{BB962C8B-B14F-4D97-AF65-F5344CB8AC3E}">
        <p14:creationId xmlns:p14="http://schemas.microsoft.com/office/powerpoint/2010/main" val="401774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a:xfrm>
            <a:off x="3052445" y="814601"/>
            <a:ext cx="6048000" cy="5172605"/>
          </a:xfrm>
        </p:spPr>
        <p:txBody>
          <a:bodyPr/>
          <a:lstStyle/>
          <a:p>
            <a:r>
              <a:rPr lang="fr-FR" dirty="0"/>
              <a:t>En disant cela, Marie se retourne et voit Jésus devant elle.</a:t>
            </a:r>
          </a:p>
          <a:p>
            <a:r>
              <a:rPr lang="fr-FR" dirty="0"/>
              <a:t>Elle croit que c'est le jardinier.</a:t>
            </a:r>
          </a:p>
          <a:p>
            <a:r>
              <a:rPr lang="fr-FR" dirty="0"/>
              <a:t>Elle lui dit:</a:t>
            </a:r>
          </a:p>
          <a:p>
            <a:pPr lvl="2"/>
            <a:r>
              <a:rPr lang="fr-FR" dirty="0"/>
              <a:t>Seigneur, si c'est toi qui l'as emporté, dis-moi où tu l'as mis, et j'irai le prendre.</a:t>
            </a:r>
          </a:p>
          <a:p>
            <a:r>
              <a:rPr lang="fr-FR" dirty="0"/>
              <a:t>Jésus lui dit:</a:t>
            </a:r>
          </a:p>
          <a:p>
            <a:pPr lvl="2"/>
            <a:r>
              <a:rPr lang="fr-FR" dirty="0"/>
              <a:t>Marie! </a:t>
            </a:r>
          </a:p>
          <a:p>
            <a:r>
              <a:rPr lang="fr-FR" dirty="0"/>
              <a:t>Elle s'exclame:</a:t>
            </a:r>
          </a:p>
          <a:p>
            <a:pPr lvl="2"/>
            <a:r>
              <a:rPr lang="fr-FR" dirty="0"/>
              <a:t>Maître! </a:t>
            </a:r>
            <a:r>
              <a:rPr lang="fr-FR" dirty="0" err="1"/>
              <a:t>Jn</a:t>
            </a:r>
            <a:r>
              <a:rPr lang="fr-FR" dirty="0"/>
              <a:t> 20,16</a:t>
            </a:r>
          </a:p>
          <a:p>
            <a:r>
              <a:rPr lang="fr-FR" dirty="0"/>
              <a:t>Marie reconnaît la voix de Jésus.</a:t>
            </a:r>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13997" r="13997"/>
          <a:stretch/>
        </p:blipFill>
        <p:spPr/>
      </p:pic>
      <p:sp>
        <p:nvSpPr>
          <p:cNvPr id="6" name="ZoneTexte 5"/>
          <p:cNvSpPr txBox="1"/>
          <p:nvPr/>
        </p:nvSpPr>
        <p:spPr>
          <a:xfrm>
            <a:off x="8478623" y="5972731"/>
            <a:ext cx="337264" cy="246221"/>
          </a:xfrm>
          <a:prstGeom prst="rect">
            <a:avLst/>
          </a:prstGeom>
          <a:noFill/>
        </p:spPr>
        <p:txBody>
          <a:bodyPr wrap="none" rtlCol="0">
            <a:spAutoFit/>
          </a:bodyPr>
          <a:lstStyle/>
          <a:p>
            <a:r>
              <a:rPr lang="fr-FR" sz="1000" dirty="0">
                <a:latin typeface="+mj-lt"/>
              </a:rPr>
              <a:t>FO</a:t>
            </a:r>
          </a:p>
        </p:txBody>
      </p:sp>
    </p:spTree>
    <p:extLst>
      <p:ext uri="{BB962C8B-B14F-4D97-AF65-F5344CB8AC3E}">
        <p14:creationId xmlns:p14="http://schemas.microsoft.com/office/powerpoint/2010/main" val="326447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822"/>
          <a:stretch/>
        </p:blipFill>
        <p:spPr/>
      </p:pic>
      <p:sp>
        <p:nvSpPr>
          <p:cNvPr id="5" name="Espace réservé du texte 4"/>
          <p:cNvSpPr>
            <a:spLocks noGrp="1"/>
          </p:cNvSpPr>
          <p:nvPr>
            <p:ph type="body" sz="quarter" idx="12"/>
          </p:nvPr>
        </p:nvSpPr>
        <p:spPr>
          <a:xfrm>
            <a:off x="295989" y="1083879"/>
            <a:ext cx="6539474" cy="4936067"/>
          </a:xfrm>
        </p:spPr>
        <p:txBody>
          <a:bodyPr/>
          <a:lstStyle/>
          <a:p>
            <a:r>
              <a:rPr lang="fr-FR" dirty="0"/>
              <a:t>Reconnaissons-nous la voix de notre Seigneur quand Il nous parle?</a:t>
            </a:r>
          </a:p>
          <a:p>
            <a:r>
              <a:rPr lang="fr-FR" dirty="0"/>
              <a:t>N'oublions pas: pour reconnaître la voix d'une personne</a:t>
            </a:r>
          </a:p>
          <a:p>
            <a:pPr lvl="1"/>
            <a:r>
              <a:rPr lang="fr-FR" dirty="0"/>
              <a:t>nous devons avoir souvent discuté avec elle,</a:t>
            </a:r>
          </a:p>
          <a:p>
            <a:pPr lvl="1"/>
            <a:r>
              <a:rPr lang="fr-FR" dirty="0"/>
              <a:t>nous devons être proche d'elle.</a:t>
            </a:r>
          </a:p>
        </p:txBody>
      </p:sp>
      <p:sp>
        <p:nvSpPr>
          <p:cNvPr id="6" name="Espace réservé du texte 5"/>
          <p:cNvSpPr>
            <a:spLocks noGrp="1"/>
          </p:cNvSpPr>
          <p:nvPr>
            <p:ph type="body" sz="quarter" idx="14"/>
          </p:nvPr>
        </p:nvSpPr>
        <p:spPr/>
        <p:txBody>
          <a:bodyPr/>
          <a:lstStyle/>
          <a:p>
            <a:r>
              <a:rPr lang="fr-FR" dirty="0"/>
              <a:t>Lazare est sorti de la mort entouré de bandes et du suaire.</a:t>
            </a:r>
          </a:p>
          <a:p>
            <a:r>
              <a:rPr lang="fr-FR" dirty="0"/>
              <a:t>Jésus est habillé normalement, il a quitté ses habits de mort.</a:t>
            </a:r>
          </a:p>
          <a:p>
            <a:endParaRPr lang="fr-FR" dirty="0"/>
          </a:p>
        </p:txBody>
      </p:sp>
    </p:spTree>
    <p:extLst>
      <p:ext uri="{BB962C8B-B14F-4D97-AF65-F5344CB8AC3E}">
        <p14:creationId xmlns:p14="http://schemas.microsoft.com/office/powerpoint/2010/main" val="140254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p:txBody>
          <a:bodyPr/>
          <a:lstStyle/>
          <a:p>
            <a:r>
              <a:rPr lang="fr-FR" dirty="0"/>
              <a:t>Jésus dit à Marie:</a:t>
            </a:r>
          </a:p>
          <a:p>
            <a:pPr lvl="2"/>
            <a:r>
              <a:rPr lang="fr-FR" dirty="0"/>
              <a:t>Ne me touche pas; car je ne suis pas encore monté vers mon Père. Mais va trouver mes frères, et dis-leur que je monte vers mon Père et votre Père, vers mon Dieu et votre Dieu. </a:t>
            </a:r>
            <a:r>
              <a:rPr lang="fr-FR" dirty="0" err="1"/>
              <a:t>Jn</a:t>
            </a:r>
            <a:r>
              <a:rPr lang="fr-FR" dirty="0"/>
              <a:t> 20,17 version </a:t>
            </a:r>
            <a:r>
              <a:rPr lang="fr-FR" dirty="0" err="1"/>
              <a:t>Segond</a:t>
            </a:r>
            <a:endParaRPr lang="fr-FR" dirty="0"/>
          </a:p>
          <a:p>
            <a:r>
              <a:rPr lang="fr-FR" dirty="0"/>
              <a:t>Marie va annoncer aux disciples qu'elle a vu le Seigneur.</a:t>
            </a:r>
          </a:p>
          <a:p>
            <a:endParaRPr lang="fr-FR" dirty="0"/>
          </a:p>
        </p:txBody>
      </p:sp>
      <p:sp>
        <p:nvSpPr>
          <p:cNvPr id="5" name="Espace réservé du texte 4"/>
          <p:cNvSpPr>
            <a:spLocks noGrp="1"/>
          </p:cNvSpPr>
          <p:nvPr>
            <p:ph type="body" sz="quarter" idx="12"/>
          </p:nvPr>
        </p:nvSpPr>
        <p:spPr/>
        <p:txBody>
          <a:bodyPr/>
          <a:lstStyle/>
          <a:p>
            <a:r>
              <a:rPr lang="fr-FR" dirty="0"/>
              <a:t>Par la mort et la résurrection de Jésus, Dieu nous offre une nouvelle relation:</a:t>
            </a:r>
          </a:p>
          <a:p>
            <a:pPr lvl="1"/>
            <a:r>
              <a:rPr lang="fr-FR" dirty="0"/>
              <a:t>Celle d'un fils avec son Père.</a:t>
            </a:r>
          </a:p>
          <a:p>
            <a:endParaRPr lang="fr-FR" dirty="0"/>
          </a:p>
        </p:txBody>
      </p:sp>
    </p:spTree>
    <p:extLst>
      <p:ext uri="{BB962C8B-B14F-4D97-AF65-F5344CB8AC3E}">
        <p14:creationId xmlns:p14="http://schemas.microsoft.com/office/powerpoint/2010/main" val="227423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Après le sabbat, tôt le matin, les 2 Marie vont voir le sépulcre de Jésus.</a:t>
            </a:r>
          </a:p>
          <a:p>
            <a:r>
              <a:rPr lang="fr-FR" dirty="0"/>
              <a:t>Elles ont acheté des aromates pour l'embaumer.</a:t>
            </a:r>
          </a:p>
          <a:p>
            <a:r>
              <a:rPr lang="fr-FR" dirty="0"/>
              <a:t>Elles se demandent qui va rouler la pierre à l'entrée du sépulcre.</a:t>
            </a:r>
          </a:p>
          <a:p>
            <a:pPr lvl="1"/>
            <a:r>
              <a:rPr lang="fr-FR" dirty="0"/>
              <a:t>La pierre pouvait peser des centaines de kg.</a:t>
            </a:r>
          </a:p>
          <a:p>
            <a:r>
              <a:rPr lang="fr-FR" dirty="0"/>
              <a:t> </a:t>
            </a:r>
          </a:p>
        </p:txBody>
      </p:sp>
      <p:pic>
        <p:nvPicPr>
          <p:cNvPr id="9" name="Espace réservé pour une image  8"/>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4" name="Titre 3"/>
          <p:cNvSpPr>
            <a:spLocks noGrp="1"/>
          </p:cNvSpPr>
          <p:nvPr>
            <p:ph type="title"/>
          </p:nvPr>
        </p:nvSpPr>
        <p:spPr/>
        <p:txBody>
          <a:bodyPr/>
          <a:lstStyle/>
          <a:p>
            <a:r>
              <a:rPr lang="fr-FR" dirty="0"/>
              <a:t>La résurrection</a:t>
            </a:r>
          </a:p>
        </p:txBody>
      </p:sp>
      <p:sp>
        <p:nvSpPr>
          <p:cNvPr id="10" name="ZoneTexte 9"/>
          <p:cNvSpPr txBox="1"/>
          <p:nvPr/>
        </p:nvSpPr>
        <p:spPr>
          <a:xfrm>
            <a:off x="8482380" y="5998507"/>
            <a:ext cx="351378" cy="246221"/>
          </a:xfrm>
          <a:prstGeom prst="rect">
            <a:avLst/>
          </a:prstGeom>
          <a:noFill/>
        </p:spPr>
        <p:txBody>
          <a:bodyPr wrap="none" rtlCol="0">
            <a:spAutoFit/>
          </a:bodyPr>
          <a:lstStyle/>
          <a:p>
            <a:r>
              <a:rPr lang="fr-FR" sz="1000" dirty="0">
                <a:latin typeface="+mj-lt"/>
              </a:rPr>
              <a:t>DG</a:t>
            </a:r>
          </a:p>
        </p:txBody>
      </p:sp>
    </p:spTree>
    <p:extLst>
      <p:ext uri="{BB962C8B-B14F-4D97-AF65-F5344CB8AC3E}">
        <p14:creationId xmlns:p14="http://schemas.microsoft.com/office/powerpoint/2010/main" val="316105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Le même jour, 2 disciples marchent sur la route.</a:t>
            </a:r>
          </a:p>
          <a:p>
            <a:r>
              <a:rPr lang="fr-FR" dirty="0"/>
              <a:t>Il parcourent les 10 km de Jérusalem à Emmaüs.</a:t>
            </a:r>
          </a:p>
          <a:p>
            <a:r>
              <a:rPr lang="fr-FR" dirty="0"/>
              <a:t>Ils parlent ensemble de la mort de Jésus.</a:t>
            </a:r>
          </a:p>
          <a:p>
            <a:r>
              <a:rPr lang="fr-FR" dirty="0"/>
              <a:t>Pendant qu'ils discutent, Jésus s'approche et fait route avec eux.</a:t>
            </a:r>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22559" b="22559"/>
          <a:stretch>
            <a:fillRect/>
          </a:stretch>
        </p:blipFill>
        <p:spPr>
          <a:xfrm>
            <a:off x="-22225" y="3914775"/>
            <a:ext cx="9166225" cy="2957513"/>
          </a:xfrm>
        </p:spPr>
      </p:pic>
      <p:sp>
        <p:nvSpPr>
          <p:cNvPr id="4" name="Titre 3"/>
          <p:cNvSpPr>
            <a:spLocks noGrp="1"/>
          </p:cNvSpPr>
          <p:nvPr>
            <p:ph type="title"/>
          </p:nvPr>
        </p:nvSpPr>
        <p:spPr/>
        <p:txBody>
          <a:bodyPr/>
          <a:lstStyle/>
          <a:p>
            <a:r>
              <a:rPr lang="fr-FR" dirty="0"/>
              <a:t>Sur le chemin d'Emmaüs</a:t>
            </a:r>
          </a:p>
        </p:txBody>
      </p:sp>
      <p:sp>
        <p:nvSpPr>
          <p:cNvPr id="7" name="ZoneTexte 6"/>
          <p:cNvSpPr txBox="1"/>
          <p:nvPr/>
        </p:nvSpPr>
        <p:spPr>
          <a:xfrm>
            <a:off x="8615760" y="6611304"/>
            <a:ext cx="333507" cy="246221"/>
          </a:xfrm>
          <a:prstGeom prst="rect">
            <a:avLst/>
          </a:prstGeom>
          <a:noFill/>
        </p:spPr>
        <p:txBody>
          <a:bodyPr wrap="none" rtlCol="0">
            <a:spAutoFit/>
          </a:bodyPr>
          <a:lstStyle/>
          <a:p>
            <a:r>
              <a:rPr lang="fr-FR" sz="1000" dirty="0">
                <a:latin typeface="+mj-lt"/>
              </a:rPr>
              <a:t>TP</a:t>
            </a:r>
          </a:p>
        </p:txBody>
      </p:sp>
    </p:spTree>
    <p:extLst>
      <p:ext uri="{BB962C8B-B14F-4D97-AF65-F5344CB8AC3E}">
        <p14:creationId xmlns:p14="http://schemas.microsoft.com/office/powerpoint/2010/main" val="2213975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Ils ne le reconnaissent pas.</a:t>
            </a:r>
          </a:p>
          <a:p>
            <a:r>
              <a:rPr lang="fr-FR" dirty="0"/>
              <a:t>Les 2 disciples disent à Jésus:</a:t>
            </a:r>
          </a:p>
          <a:p>
            <a:pPr lvl="2"/>
            <a:r>
              <a:rPr lang="fr-FR" dirty="0"/>
              <a:t>Nous espérions que ce serait lui qui délivrerait Israël, mais avec tout cela, voici déjà le troisième jour que ces événements se sont produits. </a:t>
            </a:r>
            <a:r>
              <a:rPr lang="fr-FR" dirty="0" err="1"/>
              <a:t>Lc</a:t>
            </a:r>
            <a:r>
              <a:rPr lang="fr-FR" dirty="0"/>
              <a:t> 24,21	</a:t>
            </a:r>
          </a:p>
          <a:p>
            <a:r>
              <a:rPr lang="fr-FR" dirty="0"/>
              <a:t>Ils lui rapportent que quelques femmes ont dit</a:t>
            </a:r>
          </a:p>
          <a:p>
            <a:pPr lvl="1"/>
            <a:r>
              <a:rPr lang="fr-FR" dirty="0"/>
              <a:t>qu'elles avaient trouvé le sépulcre vide,</a:t>
            </a:r>
          </a:p>
          <a:p>
            <a:pPr lvl="1"/>
            <a:r>
              <a:rPr lang="fr-FR" dirty="0"/>
              <a:t>que des anges leur avaient annoncé qu'il était vivant.</a:t>
            </a:r>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13882" r="13882"/>
          <a:stretch/>
        </p:blipFill>
        <p:spPr/>
      </p:pic>
      <p:sp>
        <p:nvSpPr>
          <p:cNvPr id="7" name="ZoneTexte 6"/>
          <p:cNvSpPr txBox="1"/>
          <p:nvPr/>
        </p:nvSpPr>
        <p:spPr>
          <a:xfrm>
            <a:off x="3030715" y="6611779"/>
            <a:ext cx="333507" cy="246221"/>
          </a:xfrm>
          <a:prstGeom prst="rect">
            <a:avLst/>
          </a:prstGeom>
          <a:noFill/>
        </p:spPr>
        <p:txBody>
          <a:bodyPr wrap="none" rtlCol="0">
            <a:spAutoFit/>
          </a:bodyPr>
          <a:lstStyle/>
          <a:p>
            <a:r>
              <a:rPr lang="fr-FR" sz="1000" dirty="0">
                <a:latin typeface="+mj-lt"/>
              </a:rPr>
              <a:t>TP</a:t>
            </a:r>
          </a:p>
        </p:txBody>
      </p:sp>
    </p:spTree>
    <p:extLst>
      <p:ext uri="{BB962C8B-B14F-4D97-AF65-F5344CB8AC3E}">
        <p14:creationId xmlns:p14="http://schemas.microsoft.com/office/powerpoint/2010/main" val="1509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Jésus leur dit:</a:t>
            </a:r>
          </a:p>
          <a:p>
            <a:pPr lvl="2"/>
            <a:r>
              <a:rPr lang="fr-FR" dirty="0"/>
              <a:t>Ne fallait-il pas que le Messie souffre ces choses et qu'il entre dans sa gloire? </a:t>
            </a:r>
            <a:r>
              <a:rPr lang="fr-FR" dirty="0" err="1"/>
              <a:t>Lc</a:t>
            </a:r>
            <a:r>
              <a:rPr lang="fr-FR" dirty="0"/>
              <a:t> 24,26</a:t>
            </a:r>
          </a:p>
          <a:p>
            <a:r>
              <a:rPr lang="fr-FR" dirty="0"/>
              <a:t>Prenant des versets de l'Ancien Testament, il leur explique tout ce qui le concerne.</a:t>
            </a:r>
          </a:p>
          <a:p>
            <a:r>
              <a:rPr lang="fr-FR" dirty="0"/>
              <a:t>Arrivés à Emmaüs, ils l'invitent chez eux.</a:t>
            </a:r>
          </a:p>
          <a:p>
            <a:r>
              <a:rPr lang="fr-FR" dirty="0"/>
              <a:t>A table, Jésus</a:t>
            </a:r>
          </a:p>
          <a:p>
            <a:pPr lvl="1"/>
            <a:r>
              <a:rPr lang="fr-FR" dirty="0"/>
              <a:t>prend le pain,</a:t>
            </a:r>
          </a:p>
          <a:p>
            <a:pPr lvl="1"/>
            <a:r>
              <a:rPr lang="fr-FR" dirty="0"/>
              <a:t>le rompt,</a:t>
            </a:r>
          </a:p>
          <a:p>
            <a:pPr lvl="1"/>
            <a:r>
              <a:rPr lang="fr-FR" dirty="0"/>
              <a:t>leur en donne une part.</a:t>
            </a:r>
          </a:p>
          <a:p>
            <a:r>
              <a:rPr lang="fr-FR" dirty="0"/>
              <a:t>A cet instant, ils le reconnaissent.</a:t>
            </a:r>
          </a:p>
        </p:txBody>
      </p:sp>
    </p:spTree>
    <p:extLst>
      <p:ext uri="{BB962C8B-B14F-4D97-AF65-F5344CB8AC3E}">
        <p14:creationId xmlns:p14="http://schemas.microsoft.com/office/powerpoint/2010/main" val="2576401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Ils ne peuvent pas lui parler davantage car il disparaît de devant eux.</a:t>
            </a:r>
          </a:p>
          <a:p>
            <a:r>
              <a:rPr lang="fr-FR" dirty="0"/>
              <a:t>Les 2 disciples se disent l'un à l'autre:</a:t>
            </a:r>
          </a:p>
          <a:p>
            <a:pPr lvl="2"/>
            <a:r>
              <a:rPr lang="fr-FR" dirty="0"/>
              <a:t>Notre </a:t>
            </a:r>
            <a:r>
              <a:rPr lang="fr-FR" dirty="0" err="1"/>
              <a:t>coeur</a:t>
            </a:r>
            <a:r>
              <a:rPr lang="fr-FR" dirty="0"/>
              <a:t> ne brûlait-il pas en nous, lorsqu'il nous parlait en chemin et nous expliquait les Ecritures? </a:t>
            </a:r>
            <a:r>
              <a:rPr lang="fr-FR" dirty="0" err="1"/>
              <a:t>Lc</a:t>
            </a:r>
            <a:r>
              <a:rPr lang="fr-FR" dirty="0"/>
              <a:t> 24</a:t>
            </a:r>
          </a:p>
          <a:p>
            <a:r>
              <a:rPr lang="fr-FR" dirty="0"/>
              <a:t>Ils partent aussitôt annoncer la nouvelle aux disciples à Jérusalem.</a:t>
            </a:r>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7" name="ZoneTexte 6"/>
          <p:cNvSpPr txBox="1"/>
          <p:nvPr/>
        </p:nvSpPr>
        <p:spPr>
          <a:xfrm>
            <a:off x="8509677" y="5947194"/>
            <a:ext cx="333507" cy="246221"/>
          </a:xfrm>
          <a:prstGeom prst="rect">
            <a:avLst/>
          </a:prstGeom>
          <a:noFill/>
        </p:spPr>
        <p:txBody>
          <a:bodyPr wrap="none" rtlCol="0">
            <a:spAutoFit/>
          </a:bodyPr>
          <a:lstStyle/>
          <a:p>
            <a:r>
              <a:rPr lang="fr-FR" sz="1000" dirty="0">
                <a:latin typeface="+mj-lt"/>
              </a:rPr>
              <a:t>TP</a:t>
            </a:r>
          </a:p>
        </p:txBody>
      </p:sp>
    </p:spTree>
    <p:extLst>
      <p:ext uri="{BB962C8B-B14F-4D97-AF65-F5344CB8AC3E}">
        <p14:creationId xmlns:p14="http://schemas.microsoft.com/office/powerpoint/2010/main" val="4207069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Espace réservé du texte 4"/>
          <p:cNvSpPr>
            <a:spLocks noGrp="1"/>
          </p:cNvSpPr>
          <p:nvPr>
            <p:ph type="body" sz="quarter" idx="12"/>
          </p:nvPr>
        </p:nvSpPr>
        <p:spPr>
          <a:xfrm>
            <a:off x="579120" y="917225"/>
            <a:ext cx="8324991" cy="1862667"/>
          </a:xfrm>
        </p:spPr>
        <p:txBody>
          <a:bodyPr/>
          <a:lstStyle/>
          <a:p>
            <a:r>
              <a:rPr lang="fr-FR" dirty="0"/>
              <a:t>La flamme brûle-t-elle aussi en nous?</a:t>
            </a:r>
          </a:p>
          <a:p>
            <a:r>
              <a:rPr lang="fr-FR" dirty="0"/>
              <a:t>Est-ce qu'on est rempli de l'amour de notre Sauveur?</a:t>
            </a:r>
          </a:p>
          <a:p>
            <a:r>
              <a:rPr lang="fr-FR" dirty="0"/>
              <a:t>Beaucoup de personnes attendent le message de l'amour de Jésus, du salut par lui.</a:t>
            </a:r>
          </a:p>
          <a:p>
            <a:r>
              <a:rPr lang="fr-FR" dirty="0"/>
              <a:t>Levons-nous, soyons actifs pour Christ!</a:t>
            </a:r>
          </a:p>
          <a:p>
            <a:endParaRPr lang="fr-FR" dirty="0"/>
          </a:p>
        </p:txBody>
      </p:sp>
      <p:sp>
        <p:nvSpPr>
          <p:cNvPr id="3" name="Titre 2"/>
          <p:cNvSpPr>
            <a:spLocks noGrp="1"/>
          </p:cNvSpPr>
          <p:nvPr>
            <p:ph type="title"/>
          </p:nvPr>
        </p:nvSpPr>
        <p:spPr/>
        <p:txBody>
          <a:bodyPr/>
          <a:lstStyle/>
          <a:p>
            <a:endParaRPr lang="fr-FR"/>
          </a:p>
        </p:txBody>
      </p:sp>
      <p:sp>
        <p:nvSpPr>
          <p:cNvPr id="6" name="ZoneTexte 5"/>
          <p:cNvSpPr txBox="1"/>
          <p:nvPr/>
        </p:nvSpPr>
        <p:spPr>
          <a:xfrm>
            <a:off x="4333743" y="6285087"/>
            <a:ext cx="333507" cy="246221"/>
          </a:xfrm>
          <a:prstGeom prst="rect">
            <a:avLst/>
          </a:prstGeom>
          <a:noFill/>
        </p:spPr>
        <p:txBody>
          <a:bodyPr wrap="none" rtlCol="0">
            <a:spAutoFit/>
          </a:bodyPr>
          <a:lstStyle/>
          <a:p>
            <a:r>
              <a:rPr lang="fr-FR" sz="1000" dirty="0">
                <a:latin typeface="+mj-lt"/>
              </a:rPr>
              <a:t>TP</a:t>
            </a:r>
          </a:p>
        </p:txBody>
      </p:sp>
    </p:spTree>
    <p:extLst>
      <p:ext uri="{BB962C8B-B14F-4D97-AF65-F5344CB8AC3E}">
        <p14:creationId xmlns:p14="http://schemas.microsoft.com/office/powerpoint/2010/main" val="1218615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Ils retrouvent les 11 disciples et d'autres personnes assemblées avec eux.</a:t>
            </a:r>
          </a:p>
          <a:p>
            <a:r>
              <a:rPr lang="fr-FR" dirty="0"/>
              <a:t>La porte du lieu est fermée à clé.</a:t>
            </a:r>
          </a:p>
          <a:p>
            <a:r>
              <a:rPr lang="fr-FR" dirty="0"/>
              <a:t>Les disciples se cachent.</a:t>
            </a:r>
          </a:p>
          <a:p>
            <a:r>
              <a:rPr lang="fr-FR" dirty="0"/>
              <a:t>Ils ont certainement peur de subir le même traitement que leur maître de la part des autorités.</a:t>
            </a:r>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5853547" y="1066799"/>
            <a:ext cx="2987998" cy="4944535"/>
          </a:xfrm>
        </p:spPr>
      </p:pic>
      <p:sp>
        <p:nvSpPr>
          <p:cNvPr id="2" name="Titre 1"/>
          <p:cNvSpPr>
            <a:spLocks noGrp="1"/>
          </p:cNvSpPr>
          <p:nvPr>
            <p:ph type="title"/>
          </p:nvPr>
        </p:nvSpPr>
        <p:spPr/>
        <p:txBody>
          <a:bodyPr/>
          <a:lstStyle/>
          <a:p>
            <a:r>
              <a:rPr lang="fr-FR" dirty="0"/>
              <a:t>Les 11 disciples</a:t>
            </a:r>
          </a:p>
        </p:txBody>
      </p:sp>
      <p:sp>
        <p:nvSpPr>
          <p:cNvPr id="6" name="ZoneTexte 5"/>
          <p:cNvSpPr txBox="1"/>
          <p:nvPr/>
        </p:nvSpPr>
        <p:spPr>
          <a:xfrm>
            <a:off x="8573822" y="5972850"/>
            <a:ext cx="337264" cy="246221"/>
          </a:xfrm>
          <a:prstGeom prst="rect">
            <a:avLst/>
          </a:prstGeom>
          <a:noFill/>
        </p:spPr>
        <p:txBody>
          <a:bodyPr wrap="none" rtlCol="0">
            <a:spAutoFit/>
          </a:bodyPr>
          <a:lstStyle/>
          <a:p>
            <a:r>
              <a:rPr lang="fr-FR" sz="1000" dirty="0">
                <a:latin typeface="+mj-lt"/>
              </a:rPr>
              <a:t>FO</a:t>
            </a:r>
          </a:p>
        </p:txBody>
      </p:sp>
    </p:spTree>
    <p:extLst>
      <p:ext uri="{BB962C8B-B14F-4D97-AF65-F5344CB8AC3E}">
        <p14:creationId xmlns:p14="http://schemas.microsoft.com/office/powerpoint/2010/main" val="271362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Espace réservé du texte 4"/>
          <p:cNvSpPr>
            <a:spLocks noGrp="1"/>
          </p:cNvSpPr>
          <p:nvPr>
            <p:ph type="body" sz="quarter" idx="12"/>
          </p:nvPr>
        </p:nvSpPr>
        <p:spPr/>
        <p:txBody>
          <a:bodyPr/>
          <a:lstStyle/>
          <a:p>
            <a:r>
              <a:rPr lang="fr-FR" dirty="0"/>
              <a:t>Notre église vit-elle sur la défensive?</a:t>
            </a:r>
          </a:p>
          <a:p>
            <a:r>
              <a:rPr lang="fr-FR" dirty="0"/>
              <a:t>Avons-nous fermé la porte à clé?</a:t>
            </a:r>
          </a:p>
          <a:p>
            <a:r>
              <a:rPr lang="fr-FR" dirty="0"/>
              <a:t>Parler entre nous de Jésus est très bien.</a:t>
            </a:r>
          </a:p>
          <a:p>
            <a:r>
              <a:rPr lang="fr-FR" dirty="0"/>
              <a:t>Désirons-nous aussi partager cela avec d'autres?</a:t>
            </a:r>
          </a:p>
          <a:p>
            <a:r>
              <a:rPr lang="fr-FR" dirty="0"/>
              <a:t>Pour cela, ouvrons la porte et allons à l'extérieur parler de notre Sauveur!</a:t>
            </a:r>
          </a:p>
        </p:txBody>
      </p:sp>
      <p:sp>
        <p:nvSpPr>
          <p:cNvPr id="10" name="ZoneTexte 9"/>
          <p:cNvSpPr txBox="1"/>
          <p:nvPr/>
        </p:nvSpPr>
        <p:spPr>
          <a:xfrm>
            <a:off x="8740599" y="6036990"/>
            <a:ext cx="333507" cy="246221"/>
          </a:xfrm>
          <a:prstGeom prst="rect">
            <a:avLst/>
          </a:prstGeom>
          <a:noFill/>
        </p:spPr>
        <p:txBody>
          <a:bodyPr wrap="none" rtlCol="0">
            <a:spAutoFit/>
          </a:bodyPr>
          <a:lstStyle/>
          <a:p>
            <a:r>
              <a:rPr lang="fr-FR" sz="1000" dirty="0">
                <a:latin typeface="+mj-lt"/>
              </a:rPr>
              <a:t>TP</a:t>
            </a:r>
          </a:p>
        </p:txBody>
      </p:sp>
    </p:spTree>
    <p:extLst>
      <p:ext uri="{BB962C8B-B14F-4D97-AF65-F5344CB8AC3E}">
        <p14:creationId xmlns:p14="http://schemas.microsoft.com/office/powerpoint/2010/main" val="105527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A cet instant, Jésus se présente au milieu d'eux.</a:t>
            </a:r>
          </a:p>
          <a:p>
            <a:r>
              <a:rPr lang="fr-FR" dirty="0"/>
              <a:t>Saisis de frayeur, ils croient voir un esprit.</a:t>
            </a:r>
          </a:p>
          <a:p>
            <a:r>
              <a:rPr lang="fr-FR" dirty="0"/>
              <a:t>Jésus leur dit:</a:t>
            </a:r>
          </a:p>
          <a:p>
            <a:pPr lvl="2"/>
            <a:r>
              <a:rPr lang="fr-FR" dirty="0"/>
              <a:t>La paix soit avec vous! </a:t>
            </a:r>
            <a:r>
              <a:rPr lang="fr-FR" dirty="0" err="1"/>
              <a:t>Jn</a:t>
            </a:r>
            <a:r>
              <a:rPr lang="fr-FR" dirty="0"/>
              <a:t> 20,21	</a:t>
            </a:r>
          </a:p>
          <a:p>
            <a:r>
              <a:rPr lang="fr-FR" dirty="0"/>
              <a:t>Il leur dit encore:</a:t>
            </a:r>
          </a:p>
          <a:p>
            <a:pPr lvl="2"/>
            <a:r>
              <a:rPr lang="fr-FR" dirty="0"/>
              <a:t>Pourquoi êtes-vous troublés, et pourquoi pareilles pensées surgissent-elles dans vos </a:t>
            </a:r>
            <a:r>
              <a:rPr lang="fr-FR" dirty="0" err="1"/>
              <a:t>coeurs</a:t>
            </a:r>
            <a:r>
              <a:rPr lang="fr-FR" dirty="0"/>
              <a:t>? </a:t>
            </a:r>
            <a:r>
              <a:rPr lang="fr-FR" dirty="0" err="1"/>
              <a:t>Lc</a:t>
            </a:r>
            <a:r>
              <a:rPr lang="fr-FR" dirty="0"/>
              <a:t> 24,38</a:t>
            </a:r>
          </a:p>
          <a:p>
            <a:r>
              <a:rPr lang="fr-FR" dirty="0"/>
              <a:t>En disant cela, il leur montre ses mains et ses pieds.</a:t>
            </a:r>
          </a:p>
          <a:p>
            <a:r>
              <a:rPr lang="fr-FR" dirty="0"/>
              <a:t>Dans leur joie, ils n'arrivent pas à y croire.</a:t>
            </a:r>
          </a:p>
          <a:p>
            <a:pPr lvl="2"/>
            <a:r>
              <a:rPr lang="fr-FR" dirty="0"/>
              <a:t>Après avoir dit cela, il leur montra ses mains et son côté. Les disciples furent remplis de joie en voyant le Seigneur. </a:t>
            </a:r>
            <a:r>
              <a:rPr lang="fr-FR" dirty="0" err="1"/>
              <a:t>Jn</a:t>
            </a:r>
            <a:r>
              <a:rPr lang="fr-FR" dirty="0"/>
              <a:t> 20,20	</a:t>
            </a:r>
          </a:p>
        </p:txBody>
      </p:sp>
    </p:spTree>
    <p:extLst>
      <p:ext uri="{BB962C8B-B14F-4D97-AF65-F5344CB8AC3E}">
        <p14:creationId xmlns:p14="http://schemas.microsoft.com/office/powerpoint/2010/main" val="422882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Nous pouvons être, comme ces disciples, dans la joie face à notre Seigneur vivant.</a:t>
            </a:r>
          </a:p>
          <a:p>
            <a:r>
              <a:rPr lang="fr-FR" dirty="0"/>
              <a:t>Nous pouvons également, comme les disciples</a:t>
            </a:r>
          </a:p>
          <a:p>
            <a:pPr lvl="1"/>
            <a:r>
              <a:rPr lang="fr-FR" dirty="0"/>
              <a:t>diriger nos regards vers lui,</a:t>
            </a:r>
          </a:p>
          <a:p>
            <a:pPr lvl="1"/>
            <a:r>
              <a:rPr lang="fr-FR" dirty="0"/>
              <a:t>rappeler ce qu'il a souffert pour nous sur la croix,</a:t>
            </a:r>
          </a:p>
          <a:p>
            <a:pPr lvl="1"/>
            <a:r>
              <a:rPr lang="fr-FR" dirty="0"/>
              <a:t>l'adorer du fond de nos cœurs.</a:t>
            </a:r>
          </a:p>
          <a:p>
            <a:r>
              <a:rPr lang="fr-FR" dirty="0"/>
              <a:t>Centrons nos pensées sur Jésus, Contemplons</a:t>
            </a:r>
          </a:p>
          <a:p>
            <a:pPr lvl="1"/>
            <a:r>
              <a:rPr lang="fr-FR" dirty="0"/>
              <a:t>ses mains meurtries,</a:t>
            </a:r>
          </a:p>
          <a:p>
            <a:pPr lvl="1"/>
            <a:r>
              <a:rPr lang="fr-FR" dirty="0"/>
              <a:t>son côté percé.</a:t>
            </a:r>
          </a:p>
          <a:p>
            <a:endParaRPr lang="fr-FR" dirty="0"/>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b="-451"/>
          <a:stretch/>
        </p:blipFill>
        <p:spPr/>
      </p:pic>
      <p:sp>
        <p:nvSpPr>
          <p:cNvPr id="7" name="ZoneTexte 6"/>
          <p:cNvSpPr txBox="1"/>
          <p:nvPr/>
        </p:nvSpPr>
        <p:spPr>
          <a:xfrm>
            <a:off x="8740599" y="6036990"/>
            <a:ext cx="351378" cy="246221"/>
          </a:xfrm>
          <a:prstGeom prst="rect">
            <a:avLst/>
          </a:prstGeom>
          <a:noFill/>
        </p:spPr>
        <p:txBody>
          <a:bodyPr wrap="none" rtlCol="0">
            <a:spAutoFit/>
          </a:bodyPr>
          <a:lstStyle/>
          <a:p>
            <a:r>
              <a:rPr lang="fr-FR" sz="1000" dirty="0">
                <a:latin typeface="+mj-lt"/>
              </a:rPr>
              <a:t>DG</a:t>
            </a:r>
          </a:p>
        </p:txBody>
      </p:sp>
    </p:spTree>
    <p:extLst>
      <p:ext uri="{BB962C8B-B14F-4D97-AF65-F5344CB8AC3E}">
        <p14:creationId xmlns:p14="http://schemas.microsoft.com/office/powerpoint/2010/main" val="112794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Espace réservé du texte 4"/>
          <p:cNvSpPr>
            <a:spLocks noGrp="1"/>
          </p:cNvSpPr>
          <p:nvPr>
            <p:ph type="body" sz="quarter" idx="12"/>
          </p:nvPr>
        </p:nvSpPr>
        <p:spPr/>
        <p:txBody>
          <a:bodyPr/>
          <a:lstStyle/>
          <a:p>
            <a:r>
              <a:rPr lang="fr-FR" dirty="0"/>
              <a:t>Au ciel</a:t>
            </a:r>
          </a:p>
          <a:p>
            <a:pPr lvl="1"/>
            <a:r>
              <a:rPr lang="fr-FR" dirty="0"/>
              <a:t>nous verrons les marques de ses souffrances;</a:t>
            </a:r>
          </a:p>
          <a:p>
            <a:pPr lvl="1"/>
            <a:r>
              <a:rPr lang="fr-FR" dirty="0"/>
              <a:t>nous pourrons le louer sans fin.</a:t>
            </a:r>
          </a:p>
          <a:p>
            <a:pPr lvl="2"/>
            <a:r>
              <a:rPr lang="fr-FR" dirty="0"/>
              <a:t>Ils disaient d'une voix forte: L'Agneau qui a été offert en sacrifice est digne de recevoir la puissance, la richesse, la sagesse, la force, l'honneur, la gloire et la louange. </a:t>
            </a:r>
            <a:r>
              <a:rPr lang="fr-FR" dirty="0" err="1"/>
              <a:t>Ap</a:t>
            </a:r>
            <a:r>
              <a:rPr lang="fr-FR" dirty="0"/>
              <a:t> 5,12	</a:t>
            </a:r>
          </a:p>
          <a:p>
            <a:pPr lvl="1"/>
            <a:endParaRPr lang="fr-FR" dirty="0"/>
          </a:p>
        </p:txBody>
      </p:sp>
    </p:spTree>
    <p:extLst>
      <p:ext uri="{BB962C8B-B14F-4D97-AF65-F5344CB8AC3E}">
        <p14:creationId xmlns:p14="http://schemas.microsoft.com/office/powerpoint/2010/main" val="221397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Combien souvent on se trouve dans une situation apparemment insoluble.</a:t>
            </a:r>
          </a:p>
          <a:p>
            <a:r>
              <a:rPr lang="fr-FR" dirty="0"/>
              <a:t>Levons les yeux vers Jésus.</a:t>
            </a:r>
          </a:p>
          <a:p>
            <a:pPr lvl="1"/>
            <a:r>
              <a:rPr lang="fr-FR" dirty="0"/>
              <a:t>Il est prêt à nous aider,</a:t>
            </a:r>
          </a:p>
          <a:p>
            <a:pPr lvl="1"/>
            <a:r>
              <a:rPr lang="fr-FR" dirty="0"/>
              <a:t>Il attend qu'on le lui demande,</a:t>
            </a:r>
          </a:p>
          <a:p>
            <a:pPr lvl="1"/>
            <a:r>
              <a:rPr lang="fr-FR" dirty="0"/>
              <a:t>Faisons-lui confiance.</a:t>
            </a:r>
          </a:p>
        </p:txBody>
      </p:sp>
      <p:pic>
        <p:nvPicPr>
          <p:cNvPr id="11" name="Espace réservé pour une image  10"/>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12" name="ZoneTexte 11"/>
          <p:cNvSpPr txBox="1"/>
          <p:nvPr/>
        </p:nvSpPr>
        <p:spPr>
          <a:xfrm>
            <a:off x="8777447" y="6024163"/>
            <a:ext cx="333507" cy="246221"/>
          </a:xfrm>
          <a:prstGeom prst="rect">
            <a:avLst/>
          </a:prstGeom>
          <a:noFill/>
        </p:spPr>
        <p:txBody>
          <a:bodyPr wrap="none" rtlCol="0">
            <a:spAutoFit/>
          </a:bodyPr>
          <a:lstStyle/>
          <a:p>
            <a:r>
              <a:rPr lang="fr-FR" sz="1000" dirty="0">
                <a:latin typeface="+mj-lt"/>
              </a:rPr>
              <a:t>TP</a:t>
            </a:r>
          </a:p>
        </p:txBody>
      </p:sp>
    </p:spTree>
    <p:extLst>
      <p:ext uri="{BB962C8B-B14F-4D97-AF65-F5344CB8AC3E}">
        <p14:creationId xmlns:p14="http://schemas.microsoft.com/office/powerpoint/2010/main" val="1588189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Jésus leur dit:</a:t>
            </a:r>
          </a:p>
          <a:p>
            <a:pPr lvl="2"/>
            <a:r>
              <a:rPr lang="fr-FR" dirty="0"/>
              <a:t>Avez-vous ici quelque chose à manger? </a:t>
            </a:r>
            <a:r>
              <a:rPr lang="fr-FR" dirty="0" err="1"/>
              <a:t>Lc</a:t>
            </a:r>
            <a:r>
              <a:rPr lang="fr-FR" dirty="0"/>
              <a:t> 24,41</a:t>
            </a:r>
          </a:p>
          <a:p>
            <a:r>
              <a:rPr lang="fr-FR" dirty="0"/>
              <a:t>Ils lui présentent du poisson rôti et un rayon de miel.</a:t>
            </a:r>
          </a:p>
          <a:p>
            <a:r>
              <a:rPr lang="fr-FR" dirty="0"/>
              <a:t>Il en prend et il mange devant eux.</a:t>
            </a:r>
          </a:p>
          <a:p>
            <a:r>
              <a:rPr lang="fr-FR" dirty="0"/>
              <a:t>Il leur dit ensuite:</a:t>
            </a:r>
          </a:p>
          <a:p>
            <a:pPr lvl="2"/>
            <a:r>
              <a:rPr lang="fr-FR" dirty="0"/>
              <a:t>C'est ce que je vous disais lorsque j'étais encore avec vous: il fallait que s'accomplisse tout ce qui est écrit à mon sujet dans la loi de Moïse, dans les prophètes et dans les psaumes. </a:t>
            </a:r>
            <a:r>
              <a:rPr lang="fr-FR" dirty="0" err="1"/>
              <a:t>Lc</a:t>
            </a:r>
            <a:r>
              <a:rPr lang="fr-FR" dirty="0"/>
              <a:t> 24,44	</a:t>
            </a:r>
          </a:p>
          <a:p>
            <a:r>
              <a:rPr lang="fr-FR" dirty="0"/>
              <a:t>Jésus leur ouvre l'esprit pour qu'ils comprennent les Ecritures.</a:t>
            </a:r>
          </a:p>
        </p:txBody>
      </p:sp>
    </p:spTree>
    <p:extLst>
      <p:ext uri="{BB962C8B-B14F-4D97-AF65-F5344CB8AC3E}">
        <p14:creationId xmlns:p14="http://schemas.microsoft.com/office/powerpoint/2010/main" val="842640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Il leur rappelle qu'il avait annoncé qu'il ressusciterait le 3ème jour.</a:t>
            </a:r>
          </a:p>
          <a:p>
            <a:r>
              <a:rPr lang="fr-FR" dirty="0"/>
              <a:t>C'est par ses disciples que Jésus va persuader le monde qu'il est ressuscité.</a:t>
            </a:r>
          </a:p>
          <a:p>
            <a:r>
              <a:rPr lang="fr-FR" dirty="0"/>
              <a:t>Jésus leur dit: </a:t>
            </a:r>
          </a:p>
          <a:p>
            <a:pPr lvl="2"/>
            <a:r>
              <a:rPr lang="fr-FR" dirty="0"/>
              <a:t>Que la paix soit avec vous! Tout comme le Père m'a envoyé, moi aussi je vous envoie. </a:t>
            </a:r>
            <a:r>
              <a:rPr lang="fr-FR" dirty="0" err="1"/>
              <a:t>Jn</a:t>
            </a:r>
            <a:r>
              <a:rPr lang="fr-FR" dirty="0"/>
              <a:t> 20,21</a:t>
            </a:r>
          </a:p>
          <a:p>
            <a:r>
              <a:rPr lang="fr-FR" dirty="0"/>
              <a:t>Après sa résurrection, pendant 40 jours, Jésus va leur prouver qu'il est ressuscité et qu'il va monter au ciel.</a:t>
            </a:r>
          </a:p>
        </p:txBody>
      </p:sp>
    </p:spTree>
    <p:extLst>
      <p:ext uri="{BB962C8B-B14F-4D97-AF65-F5344CB8AC3E}">
        <p14:creationId xmlns:p14="http://schemas.microsoft.com/office/powerpoint/2010/main" val="310326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Il va faire de ses disciples</a:t>
            </a:r>
          </a:p>
          <a:p>
            <a:pPr lvl="1"/>
            <a:r>
              <a:rPr lang="fr-FR" dirty="0"/>
              <a:t> "suiveurs" </a:t>
            </a:r>
          </a:p>
          <a:p>
            <a:pPr lvl="1"/>
            <a:r>
              <a:rPr lang="fr-FR" dirty="0"/>
              <a:t>des évangélistes "moteurs". 	</a:t>
            </a:r>
          </a:p>
          <a:p>
            <a:r>
              <a:rPr lang="fr-FR" dirty="0"/>
              <a:t>Tout d'abord réunis dans une chambre fermée à clé, on les voit ensuite annoncer Christ</a:t>
            </a:r>
          </a:p>
          <a:p>
            <a:pPr lvl="1"/>
            <a:r>
              <a:rPr lang="fr-FR" dirty="0"/>
              <a:t>dans les rues,</a:t>
            </a:r>
          </a:p>
          <a:p>
            <a:pPr lvl="1"/>
            <a:r>
              <a:rPr lang="fr-FR" dirty="0"/>
              <a:t>dans les temples,</a:t>
            </a:r>
          </a:p>
          <a:p>
            <a:pPr lvl="1"/>
            <a:r>
              <a:rPr lang="fr-FR" dirty="0"/>
              <a:t>dans les prisons.</a:t>
            </a:r>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86310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8 jours plus tard, les disciples se trouvent à nouveau dans la maison.</a:t>
            </a:r>
          </a:p>
          <a:p>
            <a:r>
              <a:rPr lang="fr-FR" dirty="0"/>
              <a:t>Tout à coup Jésus se trouve au milieu d'eux, malgré les portes fermées à clé.</a:t>
            </a:r>
          </a:p>
          <a:p>
            <a:r>
              <a:rPr lang="fr-FR" dirty="0"/>
              <a:t>Thomas ne l'a pas revu depuis sa résurrection et doute de celle-ci.</a:t>
            </a:r>
          </a:p>
          <a:p>
            <a:r>
              <a:rPr lang="fr-FR" dirty="0"/>
              <a:t>Jésus lui dit:</a:t>
            </a:r>
          </a:p>
          <a:p>
            <a:pPr lvl="2"/>
            <a:r>
              <a:rPr lang="fr-FR" dirty="0"/>
              <a:t>Avance ton doigt ici et regarde mes mains. Avance aussi ta main et mets-la dans mon côté. Ne sois pas incrédule, mais crois! </a:t>
            </a:r>
            <a:r>
              <a:rPr lang="fr-FR" dirty="0" err="1"/>
              <a:t>Jn</a:t>
            </a:r>
            <a:r>
              <a:rPr lang="fr-FR" dirty="0"/>
              <a:t> 20,27	</a:t>
            </a:r>
          </a:p>
          <a:p>
            <a:r>
              <a:rPr lang="fr-FR" dirty="0"/>
              <a:t>Thomas lui répond:</a:t>
            </a:r>
          </a:p>
          <a:p>
            <a:pPr lvl="2"/>
            <a:r>
              <a:rPr lang="fr-FR" dirty="0"/>
              <a:t>Mon Seigneur et mon Dieu! </a:t>
            </a:r>
            <a:r>
              <a:rPr lang="fr-FR" dirty="0" err="1"/>
              <a:t>Jn</a:t>
            </a:r>
            <a:r>
              <a:rPr lang="fr-FR" dirty="0"/>
              <a:t> 20,28	</a:t>
            </a:r>
          </a:p>
        </p:txBody>
      </p:sp>
    </p:spTree>
    <p:extLst>
      <p:ext uri="{BB962C8B-B14F-4D97-AF65-F5344CB8AC3E}">
        <p14:creationId xmlns:p14="http://schemas.microsoft.com/office/powerpoint/2010/main" val="3166610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Jésus lui dit:</a:t>
            </a:r>
          </a:p>
          <a:p>
            <a:pPr lvl="2"/>
            <a:r>
              <a:rPr lang="fr-FR" dirty="0"/>
              <a:t>Parce que tu m'as vu, tu as cru. Heureux ceux qui n'ont pas vu, et qui ont cru! </a:t>
            </a:r>
            <a:r>
              <a:rPr lang="fr-FR" dirty="0" err="1"/>
              <a:t>Jn</a:t>
            </a:r>
            <a:r>
              <a:rPr lang="fr-FR" dirty="0"/>
              <a:t> 20,29</a:t>
            </a:r>
          </a:p>
          <a:p>
            <a:r>
              <a:rPr lang="fr-FR" dirty="0"/>
              <a:t>Combien de personnes peuvent-elles attester de la résurrection de Jésus?</a:t>
            </a:r>
          </a:p>
          <a:p>
            <a:pPr lvl="1"/>
            <a:r>
              <a:rPr lang="fr-FR" dirty="0"/>
              <a:t>Il y a tout d'abord Marie de </a:t>
            </a:r>
            <a:r>
              <a:rPr lang="fr-FR" dirty="0" err="1"/>
              <a:t>Magdala</a:t>
            </a:r>
            <a:r>
              <a:rPr lang="fr-FR" dirty="0"/>
              <a:t>,</a:t>
            </a:r>
          </a:p>
          <a:p>
            <a:pPr lvl="1"/>
            <a:r>
              <a:rPr lang="fr-FR" dirty="0"/>
              <a:t>ensuite Pierre,</a:t>
            </a:r>
          </a:p>
          <a:p>
            <a:pPr lvl="1"/>
            <a:r>
              <a:rPr lang="fr-FR" dirty="0"/>
              <a:t>les 2 disciples d'Emmaüs,</a:t>
            </a:r>
          </a:p>
          <a:p>
            <a:pPr lvl="1"/>
            <a:r>
              <a:rPr lang="fr-FR" dirty="0"/>
              <a:t>les 11 disciples de Jésus,</a:t>
            </a:r>
          </a:p>
          <a:p>
            <a:pPr lvl="1"/>
            <a:r>
              <a:rPr lang="fr-FR" dirty="0"/>
              <a:t>500 autres personnes.</a:t>
            </a:r>
          </a:p>
          <a:p>
            <a:pPr lvl="2"/>
            <a:r>
              <a:rPr lang="fr-FR" dirty="0"/>
              <a:t>Après cela, il est apparu à plus de 500 frères et sœurs à la fois… 1.Cor 15,6	</a:t>
            </a:r>
          </a:p>
        </p:txBody>
      </p:sp>
    </p:spTree>
    <p:extLst>
      <p:ext uri="{BB962C8B-B14F-4D97-AF65-F5344CB8AC3E}">
        <p14:creationId xmlns:p14="http://schemas.microsoft.com/office/powerpoint/2010/main" val="1826705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Pierre et 6 disciples partent pêcher.</a:t>
            </a:r>
          </a:p>
          <a:p>
            <a:r>
              <a:rPr lang="fr-FR" dirty="0"/>
              <a:t>Ils ne pêchent aucun poisson durant toute la nuit.</a:t>
            </a:r>
          </a:p>
          <a:p>
            <a:r>
              <a:rPr lang="fr-FR" dirty="0"/>
              <a:t>Ils reviennent le matin au bord de l'eau.</a:t>
            </a:r>
          </a:p>
          <a:p>
            <a:r>
              <a:rPr lang="fr-FR" dirty="0"/>
              <a:t>Jésus se trouve sur le rivage.</a:t>
            </a:r>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0" y="4006850"/>
            <a:ext cx="9166150" cy="2851150"/>
          </a:xfrm>
        </p:spPr>
      </p:pic>
      <p:sp>
        <p:nvSpPr>
          <p:cNvPr id="2" name="Titre 1"/>
          <p:cNvSpPr>
            <a:spLocks noGrp="1"/>
          </p:cNvSpPr>
          <p:nvPr>
            <p:ph type="title"/>
          </p:nvPr>
        </p:nvSpPr>
        <p:spPr/>
        <p:txBody>
          <a:bodyPr/>
          <a:lstStyle/>
          <a:p>
            <a:r>
              <a:rPr lang="fr-FR" dirty="0"/>
              <a:t>Au bord du lac de Galilée</a:t>
            </a:r>
          </a:p>
        </p:txBody>
      </p:sp>
      <p:sp>
        <p:nvSpPr>
          <p:cNvPr id="6" name="ZoneTexte 5"/>
          <p:cNvSpPr txBox="1"/>
          <p:nvPr/>
        </p:nvSpPr>
        <p:spPr>
          <a:xfrm>
            <a:off x="8740599" y="6382518"/>
            <a:ext cx="333507" cy="246221"/>
          </a:xfrm>
          <a:prstGeom prst="rect">
            <a:avLst/>
          </a:prstGeom>
          <a:noFill/>
        </p:spPr>
        <p:txBody>
          <a:bodyPr wrap="none" rtlCol="0">
            <a:spAutoFit/>
          </a:bodyPr>
          <a:lstStyle/>
          <a:p>
            <a:r>
              <a:rPr lang="fr-FR" sz="1000" dirty="0">
                <a:solidFill>
                  <a:schemeClr val="bg1"/>
                </a:solidFill>
                <a:latin typeface="+mj-lt"/>
              </a:rPr>
              <a:t>TP</a:t>
            </a:r>
          </a:p>
        </p:txBody>
      </p:sp>
    </p:spTree>
    <p:extLst>
      <p:ext uri="{BB962C8B-B14F-4D97-AF65-F5344CB8AC3E}">
        <p14:creationId xmlns:p14="http://schemas.microsoft.com/office/powerpoint/2010/main" val="2027570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Les disciples ne le reconnaissent pas.</a:t>
            </a:r>
          </a:p>
          <a:p>
            <a:r>
              <a:rPr lang="fr-FR" dirty="0"/>
              <a:t>Ils sont tellement concentrés dans leur occupation qu'ils ne prennent pas conscience de Sa présence.</a:t>
            </a:r>
          </a:p>
          <a:p>
            <a:r>
              <a:rPr lang="fr-FR" dirty="0"/>
              <a:t>Ne les critiquons pas, cela nous arrive si souvent!</a:t>
            </a:r>
          </a:p>
          <a:p>
            <a:r>
              <a:rPr lang="fr-FR" dirty="0"/>
              <a:t>Jésus leur dit:</a:t>
            </a:r>
          </a:p>
          <a:p>
            <a:pPr lvl="2"/>
            <a:r>
              <a:rPr lang="fr-FR" dirty="0"/>
              <a:t>Enfants, n'avez-vous rien à manger? </a:t>
            </a:r>
            <a:r>
              <a:rPr lang="fr-FR" dirty="0" err="1"/>
              <a:t>Jn</a:t>
            </a:r>
            <a:r>
              <a:rPr lang="fr-FR" dirty="0"/>
              <a:t> 21,5	</a:t>
            </a:r>
          </a:p>
          <a:p>
            <a:r>
              <a:rPr lang="fr-FR" dirty="0"/>
              <a:t>Ils lui répondent par la négative.</a:t>
            </a:r>
          </a:p>
          <a:p>
            <a:r>
              <a:rPr lang="fr-FR" dirty="0"/>
              <a:t>Il leur dit:</a:t>
            </a:r>
          </a:p>
          <a:p>
            <a:pPr lvl="2"/>
            <a:r>
              <a:rPr lang="fr-FR" dirty="0"/>
              <a:t>Jetez le filet du côté droit de la barque et vous trouverez. Ils le jetèrent donc et ils ne parvinrent plus à le retirer, tant il y avait de poissons. </a:t>
            </a:r>
            <a:r>
              <a:rPr lang="fr-FR" dirty="0" err="1"/>
              <a:t>Jn</a:t>
            </a:r>
            <a:r>
              <a:rPr lang="fr-FR" dirty="0"/>
              <a:t> 21,6</a:t>
            </a:r>
          </a:p>
        </p:txBody>
      </p:sp>
    </p:spTree>
    <p:extLst>
      <p:ext uri="{BB962C8B-B14F-4D97-AF65-F5344CB8AC3E}">
        <p14:creationId xmlns:p14="http://schemas.microsoft.com/office/powerpoint/2010/main" val="3884424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Spontanément Jésus leur propose les ressources de sa puissance.	</a:t>
            </a:r>
          </a:p>
          <a:p>
            <a:r>
              <a:rPr lang="fr-FR" dirty="0"/>
              <a:t>N'oublions pas l'avertissement du Seigneur:</a:t>
            </a:r>
          </a:p>
          <a:p>
            <a:pPr lvl="2"/>
            <a:r>
              <a:rPr lang="fr-FR" dirty="0"/>
              <a:t>... car sans moi vous ne pouvez rien faire. </a:t>
            </a:r>
            <a:r>
              <a:rPr lang="fr-FR" dirty="0" err="1"/>
              <a:t>Jn</a:t>
            </a:r>
            <a:r>
              <a:rPr lang="fr-FR" dirty="0"/>
              <a:t> 15,5	</a:t>
            </a:r>
          </a:p>
          <a:p>
            <a:r>
              <a:rPr lang="fr-FR" dirty="0"/>
              <a:t>Les disciples jettent leur filet dans l'eau.</a:t>
            </a:r>
          </a:p>
          <a:p>
            <a:r>
              <a:rPr lang="fr-FR" dirty="0"/>
              <a:t>Ils ne peuvent plus le retirer à cause de la quantité de poissons.</a:t>
            </a:r>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13997" r="13997"/>
          <a:stretch/>
        </p:blipFill>
        <p:spPr/>
      </p:pic>
    </p:spTree>
    <p:extLst>
      <p:ext uri="{BB962C8B-B14F-4D97-AF65-F5344CB8AC3E}">
        <p14:creationId xmlns:p14="http://schemas.microsoft.com/office/powerpoint/2010/main" val="2838643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Pierre va chercher le filet avec les 153 gros poissons pêchés.</a:t>
            </a:r>
          </a:p>
          <a:p>
            <a:r>
              <a:rPr lang="fr-FR" dirty="0"/>
              <a:t>Jésus leur dit de venir manger.</a:t>
            </a:r>
          </a:p>
          <a:p>
            <a:r>
              <a:rPr lang="fr-FR" dirty="0"/>
              <a:t>Il leur donne le pain et le poisson.</a:t>
            </a:r>
          </a:p>
          <a:p>
            <a:r>
              <a:rPr lang="fr-FR" dirty="0"/>
              <a:t>Après avoir mangé, Jésus dit à Pierre:</a:t>
            </a:r>
          </a:p>
          <a:p>
            <a:pPr lvl="2"/>
            <a:r>
              <a:rPr lang="fr-FR" dirty="0"/>
              <a:t>Simon, fils de Jonas, m'aimes-tu plus que ceux-ci? Jean 21,5</a:t>
            </a:r>
          </a:p>
          <a:p>
            <a:r>
              <a:rPr lang="fr-FR" dirty="0"/>
              <a:t>Jésus apprécie notre zèle pour lui.</a:t>
            </a:r>
          </a:p>
          <a:p>
            <a:pPr lvl="1"/>
            <a:r>
              <a:rPr lang="fr-FR" dirty="0"/>
              <a:t>Notre amour pour lui est toutefois bien plus important à ses yeux.</a:t>
            </a:r>
          </a:p>
          <a:p>
            <a:endParaRPr lang="fr-FR" dirty="0"/>
          </a:p>
        </p:txBody>
      </p:sp>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816690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Il lui répond: </a:t>
            </a:r>
          </a:p>
          <a:p>
            <a:pPr lvl="2"/>
            <a:r>
              <a:rPr lang="fr-FR" dirty="0"/>
              <a:t>Oui, Seigneur, tu sais que j’ai de l’amour pour toi.</a:t>
            </a:r>
          </a:p>
          <a:p>
            <a:r>
              <a:rPr lang="fr-FR" dirty="0"/>
              <a:t>Jésus lui dit: </a:t>
            </a:r>
          </a:p>
          <a:p>
            <a:pPr lvl="2"/>
            <a:r>
              <a:rPr lang="fr-FR" dirty="0"/>
              <a:t>Nourris mes agneaux. </a:t>
            </a:r>
            <a:r>
              <a:rPr lang="fr-FR" dirty="0" err="1"/>
              <a:t>Jn</a:t>
            </a:r>
            <a:r>
              <a:rPr lang="fr-FR" dirty="0"/>
              <a:t> 21,15</a:t>
            </a:r>
          </a:p>
          <a:p>
            <a:r>
              <a:rPr lang="fr-FR" dirty="0"/>
              <a:t>Pierre a renié son Seigneur quelques jours avant.</a:t>
            </a:r>
          </a:p>
          <a:p>
            <a:r>
              <a:rPr lang="fr-FR" dirty="0"/>
              <a:t>Jésus ne lui retire pas sa confiance.</a:t>
            </a:r>
          </a:p>
          <a:p>
            <a:r>
              <a:rPr lang="fr-FR" dirty="0"/>
              <a:t>Il va lui donner une autre responsabilité:</a:t>
            </a:r>
          </a:p>
          <a:p>
            <a:pPr lvl="2"/>
            <a:r>
              <a:rPr lang="fr-FR" dirty="0"/>
              <a:t>Prends soin de mes brebis. </a:t>
            </a:r>
            <a:r>
              <a:rPr lang="fr-FR" dirty="0" err="1"/>
              <a:t>Jn</a:t>
            </a:r>
            <a:r>
              <a:rPr lang="fr-FR" dirty="0"/>
              <a:t> 21,17</a:t>
            </a:r>
          </a:p>
        </p:txBody>
      </p:sp>
    </p:spTree>
    <p:extLst>
      <p:ext uri="{BB962C8B-B14F-4D97-AF65-F5344CB8AC3E}">
        <p14:creationId xmlns:p14="http://schemas.microsoft.com/office/powerpoint/2010/main" val="221397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Elles assistent à un tremblement de terre.</a:t>
            </a:r>
          </a:p>
          <a:p>
            <a:pPr lvl="2"/>
            <a:r>
              <a:rPr lang="fr-FR" dirty="0"/>
              <a:t>Soudain, il y eut un grand tremblement de terre, car un ange du Seigneur descendit du ciel, vint rouler la pierre de devant l’ouverture et s'assit dessus. Mt 28,2	</a:t>
            </a:r>
          </a:p>
          <a:p>
            <a:r>
              <a:rPr lang="fr-FR" dirty="0"/>
              <a:t>Les gardes tremblent de peur.</a:t>
            </a:r>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260"/>
          <a:stretch/>
        </p:blipFill>
        <p:spPr/>
      </p:pic>
      <p:sp>
        <p:nvSpPr>
          <p:cNvPr id="7" name="ZoneTexte 6"/>
          <p:cNvSpPr txBox="1"/>
          <p:nvPr/>
        </p:nvSpPr>
        <p:spPr>
          <a:xfrm>
            <a:off x="8533696" y="6024163"/>
            <a:ext cx="326306" cy="246221"/>
          </a:xfrm>
          <a:prstGeom prst="rect">
            <a:avLst/>
          </a:prstGeom>
          <a:noFill/>
        </p:spPr>
        <p:txBody>
          <a:bodyPr wrap="none" rtlCol="0">
            <a:spAutoFit/>
          </a:bodyPr>
          <a:lstStyle/>
          <a:p>
            <a:r>
              <a:rPr lang="fr-FR" sz="1000" dirty="0">
                <a:latin typeface="+mj-lt"/>
              </a:rPr>
              <a:t>PL</a:t>
            </a:r>
          </a:p>
        </p:txBody>
      </p:sp>
    </p:spTree>
    <p:extLst>
      <p:ext uri="{BB962C8B-B14F-4D97-AF65-F5344CB8AC3E}">
        <p14:creationId xmlns:p14="http://schemas.microsoft.com/office/powerpoint/2010/main" val="940807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Notre service pour le Seigneur ne peut pas se faire "du bout des doigts".</a:t>
            </a:r>
          </a:p>
          <a:p>
            <a:r>
              <a:rPr lang="fr-FR" dirty="0"/>
              <a:t>Pierre l'a bien compris.</a:t>
            </a:r>
          </a:p>
          <a:p>
            <a:r>
              <a:rPr lang="fr-FR" dirty="0"/>
              <a:t>Dans son épitre, il insiste là-dessus:</a:t>
            </a:r>
          </a:p>
          <a:p>
            <a:pPr lvl="2"/>
            <a:r>
              <a:rPr lang="fr-FR" dirty="0"/>
              <a:t>prenez soin du troupeau de Dieu … avec dévouement; 1.Pi 5,2	</a:t>
            </a:r>
          </a:p>
          <a:p>
            <a:r>
              <a:rPr lang="fr-FR" dirty="0"/>
              <a:t>Jésus se présente à ses disciples durant 40 jours.</a:t>
            </a:r>
          </a:p>
          <a:p>
            <a:r>
              <a:rPr lang="fr-FR" dirty="0"/>
              <a:t>Il leur recommande de ne pas quitter Jérusalem avant d'avoir reçu le St-Esprit.</a:t>
            </a:r>
          </a:p>
          <a:p>
            <a:r>
              <a:rPr lang="fr-FR" dirty="0"/>
              <a:t>Il leur dit également:</a:t>
            </a:r>
          </a:p>
          <a:p>
            <a:pPr lvl="2"/>
            <a:r>
              <a:rPr lang="fr-FR" dirty="0"/>
              <a:t>Allez dans le monde entier proclamer la bonne nouvelle à toute la création. Mc 16,15</a:t>
            </a:r>
          </a:p>
        </p:txBody>
      </p:sp>
    </p:spTree>
    <p:extLst>
      <p:ext uri="{BB962C8B-B14F-4D97-AF65-F5344CB8AC3E}">
        <p14:creationId xmlns:p14="http://schemas.microsoft.com/office/powerpoint/2010/main" val="2720822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Espace réservé du texte 4"/>
          <p:cNvSpPr>
            <a:spLocks noGrp="1"/>
          </p:cNvSpPr>
          <p:nvPr>
            <p:ph type="body" sz="quarter" idx="12"/>
          </p:nvPr>
        </p:nvSpPr>
        <p:spPr/>
        <p:txBody>
          <a:bodyPr/>
          <a:lstStyle/>
          <a:p>
            <a:r>
              <a:rPr lang="fr-FR" dirty="0"/>
              <a:t>L'Apôtre Paul dit:</a:t>
            </a:r>
          </a:p>
          <a:p>
            <a:pPr lvl="2"/>
            <a:r>
              <a:rPr lang="fr-FR" dirty="0"/>
              <a:t>…malheur à moi si je n'annonce pas l'Evangile! 1.Cor 9,16</a:t>
            </a:r>
          </a:p>
          <a:p>
            <a:r>
              <a:rPr lang="fr-FR" dirty="0"/>
              <a:t>Ne gardons pas cette bonne nouvelle seulement pour nous;</a:t>
            </a:r>
          </a:p>
          <a:p>
            <a:r>
              <a:rPr lang="fr-FR" dirty="0"/>
              <a:t>Annonçons-la aux endroits que Christ nous indiquera.</a:t>
            </a:r>
          </a:p>
        </p:txBody>
      </p:sp>
    </p:spTree>
    <p:extLst>
      <p:ext uri="{BB962C8B-B14F-4D97-AF65-F5344CB8AC3E}">
        <p14:creationId xmlns:p14="http://schemas.microsoft.com/office/powerpoint/2010/main" val="352965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Jésus conduit ses disciples vers Béthanie.</a:t>
            </a:r>
          </a:p>
          <a:p>
            <a:r>
              <a:rPr lang="fr-FR" dirty="0"/>
              <a:t>Levant ses mains, il les bénit.</a:t>
            </a:r>
          </a:p>
          <a:p>
            <a:pPr lvl="2"/>
            <a:r>
              <a:rPr lang="fr-FR" dirty="0"/>
              <a:t>Pendant qu'il les bénissait, il les quitta et fut enlevé au ciel. </a:t>
            </a:r>
            <a:r>
              <a:rPr lang="fr-FR" dirty="0" err="1"/>
              <a:t>Lc</a:t>
            </a:r>
            <a:r>
              <a:rPr lang="fr-FR" dirty="0"/>
              <a:t> 24,51</a:t>
            </a:r>
          </a:p>
        </p:txBody>
      </p:sp>
      <p:pic>
        <p:nvPicPr>
          <p:cNvPr id="10" name="Espace réservé pour une image  9"/>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3585" y="4006850"/>
            <a:ext cx="9166150" cy="2851150"/>
          </a:xfrm>
        </p:spPr>
      </p:pic>
      <p:sp>
        <p:nvSpPr>
          <p:cNvPr id="2" name="Titre 1"/>
          <p:cNvSpPr>
            <a:spLocks noGrp="1"/>
          </p:cNvSpPr>
          <p:nvPr>
            <p:ph type="title"/>
          </p:nvPr>
        </p:nvSpPr>
        <p:spPr/>
        <p:txBody>
          <a:bodyPr/>
          <a:lstStyle/>
          <a:p>
            <a:r>
              <a:rPr lang="fr-FR" dirty="0"/>
              <a:t>Élévation au ciel</a:t>
            </a:r>
          </a:p>
        </p:txBody>
      </p:sp>
    </p:spTree>
    <p:extLst>
      <p:ext uri="{BB962C8B-B14F-4D97-AF65-F5344CB8AC3E}">
        <p14:creationId xmlns:p14="http://schemas.microsoft.com/office/powerpoint/2010/main" val="3660166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Alors qu'ils ont le regard dirigé vers le ciel, 2 anges leur apparaissent et leur disent:</a:t>
            </a:r>
          </a:p>
          <a:p>
            <a:pPr lvl="2"/>
            <a:r>
              <a:rPr lang="fr-FR" dirty="0"/>
              <a:t>Hommes de Galilée, pourquoi restez-vous à regarder le ciel? Ce Jésus qui a été enlevé au ciel du milieu de vous reviendra de la même manière que vous l'avez vu aller au ciel. </a:t>
            </a:r>
            <a:r>
              <a:rPr lang="fr-FR" dirty="0" err="1"/>
              <a:t>Act</a:t>
            </a:r>
            <a:r>
              <a:rPr lang="fr-FR" dirty="0"/>
              <a:t> 1,11</a:t>
            </a:r>
          </a:p>
          <a:p>
            <a:r>
              <a:rPr lang="fr-FR" dirty="0"/>
              <a:t>Dès lors Jésus est assis au ciel, couronné de gloire. </a:t>
            </a:r>
          </a:p>
          <a:p>
            <a:pPr lvl="2"/>
            <a:r>
              <a:rPr lang="fr-FR" dirty="0"/>
              <a:t>Cette puissance, il l'a déployée en Christ quand il l'a ressuscité et l'a fait asseoir à sa droite dans les lieux célestes… </a:t>
            </a:r>
            <a:r>
              <a:rPr lang="fr-FR" dirty="0" err="1"/>
              <a:t>Eph</a:t>
            </a:r>
            <a:r>
              <a:rPr lang="fr-FR" dirty="0"/>
              <a:t> 1,20	</a:t>
            </a:r>
          </a:p>
          <a:p>
            <a:r>
              <a:rPr lang="fr-FR" dirty="0"/>
              <a:t>Que fait-il au ciel?</a:t>
            </a:r>
          </a:p>
          <a:p>
            <a:pPr lvl="1"/>
            <a:r>
              <a:rPr lang="fr-FR" dirty="0"/>
              <a:t>Il est actif, il "répare" ce que nous gâtons</a:t>
            </a:r>
          </a:p>
          <a:p>
            <a:pPr lvl="2"/>
            <a:r>
              <a:rPr lang="fr-FR" dirty="0"/>
              <a:t>Christ est mort, bien plus, il est ressuscité, il est à la droite de Dieu et il intercède pour nous! Rom 8,34	</a:t>
            </a:r>
          </a:p>
        </p:txBody>
      </p:sp>
    </p:spTree>
    <p:extLst>
      <p:ext uri="{BB962C8B-B14F-4D97-AF65-F5344CB8AC3E}">
        <p14:creationId xmlns:p14="http://schemas.microsoft.com/office/powerpoint/2010/main" val="2981384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Les disciples s'en retournent à Jérusalem, dans la chambre haute.</a:t>
            </a:r>
          </a:p>
          <a:p>
            <a:r>
              <a:rPr lang="fr-FR" dirty="0"/>
              <a:t>Ils sont remplis de joie.</a:t>
            </a:r>
          </a:p>
          <a:p>
            <a:pPr lvl="2"/>
            <a:r>
              <a:rPr lang="fr-FR" dirty="0"/>
              <a:t>Quant à eux, après l'avoir adoré, ils retournèrent à Jérusalem remplis d’une grande joie. Ils étaient constamment dans le temple, [louant et] bénissant Dieu. </a:t>
            </a:r>
            <a:r>
              <a:rPr lang="fr-FR" dirty="0" err="1"/>
              <a:t>Lc</a:t>
            </a:r>
            <a:r>
              <a:rPr lang="fr-FR" dirty="0"/>
              <a:t> 24,52</a:t>
            </a:r>
          </a:p>
          <a:p>
            <a:r>
              <a:rPr lang="fr-FR" dirty="0"/>
              <a:t>Tous, d'un commun accord, persévèrent dans la prière avec</a:t>
            </a:r>
          </a:p>
          <a:p>
            <a:pPr lvl="1"/>
            <a:r>
              <a:rPr lang="fr-FR" dirty="0"/>
              <a:t>les femmes,</a:t>
            </a:r>
          </a:p>
          <a:p>
            <a:pPr lvl="1"/>
            <a:r>
              <a:rPr lang="fr-FR" dirty="0"/>
              <a:t>Marie mère de Jésus,</a:t>
            </a:r>
          </a:p>
          <a:p>
            <a:pPr lvl="1"/>
            <a:r>
              <a:rPr lang="fr-FR" dirty="0"/>
              <a:t>ses frères.</a:t>
            </a:r>
          </a:p>
        </p:txBody>
      </p:sp>
    </p:spTree>
    <p:extLst>
      <p:ext uri="{BB962C8B-B14F-4D97-AF65-F5344CB8AC3E}">
        <p14:creationId xmlns:p14="http://schemas.microsoft.com/office/powerpoint/2010/main" val="3810197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Avez-vous remarqué que Jésus ne laisse aucune trace visible sur terre?</a:t>
            </a:r>
          </a:p>
          <a:p>
            <a:pPr lvl="1"/>
            <a:r>
              <a:rPr lang="fr-FR" dirty="0"/>
              <a:t>Pas de livre qu'il aurait écrit lui-même,</a:t>
            </a:r>
          </a:p>
          <a:p>
            <a:pPr lvl="1"/>
            <a:r>
              <a:rPr lang="fr-FR" dirty="0"/>
              <a:t>Pas de maison,</a:t>
            </a:r>
          </a:p>
          <a:p>
            <a:pPr lvl="1"/>
            <a:r>
              <a:rPr lang="fr-FR" dirty="0"/>
              <a:t>Pas de descendance.</a:t>
            </a:r>
          </a:p>
          <a:p>
            <a:r>
              <a:rPr lang="fr-FR" dirty="0"/>
              <a:t>Par contre, son œuvre sur la croix laisse d’autres traces indélébiles:</a:t>
            </a:r>
          </a:p>
          <a:p>
            <a:pPr lvl="2"/>
            <a:r>
              <a:rPr lang="fr-FR" dirty="0"/>
              <a:t>… Christ, après avoir offert un seul sacrifice pour les péchés, s'est assis pour toujours à la droite de Dieu…  En effet, par une seule offrande il a conduit à la perfection pour toujours ceux qu’il rend saints. </a:t>
            </a:r>
            <a:r>
              <a:rPr lang="fr-FR" dirty="0" err="1"/>
              <a:t>Héb</a:t>
            </a:r>
            <a:r>
              <a:rPr lang="fr-FR" dirty="0"/>
              <a:t> 10:12-14</a:t>
            </a:r>
          </a:p>
          <a:p>
            <a:endParaRPr lang="fr-FR" dirty="0"/>
          </a:p>
        </p:txBody>
      </p:sp>
    </p:spTree>
    <p:extLst>
      <p:ext uri="{BB962C8B-B14F-4D97-AF65-F5344CB8AC3E}">
        <p14:creationId xmlns:p14="http://schemas.microsoft.com/office/powerpoint/2010/main" val="1125340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Comme toutes les personnes que nous avons découvertes ci-dessus, nous pouvons voir le Seigneur ressuscité.</a:t>
            </a:r>
          </a:p>
          <a:p>
            <a:r>
              <a:rPr lang="fr-FR" dirty="0"/>
              <a:t>Nous pouvons rester devant lui et dire merci</a:t>
            </a:r>
          </a:p>
          <a:p>
            <a:pPr lvl="1"/>
            <a:r>
              <a:rPr lang="fr-FR" dirty="0"/>
              <a:t>seul dans notre coin,</a:t>
            </a:r>
          </a:p>
          <a:p>
            <a:pPr lvl="1"/>
            <a:r>
              <a:rPr lang="fr-FR" dirty="0"/>
              <a:t>avec d'autres chrétiens.</a:t>
            </a:r>
          </a:p>
          <a:p>
            <a:r>
              <a:rPr lang="fr-FR" dirty="0"/>
              <a:t>Nous pouvons l'écouter nous parler.</a:t>
            </a:r>
          </a:p>
          <a:p>
            <a:r>
              <a:rPr lang="fr-FR" dirty="0"/>
              <a:t>Nous pouvons nous réjouir de la mort et de la résurrection du Seigneur Jésus et de son prochain retour.</a:t>
            </a:r>
          </a:p>
          <a:p>
            <a:endParaRPr lang="fr-FR" dirty="0"/>
          </a:p>
          <a:p>
            <a:endParaRPr lang="fr-FR" dirty="0"/>
          </a:p>
        </p:txBody>
      </p:sp>
      <p:sp>
        <p:nvSpPr>
          <p:cNvPr id="2" name="Titre 1"/>
          <p:cNvSpPr>
            <a:spLocks noGrp="1"/>
          </p:cNvSpPr>
          <p:nvPr>
            <p:ph type="title"/>
          </p:nvPr>
        </p:nvSpPr>
        <p:spPr/>
        <p:txBody>
          <a:bodyPr/>
          <a:lstStyle/>
          <a:p>
            <a:r>
              <a:rPr lang="fr-FR" dirty="0"/>
              <a:t>Conclusion</a:t>
            </a:r>
          </a:p>
        </p:txBody>
      </p:sp>
      <p:sp>
        <p:nvSpPr>
          <p:cNvPr id="4" name="Rectangle 3"/>
          <p:cNvSpPr>
            <a:spLocks noChangeArrowheads="1"/>
          </p:cNvSpPr>
          <p:nvPr/>
        </p:nvSpPr>
        <p:spPr bwMode="auto">
          <a:xfrm>
            <a:off x="230295" y="4919064"/>
            <a:ext cx="8739187" cy="1384995"/>
          </a:xfrm>
          <a:prstGeom prst="rect">
            <a:avLst/>
          </a:prstGeom>
          <a:noFill/>
          <a:ln w="9525">
            <a:noFill/>
            <a:miter lim="800000"/>
            <a:headEnd/>
            <a:tailEnd/>
          </a:ln>
        </p:spPr>
        <p:txBody>
          <a:bodyPr>
            <a:spAutoFit/>
          </a:bodyPr>
          <a:lstStyle>
            <a:defPPr>
              <a:defRPr lang="fr-FR"/>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fr-CH" sz="1200" b="0" dirty="0">
                <a:solidFill>
                  <a:srgbClr val="4D4D4D"/>
                </a:solidFill>
                <a:latin typeface="Arial" charset="0"/>
              </a:rPr>
              <a:t>Version: Segond </a:t>
            </a:r>
          </a:p>
          <a:p>
            <a:r>
              <a:rPr lang="fr-CH" sz="1200" b="0" dirty="0">
                <a:solidFill>
                  <a:srgbClr val="4D4D4D"/>
                </a:solidFill>
                <a:latin typeface="Arial" charset="0"/>
              </a:rPr>
              <a:t>Les images portant les mentions FO, TP, ISP et PL ont été achetées sur les sites fotolia.com, thinkstockphotos.fr, istockphoto.com et biblelieux.com; elles ne peuvent pas être utilisées dans un autre cadre que les présentations  se trouvant sur panorama-bible.ch. </a:t>
            </a:r>
          </a:p>
          <a:p>
            <a:r>
              <a:rPr lang="fr-CH" sz="1200" b="0" dirty="0">
                <a:solidFill>
                  <a:srgbClr val="4D4D4D"/>
                </a:solidFill>
                <a:latin typeface="Arial" charset="0"/>
              </a:rPr>
              <a:t>Lors de présentations de ce sujet, il n’est pas autorisé de rajouter ou de modifier les commentaires écrits sur fond bleu. Vous pouvez contacter l’auteur sur le site panorama-</a:t>
            </a:r>
            <a:r>
              <a:rPr lang="fr-CH" sz="1200" b="0">
                <a:solidFill>
                  <a:srgbClr val="4D4D4D"/>
                </a:solidFill>
                <a:latin typeface="Arial" charset="0"/>
              </a:rPr>
              <a:t>bible.ch</a:t>
            </a:r>
            <a:endParaRPr lang="fr-CH" sz="1200" b="0" dirty="0">
              <a:solidFill>
                <a:srgbClr val="4D4D4D"/>
              </a:solidFill>
              <a:latin typeface="Arial" charset="0"/>
            </a:endParaRPr>
          </a:p>
          <a:p>
            <a:endParaRPr lang="fr-FR" sz="1200" b="0" dirty="0">
              <a:solidFill>
                <a:srgbClr val="4D4D4D"/>
              </a:solidFill>
              <a:latin typeface="Arial" charset="0"/>
            </a:endParaRPr>
          </a:p>
        </p:txBody>
      </p:sp>
    </p:spTree>
    <p:extLst>
      <p:ext uri="{BB962C8B-B14F-4D97-AF65-F5344CB8AC3E}">
        <p14:creationId xmlns:p14="http://schemas.microsoft.com/office/powerpoint/2010/main" val="38101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Un des anges dit aux femmes:</a:t>
            </a:r>
          </a:p>
          <a:p>
            <a:pPr lvl="2"/>
            <a:r>
              <a:rPr lang="fr-FR" dirty="0"/>
              <a:t>…n’ayez pas peur, car je sais que vous cherchez Jésus, celui qui a été crucifié. Il n'est pas ici, car il est ressuscité, comme il l'avait dit. Venez voir l'endroit où le Seigneur était couché Mt 28,6	</a:t>
            </a:r>
          </a:p>
          <a:p>
            <a:r>
              <a:rPr lang="fr-FR" dirty="0"/>
              <a:t>Elles ne peuvent même pas embaumer leur Seigneur, il a disparu.</a:t>
            </a:r>
          </a:p>
          <a:p>
            <a:r>
              <a:rPr lang="fr-FR" dirty="0"/>
              <a:t>Elles sont terrassées par la peur.</a:t>
            </a:r>
          </a:p>
          <a:p>
            <a:r>
              <a:rPr lang="fr-FR" dirty="0"/>
              <a:t>L'ange leur dit:</a:t>
            </a:r>
          </a:p>
          <a:p>
            <a:pPr lvl="2"/>
            <a:r>
              <a:rPr lang="fr-FR" dirty="0"/>
              <a:t>Souvenez-vous de ce qu'il vous a dit, lorsqu'il était encore en Galilée: Il faut que le Fils de l'homme soit livré entre les mains des pécheurs, qu'il soit crucifié et qu'il ressuscite le troisième jour. </a:t>
            </a:r>
            <a:r>
              <a:rPr lang="fr-FR" dirty="0" err="1"/>
              <a:t>Lc</a:t>
            </a:r>
            <a:r>
              <a:rPr lang="fr-FR" dirty="0"/>
              <a:t> 24,6</a:t>
            </a:r>
          </a:p>
        </p:txBody>
      </p:sp>
    </p:spTree>
    <p:extLst>
      <p:ext uri="{BB962C8B-B14F-4D97-AF65-F5344CB8AC3E}">
        <p14:creationId xmlns:p14="http://schemas.microsoft.com/office/powerpoint/2010/main" val="105165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Elles se souviennent alors des paroles de Jésus.</a:t>
            </a:r>
          </a:p>
          <a:p>
            <a:r>
              <a:rPr lang="fr-FR" dirty="0"/>
              <a:t>L'ange leur dit d'aller annoncer aux disciples</a:t>
            </a:r>
          </a:p>
          <a:p>
            <a:pPr lvl="1"/>
            <a:r>
              <a:rPr lang="fr-FR" dirty="0"/>
              <a:t>que Jésus est ressuscité,</a:t>
            </a:r>
          </a:p>
          <a:p>
            <a:pPr lvl="1"/>
            <a:r>
              <a:rPr lang="fr-FR" dirty="0"/>
              <a:t>qu'il les attend en Galilée.</a:t>
            </a:r>
          </a:p>
          <a:p>
            <a:r>
              <a:rPr lang="fr-FR" dirty="0"/>
              <a:t>Remplies de peur et de joie, les 2 femmes courent informer les disciples.</a:t>
            </a:r>
          </a:p>
          <a:p>
            <a:r>
              <a:rPr lang="fr-FR" dirty="0"/>
              <a:t>Ils ne les croient pas. </a:t>
            </a:r>
          </a:p>
          <a:p>
            <a:endParaRPr lang="fr-FR" dirty="0"/>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4" name="ZoneTexte 3"/>
          <p:cNvSpPr txBox="1"/>
          <p:nvPr/>
        </p:nvSpPr>
        <p:spPr>
          <a:xfrm>
            <a:off x="2965849" y="6606931"/>
            <a:ext cx="351378" cy="246221"/>
          </a:xfrm>
          <a:prstGeom prst="rect">
            <a:avLst/>
          </a:prstGeom>
          <a:noFill/>
        </p:spPr>
        <p:txBody>
          <a:bodyPr wrap="none" rtlCol="0">
            <a:spAutoFit/>
          </a:bodyPr>
          <a:lstStyle/>
          <a:p>
            <a:r>
              <a:rPr lang="fr-FR" sz="1000" dirty="0">
                <a:latin typeface="+mj-lt"/>
              </a:rPr>
              <a:t>DG</a:t>
            </a:r>
          </a:p>
        </p:txBody>
      </p:sp>
    </p:spTree>
    <p:extLst>
      <p:ext uri="{BB962C8B-B14F-4D97-AF65-F5344CB8AC3E}">
        <p14:creationId xmlns:p14="http://schemas.microsoft.com/office/powerpoint/2010/main" val="190737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Pierre et Jean se lèvent tout de même et courent au tombeau.</a:t>
            </a:r>
          </a:p>
          <a:p>
            <a:r>
              <a:rPr lang="fr-FR" dirty="0"/>
              <a:t>Ils entrent dans le sépulcre.</a:t>
            </a:r>
          </a:p>
          <a:p>
            <a:r>
              <a:rPr lang="fr-FR" dirty="0"/>
              <a:t>Ils découvrent le linge et les bandes dans lesquelles ont été mis Jésus. </a:t>
            </a:r>
          </a:p>
          <a:p>
            <a:pPr lvl="2"/>
            <a:r>
              <a:rPr lang="fr-FR" dirty="0"/>
              <a:t>Simon Pierre … vit les bandelettes posées par terre; le linge qu'on avait mis sur la tête de Jésus n'était pas avec les bandes, mais enroulé dans un endroit à part. </a:t>
            </a:r>
            <a:r>
              <a:rPr lang="fr-FR" dirty="0" err="1"/>
              <a:t>Jn</a:t>
            </a:r>
            <a:r>
              <a:rPr lang="fr-FR" dirty="0"/>
              <a:t> 20,6</a:t>
            </a:r>
          </a:p>
        </p:txBody>
      </p:sp>
      <p:pic>
        <p:nvPicPr>
          <p:cNvPr id="3" name="Espace réservé pour une image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056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Si son corps avait été volé, les linges n'auraient pas été pliés et laissés dans le tombeau!</a:t>
            </a:r>
          </a:p>
          <a:p>
            <a:r>
              <a:rPr lang="fr-FR" dirty="0"/>
              <a:t>C'est une preuve que Jésus est sorti vivant.</a:t>
            </a:r>
          </a:p>
          <a:p>
            <a:r>
              <a:rPr lang="fr-FR" dirty="0"/>
              <a:t>Qui d'ailleurs aurait pu voler le corps?</a:t>
            </a:r>
          </a:p>
          <a:p>
            <a:r>
              <a:rPr lang="fr-FR" dirty="0"/>
              <a:t>Pas les autorités juives:</a:t>
            </a:r>
          </a:p>
          <a:p>
            <a:pPr lvl="1"/>
            <a:r>
              <a:rPr lang="fr-FR" dirty="0"/>
              <a:t>Il leur était interdit de toucher un mort pendant le sabbat;</a:t>
            </a:r>
          </a:p>
          <a:p>
            <a:pPr lvl="1"/>
            <a:r>
              <a:rPr lang="fr-FR" dirty="0"/>
              <a:t>Leur seule préoccupation est de le faire mourir;</a:t>
            </a:r>
          </a:p>
          <a:p>
            <a:pPr lvl="1"/>
            <a:r>
              <a:rPr lang="fr-FR" dirty="0"/>
              <a:t>Ils mettent des gardes devant le tombeau pour garder le corps, comme preuve qu'il est bien mort.</a:t>
            </a:r>
          </a:p>
        </p:txBody>
      </p:sp>
    </p:spTree>
    <p:extLst>
      <p:ext uri="{BB962C8B-B14F-4D97-AF65-F5344CB8AC3E}">
        <p14:creationId xmlns:p14="http://schemas.microsoft.com/office/powerpoint/2010/main" val="354819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Pas les disciples:</a:t>
            </a:r>
          </a:p>
          <a:p>
            <a:pPr lvl="1"/>
            <a:r>
              <a:rPr lang="fr-FR" dirty="0"/>
              <a:t>Ils ont trop peur, ils se cachent eux-mêmes;</a:t>
            </a:r>
          </a:p>
          <a:p>
            <a:pPr lvl="1"/>
            <a:r>
              <a:rPr lang="fr-FR" dirty="0"/>
              <a:t>S'ils l'avaient fait ils n'auraient pas passé tout le reste de leur vie à le proclamer vivant!</a:t>
            </a:r>
          </a:p>
          <a:p>
            <a:r>
              <a:rPr lang="fr-FR" dirty="0"/>
              <a:t>Pas les 2 gardes:</a:t>
            </a:r>
          </a:p>
          <a:p>
            <a:pPr lvl="1"/>
            <a:r>
              <a:rPr lang="fr-FR" dirty="0"/>
              <a:t>Ils risquent de perdre leur travail et même leur vie, beaucoup trop dangereux;</a:t>
            </a:r>
          </a:p>
          <a:p>
            <a:pPr lvl="1"/>
            <a:r>
              <a:rPr lang="fr-FR" dirty="0"/>
              <a:t>Si le corps avait été volé, imaginons toutes les recherches qu'auraient faites les Juifs et/ou les disciples</a:t>
            </a:r>
          </a:p>
          <a:p>
            <a:pPr lvl="1"/>
            <a:r>
              <a:rPr lang="fr-FR" dirty="0"/>
              <a:t>…ils l'auraient certainement retrouvé!</a:t>
            </a:r>
          </a:p>
        </p:txBody>
      </p:sp>
    </p:spTree>
    <p:extLst>
      <p:ext uri="{BB962C8B-B14F-4D97-AF65-F5344CB8AC3E}">
        <p14:creationId xmlns:p14="http://schemas.microsoft.com/office/powerpoint/2010/main" val="779286820"/>
      </p:ext>
    </p:extLst>
  </p:cSld>
  <p:clrMapOvr>
    <a:masterClrMapping/>
  </p:clrMapOvr>
</p:sld>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7935</TotalTime>
  <Words>3149</Words>
  <Application>Microsoft Macintosh PowerPoint</Application>
  <PresentationFormat>Affichage à l'écran (4:3)</PresentationFormat>
  <Paragraphs>299</Paragraphs>
  <Slides>46</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46</vt:i4>
      </vt:variant>
    </vt:vector>
  </HeadingPairs>
  <TitlesOfParts>
    <vt:vector size="57" baseType="lpstr">
      <vt:lpstr>ＭＳ Ｐゴシック</vt:lpstr>
      <vt:lpstr>ヒラギノ角ゴ Pro W3</vt:lpstr>
      <vt:lpstr>ヒラギノ角ゴ Pro W6</vt:lpstr>
      <vt:lpstr>Arial</vt:lpstr>
      <vt:lpstr>Calibri</vt:lpstr>
      <vt:lpstr>Cambria</vt:lpstr>
      <vt:lpstr>Lucida Grande</vt:lpstr>
      <vt:lpstr>Rockwell</vt:lpstr>
      <vt:lpstr>Tahoma</vt:lpstr>
      <vt:lpstr>panorama</vt:lpstr>
      <vt:lpstr>1_Custom Design</vt:lpstr>
      <vt:lpstr>Présentation PowerPoint</vt:lpstr>
      <vt:lpstr>La résurrection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Apparition à Marie de Magdala</vt:lpstr>
      <vt:lpstr>Présentation PowerPoint</vt:lpstr>
      <vt:lpstr>Présentation PowerPoint</vt:lpstr>
      <vt:lpstr>Présentation PowerPoint</vt:lpstr>
      <vt:lpstr>Présentation PowerPoint</vt:lpstr>
      <vt:lpstr>Sur le chemin d'Emmaüs</vt:lpstr>
      <vt:lpstr>Présentation PowerPoint</vt:lpstr>
      <vt:lpstr>Présentation PowerPoint</vt:lpstr>
      <vt:lpstr>Présentation PowerPoint</vt:lpstr>
      <vt:lpstr>Présentation PowerPoint</vt:lpstr>
      <vt:lpstr>Les 11 disciples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 bord du lac de Galilée</vt:lpstr>
      <vt:lpstr>Présentation PowerPoint</vt:lpstr>
      <vt:lpstr>Présentation PowerPoint</vt:lpstr>
      <vt:lpstr>Présentation PowerPoint</vt:lpstr>
      <vt:lpstr>Présentation PowerPoint</vt:lpstr>
      <vt:lpstr>Présentation PowerPoint</vt:lpstr>
      <vt:lpstr>Présentation PowerPoint</vt:lpstr>
      <vt:lpstr>Élévation au ciel</vt:lpstr>
      <vt:lpstr>Présentation PowerPoint</vt:lpstr>
      <vt:lpstr>Présentation PowerPoint</vt:lpstr>
      <vt:lpstr>Présentation PowerPoint</vt:lpstr>
      <vt:lpstr>Conclusion</vt:lpstr>
    </vt:vector>
  </TitlesOfParts>
  <Company>olivier requet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466</cp:revision>
  <cp:lastPrinted>2013-09-05T16:29:19Z</cp:lastPrinted>
  <dcterms:created xsi:type="dcterms:W3CDTF">2013-08-23T10:04:23Z</dcterms:created>
  <dcterms:modified xsi:type="dcterms:W3CDTF">2020-04-11T18:13:01Z</dcterms:modified>
</cp:coreProperties>
</file>