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61"/>
  </p:notesMasterIdLst>
  <p:handoutMasterIdLst>
    <p:handoutMasterId r:id="rId62"/>
  </p:handoutMasterIdLst>
  <p:sldIdLst>
    <p:sldId id="422" r:id="rId3"/>
    <p:sldId id="330" r:id="rId4"/>
    <p:sldId id="479" r:id="rId5"/>
    <p:sldId id="424" r:id="rId6"/>
    <p:sldId id="425" r:id="rId7"/>
    <p:sldId id="426" r:id="rId8"/>
    <p:sldId id="464" r:id="rId9"/>
    <p:sldId id="427" r:id="rId10"/>
    <p:sldId id="428" r:id="rId11"/>
    <p:sldId id="465" r:id="rId12"/>
    <p:sldId id="467" r:id="rId13"/>
    <p:sldId id="429" r:id="rId14"/>
    <p:sldId id="468" r:id="rId15"/>
    <p:sldId id="430" r:id="rId16"/>
    <p:sldId id="431" r:id="rId17"/>
    <p:sldId id="469" r:id="rId18"/>
    <p:sldId id="433" r:id="rId19"/>
    <p:sldId id="470" r:id="rId20"/>
    <p:sldId id="434" r:id="rId21"/>
    <p:sldId id="435" r:id="rId22"/>
    <p:sldId id="432" r:id="rId23"/>
    <p:sldId id="471" r:id="rId24"/>
    <p:sldId id="436" r:id="rId25"/>
    <p:sldId id="437" r:id="rId26"/>
    <p:sldId id="438" r:id="rId27"/>
    <p:sldId id="440" r:id="rId28"/>
    <p:sldId id="472" r:id="rId29"/>
    <p:sldId id="441" r:id="rId30"/>
    <p:sldId id="442" r:id="rId31"/>
    <p:sldId id="443" r:id="rId32"/>
    <p:sldId id="475" r:id="rId33"/>
    <p:sldId id="444" r:id="rId34"/>
    <p:sldId id="480" r:id="rId35"/>
    <p:sldId id="445" r:id="rId36"/>
    <p:sldId id="446" r:id="rId37"/>
    <p:sldId id="447" r:id="rId38"/>
    <p:sldId id="448" r:id="rId39"/>
    <p:sldId id="449" r:id="rId40"/>
    <p:sldId id="450" r:id="rId41"/>
    <p:sldId id="473" r:id="rId42"/>
    <p:sldId id="451" r:id="rId43"/>
    <p:sldId id="452" r:id="rId44"/>
    <p:sldId id="474" r:id="rId45"/>
    <p:sldId id="453" r:id="rId46"/>
    <p:sldId id="454" r:id="rId47"/>
    <p:sldId id="476" r:id="rId48"/>
    <p:sldId id="455" r:id="rId49"/>
    <p:sldId id="456" r:id="rId50"/>
    <p:sldId id="477" r:id="rId51"/>
    <p:sldId id="457" r:id="rId52"/>
    <p:sldId id="458" r:id="rId53"/>
    <p:sldId id="459" r:id="rId54"/>
    <p:sldId id="460" r:id="rId55"/>
    <p:sldId id="478" r:id="rId56"/>
    <p:sldId id="461" r:id="rId57"/>
    <p:sldId id="462" r:id="rId58"/>
    <p:sldId id="463" r:id="rId59"/>
    <p:sldId id="423"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98E56"/>
    <a:srgbClr val="BB8F57"/>
    <a:srgbClr val="BC9057"/>
    <a:srgbClr val="BC9566"/>
    <a:srgbClr val="B89264"/>
    <a:srgbClr val="C29A69"/>
    <a:srgbClr val="D3A876"/>
    <a:srgbClr val="000000"/>
    <a:srgbClr val="78371B"/>
    <a:srgbClr val="359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8" autoAdjust="0"/>
    <p:restoredTop sz="99854" autoAdjust="0"/>
  </p:normalViewPr>
  <p:slideViewPr>
    <p:cSldViewPr snapToGrid="0" snapToObjects="1">
      <p:cViewPr>
        <p:scale>
          <a:sx n="94" d="100"/>
          <a:sy n="94" d="100"/>
        </p:scale>
        <p:origin x="-80" y="-200"/>
      </p:cViewPr>
      <p:guideLst>
        <p:guide orient="horz" pos="319"/>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3" d="100"/>
        <a:sy n="163" d="100"/>
      </p:scale>
      <p:origin x="0" y="10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24.10.18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24.10.18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70269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22708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370714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082723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606195"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
        <p:nvSpPr>
          <p:cNvPr id="9" name="Picture Placeholder 5"/>
          <p:cNvSpPr>
            <a:spLocks noGrp="1"/>
          </p:cNvSpPr>
          <p:nvPr>
            <p:ph type="pic" sz="quarter" idx="13"/>
          </p:nvPr>
        </p:nvSpPr>
        <p:spPr>
          <a:xfrm>
            <a:off x="5957721" y="1066799"/>
            <a:ext cx="2988000" cy="4944536"/>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319797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606195"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Picture Placeholder 5"/>
          <p:cNvSpPr>
            <a:spLocks noGrp="1"/>
          </p:cNvSpPr>
          <p:nvPr>
            <p:ph type="pic" sz="quarter" idx="13"/>
          </p:nvPr>
        </p:nvSpPr>
        <p:spPr>
          <a:xfrm>
            <a:off x="5957721" y="1066799"/>
            <a:ext cx="2988000" cy="4944536"/>
          </a:xfrm>
          <a:prstGeom prst="rect">
            <a:avLst/>
          </a:prstGeom>
        </p:spPr>
        <p:txBody>
          <a:bodyPr vert="horz"/>
          <a:lstStyle/>
          <a:p>
            <a:pPr lvl="0"/>
            <a:endParaRPr lang="en-US" noProof="0" dirty="0"/>
          </a:p>
        </p:txBody>
      </p:sp>
    </p:spTree>
    <p:extLst>
      <p:ext uri="{BB962C8B-B14F-4D97-AF65-F5344CB8AC3E}">
        <p14:creationId xmlns:p14="http://schemas.microsoft.com/office/powerpoint/2010/main" val="2525983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1427197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4280869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92655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8523288"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696539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531436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2023934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531242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93519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557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107675" y="1058333"/>
            <a:ext cx="5941453"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76737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onne image texte haut">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432319"/>
            <a:ext cx="8787267" cy="5798619"/>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36756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43178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05137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14375162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theme" Target="../theme/theme2.xml"/><Relationship Id="rId24"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2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t>Panorama de la Bible </a:t>
            </a:r>
            <a:endParaRPr lang="en-US" dirty="0"/>
          </a:p>
        </p:txBody>
      </p:sp>
      <p:sp>
        <p:nvSpPr>
          <p:cNvPr id="13" name="Slide Number Placeholder 4"/>
          <p:cNvSpPr txBox="1">
            <a:spLocks/>
          </p:cNvSpPr>
          <p:nvPr userDrawn="1"/>
        </p:nvSpPr>
        <p:spPr>
          <a:xfrm>
            <a:off x="8506301" y="6313488"/>
            <a:ext cx="615474" cy="365125"/>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ABA89-278C-EA43-B63B-2CD611B0DC80}"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48"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51" r:id="rId13"/>
    <p:sldLayoutId id="2147484049" r:id="rId14"/>
    <p:sldLayoutId id="2147484041" r:id="rId15"/>
    <p:sldLayoutId id="2147484042" r:id="rId16"/>
    <p:sldLayoutId id="2147484043" r:id="rId17"/>
    <p:sldLayoutId id="2147484046" r:id="rId18"/>
    <p:sldLayoutId id="2147484052" r:id="rId19"/>
    <p:sldLayoutId id="2147484044" r:id="rId20"/>
    <p:sldLayoutId id="2147484045" r:id="rId21"/>
    <p:sldLayoutId id="2147484050" r:id="rId22"/>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5.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mailto:info@panorama-bible.c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9.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Fotolia_32096445_Subscription_XL.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26625"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smtClean="0">
                <a:latin typeface="Cambria"/>
                <a:cs typeface="Cambria"/>
              </a:rPr>
              <a:t>La vie des</a:t>
            </a:r>
          </a:p>
          <a:p>
            <a:pPr>
              <a:lnSpc>
                <a:spcPct val="70000"/>
              </a:lnSpc>
              <a:spcBef>
                <a:spcPts val="0"/>
              </a:spcBef>
              <a:defRPr/>
            </a:pPr>
            <a:r>
              <a:rPr lang="fr-FR" sz="11000" b="0" cap="none" spc="300" dirty="0" smtClean="0">
                <a:latin typeface="Cambria"/>
                <a:cs typeface="Cambria"/>
              </a:rPr>
              <a:t>Juges</a:t>
            </a:r>
            <a:endParaRPr lang="fr-CH" sz="11000" b="0" cap="none" spc="300" dirty="0">
              <a:latin typeface="Cambria"/>
              <a:cs typeface="Cambria"/>
            </a:endParaRPr>
          </a:p>
        </p:txBody>
      </p:sp>
      <p:pic>
        <p:nvPicPr>
          <p:cNvPr id="26627"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dirty="0" smtClean="0">
                <a:solidFill>
                  <a:schemeClr val="bg1"/>
                </a:solidFill>
              </a:rPr>
              <a:t>D </a:t>
            </a:r>
            <a:r>
              <a:rPr lang="en-US" sz="1300" dirty="0">
                <a:solidFill>
                  <a:schemeClr val="bg1"/>
                </a:solidFill>
              </a:rPr>
              <a:t>Gern        </a:t>
            </a:r>
            <a:r>
              <a:rPr lang="en-US" sz="1300" dirty="0" smtClean="0">
                <a:solidFill>
                  <a:schemeClr val="bg1"/>
                </a:solidFill>
              </a:rPr>
              <a:t>1.2015</a:t>
            </a:r>
            <a:endParaRPr lang="en-US" sz="1300" dirty="0">
              <a:solidFill>
                <a:schemeClr val="bg1"/>
              </a:solidFill>
            </a:endParaRPr>
          </a:p>
        </p:txBody>
      </p:sp>
      <p:sp>
        <p:nvSpPr>
          <p:cNvPr id="26629" name="Slide Number Placeholder 4"/>
          <p:cNvSpPr txBox="1">
            <a:spLocks/>
          </p:cNvSpPr>
          <p:nvPr/>
        </p:nvSpPr>
        <p:spPr bwMode="auto">
          <a:xfrm>
            <a:off x="8672513" y="6313488"/>
            <a:ext cx="449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r" eaLnBrk="1" hangingPunct="1"/>
            <a:endParaRPr lang="fr-FR" sz="1300">
              <a:solidFill>
                <a:schemeClr val="bg1"/>
              </a:solidFill>
            </a:endParaRPr>
          </a:p>
        </p:txBody>
      </p:sp>
      <p:pic>
        <p:nvPicPr>
          <p:cNvPr id="26630"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4500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Caleb </a:t>
            </a:r>
            <a:r>
              <a:rPr lang="fr-CH" dirty="0"/>
              <a:t>promet de donner sa fille à celui qui battra la </a:t>
            </a:r>
            <a:r>
              <a:rPr lang="fr-CH" dirty="0" smtClean="0"/>
              <a:t>ville.</a:t>
            </a:r>
          </a:p>
          <a:p>
            <a:pPr lvl="1"/>
            <a:r>
              <a:rPr lang="fr-CH" dirty="0" smtClean="0"/>
              <a:t>Othniel</a:t>
            </a:r>
            <a:r>
              <a:rPr lang="fr-CH" dirty="0"/>
              <a:t>, neveu de Caleb, s'en empare. </a:t>
            </a:r>
            <a:endParaRPr lang="fr-CH" dirty="0" smtClean="0"/>
          </a:p>
          <a:p>
            <a:pPr lvl="1"/>
            <a:r>
              <a:rPr lang="fr-CH" dirty="0" smtClean="0"/>
              <a:t>Caleb </a:t>
            </a:r>
            <a:r>
              <a:rPr lang="fr-CH" dirty="0"/>
              <a:t>lui donne sa fille Acsa pour femme. Acsa demande à </a:t>
            </a:r>
            <a:r>
              <a:rPr lang="fr-CH" dirty="0" smtClean="0"/>
              <a:t>son père des </a:t>
            </a:r>
            <a:r>
              <a:rPr lang="fr-CH" dirty="0"/>
              <a:t>sources d'eau.</a:t>
            </a:r>
            <a:endParaRPr lang="en-GB" dirty="0"/>
          </a:p>
          <a:p>
            <a:r>
              <a:rPr lang="fr-CH" dirty="0"/>
              <a:t>Les </a:t>
            </a:r>
            <a:r>
              <a:rPr lang="fr-CH" dirty="0" smtClean="0"/>
              <a:t>Israélites </a:t>
            </a:r>
            <a:r>
              <a:rPr lang="fr-CH" dirty="0"/>
              <a:t>combattent encore d'autres Cananéens</a:t>
            </a:r>
            <a:r>
              <a:rPr lang="fr-CH" dirty="0" smtClean="0"/>
              <a:t>.</a:t>
            </a:r>
          </a:p>
          <a:p>
            <a:r>
              <a:rPr lang="fr-CH" dirty="0" smtClean="0"/>
              <a:t>Ils s'emparent </a:t>
            </a:r>
            <a:r>
              <a:rPr lang="fr-CH" dirty="0"/>
              <a:t>de Gaza, d'Ekron et d'Askalon. </a:t>
            </a:r>
          </a:p>
          <a:p>
            <a:endParaRPr lang="en-GB"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2965849" y="6581775"/>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2484253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411038" y="6443662"/>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PL</a:t>
            </a:r>
            <a:endParaRPr lang="fr-FR" sz="1200" b="0" dirty="0">
              <a:solidFill>
                <a:srgbClr val="FFFFFF"/>
              </a:solidFill>
              <a:latin typeface="+mj-lt"/>
            </a:endParaRPr>
          </a:p>
        </p:txBody>
      </p:sp>
      <p:sp>
        <p:nvSpPr>
          <p:cNvPr id="7" name="Text Box 13"/>
          <p:cNvSpPr txBox="1">
            <a:spLocks noChangeArrowheads="1"/>
          </p:cNvSpPr>
          <p:nvPr/>
        </p:nvSpPr>
        <p:spPr bwMode="auto">
          <a:xfrm>
            <a:off x="3415507" y="6430152"/>
            <a:ext cx="2097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Cambria"/>
                <a:cs typeface="Cambria"/>
              </a:rPr>
              <a:t>Plage d’Askalon</a:t>
            </a:r>
            <a:endParaRPr lang="fr-FR" sz="1800" b="0" dirty="0">
              <a:solidFill>
                <a:srgbClr val="FFFFFF"/>
              </a:solidFill>
              <a:latin typeface="Cambria"/>
              <a:cs typeface="Cambria"/>
            </a:endParaRPr>
          </a:p>
        </p:txBody>
      </p:sp>
    </p:spTree>
    <p:extLst>
      <p:ext uri="{BB962C8B-B14F-4D97-AF65-F5344CB8AC3E}">
        <p14:creationId xmlns:p14="http://schemas.microsoft.com/office/powerpoint/2010/main" val="4238072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Ils </a:t>
            </a:r>
            <a:r>
              <a:rPr lang="fr-CH" dirty="0"/>
              <a:t>attaquent ensuite Jérusalem </a:t>
            </a:r>
            <a:r>
              <a:rPr lang="fr-CH" dirty="0" smtClean="0"/>
              <a:t>et y </a:t>
            </a:r>
            <a:r>
              <a:rPr lang="fr-CH" dirty="0"/>
              <a:t>mettent le </a:t>
            </a:r>
            <a:r>
              <a:rPr lang="fr-CH" dirty="0" smtClean="0"/>
              <a:t>feu.</a:t>
            </a:r>
            <a:endParaRPr lang="en-GB" dirty="0"/>
          </a:p>
          <a:p>
            <a:r>
              <a:rPr lang="fr-CH" dirty="0" smtClean="0"/>
              <a:t>Ils </a:t>
            </a:r>
            <a:r>
              <a:rPr lang="fr-CH" dirty="0"/>
              <a:t>marchent contre la ville de Kirjath-Sépher (Debir).</a:t>
            </a:r>
            <a:endParaRPr lang="en-GB" dirty="0"/>
          </a:p>
          <a:p>
            <a:pPr lvl="1"/>
            <a:r>
              <a:rPr lang="fr-CH" dirty="0"/>
              <a:t>Josué avait tué le roi et les habitants de cette ville (Jos 10,38)</a:t>
            </a:r>
            <a:endParaRPr lang="en-GB" dirty="0"/>
          </a:p>
          <a:p>
            <a:pPr lvl="1"/>
            <a:r>
              <a:rPr lang="fr-CH" dirty="0"/>
              <a:t>Les fugitifs y sont retournés.</a:t>
            </a:r>
            <a:endParaRPr lang="en-GB" dirty="0"/>
          </a:p>
          <a:p>
            <a:r>
              <a:rPr lang="fr-CH" dirty="0"/>
              <a:t>Toutefois ils ne parviennent pas à chasser les habitants de la plaine.</a:t>
            </a:r>
            <a:endParaRPr lang="en-GB" dirty="0"/>
          </a:p>
          <a:p>
            <a:pPr lvl="2"/>
            <a:r>
              <a:rPr lang="fr-CH" dirty="0"/>
              <a:t>… parce qu'ils avaient des chars de fer. Jug </a:t>
            </a:r>
            <a:r>
              <a:rPr lang="fr-CH" dirty="0" smtClean="0"/>
              <a:t>1,19</a:t>
            </a:r>
            <a:endParaRPr lang="en-GB" dirty="0"/>
          </a:p>
        </p:txBody>
      </p:sp>
      <p:pic>
        <p:nvPicPr>
          <p:cNvPr id="8"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 Box 13"/>
          <p:cNvSpPr txBox="1">
            <a:spLocks noChangeArrowheads="1"/>
          </p:cNvSpPr>
          <p:nvPr/>
        </p:nvSpPr>
        <p:spPr bwMode="auto">
          <a:xfrm>
            <a:off x="3001129" y="6458764"/>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2546879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Espace réservé du texte 3"/>
          <p:cNvSpPr>
            <a:spLocks noGrp="1"/>
          </p:cNvSpPr>
          <p:nvPr>
            <p:ph type="body" sz="quarter" idx="12"/>
          </p:nvPr>
        </p:nvSpPr>
        <p:spPr/>
        <p:txBody>
          <a:bodyPr/>
          <a:lstStyle/>
          <a:p>
            <a:r>
              <a:rPr lang="fr-CH" dirty="0" smtClean="0"/>
              <a:t>Réfléchissons</a:t>
            </a:r>
            <a:r>
              <a:rPr lang="fr-CH" dirty="0"/>
              <a:t>: Quelles sont les choses qui nous font peur,  qui nous empêchent de faire le  service que Dieu nous a donné?</a:t>
            </a:r>
            <a:endParaRPr lang="en-GB" dirty="0"/>
          </a:p>
          <a:p>
            <a:r>
              <a:rPr lang="fr-FR" dirty="0"/>
              <a:t> </a:t>
            </a:r>
            <a:endParaRPr lang="en-GB" dirty="0"/>
          </a:p>
        </p:txBody>
      </p:sp>
      <p:sp>
        <p:nvSpPr>
          <p:cNvPr id="2" name="Titre 1"/>
          <p:cNvSpPr>
            <a:spLocks noGrp="1"/>
          </p:cNvSpPr>
          <p:nvPr>
            <p:ph type="title"/>
          </p:nvPr>
        </p:nvSpPr>
        <p:spPr/>
        <p:txBody>
          <a:bodyPr/>
          <a:lstStyle/>
          <a:p>
            <a:endParaRPr lang="fr-FR"/>
          </a:p>
        </p:txBody>
      </p:sp>
      <p:sp>
        <p:nvSpPr>
          <p:cNvPr id="5" name="Text Box 13"/>
          <p:cNvSpPr txBox="1">
            <a:spLocks noChangeArrowheads="1"/>
          </p:cNvSpPr>
          <p:nvPr/>
        </p:nvSpPr>
        <p:spPr bwMode="auto">
          <a:xfrm>
            <a:off x="4320764" y="6247103"/>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1803271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2000" y="1066799"/>
            <a:ext cx="5479975" cy="4944535"/>
          </a:xfrm>
        </p:spPr>
        <p:txBody>
          <a:bodyPr/>
          <a:lstStyle/>
          <a:p>
            <a:r>
              <a:rPr lang="fr-CH" dirty="0" smtClean="0"/>
              <a:t>La </a:t>
            </a:r>
            <a:r>
              <a:rPr lang="fr-CH" dirty="0"/>
              <a:t>tribu de Benjamin ne chasse pas les Jébusiens qui habitent à Jérusalem.</a:t>
            </a:r>
            <a:endParaRPr lang="en-GB" dirty="0"/>
          </a:p>
          <a:p>
            <a:r>
              <a:rPr lang="fr-CH" dirty="0"/>
              <a:t>La maison de Joseph </a:t>
            </a:r>
            <a:r>
              <a:rPr lang="fr-CH" sz="2000" dirty="0"/>
              <a:t>(Ephraïm et Manassé)</a:t>
            </a:r>
            <a:r>
              <a:rPr lang="fr-CH" dirty="0"/>
              <a:t> monte contre la ville de Béthel . </a:t>
            </a:r>
            <a:endParaRPr lang="fr-CH" dirty="0" smtClean="0"/>
          </a:p>
          <a:p>
            <a:r>
              <a:rPr lang="fr-CH" dirty="0" smtClean="0"/>
              <a:t>Ils </a:t>
            </a:r>
            <a:r>
              <a:rPr lang="fr-CH" dirty="0"/>
              <a:t>voient un homme qui sort de la ville. </a:t>
            </a:r>
            <a:endParaRPr lang="fr-CH" dirty="0" smtClean="0"/>
          </a:p>
          <a:p>
            <a:pPr lvl="1"/>
            <a:r>
              <a:rPr lang="fr-CH" dirty="0" smtClean="0"/>
              <a:t>Ils </a:t>
            </a:r>
            <a:r>
              <a:rPr lang="fr-CH" dirty="0"/>
              <a:t>lui demandent comment faire pour entrer dans la ville. </a:t>
            </a:r>
            <a:endParaRPr lang="fr-CH" dirty="0" smtClean="0"/>
          </a:p>
          <a:p>
            <a:pPr lvl="1"/>
            <a:r>
              <a:rPr lang="fr-CH" dirty="0" smtClean="0"/>
              <a:t>En </a:t>
            </a:r>
            <a:r>
              <a:rPr lang="fr-CH" dirty="0"/>
              <a:t>échange, ils s'engagent à lui faire grâce. </a:t>
            </a:r>
            <a:endParaRPr lang="fr-CH" dirty="0" smtClean="0"/>
          </a:p>
        </p:txBody>
      </p:sp>
      <p:sp>
        <p:nvSpPr>
          <p:cNvPr id="2" name="Titre 1"/>
          <p:cNvSpPr>
            <a:spLocks noGrp="1"/>
          </p:cNvSpPr>
          <p:nvPr>
            <p:ph type="title"/>
          </p:nvPr>
        </p:nvSpPr>
        <p:spPr/>
        <p:txBody>
          <a:bodyPr/>
          <a:lstStyle/>
          <a:p>
            <a:r>
              <a:rPr lang="fr-CH" dirty="0"/>
              <a:t>Victoires et </a:t>
            </a:r>
            <a:r>
              <a:rPr lang="fr-CH" dirty="0" smtClean="0"/>
              <a:t>défaites</a:t>
            </a:r>
            <a:endParaRPr lang="fr-FR" dirty="0"/>
          </a:p>
        </p:txBody>
      </p:sp>
      <p:pic>
        <p:nvPicPr>
          <p:cNvPr id="5" name="Picture 5" descr="nouv car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1975" y="1277938"/>
            <a:ext cx="3502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584950" y="4822826"/>
            <a:ext cx="623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Juda</a:t>
            </a:r>
            <a:endParaRPr lang="fr-FR" sz="1600" b="0">
              <a:latin typeface="Arial" charset="0"/>
            </a:endParaRPr>
          </a:p>
        </p:txBody>
      </p:sp>
      <p:sp>
        <p:nvSpPr>
          <p:cNvPr id="7" name="Text Box 7"/>
          <p:cNvSpPr txBox="1">
            <a:spLocks noChangeArrowheads="1"/>
          </p:cNvSpPr>
          <p:nvPr/>
        </p:nvSpPr>
        <p:spPr bwMode="auto">
          <a:xfrm>
            <a:off x="6650038" y="4270376"/>
            <a:ext cx="1108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Benjamin</a:t>
            </a:r>
            <a:endParaRPr lang="fr-FR" sz="1600">
              <a:latin typeface="Arial" charset="0"/>
            </a:endParaRPr>
          </a:p>
        </p:txBody>
      </p:sp>
      <p:sp>
        <p:nvSpPr>
          <p:cNvPr id="8" name="Text Box 8"/>
          <p:cNvSpPr txBox="1">
            <a:spLocks noChangeArrowheads="1"/>
          </p:cNvSpPr>
          <p:nvPr/>
        </p:nvSpPr>
        <p:spPr bwMode="auto">
          <a:xfrm>
            <a:off x="6650038" y="3981451"/>
            <a:ext cx="1004887" cy="338137"/>
          </a:xfrm>
          <a:prstGeom prst="rect">
            <a:avLst/>
          </a:prstGeom>
          <a:noFill/>
          <a:ln w="9525">
            <a:solidFill>
              <a:srgbClr val="3599D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Ephraim</a:t>
            </a:r>
            <a:endParaRPr lang="fr-FR" sz="1600">
              <a:latin typeface="Arial" charset="0"/>
            </a:endParaRPr>
          </a:p>
        </p:txBody>
      </p:sp>
      <p:sp>
        <p:nvSpPr>
          <p:cNvPr id="9" name="Text Box 9"/>
          <p:cNvSpPr txBox="1">
            <a:spLocks noChangeArrowheads="1"/>
          </p:cNvSpPr>
          <p:nvPr/>
        </p:nvSpPr>
        <p:spPr bwMode="auto">
          <a:xfrm>
            <a:off x="6532563" y="3406776"/>
            <a:ext cx="1050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Manassé</a:t>
            </a:r>
            <a:endParaRPr lang="fr-FR" sz="1600">
              <a:latin typeface="Arial" charset="0"/>
            </a:endParaRPr>
          </a:p>
        </p:txBody>
      </p:sp>
      <p:sp>
        <p:nvSpPr>
          <p:cNvPr id="10" name="Text Box 10"/>
          <p:cNvSpPr txBox="1">
            <a:spLocks noChangeArrowheads="1"/>
          </p:cNvSpPr>
          <p:nvPr/>
        </p:nvSpPr>
        <p:spPr bwMode="auto">
          <a:xfrm>
            <a:off x="7678738" y="3644901"/>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Gad</a:t>
            </a:r>
            <a:endParaRPr lang="fr-FR" sz="1600" b="0">
              <a:latin typeface="Arial" charset="0"/>
            </a:endParaRPr>
          </a:p>
        </p:txBody>
      </p:sp>
      <p:sp>
        <p:nvSpPr>
          <p:cNvPr id="11" name="Text Box 11"/>
          <p:cNvSpPr txBox="1">
            <a:spLocks noChangeArrowheads="1"/>
          </p:cNvSpPr>
          <p:nvPr/>
        </p:nvSpPr>
        <p:spPr bwMode="auto">
          <a:xfrm>
            <a:off x="7589838" y="4654551"/>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Ruben</a:t>
            </a:r>
            <a:endParaRPr lang="fr-FR" sz="1600" b="0">
              <a:latin typeface="Arial" charset="0"/>
            </a:endParaRPr>
          </a:p>
        </p:txBody>
      </p:sp>
      <p:sp>
        <p:nvSpPr>
          <p:cNvPr id="12" name="Text Box 12"/>
          <p:cNvSpPr txBox="1">
            <a:spLocks noChangeArrowheads="1"/>
          </p:cNvSpPr>
          <p:nvPr/>
        </p:nvSpPr>
        <p:spPr bwMode="auto">
          <a:xfrm>
            <a:off x="7037388" y="3070226"/>
            <a:ext cx="84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Issacar</a:t>
            </a:r>
            <a:endParaRPr lang="fr-FR" sz="1600" b="0">
              <a:latin typeface="Arial" charset="0"/>
            </a:endParaRPr>
          </a:p>
        </p:txBody>
      </p:sp>
      <p:sp>
        <p:nvSpPr>
          <p:cNvPr id="13" name="Text Box 13"/>
          <p:cNvSpPr txBox="1">
            <a:spLocks noChangeArrowheads="1"/>
          </p:cNvSpPr>
          <p:nvPr/>
        </p:nvSpPr>
        <p:spPr bwMode="auto">
          <a:xfrm>
            <a:off x="6735763" y="1990726"/>
            <a:ext cx="606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Aser</a:t>
            </a:r>
            <a:endParaRPr lang="fr-FR" sz="1600" b="0">
              <a:latin typeface="Arial" charset="0"/>
            </a:endParaRPr>
          </a:p>
        </p:txBody>
      </p:sp>
      <p:sp>
        <p:nvSpPr>
          <p:cNvPr id="14" name="Text Box 14"/>
          <p:cNvSpPr txBox="1">
            <a:spLocks noChangeArrowheads="1"/>
          </p:cNvSpPr>
          <p:nvPr/>
        </p:nvSpPr>
        <p:spPr bwMode="auto">
          <a:xfrm>
            <a:off x="7037388" y="2327276"/>
            <a:ext cx="935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Nephtali</a:t>
            </a:r>
            <a:endParaRPr lang="fr-FR" sz="1600" b="0">
              <a:latin typeface="Arial" charset="0"/>
            </a:endParaRPr>
          </a:p>
        </p:txBody>
      </p:sp>
      <p:sp>
        <p:nvSpPr>
          <p:cNvPr id="15" name="Text Box 15"/>
          <p:cNvSpPr txBox="1">
            <a:spLocks noChangeArrowheads="1"/>
          </p:cNvSpPr>
          <p:nvPr/>
        </p:nvSpPr>
        <p:spPr bwMode="auto">
          <a:xfrm>
            <a:off x="6835775" y="2733676"/>
            <a:ext cx="923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Zabulon</a:t>
            </a:r>
            <a:endParaRPr lang="fr-FR" sz="1600" b="0">
              <a:latin typeface="Arial" charset="0"/>
            </a:endParaRPr>
          </a:p>
        </p:txBody>
      </p:sp>
      <p:sp>
        <p:nvSpPr>
          <p:cNvPr id="16" name="Text Box 16"/>
          <p:cNvSpPr txBox="1">
            <a:spLocks noChangeArrowheads="1"/>
          </p:cNvSpPr>
          <p:nvPr/>
        </p:nvSpPr>
        <p:spPr bwMode="auto">
          <a:xfrm>
            <a:off x="7891463" y="2159001"/>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Manassé</a:t>
            </a:r>
            <a:endParaRPr lang="fr-FR" sz="1600" b="0">
              <a:latin typeface="Arial" charset="0"/>
            </a:endParaRPr>
          </a:p>
        </p:txBody>
      </p:sp>
      <p:sp>
        <p:nvSpPr>
          <p:cNvPr id="17" name="Text Box 17"/>
          <p:cNvSpPr txBox="1">
            <a:spLocks noChangeArrowheads="1"/>
          </p:cNvSpPr>
          <p:nvPr/>
        </p:nvSpPr>
        <p:spPr bwMode="auto">
          <a:xfrm>
            <a:off x="6096000" y="5229226"/>
            <a:ext cx="871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Siméon</a:t>
            </a:r>
            <a:endParaRPr lang="fr-FR" sz="1600" b="0">
              <a:latin typeface="Arial" charset="0"/>
            </a:endParaRPr>
          </a:p>
        </p:txBody>
      </p:sp>
      <p:sp>
        <p:nvSpPr>
          <p:cNvPr id="18" name="Text Box 18"/>
          <p:cNvSpPr txBox="1">
            <a:spLocks noChangeArrowheads="1"/>
          </p:cNvSpPr>
          <p:nvPr/>
        </p:nvSpPr>
        <p:spPr bwMode="auto">
          <a:xfrm>
            <a:off x="6175375" y="4102101"/>
            <a:ext cx="62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Dan</a:t>
            </a:r>
            <a:endParaRPr lang="fr-FR" sz="1600" b="0">
              <a:latin typeface="Arial" charset="0"/>
            </a:endParaRPr>
          </a:p>
        </p:txBody>
      </p:sp>
      <p:sp>
        <p:nvSpPr>
          <p:cNvPr id="19" name="Oval 21"/>
          <p:cNvSpPr>
            <a:spLocks noChangeArrowheads="1"/>
          </p:cNvSpPr>
          <p:nvPr/>
        </p:nvSpPr>
        <p:spPr bwMode="auto">
          <a:xfrm>
            <a:off x="6491288" y="3322638"/>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20" name="Oval 22"/>
          <p:cNvSpPr>
            <a:spLocks noChangeArrowheads="1"/>
          </p:cNvSpPr>
          <p:nvPr/>
        </p:nvSpPr>
        <p:spPr bwMode="auto">
          <a:xfrm>
            <a:off x="6572250" y="3944938"/>
            <a:ext cx="1311275" cy="35401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21" name="Text Box 26"/>
          <p:cNvSpPr txBox="1">
            <a:spLocks noChangeArrowheads="1"/>
          </p:cNvSpPr>
          <p:nvPr/>
        </p:nvSpPr>
        <p:spPr bwMode="auto">
          <a:xfrm>
            <a:off x="7372350" y="1277938"/>
            <a:ext cx="566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Dan</a:t>
            </a:r>
            <a:endParaRPr lang="fr-FR" sz="1600" b="0">
              <a:latin typeface="Arial" charset="0"/>
            </a:endParaRPr>
          </a:p>
        </p:txBody>
      </p:sp>
      <p:sp>
        <p:nvSpPr>
          <p:cNvPr id="22" name="Oval 22"/>
          <p:cNvSpPr>
            <a:spLocks noChangeArrowheads="1"/>
          </p:cNvSpPr>
          <p:nvPr/>
        </p:nvSpPr>
        <p:spPr bwMode="auto">
          <a:xfrm>
            <a:off x="6491288" y="4302126"/>
            <a:ext cx="1312862" cy="354012"/>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Tree>
    <p:extLst>
      <p:ext uri="{BB962C8B-B14F-4D97-AF65-F5344CB8AC3E}">
        <p14:creationId xmlns:p14="http://schemas.microsoft.com/office/powerpoint/2010/main" val="2381495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a:t>Ils frappent ensuite la ville par l'épée. </a:t>
            </a:r>
          </a:p>
          <a:p>
            <a:pPr lvl="1"/>
            <a:r>
              <a:rPr lang="fr-CH" dirty="0"/>
              <a:t>L'homme gracié se rend dans le pays des Héthiens et y construit la ville de Luz.</a:t>
            </a:r>
            <a:endParaRPr lang="en-GB" dirty="0"/>
          </a:p>
          <a:p>
            <a:r>
              <a:rPr lang="fr-CH" dirty="0" smtClean="0"/>
              <a:t>Ephraïm </a:t>
            </a:r>
            <a:r>
              <a:rPr lang="fr-CH" dirty="0"/>
              <a:t>ne chasse pas les Cananéens de son territoire. Beaucoup de Cananéens restent dans le pays.</a:t>
            </a:r>
            <a:endParaRPr lang="en-GB" dirty="0"/>
          </a:p>
          <a:p>
            <a:pPr lvl="2"/>
            <a:r>
              <a:rPr lang="fr-FR" dirty="0"/>
              <a:t>Lorsque Israël fut assez fort, il soumit les Cananéens à des corvées, mais il ne les chassa pas. Ephraïm ne chassa pas les Cananéens qui habitaient à </a:t>
            </a:r>
            <a:r>
              <a:rPr lang="fr-FR" dirty="0" err="1"/>
              <a:t>Guézer</a:t>
            </a:r>
            <a:r>
              <a:rPr lang="fr-FR" dirty="0"/>
              <a:t>, et ceux-ci habitèrent au milieu d'Ephraïm à </a:t>
            </a:r>
            <a:r>
              <a:rPr lang="fr-FR" dirty="0" err="1"/>
              <a:t>Guézer</a:t>
            </a:r>
            <a:r>
              <a:rPr lang="fr-FR" dirty="0" smtClean="0"/>
              <a:t>. </a:t>
            </a:r>
            <a:r>
              <a:rPr lang="fr-FR" sz="1800" dirty="0" err="1"/>
              <a:t>Jug</a:t>
            </a:r>
            <a:r>
              <a:rPr lang="fr-FR" sz="1800" dirty="0"/>
              <a:t> 1,28-</a:t>
            </a:r>
            <a:r>
              <a:rPr lang="fr-FR" sz="1800" dirty="0" smtClean="0"/>
              <a:t>29</a:t>
            </a:r>
            <a:endParaRPr lang="en-GB" sz="1800"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50170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Que </a:t>
            </a:r>
            <a:r>
              <a:rPr lang="fr-CH" dirty="0"/>
              <a:t>font les autres tribus?</a:t>
            </a:r>
            <a:endParaRPr lang="en-GB" dirty="0"/>
          </a:p>
          <a:p>
            <a:pPr lvl="1"/>
            <a:r>
              <a:rPr lang="fr-CH" dirty="0"/>
              <a:t>La tribu de Zabulon laisse les Cananéens vivre sur son territoire et leur fait payer un tribut.</a:t>
            </a:r>
            <a:endParaRPr lang="en-GB" dirty="0"/>
          </a:p>
          <a:p>
            <a:pPr lvl="1"/>
            <a:r>
              <a:rPr lang="fr-CH" dirty="0"/>
              <a:t>Plusieurs peuples continuent de vivre sur le territoire de la tribu d'Aser</a:t>
            </a:r>
            <a:r>
              <a:rPr lang="fr-CH" dirty="0" smtClean="0"/>
              <a:t>.</a:t>
            </a:r>
          </a:p>
          <a:p>
            <a:pPr lvl="1"/>
            <a:r>
              <a:rPr lang="fr-CH" dirty="0"/>
              <a:t>Les Cananéens continuent de vivre sur le territoire de la tribu de Nephtali</a:t>
            </a:r>
            <a:r>
              <a:rPr lang="fr-CH" dirty="0" smtClean="0"/>
              <a:t>.</a:t>
            </a:r>
            <a:endParaRPr lang="en-GB" dirty="0"/>
          </a:p>
        </p:txBody>
      </p:sp>
      <p:pic>
        <p:nvPicPr>
          <p:cNvPr id="6" name="Picture 5" descr="nouv car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6449" y="1250950"/>
            <a:ext cx="3502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6529424" y="4795838"/>
            <a:ext cx="623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Juda</a:t>
            </a:r>
            <a:endParaRPr lang="fr-FR" sz="1600" b="0">
              <a:latin typeface="Arial" charset="0"/>
            </a:endParaRPr>
          </a:p>
        </p:txBody>
      </p:sp>
      <p:sp>
        <p:nvSpPr>
          <p:cNvPr id="8" name="Text Box 7"/>
          <p:cNvSpPr txBox="1">
            <a:spLocks noChangeArrowheads="1"/>
          </p:cNvSpPr>
          <p:nvPr/>
        </p:nvSpPr>
        <p:spPr bwMode="auto">
          <a:xfrm>
            <a:off x="6594512" y="4243388"/>
            <a:ext cx="1108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Benjamin</a:t>
            </a:r>
            <a:endParaRPr lang="fr-FR" sz="1600">
              <a:latin typeface="Arial" charset="0"/>
            </a:endParaRPr>
          </a:p>
        </p:txBody>
      </p:sp>
      <p:sp>
        <p:nvSpPr>
          <p:cNvPr id="9" name="Text Box 8"/>
          <p:cNvSpPr txBox="1">
            <a:spLocks noChangeArrowheads="1"/>
          </p:cNvSpPr>
          <p:nvPr/>
        </p:nvSpPr>
        <p:spPr bwMode="auto">
          <a:xfrm>
            <a:off x="6594512" y="3954463"/>
            <a:ext cx="1004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Ephraim</a:t>
            </a:r>
            <a:endParaRPr lang="fr-FR" sz="1600">
              <a:latin typeface="Arial" charset="0"/>
            </a:endParaRPr>
          </a:p>
        </p:txBody>
      </p:sp>
      <p:sp>
        <p:nvSpPr>
          <p:cNvPr id="10" name="Text Box 9"/>
          <p:cNvSpPr txBox="1">
            <a:spLocks noChangeArrowheads="1"/>
          </p:cNvSpPr>
          <p:nvPr/>
        </p:nvSpPr>
        <p:spPr bwMode="auto">
          <a:xfrm>
            <a:off x="6477037" y="3379788"/>
            <a:ext cx="1050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Manassé</a:t>
            </a:r>
            <a:endParaRPr lang="fr-FR" sz="1600">
              <a:latin typeface="Arial" charset="0"/>
            </a:endParaRPr>
          </a:p>
        </p:txBody>
      </p:sp>
      <p:sp>
        <p:nvSpPr>
          <p:cNvPr id="11" name="Text Box 10"/>
          <p:cNvSpPr txBox="1">
            <a:spLocks noChangeArrowheads="1"/>
          </p:cNvSpPr>
          <p:nvPr/>
        </p:nvSpPr>
        <p:spPr bwMode="auto">
          <a:xfrm>
            <a:off x="7623212" y="3617913"/>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Gad</a:t>
            </a:r>
            <a:endParaRPr lang="fr-FR" sz="1600" b="0">
              <a:latin typeface="Arial" charset="0"/>
            </a:endParaRPr>
          </a:p>
        </p:txBody>
      </p:sp>
      <p:sp>
        <p:nvSpPr>
          <p:cNvPr id="12" name="Text Box 11"/>
          <p:cNvSpPr txBox="1">
            <a:spLocks noChangeArrowheads="1"/>
          </p:cNvSpPr>
          <p:nvPr/>
        </p:nvSpPr>
        <p:spPr bwMode="auto">
          <a:xfrm>
            <a:off x="7534312" y="4627563"/>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Ruben</a:t>
            </a:r>
            <a:endParaRPr lang="fr-FR" sz="1600" b="0">
              <a:latin typeface="Arial" charset="0"/>
            </a:endParaRPr>
          </a:p>
        </p:txBody>
      </p:sp>
      <p:sp>
        <p:nvSpPr>
          <p:cNvPr id="13" name="Text Box 12"/>
          <p:cNvSpPr txBox="1">
            <a:spLocks noChangeArrowheads="1"/>
          </p:cNvSpPr>
          <p:nvPr/>
        </p:nvSpPr>
        <p:spPr bwMode="auto">
          <a:xfrm>
            <a:off x="6981862" y="3043238"/>
            <a:ext cx="84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Issacar</a:t>
            </a:r>
            <a:endParaRPr lang="fr-FR" sz="1600" b="0">
              <a:latin typeface="Arial" charset="0"/>
            </a:endParaRPr>
          </a:p>
        </p:txBody>
      </p:sp>
      <p:sp>
        <p:nvSpPr>
          <p:cNvPr id="14" name="Text Box 13"/>
          <p:cNvSpPr txBox="1">
            <a:spLocks noChangeArrowheads="1"/>
          </p:cNvSpPr>
          <p:nvPr/>
        </p:nvSpPr>
        <p:spPr bwMode="auto">
          <a:xfrm>
            <a:off x="6680237" y="1963738"/>
            <a:ext cx="639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Aser</a:t>
            </a:r>
            <a:endParaRPr lang="fr-FR" sz="1600">
              <a:latin typeface="Arial" charset="0"/>
            </a:endParaRPr>
          </a:p>
        </p:txBody>
      </p:sp>
      <p:sp>
        <p:nvSpPr>
          <p:cNvPr id="15" name="Text Box 14"/>
          <p:cNvSpPr txBox="1">
            <a:spLocks noChangeArrowheads="1"/>
          </p:cNvSpPr>
          <p:nvPr/>
        </p:nvSpPr>
        <p:spPr bwMode="auto">
          <a:xfrm>
            <a:off x="6981862" y="2300288"/>
            <a:ext cx="993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Nephtali</a:t>
            </a:r>
            <a:endParaRPr lang="fr-FR" sz="1600">
              <a:latin typeface="Arial" charset="0"/>
            </a:endParaRPr>
          </a:p>
        </p:txBody>
      </p:sp>
      <p:sp>
        <p:nvSpPr>
          <p:cNvPr id="16" name="Text Box 15"/>
          <p:cNvSpPr txBox="1">
            <a:spLocks noChangeArrowheads="1"/>
          </p:cNvSpPr>
          <p:nvPr/>
        </p:nvSpPr>
        <p:spPr bwMode="auto">
          <a:xfrm>
            <a:off x="6780249" y="2706688"/>
            <a:ext cx="981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Zabulon</a:t>
            </a:r>
            <a:endParaRPr lang="fr-FR" sz="1600">
              <a:latin typeface="Arial" charset="0"/>
            </a:endParaRPr>
          </a:p>
        </p:txBody>
      </p:sp>
      <p:sp>
        <p:nvSpPr>
          <p:cNvPr id="17" name="Text Box 16"/>
          <p:cNvSpPr txBox="1">
            <a:spLocks noChangeArrowheads="1"/>
          </p:cNvSpPr>
          <p:nvPr/>
        </p:nvSpPr>
        <p:spPr bwMode="auto">
          <a:xfrm>
            <a:off x="7835937" y="2132013"/>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Manassé</a:t>
            </a:r>
            <a:endParaRPr lang="fr-FR" sz="1600" b="0">
              <a:latin typeface="Arial" charset="0"/>
            </a:endParaRPr>
          </a:p>
        </p:txBody>
      </p:sp>
      <p:sp>
        <p:nvSpPr>
          <p:cNvPr id="18" name="Text Box 17"/>
          <p:cNvSpPr txBox="1">
            <a:spLocks noChangeArrowheads="1"/>
          </p:cNvSpPr>
          <p:nvPr/>
        </p:nvSpPr>
        <p:spPr bwMode="auto">
          <a:xfrm>
            <a:off x="6040474" y="5202238"/>
            <a:ext cx="871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Siméon</a:t>
            </a:r>
            <a:endParaRPr lang="fr-FR" sz="1600" b="0">
              <a:latin typeface="Arial" charset="0"/>
            </a:endParaRPr>
          </a:p>
        </p:txBody>
      </p:sp>
      <p:sp>
        <p:nvSpPr>
          <p:cNvPr id="19" name="Text Box 18"/>
          <p:cNvSpPr txBox="1">
            <a:spLocks noChangeArrowheads="1"/>
          </p:cNvSpPr>
          <p:nvPr/>
        </p:nvSpPr>
        <p:spPr bwMode="auto">
          <a:xfrm>
            <a:off x="6119849" y="4075113"/>
            <a:ext cx="62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Dan</a:t>
            </a:r>
            <a:endParaRPr lang="fr-FR" sz="1600" b="0">
              <a:latin typeface="Arial" charset="0"/>
            </a:endParaRPr>
          </a:p>
        </p:txBody>
      </p:sp>
      <p:sp>
        <p:nvSpPr>
          <p:cNvPr id="20" name="Oval 21"/>
          <p:cNvSpPr>
            <a:spLocks noChangeArrowheads="1"/>
          </p:cNvSpPr>
          <p:nvPr/>
        </p:nvSpPr>
        <p:spPr bwMode="auto">
          <a:xfrm>
            <a:off x="6640549" y="2638425"/>
            <a:ext cx="1187450" cy="406400"/>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solidFill>
                <a:srgbClr val="3599D9"/>
              </a:solidFill>
            </a:endParaRPr>
          </a:p>
        </p:txBody>
      </p:sp>
      <p:sp>
        <p:nvSpPr>
          <p:cNvPr id="21" name="Oval 22"/>
          <p:cNvSpPr>
            <a:spLocks noChangeArrowheads="1"/>
          </p:cNvSpPr>
          <p:nvPr/>
        </p:nvSpPr>
        <p:spPr bwMode="auto">
          <a:xfrm>
            <a:off x="6256374" y="1946275"/>
            <a:ext cx="1311275" cy="35401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solidFill>
                <a:srgbClr val="3599D9"/>
              </a:solidFill>
            </a:endParaRPr>
          </a:p>
        </p:txBody>
      </p:sp>
      <p:sp>
        <p:nvSpPr>
          <p:cNvPr id="22" name="Text Box 26"/>
          <p:cNvSpPr txBox="1">
            <a:spLocks noChangeArrowheads="1"/>
          </p:cNvSpPr>
          <p:nvPr/>
        </p:nvSpPr>
        <p:spPr bwMode="auto">
          <a:xfrm>
            <a:off x="7316824" y="1250950"/>
            <a:ext cx="566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Dan</a:t>
            </a:r>
            <a:endParaRPr lang="fr-FR" sz="1600" b="0">
              <a:latin typeface="Arial" charset="0"/>
            </a:endParaRPr>
          </a:p>
        </p:txBody>
      </p:sp>
      <p:sp>
        <p:nvSpPr>
          <p:cNvPr id="23" name="Oval 22"/>
          <p:cNvSpPr>
            <a:spLocks noChangeArrowheads="1"/>
          </p:cNvSpPr>
          <p:nvPr/>
        </p:nvSpPr>
        <p:spPr bwMode="auto">
          <a:xfrm>
            <a:off x="6746912" y="2301875"/>
            <a:ext cx="1312862" cy="355600"/>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solidFill>
                <a:srgbClr val="3599D9"/>
              </a:solidFill>
            </a:endParaRPr>
          </a:p>
        </p:txBody>
      </p:sp>
    </p:spTree>
    <p:extLst>
      <p:ext uri="{BB962C8B-B14F-4D97-AF65-F5344CB8AC3E}">
        <p14:creationId xmlns:p14="http://schemas.microsoft.com/office/powerpoint/2010/main" val="2917523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a:t>Les Amoréens repoussent les fils de Dan dans la montagne et les empêchent de s'installer dans la plaine. </a:t>
            </a:r>
            <a:endParaRPr lang="en-GB" dirty="0"/>
          </a:p>
          <a:p>
            <a:pPr lvl="1"/>
            <a:r>
              <a:rPr lang="fr-CH" dirty="0" smtClean="0"/>
              <a:t>Ainsi </a:t>
            </a:r>
            <a:r>
              <a:rPr lang="fr-CH" dirty="0"/>
              <a:t>la tribu de Dan ne peut jouir de l'héritage que lui a donné l'Eternel</a:t>
            </a:r>
            <a:r>
              <a:rPr lang="fr-CH" dirty="0" smtClean="0"/>
              <a:t>.</a:t>
            </a:r>
            <a:endParaRPr lang="en-GB" dirty="0"/>
          </a:p>
        </p:txBody>
      </p:sp>
      <p:pic>
        <p:nvPicPr>
          <p:cNvPr id="5" name="Picture 5" descr="Almond tree near Tell Yalo, Aijalon"/>
          <p:cNvPicPr preferRelativeResize="0">
            <a:picLocks noGrp="1" noChangeArrowheads="1"/>
          </p:cNvPicPr>
          <p:nvPr>
            <p:ph type="pic" sz="quarter" idx="13"/>
            <p:custDataLst>
              <p:tags r:id="rId1"/>
            </p:custDataLst>
          </p:nvPr>
        </p:nvPicPr>
        <p:blipFill rotWithShape="1">
          <a:blip r:embed="rId3" cstate="email">
            <a:extLst>
              <a:ext uri="{28A0092B-C50C-407E-A947-70E740481C1C}">
                <a14:useLocalDpi xmlns:a14="http://schemas.microsoft.com/office/drawing/2010/main"/>
              </a:ext>
            </a:extLst>
          </a:blip>
          <a:srcRect/>
          <a:stretch/>
        </p:blipFill>
        <p:spPr bwMode="auto">
          <a:xfrm>
            <a:off x="0" y="4006850"/>
            <a:ext cx="9166150" cy="2851150"/>
          </a:xfrm>
          <a:prstGeom prst="rect">
            <a:avLst/>
          </a:prstGeom>
          <a:ln>
            <a:noFill/>
          </a:ln>
          <a:effectLst/>
        </p:spPr>
      </p:pic>
    </p:spTree>
    <p:extLst>
      <p:ext uri="{BB962C8B-B14F-4D97-AF65-F5344CB8AC3E}">
        <p14:creationId xmlns:p14="http://schemas.microsoft.com/office/powerpoint/2010/main" val="4197151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Grp="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texte 3"/>
          <p:cNvSpPr>
            <a:spLocks noGrp="1"/>
          </p:cNvSpPr>
          <p:nvPr>
            <p:ph type="body" sz="quarter" idx="12"/>
          </p:nvPr>
        </p:nvSpPr>
        <p:spPr/>
        <p:txBody>
          <a:bodyPr/>
          <a:lstStyle/>
          <a:p>
            <a:r>
              <a:rPr lang="fr-CH" dirty="0" smtClean="0"/>
              <a:t>Comme </a:t>
            </a:r>
            <a:r>
              <a:rPr lang="fr-CH" dirty="0"/>
              <a:t>ces peuples qui cohabitent avec les Israélites, le monde s'infiltre </a:t>
            </a:r>
            <a:r>
              <a:rPr lang="fr-CH" dirty="0" smtClean="0"/>
              <a:t>dans </a:t>
            </a:r>
            <a:r>
              <a:rPr lang="fr-CH" dirty="0"/>
              <a:t>les familles</a:t>
            </a:r>
            <a:r>
              <a:rPr lang="fr-FR" dirty="0"/>
              <a:t>, </a:t>
            </a:r>
            <a:r>
              <a:rPr lang="fr-CH" dirty="0"/>
              <a:t>dans les églises. </a:t>
            </a:r>
            <a:endParaRPr lang="fr-CH" dirty="0" smtClean="0"/>
          </a:p>
          <a:p>
            <a:r>
              <a:rPr lang="fr-CH" dirty="0" smtClean="0"/>
              <a:t>Demandons </a:t>
            </a:r>
            <a:r>
              <a:rPr lang="fr-CH" dirty="0"/>
              <a:t>à notre Seigneur de nous protéger contre le mal qui nous entoure</a:t>
            </a:r>
            <a:r>
              <a:rPr lang="fr-CH" dirty="0" smtClean="0"/>
              <a:t>.</a:t>
            </a:r>
            <a:endParaRPr lang="en-GB" dirty="0"/>
          </a:p>
        </p:txBody>
      </p:sp>
      <p:sp>
        <p:nvSpPr>
          <p:cNvPr id="8" name="Titre 7"/>
          <p:cNvSpPr>
            <a:spLocks noGrp="1"/>
          </p:cNvSpPr>
          <p:nvPr>
            <p:ph type="title"/>
          </p:nvPr>
        </p:nvSpPr>
        <p:spPr/>
        <p:txBody>
          <a:bodyPr/>
          <a:lstStyle/>
          <a:p>
            <a:endParaRPr lang="fr-FR"/>
          </a:p>
        </p:txBody>
      </p:sp>
    </p:spTree>
    <p:extLst>
      <p:ext uri="{BB962C8B-B14F-4D97-AF65-F5344CB8AC3E}">
        <p14:creationId xmlns:p14="http://schemas.microsoft.com/office/powerpoint/2010/main" val="1020092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Avec </a:t>
            </a:r>
            <a:r>
              <a:rPr lang="fr-CH" dirty="0"/>
              <a:t>l'énergie de la foi, Moïse a conduit le peuple à travers le désert.</a:t>
            </a:r>
            <a:r>
              <a:rPr lang="fr-FR" dirty="0"/>
              <a:t> </a:t>
            </a:r>
            <a:endParaRPr lang="fr-FR" dirty="0" smtClean="0"/>
          </a:p>
          <a:p>
            <a:r>
              <a:rPr lang="fr-FR" dirty="0" smtClean="0"/>
              <a:t>Avec </a:t>
            </a:r>
            <a:r>
              <a:rPr lang="fr-FR" dirty="0"/>
              <a:t>cette même énergie, </a:t>
            </a:r>
            <a:r>
              <a:rPr lang="fr-CH" dirty="0"/>
              <a:t>Josué a conquis le pays de Canaan. </a:t>
            </a:r>
            <a:endParaRPr lang="fr-CH" dirty="0" smtClean="0"/>
          </a:p>
          <a:p>
            <a:r>
              <a:rPr lang="fr-FR" dirty="0" smtClean="0"/>
              <a:t>La </a:t>
            </a:r>
            <a:r>
              <a:rPr lang="fr-FR" dirty="0"/>
              <a:t>génération qui a vu les miracles de la traversée du désert et de l'entrée dans Canaan a disparu.</a:t>
            </a:r>
            <a:endParaRPr lang="en-GB" dirty="0"/>
          </a:p>
          <a:p>
            <a:pPr lvl="2"/>
            <a:r>
              <a:rPr lang="fr-FR" dirty="0"/>
              <a:t>Le peuple servit l'Eternel pendant toute la vie de Josué et pendant toute la vie des anciens qui lui survécurent et qui avaient vu toutes les grandes choses que l'Eternel avait faites en faveur d'Israël</a:t>
            </a:r>
            <a:r>
              <a:rPr lang="fr-CH" dirty="0"/>
              <a:t>. Jug </a:t>
            </a:r>
            <a:r>
              <a:rPr lang="fr-CH" dirty="0" smtClean="0"/>
              <a:t>2,8</a:t>
            </a:r>
            <a:endParaRPr lang="en-GB" dirty="0"/>
          </a:p>
        </p:txBody>
      </p:sp>
      <p:sp>
        <p:nvSpPr>
          <p:cNvPr id="2" name="Titre 1"/>
          <p:cNvSpPr>
            <a:spLocks noGrp="1"/>
          </p:cNvSpPr>
          <p:nvPr>
            <p:ph type="title"/>
          </p:nvPr>
        </p:nvSpPr>
        <p:spPr/>
        <p:txBody>
          <a:bodyPr/>
          <a:lstStyle/>
          <a:p>
            <a:r>
              <a:rPr lang="fr-CH" dirty="0"/>
              <a:t>Les Israélites sont </a:t>
            </a:r>
            <a:r>
              <a:rPr lang="fr-CH" dirty="0" smtClean="0"/>
              <a:t>infidèles</a:t>
            </a:r>
            <a:endParaRPr lang="fr-FR" dirty="0"/>
          </a:p>
        </p:txBody>
      </p:sp>
    </p:spTree>
    <p:extLst>
      <p:ext uri="{BB962C8B-B14F-4D97-AF65-F5344CB8AC3E}">
        <p14:creationId xmlns:p14="http://schemas.microsoft.com/office/powerpoint/2010/main" val="122230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63" name="Group 62"/>
          <p:cNvGrpSpPr/>
          <p:nvPr/>
        </p:nvGrpSpPr>
        <p:grpSpPr>
          <a:xfrm>
            <a:off x="7347379" y="2273089"/>
            <a:ext cx="1413157"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292389"/>
            </a:xfrm>
            <a:prstGeom prst="rect">
              <a:avLst/>
            </a:prstGeom>
            <a:noFill/>
          </p:spPr>
          <p:txBody>
            <a:bodyPr wrap="square" rtlCol="0">
              <a:spAutoFit/>
            </a:bodyPr>
            <a:lstStyle/>
            <a:p>
              <a:r>
                <a:rPr lang="en-US" sz="1300" dirty="0" smtClean="0">
                  <a:solidFill>
                    <a:schemeClr val="bg1"/>
                  </a:solidFill>
                  <a:latin typeface="Cambria"/>
                  <a:cs typeface="Cambria"/>
                </a:rPr>
                <a:t>JESUS</a:t>
              </a:r>
              <a:r>
                <a:rPr lang="en-US" sz="1300" baseline="0" dirty="0" smtClean="0">
                  <a:solidFill>
                    <a:schemeClr val="bg1"/>
                  </a:solidFill>
                  <a:latin typeface="Cambria"/>
                  <a:cs typeface="Cambria"/>
                </a:rPr>
                <a:t> </a:t>
              </a:r>
              <a:r>
                <a:rPr lang="en-US" sz="1300" dirty="0" smtClean="0">
                  <a:solidFill>
                    <a:schemeClr val="bg1"/>
                  </a:solidFill>
                  <a:latin typeface="Cambria"/>
                  <a:cs typeface="Cambria"/>
                </a:rPr>
                <a:t>CHRIST</a:t>
              </a:r>
              <a:endParaRPr lang="en-US" sz="1300" dirty="0">
                <a:solidFill>
                  <a:schemeClr val="bg1"/>
                </a:solidFill>
                <a:latin typeface="Cambria"/>
                <a:cs typeface="Cambria"/>
              </a:endParaRPr>
            </a:p>
          </p:txBody>
        </p:sp>
      </p:grpSp>
      <p:sp>
        <p:nvSpPr>
          <p:cNvPr id="45" name="TextBox 44"/>
          <p:cNvSpPr txBox="1"/>
          <p:nvPr/>
        </p:nvSpPr>
        <p:spPr>
          <a:xfrm>
            <a:off x="405478" y="2926294"/>
            <a:ext cx="1159162" cy="276999"/>
          </a:xfrm>
          <a:prstGeom prst="rect">
            <a:avLst/>
          </a:prstGeom>
          <a:noFill/>
        </p:spPr>
        <p:txBody>
          <a:bodyPr wrap="square" rtlCol="0">
            <a:spAutoFit/>
          </a:bodyPr>
          <a:lstStyle/>
          <a:p>
            <a:pPr algn="ctr"/>
            <a:r>
              <a:rPr lang="en-US" sz="1200" dirty="0" smtClean="0">
                <a:solidFill>
                  <a:srgbClr val="FFFFFF"/>
                </a:solidFill>
              </a:rPr>
              <a:t>300</a:t>
            </a:r>
            <a:r>
              <a:rPr lang="en-US" sz="1200" baseline="0" dirty="0" smtClean="0">
                <a:solidFill>
                  <a:srgbClr val="FFFFFF"/>
                </a:solidFill>
              </a:rPr>
              <a:t> </a:t>
            </a:r>
            <a:r>
              <a:rPr lang="en-US" sz="1200" baseline="0" dirty="0" err="1" smtClean="0">
                <a:solidFill>
                  <a:srgbClr val="FFFFFF"/>
                </a:solidFill>
              </a:rPr>
              <a:t>ans</a:t>
            </a:r>
            <a:endParaRPr lang="en-US" sz="1200" dirty="0">
              <a:solidFill>
                <a:srgbClr val="FFFFFF"/>
              </a:solidFill>
            </a:endParaRPr>
          </a:p>
        </p:txBody>
      </p:sp>
      <p:sp>
        <p:nvSpPr>
          <p:cNvPr id="46" name="TextBox 45"/>
          <p:cNvSpPr txBox="1"/>
          <p:nvPr/>
        </p:nvSpPr>
        <p:spPr>
          <a:xfrm>
            <a:off x="1641611" y="2926294"/>
            <a:ext cx="1159162" cy="276999"/>
          </a:xfrm>
          <a:prstGeom prst="rect">
            <a:avLst/>
          </a:prstGeom>
          <a:noFill/>
        </p:spPr>
        <p:txBody>
          <a:bodyPr wrap="square" rtlCol="0">
            <a:spAutoFit/>
          </a:bodyPr>
          <a:lstStyle/>
          <a:p>
            <a:pPr algn="ctr"/>
            <a:r>
              <a:rPr lang="en-US" sz="1200" dirty="0" smtClean="0">
                <a:solidFill>
                  <a:srgbClr val="FFFFFF"/>
                </a:solidFill>
              </a:rPr>
              <a:t>400 </a:t>
            </a:r>
            <a:r>
              <a:rPr lang="en-US" sz="1200" baseline="0" dirty="0" err="1" smtClean="0">
                <a:solidFill>
                  <a:srgbClr val="FFFFFF"/>
                </a:solidFill>
              </a:rPr>
              <a:t>ans</a:t>
            </a:r>
            <a:endParaRPr lang="en-US" sz="1200" dirty="0">
              <a:solidFill>
                <a:srgbClr val="FFFFFF"/>
              </a:solidFill>
            </a:endParaRPr>
          </a:p>
        </p:txBody>
      </p:sp>
      <p:sp>
        <p:nvSpPr>
          <p:cNvPr id="47" name="TextBox 46"/>
          <p:cNvSpPr txBox="1"/>
          <p:nvPr/>
        </p:nvSpPr>
        <p:spPr>
          <a:xfrm>
            <a:off x="2800773" y="2926294"/>
            <a:ext cx="685800" cy="276999"/>
          </a:xfrm>
          <a:prstGeom prst="rect">
            <a:avLst/>
          </a:prstGeom>
          <a:noFill/>
        </p:spPr>
        <p:txBody>
          <a:bodyPr wrap="square" rtlCol="0">
            <a:spAutoFit/>
          </a:bodyPr>
          <a:lstStyle/>
          <a:p>
            <a:pPr algn="ctr"/>
            <a:r>
              <a:rPr lang="en-US" sz="1200" dirty="0" smtClean="0">
                <a:solidFill>
                  <a:srgbClr val="FFFFFF"/>
                </a:solidFill>
              </a:rPr>
              <a:t>40 </a:t>
            </a:r>
            <a:r>
              <a:rPr lang="en-US" sz="1200" baseline="0" dirty="0" err="1" smtClean="0">
                <a:solidFill>
                  <a:srgbClr val="FFFFFF"/>
                </a:solidFill>
              </a:rPr>
              <a:t>ans</a:t>
            </a:r>
            <a:endParaRPr lang="en-US" sz="1200" dirty="0">
              <a:solidFill>
                <a:srgbClr val="FFFFFF"/>
              </a:solidFill>
            </a:endParaRPr>
          </a:p>
        </p:txBody>
      </p:sp>
      <p:sp>
        <p:nvSpPr>
          <p:cNvPr id="48" name="TextBox 47"/>
          <p:cNvSpPr txBox="1"/>
          <p:nvPr/>
        </p:nvSpPr>
        <p:spPr>
          <a:xfrm>
            <a:off x="3545839" y="2926294"/>
            <a:ext cx="1134533" cy="276999"/>
          </a:xfrm>
          <a:prstGeom prst="rect">
            <a:avLst/>
          </a:prstGeom>
          <a:noFill/>
        </p:spPr>
        <p:txBody>
          <a:bodyPr wrap="square" rtlCol="0">
            <a:spAutoFit/>
          </a:bodyPr>
          <a:lstStyle/>
          <a:p>
            <a:pPr algn="ctr"/>
            <a:r>
              <a:rPr lang="en-US" sz="1200" dirty="0" smtClean="0">
                <a:solidFill>
                  <a:srgbClr val="FFFFFF"/>
                </a:solidFill>
              </a:rPr>
              <a:t>360 </a:t>
            </a:r>
            <a:r>
              <a:rPr lang="en-US" sz="1200" baseline="0" dirty="0" err="1" smtClean="0">
                <a:solidFill>
                  <a:srgbClr val="FFFFFF"/>
                </a:solidFill>
              </a:rPr>
              <a:t>ans</a:t>
            </a:r>
            <a:endParaRPr lang="en-US" sz="1200" dirty="0">
              <a:solidFill>
                <a:srgbClr val="FFFFFF"/>
              </a:solidFill>
            </a:endParaRPr>
          </a:p>
        </p:txBody>
      </p:sp>
      <p:sp>
        <p:nvSpPr>
          <p:cNvPr id="49" name="TextBox 48"/>
          <p:cNvSpPr txBox="1"/>
          <p:nvPr/>
        </p:nvSpPr>
        <p:spPr>
          <a:xfrm>
            <a:off x="4680372" y="2926294"/>
            <a:ext cx="880535" cy="276999"/>
          </a:xfrm>
          <a:prstGeom prst="rect">
            <a:avLst/>
          </a:prstGeom>
          <a:noFill/>
        </p:spPr>
        <p:txBody>
          <a:bodyPr wrap="square" rtlCol="0">
            <a:spAutoFit/>
          </a:bodyPr>
          <a:lstStyle/>
          <a:p>
            <a:pPr algn="ctr"/>
            <a:r>
              <a:rPr lang="en-US" sz="1200" dirty="0" smtClean="0">
                <a:solidFill>
                  <a:srgbClr val="FFFFFF"/>
                </a:solidFill>
              </a:rPr>
              <a:t>120 </a:t>
            </a:r>
            <a:r>
              <a:rPr lang="en-US" sz="1200" baseline="0" dirty="0" err="1" smtClean="0">
                <a:solidFill>
                  <a:srgbClr val="FFFFFF"/>
                </a:solidFill>
              </a:rPr>
              <a:t>ans</a:t>
            </a:r>
            <a:endParaRPr lang="en-US" sz="1200" dirty="0">
              <a:solidFill>
                <a:srgbClr val="FFFFFF"/>
              </a:solidFill>
            </a:endParaRPr>
          </a:p>
        </p:txBody>
      </p:sp>
      <p:sp>
        <p:nvSpPr>
          <p:cNvPr id="50" name="TextBox 49"/>
          <p:cNvSpPr txBox="1"/>
          <p:nvPr/>
        </p:nvSpPr>
        <p:spPr>
          <a:xfrm>
            <a:off x="5560907" y="3118468"/>
            <a:ext cx="1168400" cy="276999"/>
          </a:xfrm>
          <a:prstGeom prst="rect">
            <a:avLst/>
          </a:prstGeom>
          <a:noFill/>
        </p:spPr>
        <p:txBody>
          <a:bodyPr wrap="square" rtlCol="0">
            <a:spAutoFit/>
          </a:bodyPr>
          <a:lstStyle/>
          <a:p>
            <a:pPr algn="ctr"/>
            <a:r>
              <a:rPr lang="en-US" sz="1200" dirty="0" smtClean="0">
                <a:solidFill>
                  <a:srgbClr val="FFFFFF"/>
                </a:solidFill>
              </a:rPr>
              <a:t>330 </a:t>
            </a:r>
            <a:r>
              <a:rPr lang="en-US" sz="1200" dirty="0" err="1" smtClean="0">
                <a:solidFill>
                  <a:srgbClr val="FFFFFF"/>
                </a:solidFill>
              </a:rPr>
              <a:t>ans</a:t>
            </a:r>
            <a:endParaRPr lang="en-US" sz="1200" dirty="0">
              <a:solidFill>
                <a:srgbClr val="FFFFFF"/>
              </a:solidFill>
            </a:endParaRPr>
          </a:p>
        </p:txBody>
      </p:sp>
      <p:sp>
        <p:nvSpPr>
          <p:cNvPr id="51" name="TextBox 50"/>
          <p:cNvSpPr txBox="1"/>
          <p:nvPr/>
        </p:nvSpPr>
        <p:spPr>
          <a:xfrm>
            <a:off x="6830907" y="3118468"/>
            <a:ext cx="687463" cy="276999"/>
          </a:xfrm>
          <a:prstGeom prst="rect">
            <a:avLst/>
          </a:prstGeom>
          <a:noFill/>
        </p:spPr>
        <p:txBody>
          <a:bodyPr wrap="square" rtlCol="0">
            <a:spAutoFit/>
          </a:bodyPr>
          <a:lstStyle/>
          <a:p>
            <a:pPr algn="ctr"/>
            <a:r>
              <a:rPr lang="en-US" sz="1200" dirty="0" smtClean="0">
                <a:solidFill>
                  <a:srgbClr val="FFFFFF"/>
                </a:solidFill>
              </a:rPr>
              <a:t>70 </a:t>
            </a:r>
            <a:r>
              <a:rPr lang="en-US" sz="1200" dirty="0" err="1" smtClean="0">
                <a:solidFill>
                  <a:srgbClr val="FFFFFF"/>
                </a:solidFill>
              </a:rPr>
              <a:t>ans</a:t>
            </a:r>
            <a:endParaRPr lang="en-US" sz="1200" dirty="0">
              <a:solidFill>
                <a:srgbClr val="FFFFFF"/>
              </a:solidFill>
            </a:endParaRPr>
          </a:p>
        </p:txBody>
      </p:sp>
      <p:sp>
        <p:nvSpPr>
          <p:cNvPr id="52" name="TextBox 51"/>
          <p:cNvSpPr txBox="1"/>
          <p:nvPr/>
        </p:nvSpPr>
        <p:spPr>
          <a:xfrm>
            <a:off x="7584440" y="3118468"/>
            <a:ext cx="1133764" cy="276999"/>
          </a:xfrm>
          <a:prstGeom prst="rect">
            <a:avLst/>
          </a:prstGeom>
          <a:noFill/>
        </p:spPr>
        <p:txBody>
          <a:bodyPr wrap="square" rtlCol="0">
            <a:spAutoFit/>
          </a:bodyPr>
          <a:lstStyle/>
          <a:p>
            <a:pPr algn="ctr"/>
            <a:r>
              <a:rPr lang="en-US" sz="1200" dirty="0" smtClean="0">
                <a:solidFill>
                  <a:srgbClr val="FFFFFF"/>
                </a:solidFill>
              </a:rPr>
              <a:t>500 </a:t>
            </a:r>
            <a:r>
              <a:rPr lang="en-US" sz="1200" dirty="0" err="1" smtClean="0">
                <a:solidFill>
                  <a:srgbClr val="FFFFFF"/>
                </a:solidFill>
              </a:rPr>
              <a:t>ans</a:t>
            </a:r>
            <a:endParaRPr lang="en-US" sz="1200" dirty="0">
              <a:solidFill>
                <a:srgbClr val="FFFFFF"/>
              </a:solidFill>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3016304" y="3188247"/>
            <a:ext cx="1185815" cy="801133"/>
            <a:chOff x="-3503037" y="2982222"/>
            <a:chExt cx="1771134" cy="801133"/>
          </a:xfrm>
        </p:grpSpPr>
        <p:pic>
          <p:nvPicPr>
            <p:cNvPr id="60" name="Picture 59"/>
            <p:cNvPicPr>
              <a:picLocks noChangeAspect="1"/>
            </p:cNvPicPr>
            <p:nvPr/>
          </p:nvPicPr>
          <p:blipFill>
            <a:blip r:embed="rId3"/>
            <a:stretch>
              <a:fillRect/>
            </a:stretch>
          </p:blipFill>
          <p:spPr>
            <a:xfrm>
              <a:off x="-2712122" y="2982222"/>
              <a:ext cx="203200" cy="431801"/>
            </a:xfrm>
            <a:prstGeom prst="rect">
              <a:avLst/>
            </a:prstGeom>
          </p:spPr>
        </p:pic>
        <p:sp>
          <p:nvSpPr>
            <p:cNvPr id="61" name="TextBox 60"/>
            <p:cNvSpPr txBox="1"/>
            <p:nvPr/>
          </p:nvSpPr>
          <p:spPr>
            <a:xfrm>
              <a:off x="-3503037" y="3414023"/>
              <a:ext cx="1771134" cy="369332"/>
            </a:xfrm>
            <a:prstGeom prst="rect">
              <a:avLst/>
            </a:prstGeom>
            <a:noFill/>
          </p:spPr>
          <p:txBody>
            <a:bodyPr wrap="square" rtlCol="0">
              <a:spAutoFit/>
            </a:bodyPr>
            <a:lstStyle/>
            <a:p>
              <a:r>
                <a:rPr lang="en-US" dirty="0" smtClean="0">
                  <a:solidFill>
                    <a:schemeClr val="bg1"/>
                  </a:solidFill>
                  <a:latin typeface="Cambria"/>
                  <a:cs typeface="Cambria"/>
                </a:rPr>
                <a:t>Les </a:t>
              </a:r>
              <a:r>
                <a:rPr lang="en-US" dirty="0" err="1" smtClean="0">
                  <a:solidFill>
                    <a:schemeClr val="bg1"/>
                  </a:solidFill>
                  <a:latin typeface="Cambria"/>
                  <a:cs typeface="Cambria"/>
                </a:rPr>
                <a:t>Juges</a:t>
              </a:r>
              <a:endParaRPr lang="en-US" dirty="0">
                <a:solidFill>
                  <a:schemeClr val="bg1"/>
                </a:solidFill>
                <a:latin typeface="Cambria"/>
                <a:cs typeface="Cambria"/>
              </a:endParaRPr>
            </a:p>
          </p:txBody>
        </p:sp>
      </p:grpSp>
      <p:pic>
        <p:nvPicPr>
          <p:cNvPr id="29" name="Picture 4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11"/>
          <p:cNvSpPr txBox="1">
            <a:spLocks/>
          </p:cNvSpPr>
          <p:nvPr/>
        </p:nvSpPr>
        <p:spPr>
          <a:xfrm>
            <a:off x="690987" y="4090221"/>
            <a:ext cx="7685371" cy="1354140"/>
          </a:xfrm>
          <a:prstGeom prst="rect">
            <a:avLst/>
          </a:prstGeom>
          <a:noFill/>
          <a:ln>
            <a:noFill/>
          </a:ln>
          <a:effectLst/>
        </p:spPr>
        <p:txBody>
          <a:bodyPr vert="horz"/>
          <a:lstStyle>
            <a:lvl1pPr marL="0" indent="0" algn="l" rtl="0" eaLnBrk="0" fontAlgn="base" hangingPunct="0">
              <a:spcBef>
                <a:spcPts val="0"/>
              </a:spcBef>
              <a:spcAft>
                <a:spcPct val="0"/>
              </a:spcAft>
              <a:buNone/>
              <a:defRPr kumimoji="1" sz="2400">
                <a:solidFill>
                  <a:srgbClr val="3599D9"/>
                </a:solidFill>
                <a:latin typeface="Cambria"/>
                <a:ea typeface="+mn-ea"/>
                <a:cs typeface="Cambri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endParaRPr lang="en-GB" dirty="0"/>
          </a:p>
        </p:txBody>
      </p:sp>
    </p:spTree>
    <p:extLst>
      <p:ext uri="{BB962C8B-B14F-4D97-AF65-F5344CB8AC3E}">
        <p14:creationId xmlns:p14="http://schemas.microsoft.com/office/powerpoint/2010/main" val="208496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a:t>J</a:t>
            </a:r>
            <a:r>
              <a:rPr lang="fr-FR" dirty="0" err="1"/>
              <a:t>osué</a:t>
            </a:r>
            <a:r>
              <a:rPr lang="fr-FR" dirty="0"/>
              <a:t> meurt à l’âge de 110 ans. </a:t>
            </a:r>
            <a:endParaRPr lang="fr-FR" dirty="0" smtClean="0"/>
          </a:p>
          <a:p>
            <a:r>
              <a:rPr lang="fr-CH" dirty="0" smtClean="0"/>
              <a:t>Une </a:t>
            </a:r>
            <a:r>
              <a:rPr lang="fr-CH" dirty="0"/>
              <a:t>nouvelle génération se lève.</a:t>
            </a:r>
            <a:endParaRPr lang="en-GB" dirty="0"/>
          </a:p>
          <a:p>
            <a:pPr lvl="2"/>
            <a:r>
              <a:rPr lang="fr-CH" dirty="0" smtClean="0"/>
              <a:t>Les </a:t>
            </a:r>
            <a:r>
              <a:rPr lang="fr-CH" dirty="0"/>
              <a:t>enfants d'Israël firent alors ce qui déplaît à l'Eternel, et servirent les Baals …Ils abandonnèrent l'Eternel et servirent Baal. Jug 2,11-13</a:t>
            </a:r>
            <a:endParaRPr lang="en-GB" dirty="0"/>
          </a:p>
          <a:p>
            <a:endParaRPr lang="fr-FR" dirty="0"/>
          </a:p>
        </p:txBody>
      </p:sp>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4006850"/>
            <a:ext cx="9166150" cy="2851150"/>
          </a:xfrm>
        </p:spPr>
      </p:pic>
      <p:sp>
        <p:nvSpPr>
          <p:cNvPr id="9" name="Text Box 13"/>
          <p:cNvSpPr txBox="1">
            <a:spLocks noChangeArrowheads="1"/>
          </p:cNvSpPr>
          <p:nvPr/>
        </p:nvSpPr>
        <p:spPr bwMode="auto">
          <a:xfrm>
            <a:off x="8634148" y="6560717"/>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22233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L'ange de l'Eternel déclare au peuple:</a:t>
            </a:r>
            <a:endParaRPr lang="en-GB" dirty="0"/>
          </a:p>
          <a:p>
            <a:pPr lvl="2"/>
            <a:r>
              <a:rPr lang="fr-FR" dirty="0"/>
              <a:t>Je vous ai fait monter hors d'Égypte, et je vous ai amenés dans le pays que j'ai juré à vos pères de vous donner. J'ai dit : Jamais je ne romprai mon alliance avec vous; Quant à vous, vous ne conclurez pas d’alliance avec les habitants de ce pays, vous démolirez leurs autels.’ Mais vous ne m'avez pas obéi. Pourquoi avez-vous fait cela?</a:t>
            </a:r>
            <a:r>
              <a:rPr lang="fr-CH" dirty="0"/>
              <a:t> Jug 2,1-2</a:t>
            </a:r>
            <a:endParaRPr lang="en-GB" dirty="0"/>
          </a:p>
          <a:p>
            <a:r>
              <a:rPr lang="fr-FR" dirty="0" smtClean="0"/>
              <a:t> </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044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avoir entendu ces paroles, tout le peuple d'Israël se met à se lamenter et à pleurer. </a:t>
            </a:r>
            <a:endParaRPr lang="fr-CH" dirty="0" smtClean="0"/>
          </a:p>
          <a:p>
            <a:r>
              <a:rPr lang="fr-CH" dirty="0" smtClean="0"/>
              <a:t>Des </a:t>
            </a:r>
            <a:r>
              <a:rPr lang="fr-CH" dirty="0"/>
              <a:t>sacrifices à l'Eternel sont offerts</a:t>
            </a:r>
            <a:r>
              <a:rPr lang="fr-CH" dirty="0" smtClean="0"/>
              <a:t>.</a:t>
            </a:r>
          </a:p>
          <a:p>
            <a:r>
              <a:rPr lang="fr-CH" dirty="0"/>
              <a:t>Alors l'Eternel se met en colère contre le peuple. </a:t>
            </a:r>
          </a:p>
          <a:p>
            <a:pPr lvl="1"/>
            <a:r>
              <a:rPr lang="fr-CH" dirty="0"/>
              <a:t>Il les abandonne aux violences de pillards qui les dépouillent. </a:t>
            </a:r>
          </a:p>
          <a:p>
            <a:pPr lvl="1"/>
            <a:r>
              <a:rPr lang="fr-CH" dirty="0"/>
              <a:t>Il les livre au pouvoir de leurs ennemis d'alentour.</a:t>
            </a:r>
            <a:endParaRPr lang="en-GB" dirty="0"/>
          </a:p>
          <a:p>
            <a:endParaRPr lang="en-GB" dirty="0"/>
          </a:p>
          <a:p>
            <a:r>
              <a:rPr lang="fr-FR" dirty="0"/>
              <a:t> </a:t>
            </a:r>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965849" y="6581775"/>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4003086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Est</a:t>
            </a:r>
            <a:r>
              <a:rPr lang="fr-CH" dirty="0"/>
              <a:t>-ce qu'on vit dans une famille chrétienne? </a:t>
            </a:r>
            <a:endParaRPr lang="fr-CH" dirty="0" smtClean="0"/>
          </a:p>
          <a:p>
            <a:r>
              <a:rPr lang="fr-CH" dirty="0" smtClean="0"/>
              <a:t>C'est </a:t>
            </a:r>
            <a:r>
              <a:rPr lang="fr-CH" dirty="0"/>
              <a:t>magnifique. </a:t>
            </a:r>
            <a:endParaRPr lang="fr-CH" dirty="0" smtClean="0"/>
          </a:p>
          <a:p>
            <a:r>
              <a:rPr lang="fr-CH" dirty="0" smtClean="0"/>
              <a:t>Mais </a:t>
            </a:r>
            <a:r>
              <a:rPr lang="fr-CH" dirty="0"/>
              <a:t>attention: L'acquisition de la foi n'est pas héréditaire!</a:t>
            </a:r>
            <a:endParaRPr lang="en-GB" dirty="0"/>
          </a:p>
          <a:p>
            <a:pPr lvl="2"/>
            <a:r>
              <a:rPr lang="fr-FR" dirty="0"/>
              <a:t>Celui qui croit au Fils a la vie éternelle; celui qui ne croit pas au Fils ne verra pas la vie, mais la colère de Dieu reste au contraire sur lui</a:t>
            </a:r>
            <a:r>
              <a:rPr lang="fr-CH" dirty="0"/>
              <a:t>. Jn </a:t>
            </a:r>
            <a:r>
              <a:rPr lang="fr-CH" dirty="0" smtClean="0"/>
              <a:t>3,36</a:t>
            </a:r>
            <a:endParaRPr lang="en-GB" dirty="0"/>
          </a:p>
        </p:txBody>
      </p:sp>
      <p:sp>
        <p:nvSpPr>
          <p:cNvPr id="6" name="Text Box 13"/>
          <p:cNvSpPr txBox="1">
            <a:spLocks noChangeArrowheads="1"/>
          </p:cNvSpPr>
          <p:nvPr/>
        </p:nvSpPr>
        <p:spPr bwMode="auto">
          <a:xfrm>
            <a:off x="8727584" y="6058430"/>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823036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L'épître </a:t>
            </a:r>
            <a:r>
              <a:rPr lang="fr-CH" dirty="0"/>
              <a:t>aux Hébreux nous donne une consigne:</a:t>
            </a:r>
            <a:endParaRPr lang="en-GB" dirty="0"/>
          </a:p>
          <a:p>
            <a:pPr lvl="2"/>
            <a:r>
              <a:rPr lang="fr-FR" dirty="0"/>
              <a:t>Souvenez-vous de vos conducteurs qui vous ont annoncé la parole de Dieu. Considérez quel est le bilan de leur vie et imitez leur foi. </a:t>
            </a:r>
            <a:r>
              <a:rPr lang="fr-FR" dirty="0" err="1"/>
              <a:t>Hbr</a:t>
            </a:r>
            <a:r>
              <a:rPr lang="fr-FR" dirty="0"/>
              <a:t> 13,7</a:t>
            </a:r>
            <a:endParaRPr lang="en-GB" dirty="0"/>
          </a:p>
          <a:p>
            <a:r>
              <a:rPr lang="fr-CH" dirty="0"/>
              <a:t>La bible nous montre des quantités de "modèles" à suivre:  </a:t>
            </a:r>
            <a:endParaRPr lang="fr-CH" dirty="0" smtClean="0"/>
          </a:p>
          <a:p>
            <a:pPr lvl="1"/>
            <a:r>
              <a:rPr lang="fr-CH" dirty="0" smtClean="0"/>
              <a:t>Joseph</a:t>
            </a:r>
            <a:r>
              <a:rPr lang="fr-CH" dirty="0"/>
              <a:t>, Gédéon, Daniel, Néhémie, </a:t>
            </a:r>
            <a:r>
              <a:rPr lang="fr-CH" dirty="0" smtClean="0"/>
              <a:t>…</a:t>
            </a:r>
          </a:p>
          <a:p>
            <a:r>
              <a:rPr lang="fr-CH" dirty="0"/>
              <a:t>Encourageons-nous à lire également les histoires des "héros de la foi" ayant vécu avant </a:t>
            </a:r>
            <a:r>
              <a:rPr lang="fr-CH" dirty="0" smtClean="0"/>
              <a:t>nous.</a:t>
            </a:r>
            <a:endParaRPr lang="en-GB" dirty="0"/>
          </a:p>
          <a:p>
            <a:r>
              <a:rPr lang="fr-CH" dirty="0"/>
              <a:t>Toutes ces lectures sont utiles pour nous encourager à grandir dans la foi.</a:t>
            </a:r>
            <a:endParaRPr lang="en-GB" dirty="0"/>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548155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suscite des chefs au peuple d'Israël.</a:t>
            </a:r>
            <a:endParaRPr lang="en-GB" dirty="0"/>
          </a:p>
          <a:p>
            <a:pPr lvl="2"/>
            <a:r>
              <a:rPr lang="fr-FR" dirty="0"/>
              <a:t>Mais ils n'écoutèrent même pas leurs juges, car ils se prostituèrent à d'autres dieux en se prosternant devant eux. Ils se détournèrent bien vite de la voie qu'avaient suivie leurs ancêtres et ils n'obéirent pas comme eux aux commandements de l'Eternel. </a:t>
            </a:r>
            <a:r>
              <a:rPr lang="fr-FR" dirty="0" err="1"/>
              <a:t>Jug</a:t>
            </a:r>
            <a:r>
              <a:rPr lang="fr-FR" dirty="0"/>
              <a:t> </a:t>
            </a:r>
            <a:r>
              <a:rPr lang="fr-FR" dirty="0" smtClean="0"/>
              <a:t>2,17</a:t>
            </a:r>
          </a:p>
          <a:p>
            <a:r>
              <a:rPr lang="fr-CH" dirty="0"/>
              <a:t>Pour mettre son peuple à l'épreuve, l'Eternel laisse subsister des peuples dans le pays:</a:t>
            </a:r>
            <a:endParaRPr lang="en-GB" dirty="0"/>
          </a:p>
          <a:p>
            <a:pPr lvl="2"/>
            <a:r>
              <a:rPr lang="fr-FR" dirty="0"/>
              <a:t>Les Israélites habitèrent au milieu des Cananéens, des Hittites, des </a:t>
            </a:r>
            <a:r>
              <a:rPr lang="fr-FR" dirty="0" err="1"/>
              <a:t>Amoréens</a:t>
            </a:r>
            <a:r>
              <a:rPr lang="fr-FR" dirty="0"/>
              <a:t>, des </a:t>
            </a:r>
            <a:r>
              <a:rPr lang="fr-FR" dirty="0" err="1"/>
              <a:t>Phéréziens</a:t>
            </a:r>
            <a:r>
              <a:rPr lang="fr-FR" dirty="0"/>
              <a:t>, des </a:t>
            </a:r>
            <a:r>
              <a:rPr lang="fr-FR" dirty="0" err="1"/>
              <a:t>Héviens</a:t>
            </a:r>
            <a:r>
              <a:rPr lang="fr-FR" dirty="0"/>
              <a:t> et des </a:t>
            </a:r>
            <a:r>
              <a:rPr lang="fr-FR" dirty="0" err="1"/>
              <a:t>Jébusiens</a:t>
            </a:r>
            <a:r>
              <a:rPr lang="fr-FR" dirty="0"/>
              <a:t>. Ils prirent leurs filles pour femmes, ils donnèrent leurs propres filles à leurs fils, et ils servirent leurs dieux. </a:t>
            </a:r>
            <a:r>
              <a:rPr lang="fr-FR" dirty="0" err="1"/>
              <a:t>Jug</a:t>
            </a:r>
            <a:r>
              <a:rPr lang="fr-FR" dirty="0"/>
              <a:t> </a:t>
            </a:r>
            <a:r>
              <a:rPr lang="fr-FR" dirty="0" smtClean="0"/>
              <a:t>3,5</a:t>
            </a:r>
            <a:endParaRPr lang="en-GB" dirty="0"/>
          </a:p>
        </p:txBody>
      </p:sp>
    </p:spTree>
    <p:extLst>
      <p:ext uri="{BB962C8B-B14F-4D97-AF65-F5344CB8AC3E}">
        <p14:creationId xmlns:p14="http://schemas.microsoft.com/office/powerpoint/2010/main" val="1978527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La génération née après la sortie du désert doit également faire l'expérience de la guerre. </a:t>
            </a:r>
          </a:p>
          <a:p>
            <a:r>
              <a:rPr lang="fr-CH" dirty="0" smtClean="0"/>
              <a:t>Elle </a:t>
            </a:r>
            <a:r>
              <a:rPr lang="fr-CH" dirty="0"/>
              <a:t>doit découvrir les forces qu'on peut avoir quand on demande l'aide de l'Eternel.</a:t>
            </a:r>
            <a:endParaRPr lang="en-GB" dirty="0"/>
          </a:p>
          <a:p>
            <a:pPr lvl="2"/>
            <a:r>
              <a:rPr lang="fr-FR" dirty="0"/>
              <a:t>Il voulait seulement que les générations des Israélites, ceux qui ne l'avaient pas connue auparavant, connaissent et apprennent la guerre</a:t>
            </a:r>
            <a:r>
              <a:rPr lang="fr-CH" dirty="0"/>
              <a:t>. Jug 3,2	</a:t>
            </a:r>
            <a:endParaRPr lang="en-GB" dirty="0"/>
          </a:p>
        </p:txBody>
      </p:sp>
    </p:spTree>
    <p:extLst>
      <p:ext uri="{BB962C8B-B14F-4D97-AF65-F5344CB8AC3E}">
        <p14:creationId xmlns:p14="http://schemas.microsoft.com/office/powerpoint/2010/main" val="170072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La </a:t>
            </a:r>
            <a:r>
              <a:rPr lang="fr-CH" dirty="0"/>
              <a:t>vie chrétienne n'est pas une vie contemplative!</a:t>
            </a:r>
            <a:endParaRPr lang="en-GB" dirty="0"/>
          </a:p>
          <a:p>
            <a:pPr lvl="2"/>
            <a:r>
              <a:rPr lang="fr-FR" dirty="0"/>
              <a:t>Heureux l'homme qui tient bon face à la tentation car, après avoir fait ses preuves, il recevra la couronne de la vie que le Seigneur a promise à ceux qui l'aiment</a:t>
            </a:r>
            <a:r>
              <a:rPr lang="fr-CH" dirty="0"/>
              <a:t>. Jq </a:t>
            </a:r>
            <a:r>
              <a:rPr lang="fr-CH" dirty="0" smtClean="0"/>
              <a:t>1,12</a:t>
            </a:r>
            <a:endParaRPr lang="en-GB" dirty="0"/>
          </a:p>
          <a:p>
            <a:r>
              <a:rPr lang="fr-CH" dirty="0"/>
              <a:t>L'apôtre Paul dit à Timothée:</a:t>
            </a:r>
            <a:endParaRPr lang="en-GB" dirty="0"/>
          </a:p>
          <a:p>
            <a:pPr lvl="2"/>
            <a:r>
              <a:rPr lang="fr-CH" dirty="0"/>
              <a:t>Souffre avec moi, comme un bon soldat de Jésus-Christ. 2Tim 2,3	</a:t>
            </a:r>
            <a:endParaRPr lang="en-GB" dirty="0"/>
          </a:p>
        </p:txBody>
      </p:sp>
      <p:sp>
        <p:nvSpPr>
          <p:cNvPr id="6" name="Text Box 13"/>
          <p:cNvSpPr txBox="1">
            <a:spLocks noChangeArrowheads="1"/>
          </p:cNvSpPr>
          <p:nvPr/>
        </p:nvSpPr>
        <p:spPr bwMode="auto">
          <a:xfrm>
            <a:off x="8721806" y="6058430"/>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541906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était interdit pour un Israélite de se marier avec une personne d'un autre peuple.</a:t>
            </a:r>
            <a:endParaRPr lang="en-GB" dirty="0"/>
          </a:p>
          <a:p>
            <a:pPr lvl="2"/>
            <a:r>
              <a:rPr lang="fr-FR" dirty="0"/>
              <a:t>Tu ne contracteras pas de mariage avec ces peuples, tu ne donneras pas tes filles en mariage à leurs fils et tu ne prendras pas leurs filles comme femmes pour tes fils</a:t>
            </a:r>
            <a:r>
              <a:rPr lang="fr-CH" dirty="0"/>
              <a:t>; Dt 7,3</a:t>
            </a:r>
            <a:endParaRPr lang="en-GB" dirty="0"/>
          </a:p>
          <a:p>
            <a:r>
              <a:rPr lang="fr-CH" dirty="0"/>
              <a:t>Pourquoi?</a:t>
            </a:r>
            <a:endParaRPr lang="en-GB" dirty="0"/>
          </a:p>
          <a:p>
            <a:pPr lvl="2"/>
            <a:r>
              <a:rPr lang="fr-FR" dirty="0"/>
              <a:t>ils détourneraient tes fils de moi et ils serviraient d'autres dieux. Alors la colère de l'Eternel s'enflammerait contre vous et il te détruirait bien vite.</a:t>
            </a:r>
            <a:r>
              <a:rPr lang="fr-CH" dirty="0"/>
              <a:t>. Dt 7,4	</a:t>
            </a:r>
            <a:endParaRPr lang="en-GB" dirty="0"/>
          </a:p>
          <a:p>
            <a:endParaRPr lang="fr-FR" dirty="0"/>
          </a:p>
        </p:txBody>
      </p:sp>
    </p:spTree>
    <p:extLst>
      <p:ext uri="{BB962C8B-B14F-4D97-AF65-F5344CB8AC3E}">
        <p14:creationId xmlns:p14="http://schemas.microsoft.com/office/powerpoint/2010/main" val="4179963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Israélites font ce qui est mauvais aux yeux de l'Eternel. </a:t>
            </a:r>
            <a:endParaRPr lang="fr-CH" dirty="0" smtClean="0"/>
          </a:p>
          <a:p>
            <a:pPr lvl="1"/>
            <a:r>
              <a:rPr lang="fr-CH" dirty="0" smtClean="0"/>
              <a:t>Ils </a:t>
            </a:r>
            <a:r>
              <a:rPr lang="fr-CH" dirty="0"/>
              <a:t>oublient leur </a:t>
            </a:r>
            <a:r>
              <a:rPr lang="fr-CH" dirty="0" smtClean="0"/>
              <a:t>Dieu et adorent </a:t>
            </a:r>
            <a:r>
              <a:rPr lang="fr-CH" dirty="0"/>
              <a:t>d'autres dieux. </a:t>
            </a:r>
            <a:endParaRPr lang="fr-CH" dirty="0" smtClean="0"/>
          </a:p>
          <a:p>
            <a:r>
              <a:rPr lang="fr-CH" dirty="0" smtClean="0"/>
              <a:t>L'Eternel </a:t>
            </a:r>
            <a:r>
              <a:rPr lang="fr-CH" dirty="0"/>
              <a:t>les livre au roi de Mésopotamie qui les assujettit durant 8 ans. </a:t>
            </a:r>
            <a:endParaRPr lang="fr-CH" dirty="0" smtClean="0"/>
          </a:p>
          <a:p>
            <a:r>
              <a:rPr lang="fr-CH" dirty="0" smtClean="0"/>
              <a:t>Le </a:t>
            </a:r>
            <a:r>
              <a:rPr lang="fr-CH" dirty="0"/>
              <a:t>peuple crie à l'Eternel qui lui suscite un libérateur: Othniel. </a:t>
            </a:r>
            <a:endParaRPr lang="fr-CH" dirty="0" smtClean="0"/>
          </a:p>
          <a:p>
            <a:r>
              <a:rPr lang="fr-CH" dirty="0" smtClean="0"/>
              <a:t>Neveu </a:t>
            </a:r>
            <a:r>
              <a:rPr lang="fr-CH" dirty="0"/>
              <a:t>de Caleb, il dirige Israël et part en guerre contre le roi de Mésopotamie</a:t>
            </a:r>
            <a:r>
              <a:rPr lang="fr-CH" dirty="0" smtClean="0"/>
              <a:t>.</a:t>
            </a:r>
            <a:endParaRPr lang="en-GB" dirty="0"/>
          </a:p>
        </p:txBody>
      </p:sp>
      <p:sp>
        <p:nvSpPr>
          <p:cNvPr id="4" name="Titre 3"/>
          <p:cNvSpPr>
            <a:spLocks noGrp="1"/>
          </p:cNvSpPr>
          <p:nvPr>
            <p:ph type="title"/>
          </p:nvPr>
        </p:nvSpPr>
        <p:spPr/>
        <p:txBody>
          <a:bodyPr/>
          <a:lstStyle/>
          <a:p>
            <a:r>
              <a:rPr lang="fr-CH" dirty="0"/>
              <a:t>Le juge </a:t>
            </a:r>
            <a:r>
              <a:rPr lang="fr-CH" dirty="0" smtClean="0"/>
              <a:t>Othniel</a:t>
            </a:r>
            <a:endParaRPr lang="fr-FR" dirty="0"/>
          </a:p>
        </p:txBody>
      </p:sp>
    </p:spTree>
    <p:extLst>
      <p:ext uri="{BB962C8B-B14F-4D97-AF65-F5344CB8AC3E}">
        <p14:creationId xmlns:p14="http://schemas.microsoft.com/office/powerpoint/2010/main" val="41332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62000" y="1004293"/>
            <a:ext cx="8787267" cy="5172605"/>
          </a:xfrm>
        </p:spPr>
        <p:txBody>
          <a:bodyPr/>
          <a:lstStyle/>
          <a:p>
            <a:r>
              <a:rPr lang="fr-CH" dirty="0"/>
              <a:t>Le livre des Juges raconte l'histoire de 11 hommes et une femme établis comme juges sur Israël. </a:t>
            </a:r>
          </a:p>
          <a:p>
            <a:pPr lvl="1"/>
            <a:r>
              <a:rPr lang="fr-CH" dirty="0"/>
              <a:t>Cette histoire couvre une période d'environ 360 ans.  </a:t>
            </a:r>
          </a:p>
          <a:p>
            <a:pPr lvl="1"/>
            <a:r>
              <a:rPr lang="fr-CH" dirty="0"/>
              <a:t>La période des Juges se situe entre la mort de Josué et le début de la royauté en Israël.</a:t>
            </a:r>
            <a:endParaRPr lang="en-GB" dirty="0"/>
          </a:p>
          <a:p>
            <a:endParaRPr lang="fr-FR" dirty="0"/>
          </a:p>
        </p:txBody>
      </p:sp>
      <p:pic>
        <p:nvPicPr>
          <p:cNvPr id="5" name="Espace réservé pour une image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2225" y="3714750"/>
            <a:ext cx="9166225" cy="3159125"/>
          </a:xfrm>
        </p:spPr>
      </p:pic>
      <p:sp>
        <p:nvSpPr>
          <p:cNvPr id="6" name="Text Box 13"/>
          <p:cNvSpPr txBox="1">
            <a:spLocks noChangeArrowheads="1"/>
          </p:cNvSpPr>
          <p:nvPr/>
        </p:nvSpPr>
        <p:spPr bwMode="auto">
          <a:xfrm>
            <a:off x="8621970" y="6581570"/>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16014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Fotolia_13880778_Subscription_XL.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CH" dirty="0" smtClean="0"/>
              <a:t>On </a:t>
            </a:r>
            <a:r>
              <a:rPr lang="fr-CH" dirty="0"/>
              <a:t>peut prier pour tant de choses! </a:t>
            </a:r>
            <a:endParaRPr lang="fr-CH" dirty="0" smtClean="0"/>
          </a:p>
          <a:p>
            <a:r>
              <a:rPr lang="fr-CH" dirty="0" smtClean="0"/>
              <a:t>Par </a:t>
            </a:r>
            <a:r>
              <a:rPr lang="fr-CH" dirty="0"/>
              <a:t>exemple pour l'Eglise locale, on peut demander </a:t>
            </a:r>
            <a:endParaRPr lang="fr-CH" dirty="0" smtClean="0"/>
          </a:p>
          <a:p>
            <a:pPr lvl="1"/>
            <a:r>
              <a:rPr lang="fr-CH" dirty="0" smtClean="0"/>
              <a:t>le </a:t>
            </a:r>
            <a:r>
              <a:rPr lang="fr-CH" dirty="0"/>
              <a:t>don d'évangélistes, </a:t>
            </a:r>
            <a:endParaRPr lang="fr-CH" dirty="0" smtClean="0"/>
          </a:p>
          <a:p>
            <a:pPr lvl="1"/>
            <a:r>
              <a:rPr lang="fr-CH" dirty="0" smtClean="0"/>
              <a:t>le </a:t>
            </a:r>
            <a:r>
              <a:rPr lang="fr-CH" dirty="0"/>
              <a:t>don de s'occuper des enfants, des jeunes, des personnes âgées, </a:t>
            </a:r>
            <a:endParaRPr lang="fr-CH" dirty="0" smtClean="0"/>
          </a:p>
          <a:p>
            <a:pPr lvl="1"/>
            <a:r>
              <a:rPr lang="fr-CH" dirty="0" smtClean="0"/>
              <a:t>le </a:t>
            </a:r>
            <a:r>
              <a:rPr lang="fr-CH" dirty="0"/>
              <a:t>don d'explication de la bible </a:t>
            </a:r>
            <a:endParaRPr lang="fr-CH" dirty="0" smtClean="0"/>
          </a:p>
          <a:p>
            <a:pPr lvl="1"/>
            <a:r>
              <a:rPr lang="fr-CH" dirty="0" smtClean="0"/>
              <a:t>… </a:t>
            </a:r>
            <a:r>
              <a:rPr lang="fr-CH" dirty="0"/>
              <a:t>et on peut prier pour une quantité d'autres sujets</a:t>
            </a:r>
            <a:r>
              <a:rPr lang="fr-CH" dirty="0" smtClean="0"/>
              <a:t>!</a:t>
            </a:r>
          </a:p>
          <a:p>
            <a:r>
              <a:rPr lang="fr-CH" dirty="0" smtClean="0"/>
              <a:t> </a:t>
            </a:r>
            <a:endParaRPr lang="fr-FR" dirty="0"/>
          </a:p>
        </p:txBody>
      </p:sp>
      <p:sp>
        <p:nvSpPr>
          <p:cNvPr id="8" name="Text Box 13"/>
          <p:cNvSpPr txBox="1">
            <a:spLocks noChangeArrowheads="1"/>
          </p:cNvSpPr>
          <p:nvPr/>
        </p:nvSpPr>
        <p:spPr bwMode="auto">
          <a:xfrm>
            <a:off x="2965849" y="6581775"/>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331523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89340680.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CH" dirty="0" smtClean="0"/>
              <a:t>Notre </a:t>
            </a:r>
            <a:r>
              <a:rPr lang="fr-CH" dirty="0"/>
              <a:t>vie spirituelle est à la baisse?  </a:t>
            </a:r>
            <a:endParaRPr lang="fr-CH" dirty="0" smtClean="0"/>
          </a:p>
          <a:p>
            <a:r>
              <a:rPr lang="fr-CH" dirty="0" smtClean="0"/>
              <a:t>Supplions </a:t>
            </a:r>
            <a:r>
              <a:rPr lang="fr-CH" dirty="0"/>
              <a:t>le Seigneur de nous faire retrouver sa joie et sa communion. </a:t>
            </a:r>
            <a:endParaRPr lang="fr-CH" dirty="0" smtClean="0"/>
          </a:p>
          <a:p>
            <a:r>
              <a:rPr lang="fr-CH" dirty="0" smtClean="0"/>
              <a:t>Recherchons </a:t>
            </a:r>
            <a:r>
              <a:rPr lang="fr-CH" dirty="0"/>
              <a:t>ce qui nous a éloigné de Jésus, </a:t>
            </a:r>
            <a:endParaRPr lang="fr-CH" dirty="0" smtClean="0"/>
          </a:p>
          <a:p>
            <a:pPr lvl="1"/>
            <a:r>
              <a:rPr lang="fr-CH" dirty="0" smtClean="0"/>
              <a:t>confessons</a:t>
            </a:r>
            <a:r>
              <a:rPr lang="fr-CH" dirty="0"/>
              <a:t>-le, </a:t>
            </a:r>
            <a:endParaRPr lang="fr-CH" dirty="0" smtClean="0"/>
          </a:p>
          <a:p>
            <a:pPr lvl="1"/>
            <a:r>
              <a:rPr lang="fr-CH" dirty="0" smtClean="0"/>
              <a:t>abandonnons</a:t>
            </a:r>
            <a:r>
              <a:rPr lang="fr-CH" dirty="0"/>
              <a:t>-le</a:t>
            </a:r>
            <a:r>
              <a:rPr lang="fr-CH" dirty="0" smtClean="0"/>
              <a:t>.</a:t>
            </a:r>
            <a:endParaRPr lang="fr-FR" dirty="0"/>
          </a:p>
        </p:txBody>
      </p:sp>
      <p:sp>
        <p:nvSpPr>
          <p:cNvPr id="7" name="Text Box 13"/>
          <p:cNvSpPr txBox="1">
            <a:spLocks noChangeArrowheads="1"/>
          </p:cNvSpPr>
          <p:nvPr/>
        </p:nvSpPr>
        <p:spPr bwMode="auto">
          <a:xfrm>
            <a:off x="8727584" y="6058430"/>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2827336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la mort d'Othniel, le peuple d'Israël s'éloigne à nouveau de l'Eternel. </a:t>
            </a:r>
            <a:endParaRPr lang="fr-CH" dirty="0" smtClean="0"/>
          </a:p>
          <a:p>
            <a:r>
              <a:rPr lang="fr-CH" dirty="0" smtClean="0"/>
              <a:t>L'Eternel </a:t>
            </a:r>
            <a:r>
              <a:rPr lang="fr-CH" dirty="0"/>
              <a:t>dresse alors Eglon, roi de Moab, contre Israël.  </a:t>
            </a:r>
            <a:endParaRPr lang="fr-CH" dirty="0" smtClean="0"/>
          </a:p>
          <a:p>
            <a:r>
              <a:rPr lang="fr-CH" dirty="0" smtClean="0"/>
              <a:t>Les </a:t>
            </a:r>
            <a:r>
              <a:rPr lang="fr-CH" dirty="0"/>
              <a:t>Moabites battent Israël, s'emparent de Jéricho et assujettissent Israël durant 18 ans</a:t>
            </a:r>
            <a:r>
              <a:rPr lang="fr-CH" dirty="0" smtClean="0"/>
              <a:t>.</a:t>
            </a:r>
            <a:endParaRPr lang="en-GB" dirty="0"/>
          </a:p>
          <a:p>
            <a:pPr lvl="1"/>
            <a:r>
              <a:rPr lang="fr-CH" dirty="0"/>
              <a:t>Josué avait détruit c</a:t>
            </a:r>
            <a:r>
              <a:rPr lang="fr-CH" dirty="0" smtClean="0"/>
              <a:t>ette ville. </a:t>
            </a:r>
          </a:p>
          <a:p>
            <a:pPr lvl="1"/>
            <a:r>
              <a:rPr lang="fr-CH" dirty="0" smtClean="0"/>
              <a:t>Elle </a:t>
            </a:r>
            <a:r>
              <a:rPr lang="fr-CH" dirty="0"/>
              <a:t>symbolise la victoire d'Israël sur les ennemis de Dieu. </a:t>
            </a:r>
            <a:endParaRPr lang="fr-CH" dirty="0" smtClean="0"/>
          </a:p>
          <a:p>
            <a:pPr lvl="1"/>
            <a:r>
              <a:rPr lang="fr-CH" dirty="0" smtClean="0"/>
              <a:t>En </a:t>
            </a:r>
            <a:r>
              <a:rPr lang="fr-CH" dirty="0"/>
              <a:t>s‘y installant, Eglon souligne l'humiliation d'Israël</a:t>
            </a:r>
            <a:r>
              <a:rPr lang="fr-CH" dirty="0" smtClean="0"/>
              <a:t>.</a:t>
            </a:r>
            <a:endParaRPr lang="en-GB" dirty="0"/>
          </a:p>
        </p:txBody>
      </p:sp>
    </p:spTree>
    <p:extLst>
      <p:ext uri="{BB962C8B-B14F-4D97-AF65-F5344CB8AC3E}">
        <p14:creationId xmlns:p14="http://schemas.microsoft.com/office/powerpoint/2010/main" val="3860297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621855" y="6436709"/>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chemeClr val="bg1"/>
                </a:solidFill>
                <a:latin typeface="Cambria"/>
                <a:cs typeface="Cambria"/>
              </a:rPr>
              <a:t>PL</a:t>
            </a:r>
            <a:endParaRPr lang="fr-FR" sz="1200" b="0" dirty="0">
              <a:solidFill>
                <a:schemeClr val="bg1"/>
              </a:solidFill>
              <a:latin typeface="Cambria"/>
              <a:cs typeface="Cambria"/>
            </a:endParaRPr>
          </a:p>
        </p:txBody>
      </p:sp>
      <p:sp>
        <p:nvSpPr>
          <p:cNvPr id="7" name="Text Box 13"/>
          <p:cNvSpPr txBox="1">
            <a:spLocks noChangeArrowheads="1"/>
          </p:cNvSpPr>
          <p:nvPr/>
        </p:nvSpPr>
        <p:spPr bwMode="auto">
          <a:xfrm>
            <a:off x="3896553" y="6429161"/>
            <a:ext cx="1129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chemeClr val="bg1"/>
                </a:solidFill>
                <a:latin typeface="Cambria"/>
                <a:cs typeface="Cambria"/>
              </a:rPr>
              <a:t>Jéricho</a:t>
            </a:r>
            <a:endParaRPr lang="fr-FR" sz="1800" b="0" dirty="0">
              <a:solidFill>
                <a:schemeClr val="bg1"/>
              </a:solidFill>
              <a:latin typeface="Cambria"/>
              <a:cs typeface="Cambria"/>
            </a:endParaRPr>
          </a:p>
        </p:txBody>
      </p:sp>
    </p:spTree>
    <p:extLst>
      <p:ext uri="{BB962C8B-B14F-4D97-AF65-F5344CB8AC3E}">
        <p14:creationId xmlns:p14="http://schemas.microsoft.com/office/powerpoint/2010/main" val="3448966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1" y="1066799"/>
            <a:ext cx="5648004" cy="4944535"/>
          </a:xfrm>
        </p:spPr>
        <p:txBody>
          <a:bodyPr/>
          <a:lstStyle/>
          <a:p>
            <a:r>
              <a:rPr lang="fr-CH" dirty="0" smtClean="0"/>
              <a:t>Le </a:t>
            </a:r>
            <a:r>
              <a:rPr lang="fr-CH" dirty="0"/>
              <a:t>peuple d'Israël crie à l'Eternel qui lui suscite un libérateur: Ehud. </a:t>
            </a:r>
            <a:endParaRPr lang="fr-CH" dirty="0" smtClean="0"/>
          </a:p>
          <a:p>
            <a:r>
              <a:rPr lang="fr-CH" dirty="0" smtClean="0"/>
              <a:t>Ehud </a:t>
            </a:r>
            <a:r>
              <a:rPr lang="fr-CH" dirty="0"/>
              <a:t>est chargé d'apporter le tribut à Eglon, roi de Moab. </a:t>
            </a:r>
            <a:endParaRPr lang="fr-CH" dirty="0" smtClean="0"/>
          </a:p>
          <a:p>
            <a:r>
              <a:rPr lang="fr-CH" dirty="0" smtClean="0"/>
              <a:t>Il </a:t>
            </a:r>
            <a:r>
              <a:rPr lang="fr-CH" dirty="0"/>
              <a:t>se fabrique une épée de 50 cm de long qu'il cache dans ses vêtements. </a:t>
            </a:r>
            <a:endParaRPr lang="fr-CH" dirty="0" smtClean="0"/>
          </a:p>
          <a:p>
            <a:r>
              <a:rPr lang="fr-CH" dirty="0" smtClean="0"/>
              <a:t>Après </a:t>
            </a:r>
            <a:r>
              <a:rPr lang="fr-CH" dirty="0"/>
              <a:t>avoir donné le tribut, il dit au roi:</a:t>
            </a:r>
            <a:endParaRPr lang="en-GB" dirty="0"/>
          </a:p>
          <a:p>
            <a:pPr lvl="2"/>
            <a:r>
              <a:rPr lang="fr-FR" dirty="0"/>
              <a:t>Roi, j'ai un message secret à te dire. </a:t>
            </a:r>
            <a:r>
              <a:rPr lang="fr-FR" dirty="0" err="1"/>
              <a:t>Jug</a:t>
            </a:r>
            <a:r>
              <a:rPr lang="fr-FR" dirty="0"/>
              <a:t> 3,19</a:t>
            </a:r>
            <a:endParaRPr lang="en-GB" dirty="0"/>
          </a:p>
          <a:p>
            <a:r>
              <a:rPr lang="fr-CH" dirty="0"/>
              <a:t>Le roi dit à tous ses serviteurs de sortir. </a:t>
            </a:r>
            <a:endParaRPr lang="fr-CH" dirty="0" smtClean="0"/>
          </a:p>
        </p:txBody>
      </p:sp>
      <p:sp>
        <p:nvSpPr>
          <p:cNvPr id="3" name="Titre 2"/>
          <p:cNvSpPr>
            <a:spLocks noGrp="1"/>
          </p:cNvSpPr>
          <p:nvPr>
            <p:ph type="title"/>
          </p:nvPr>
        </p:nvSpPr>
        <p:spPr/>
        <p:txBody>
          <a:bodyPr/>
          <a:lstStyle/>
          <a:p>
            <a:r>
              <a:rPr lang="fr-CH" dirty="0" smtClean="0"/>
              <a:t>Ehud</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477627" y="5973223"/>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104137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63763"/>
            <a:ext cx="8787267" cy="5172605"/>
          </a:xfrm>
        </p:spPr>
        <p:txBody>
          <a:bodyPr/>
          <a:lstStyle/>
          <a:p>
            <a:r>
              <a:rPr lang="fr-CH" dirty="0" smtClean="0"/>
              <a:t>Le </a:t>
            </a:r>
            <a:r>
              <a:rPr lang="fr-CH" dirty="0"/>
              <a:t>roi reste seul avec Ehud, dans une chambre sur la terrasse du palais.</a:t>
            </a:r>
            <a:endParaRPr lang="en-GB" dirty="0"/>
          </a:p>
          <a:p>
            <a:pPr lvl="2"/>
            <a:r>
              <a:rPr lang="fr-FR" dirty="0" smtClean="0"/>
              <a:t>Alors Ehud avança la main gauche, tira l'épée de son côté droit et la lui enfonça dans le ventre. La poignée elle-même pénétra après la lame et la graisse se referma autour de la lame. En effet, il ne retira pas l'épée du ventre d’</a:t>
            </a:r>
            <a:r>
              <a:rPr lang="fr-FR" dirty="0" err="1" smtClean="0"/>
              <a:t>Eglon</a:t>
            </a:r>
            <a:r>
              <a:rPr lang="fr-FR" dirty="0" smtClean="0"/>
              <a:t>. Puis il sortit par-derrière. </a:t>
            </a:r>
            <a:r>
              <a:rPr lang="fr-FR" dirty="0" err="1" smtClean="0"/>
              <a:t>Jug</a:t>
            </a:r>
            <a:r>
              <a:rPr lang="fr-FR" dirty="0" smtClean="0"/>
              <a:t> 3,21-22</a:t>
            </a:r>
            <a:endParaRPr lang="en-GB" dirty="0" smtClean="0"/>
          </a:p>
          <a:p>
            <a:r>
              <a:rPr lang="fr-CH" dirty="0" smtClean="0"/>
              <a:t>Ehud </a:t>
            </a:r>
            <a:r>
              <a:rPr lang="fr-CH" dirty="0"/>
              <a:t>sort ensuite par derrière et ferme la porte à clé.</a:t>
            </a:r>
            <a:endParaRPr lang="en-GB" dirty="0"/>
          </a:p>
          <a:p>
            <a:pPr lvl="2"/>
            <a:r>
              <a:rPr lang="fr-FR" dirty="0"/>
              <a:t>Quand il fut sorti, les serviteurs du roi vinrent regarder: les portes de la chambre étaient verrouillées. Ils se dirent: Le roi fait sans doute ses besoins dans la chambre d'été. </a:t>
            </a:r>
            <a:r>
              <a:rPr lang="fr-FR" dirty="0" err="1"/>
              <a:t>Jug</a:t>
            </a:r>
            <a:r>
              <a:rPr lang="fr-FR" dirty="0"/>
              <a:t> </a:t>
            </a:r>
            <a:r>
              <a:rPr lang="fr-FR" dirty="0" smtClean="0"/>
              <a:t>3,24</a:t>
            </a:r>
          </a:p>
          <a:p>
            <a:r>
              <a:rPr lang="fr-CH" dirty="0"/>
              <a:t>Finalement, les serviteurs entrent dans la chambre et trouvent leur maître étendu, mort.</a:t>
            </a:r>
            <a:r>
              <a:rPr lang="fr-FR" dirty="0"/>
              <a:t> </a:t>
            </a:r>
          </a:p>
          <a:p>
            <a:pPr lvl="2"/>
            <a:endParaRPr lang="en-GB" dirty="0"/>
          </a:p>
        </p:txBody>
      </p:sp>
    </p:spTree>
    <p:extLst>
      <p:ext uri="{BB962C8B-B14F-4D97-AF65-F5344CB8AC3E}">
        <p14:creationId xmlns:p14="http://schemas.microsoft.com/office/powerpoint/2010/main" val="3527031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C</a:t>
            </a:r>
            <a:r>
              <a:rPr lang="fr-CH" dirty="0" smtClean="0"/>
              <a:t>ette </a:t>
            </a:r>
            <a:r>
              <a:rPr lang="fr-CH" dirty="0"/>
              <a:t>attente permet à Ehud de s'échapper et d'aller à Saïr. </a:t>
            </a:r>
            <a:endParaRPr lang="fr-FR" dirty="0"/>
          </a:p>
          <a:p>
            <a:r>
              <a:rPr lang="fr-CH" dirty="0" smtClean="0"/>
              <a:t>De </a:t>
            </a:r>
            <a:r>
              <a:rPr lang="fr-CH" dirty="0"/>
              <a:t>là, il sonne du cor dans les montagnes d'Ephraïm.  </a:t>
            </a:r>
            <a:endParaRPr lang="fr-CH" dirty="0" smtClean="0"/>
          </a:p>
          <a:p>
            <a:r>
              <a:rPr lang="fr-CH" dirty="0" smtClean="0"/>
              <a:t>Aux </a:t>
            </a:r>
            <a:r>
              <a:rPr lang="fr-CH" dirty="0"/>
              <a:t>Israélites qui accourent, il dit:</a:t>
            </a:r>
            <a:endParaRPr lang="en-GB" dirty="0"/>
          </a:p>
          <a:p>
            <a:pPr lvl="2"/>
            <a:r>
              <a:rPr lang="fr-FR" dirty="0"/>
              <a:t>Suivez-moi, car l'Eternel a livré les Moabites, vos ennemis, entre vos mains. Ils descendirent à sa suite, s'emparèrent des gués du Jourdain qui se trouvent en face de Moab et n’y laissèrent passer personne. </a:t>
            </a:r>
            <a:r>
              <a:rPr lang="fr-FR" dirty="0" err="1"/>
              <a:t>Jug</a:t>
            </a:r>
            <a:r>
              <a:rPr lang="fr-FR" dirty="0"/>
              <a:t> 3,28</a:t>
            </a:r>
            <a:endParaRPr lang="en-GB" dirty="0"/>
          </a:p>
          <a:p>
            <a:r>
              <a:rPr lang="fr-FR" dirty="0"/>
              <a:t>Coupant l'accès aux Moabites au niveau du Jourdain, ils tuent 10'000 Moabites.	</a:t>
            </a:r>
            <a:endParaRPr lang="en-GB" dirty="0"/>
          </a:p>
          <a:p>
            <a:pPr lvl="2"/>
            <a:r>
              <a:rPr lang="fr-FR" dirty="0"/>
              <a:t>Ce jour-là, Moab subit la domination d'Israël. Et le pays fut en paix pendant 80 ans.. </a:t>
            </a:r>
            <a:r>
              <a:rPr lang="fr-FR" dirty="0" err="1"/>
              <a:t>Jug</a:t>
            </a:r>
            <a:r>
              <a:rPr lang="fr-FR" dirty="0"/>
              <a:t> </a:t>
            </a:r>
            <a:r>
              <a:rPr lang="fr-FR" dirty="0" smtClean="0"/>
              <a:t>3,30</a:t>
            </a:r>
            <a:endParaRPr lang="en-GB" dirty="0"/>
          </a:p>
        </p:txBody>
      </p:sp>
    </p:spTree>
    <p:extLst>
      <p:ext uri="{BB962C8B-B14F-4D97-AF65-F5344CB8AC3E}">
        <p14:creationId xmlns:p14="http://schemas.microsoft.com/office/powerpoint/2010/main" val="2582231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suscite un nouveau juge à Israël dans la personne de Shamgar. </a:t>
            </a:r>
            <a:endParaRPr lang="fr-CH" dirty="0" smtClean="0"/>
          </a:p>
          <a:p>
            <a:r>
              <a:rPr lang="fr-CH" dirty="0" smtClean="0"/>
              <a:t>Shamgar </a:t>
            </a:r>
            <a:r>
              <a:rPr lang="fr-CH" dirty="0"/>
              <a:t>tue 600 Philistins avec un aiguillon à boeufs. </a:t>
            </a:r>
            <a:endParaRPr lang="fr-CH" dirty="0" smtClean="0"/>
          </a:p>
          <a:p>
            <a:r>
              <a:rPr lang="fr-CH" dirty="0" smtClean="0"/>
              <a:t>Lui </a:t>
            </a:r>
            <a:r>
              <a:rPr lang="fr-CH" dirty="0"/>
              <a:t>aussi est un libérateur d'Israël</a:t>
            </a:r>
            <a:r>
              <a:rPr lang="fr-CH" dirty="0" smtClean="0"/>
              <a:t>.</a:t>
            </a:r>
            <a:endParaRPr lang="en-GB" dirty="0"/>
          </a:p>
        </p:txBody>
      </p:sp>
      <p:sp>
        <p:nvSpPr>
          <p:cNvPr id="3" name="Titre 2"/>
          <p:cNvSpPr>
            <a:spLocks noGrp="1"/>
          </p:cNvSpPr>
          <p:nvPr>
            <p:ph type="title"/>
          </p:nvPr>
        </p:nvSpPr>
        <p:spPr/>
        <p:txBody>
          <a:bodyPr/>
          <a:lstStyle/>
          <a:p>
            <a:r>
              <a:rPr lang="fr-CH" dirty="0" smtClean="0"/>
              <a:t>Shamgar</a:t>
            </a:r>
            <a:endParaRPr lang="fr-FR" dirty="0"/>
          </a:p>
        </p:txBody>
      </p:sp>
      <p:pic>
        <p:nvPicPr>
          <p:cNvPr id="5" name="Picture 4"/>
          <p:cNvPicPr>
            <a:picLocks noGrp="1" noChangeAspect="1" noChangeArrowheads="1"/>
          </p:cNvPicPr>
          <p:nvPr>
            <p:ph type="pic" sz="quarter" idx="13"/>
          </p:nvPr>
        </p:nvPicPr>
        <p:blipFill rotWithShape="1">
          <a:blip r:embed="rId2" cstate="screen">
            <a:extLst>
              <a:ext uri="{28A0092B-C50C-407E-A947-70E740481C1C}">
                <a14:useLocalDpi xmlns:a14="http://schemas.microsoft.com/office/drawing/2010/main"/>
              </a:ext>
            </a:extLst>
          </a:blip>
          <a:srcRect t="-86608" b="-86608"/>
          <a:stretch/>
        </p:blipFill>
        <p:spPr bwMode="auto">
          <a:xfrm>
            <a:off x="-22151" y="3709963"/>
            <a:ext cx="4940387" cy="29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583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Israël </a:t>
            </a:r>
            <a:r>
              <a:rPr lang="fr-CH" dirty="0"/>
              <a:t>fait à nouveau ce qui est mauvais aux yeux de l'Eternel. </a:t>
            </a:r>
            <a:endParaRPr lang="fr-CH" dirty="0" smtClean="0"/>
          </a:p>
          <a:p>
            <a:r>
              <a:rPr lang="fr-CH" dirty="0" smtClean="0"/>
              <a:t>L'Eternel </a:t>
            </a:r>
            <a:r>
              <a:rPr lang="fr-CH" dirty="0"/>
              <a:t>livre le peuple aux Cananéens qui les oppriment durant 20 ans. </a:t>
            </a:r>
            <a:endParaRPr lang="fr-CH" dirty="0" smtClean="0"/>
          </a:p>
          <a:p>
            <a:r>
              <a:rPr lang="fr-CH" dirty="0" smtClean="0"/>
              <a:t>Ce </a:t>
            </a:r>
            <a:r>
              <a:rPr lang="fr-CH" dirty="0"/>
              <a:t>n'est pas un ennemi extérieur comme les rois de Mésopotamie et de Moab. </a:t>
            </a:r>
            <a:endParaRPr lang="fr-CH" dirty="0" smtClean="0"/>
          </a:p>
          <a:p>
            <a:r>
              <a:rPr lang="fr-CH" dirty="0" smtClean="0"/>
              <a:t>C'est </a:t>
            </a:r>
            <a:r>
              <a:rPr lang="fr-CH" dirty="0"/>
              <a:t>un ennemi intérieur dont la conquête n'avait pas été faite auparavant. </a:t>
            </a:r>
            <a:endParaRPr lang="fr-CH" dirty="0" smtClean="0"/>
          </a:p>
          <a:p>
            <a:r>
              <a:rPr lang="fr-CH" dirty="0" smtClean="0"/>
              <a:t>Le </a:t>
            </a:r>
            <a:r>
              <a:rPr lang="fr-CH" dirty="0"/>
              <a:t>peuple implore alors l'Eternel. </a:t>
            </a:r>
            <a:endParaRPr lang="fr-CH" dirty="0" smtClean="0"/>
          </a:p>
        </p:txBody>
      </p:sp>
      <p:sp>
        <p:nvSpPr>
          <p:cNvPr id="3" name="Titre 2"/>
          <p:cNvSpPr>
            <a:spLocks noGrp="1"/>
          </p:cNvSpPr>
          <p:nvPr>
            <p:ph type="title"/>
          </p:nvPr>
        </p:nvSpPr>
        <p:spPr/>
        <p:txBody>
          <a:bodyPr/>
          <a:lstStyle/>
          <a:p>
            <a:r>
              <a:rPr lang="fr-CH" dirty="0" smtClean="0"/>
              <a:t>Déborah</a:t>
            </a:r>
            <a:endParaRPr lang="fr-FR" dirty="0"/>
          </a:p>
        </p:txBody>
      </p:sp>
    </p:spTree>
    <p:extLst>
      <p:ext uri="{BB962C8B-B14F-4D97-AF65-F5344CB8AC3E}">
        <p14:creationId xmlns:p14="http://schemas.microsoft.com/office/powerpoint/2010/main" val="1989571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Déborah </a:t>
            </a:r>
            <a:r>
              <a:rPr lang="fr-CH" dirty="0"/>
              <a:t>administre la justice en Israël. </a:t>
            </a:r>
            <a:endParaRPr lang="fr-CH" dirty="0" smtClean="0"/>
          </a:p>
          <a:p>
            <a:r>
              <a:rPr lang="fr-CH" dirty="0" smtClean="0"/>
              <a:t>Elle </a:t>
            </a:r>
            <a:r>
              <a:rPr lang="fr-CH" dirty="0"/>
              <a:t>siège sous un palmier. </a:t>
            </a:r>
            <a:endParaRPr lang="fr-CH" dirty="0" smtClean="0"/>
          </a:p>
          <a:p>
            <a:r>
              <a:rPr lang="fr-CH" dirty="0" smtClean="0"/>
              <a:t>Les </a:t>
            </a:r>
            <a:r>
              <a:rPr lang="fr-CH" dirty="0"/>
              <a:t>Israélites vont vers elle pour régler leurs litiges. </a:t>
            </a:r>
            <a:endParaRPr lang="fr-CH" dirty="0" smtClean="0"/>
          </a:p>
          <a:p>
            <a:r>
              <a:rPr lang="fr-FR" dirty="0" smtClean="0"/>
              <a:t>Un </a:t>
            </a:r>
            <a:r>
              <a:rPr lang="fr-FR" dirty="0"/>
              <a:t>jour elle fait venir Barak et lui dit:</a:t>
            </a:r>
            <a:endParaRPr lang="en-GB" dirty="0"/>
          </a:p>
          <a:p>
            <a:pPr lvl="2"/>
            <a:r>
              <a:rPr lang="fr-FR" dirty="0"/>
              <a:t>L'Eternel, le Dieu d'Israël, t’a donné l’ordre suivant: ‘</a:t>
            </a:r>
            <a:r>
              <a:rPr lang="fr-FR" dirty="0" err="1"/>
              <a:t>Vas-y</a:t>
            </a:r>
            <a:r>
              <a:rPr lang="fr-FR" dirty="0"/>
              <a:t>, prends la direction du mont Thabor en emmenant 10'000 hommes des tribus de </a:t>
            </a:r>
            <a:r>
              <a:rPr lang="fr-FR" dirty="0" err="1"/>
              <a:t>Nephthali</a:t>
            </a:r>
            <a:r>
              <a:rPr lang="fr-FR" dirty="0"/>
              <a:t> et de Zabulon. J'attirerai vers toi, au torrent du </a:t>
            </a:r>
            <a:r>
              <a:rPr lang="fr-FR" dirty="0" err="1"/>
              <a:t>Kison</a:t>
            </a:r>
            <a:r>
              <a:rPr lang="fr-FR" dirty="0"/>
              <a:t>, </a:t>
            </a:r>
            <a:r>
              <a:rPr lang="fr-FR" dirty="0" err="1"/>
              <a:t>Sisera</a:t>
            </a:r>
            <a:r>
              <a:rPr lang="fr-FR" dirty="0"/>
              <a:t>, le chef de l'armée de </a:t>
            </a:r>
            <a:r>
              <a:rPr lang="fr-FR" dirty="0" err="1"/>
              <a:t>Jabin</a:t>
            </a:r>
            <a:r>
              <a:rPr lang="fr-FR" dirty="0"/>
              <a:t>, avec ses chars et ses troupes, et je le livrerai entre tes mains. Juges 4:</a:t>
            </a:r>
            <a:r>
              <a:rPr lang="fr-FR" dirty="0" smtClean="0"/>
              <a:t>6</a:t>
            </a:r>
            <a:endParaRPr lang="en-GB" dirty="0"/>
          </a:p>
        </p:txBody>
      </p:sp>
    </p:spTree>
    <p:extLst>
      <p:ext uri="{BB962C8B-B14F-4D97-AF65-F5344CB8AC3E}">
        <p14:creationId xmlns:p14="http://schemas.microsoft.com/office/powerpoint/2010/main" val="374037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Juste </a:t>
            </a:r>
            <a:r>
              <a:rPr lang="fr-CH" dirty="0"/>
              <a:t>avant de mourir, Josué rappelle </a:t>
            </a:r>
            <a:r>
              <a:rPr lang="fr-CH" dirty="0" smtClean="0"/>
              <a:t>aux Israélites:</a:t>
            </a:r>
            <a:endParaRPr lang="en-GB" dirty="0"/>
          </a:p>
          <a:p>
            <a:r>
              <a:rPr lang="fr-CH" dirty="0"/>
              <a:t>1) les bénédictions divines du passé,</a:t>
            </a:r>
            <a:endParaRPr lang="en-GB" dirty="0"/>
          </a:p>
          <a:p>
            <a:pPr lvl="2"/>
            <a:r>
              <a:rPr lang="fr-FR" dirty="0"/>
              <a:t>L'Eternel a chassé devant vous des nations grandes et puissantes et personne, jusqu'à aujourd’hui, n'a pu vous résister. Jos 23,9	</a:t>
            </a:r>
            <a:endParaRPr lang="en-GB" dirty="0"/>
          </a:p>
          <a:p>
            <a:pPr lvl="2"/>
            <a:r>
              <a:rPr lang="fr-FR" dirty="0"/>
              <a:t>Un seul parmi vous en poursuivait 1000 parce que l'Eternel, votre Dieu, combattait pour vous, comme il vous l'a dit. Jos 23,10	</a:t>
            </a:r>
            <a:endParaRPr lang="en-GB" dirty="0"/>
          </a:p>
          <a:p>
            <a:r>
              <a:rPr lang="fr-CH" dirty="0"/>
              <a:t>2) la nécessité d'une obéissance constante.</a:t>
            </a:r>
            <a:endParaRPr lang="en-GB" dirty="0"/>
          </a:p>
          <a:p>
            <a:pPr lvl="2"/>
            <a:r>
              <a:rPr lang="fr-FR" dirty="0"/>
              <a:t>Attachez-vous … à l'Eternel, votre Dieu, comme vous l'avez fait jusqu'à aujourd’hui. Jos 23,8</a:t>
            </a:r>
            <a:endParaRPr lang="en-GB" dirty="0"/>
          </a:p>
          <a:p>
            <a:r>
              <a:rPr lang="fr-FR" dirty="0"/>
              <a:t> </a:t>
            </a:r>
          </a:p>
        </p:txBody>
      </p:sp>
      <p:sp>
        <p:nvSpPr>
          <p:cNvPr id="3" name="Titre 2"/>
          <p:cNvSpPr>
            <a:spLocks noGrp="1"/>
          </p:cNvSpPr>
          <p:nvPr>
            <p:ph type="title"/>
          </p:nvPr>
        </p:nvSpPr>
        <p:spPr/>
        <p:txBody>
          <a:bodyPr/>
          <a:lstStyle/>
          <a:p>
            <a:r>
              <a:rPr lang="fr-CH" dirty="0"/>
              <a:t>Dernier message de </a:t>
            </a:r>
            <a:r>
              <a:rPr lang="fr-CH" dirty="0" smtClean="0"/>
              <a:t>Josué</a:t>
            </a:r>
            <a:endParaRPr lang="fr-FR" dirty="0"/>
          </a:p>
        </p:txBody>
      </p:sp>
    </p:spTree>
    <p:extLst>
      <p:ext uri="{BB962C8B-B14F-4D97-AF65-F5344CB8AC3E}">
        <p14:creationId xmlns:p14="http://schemas.microsoft.com/office/powerpoint/2010/main" val="1086127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612747" y="6527133"/>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spTree>
    <p:extLst>
      <p:ext uri="{BB962C8B-B14F-4D97-AF65-F5344CB8AC3E}">
        <p14:creationId xmlns:p14="http://schemas.microsoft.com/office/powerpoint/2010/main" val="2268561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Cananéens apprennent </a:t>
            </a:r>
            <a:endParaRPr lang="fr-CH" dirty="0" smtClean="0"/>
          </a:p>
          <a:p>
            <a:pPr lvl="1"/>
            <a:r>
              <a:rPr lang="fr-CH" dirty="0" smtClean="0"/>
              <a:t>que </a:t>
            </a:r>
            <a:r>
              <a:rPr lang="fr-CH" dirty="0"/>
              <a:t>10'000 Israélites sont postés sur le Mont Thabor, </a:t>
            </a:r>
            <a:endParaRPr lang="fr-CH" dirty="0" smtClean="0"/>
          </a:p>
          <a:p>
            <a:pPr lvl="1"/>
            <a:r>
              <a:rPr lang="fr-CH" dirty="0" smtClean="0"/>
              <a:t>qu’ils </a:t>
            </a:r>
            <a:r>
              <a:rPr lang="fr-CH" dirty="0"/>
              <a:t>sont prêts à attaquer. </a:t>
            </a:r>
            <a:endParaRPr lang="fr-CH" dirty="0" smtClean="0"/>
          </a:p>
          <a:p>
            <a:r>
              <a:rPr lang="fr-CH" dirty="0" smtClean="0"/>
              <a:t>Ils </a:t>
            </a:r>
            <a:r>
              <a:rPr lang="fr-CH" dirty="0"/>
              <a:t>mobilisent également leurs troupes et leurs 900 chars de fer. </a:t>
            </a:r>
            <a:endParaRPr lang="fr-CH" dirty="0" smtClean="0"/>
          </a:p>
          <a:p>
            <a:r>
              <a:rPr lang="fr-CH" dirty="0" smtClean="0"/>
              <a:t>Ils </a:t>
            </a:r>
            <a:r>
              <a:rPr lang="fr-CH" dirty="0"/>
              <a:t>arrivent vers l'armée d'Israël par le torrent du Kison. </a:t>
            </a:r>
            <a:endParaRPr lang="fr-CH" dirty="0" smtClean="0"/>
          </a:p>
        </p:txBody>
      </p:sp>
      <p:pic>
        <p:nvPicPr>
          <p:cNvPr id="4" name="Image 6" descr="104258436.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960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Déborah dit à Barak:</a:t>
            </a:r>
            <a:endParaRPr lang="en-GB" dirty="0"/>
          </a:p>
          <a:p>
            <a:pPr lvl="2"/>
            <a:r>
              <a:rPr lang="fr-FR" dirty="0"/>
              <a:t>Lève-toi, car voici le jour où l'Eternel livre </a:t>
            </a:r>
            <a:r>
              <a:rPr lang="fr-FR" dirty="0" err="1"/>
              <a:t>Sisera</a:t>
            </a:r>
            <a:r>
              <a:rPr lang="fr-FR" dirty="0"/>
              <a:t> entre tes mains. L'Eternel ne marche-t-il pas devant toi? Et Barak descendit du mont Thabor, ayant dix mille hommes à sa suite. </a:t>
            </a:r>
            <a:r>
              <a:rPr lang="fr-FR" dirty="0" err="1"/>
              <a:t>Jug</a:t>
            </a:r>
            <a:r>
              <a:rPr lang="fr-FR" dirty="0"/>
              <a:t> 4,14</a:t>
            </a:r>
            <a:endParaRPr lang="en-GB" dirty="0"/>
          </a:p>
          <a:p>
            <a:r>
              <a:rPr lang="fr-FR" dirty="0" smtClean="0"/>
              <a:t>L'Eternel </a:t>
            </a:r>
            <a:r>
              <a:rPr lang="fr-FR" dirty="0"/>
              <a:t>permet un puissant orage (</a:t>
            </a:r>
            <a:r>
              <a:rPr lang="fr-FR" dirty="0" err="1"/>
              <a:t>Jug</a:t>
            </a:r>
            <a:r>
              <a:rPr lang="fr-FR" dirty="0"/>
              <a:t> 5,21). </a:t>
            </a:r>
            <a:endParaRPr lang="fr-CH" dirty="0" smtClean="0"/>
          </a:p>
        </p:txBody>
      </p:sp>
      <p:sp>
        <p:nvSpPr>
          <p:cNvPr id="5" name="Text Box 13"/>
          <p:cNvSpPr txBox="1">
            <a:spLocks noChangeArrowheads="1"/>
          </p:cNvSpPr>
          <p:nvPr/>
        </p:nvSpPr>
        <p:spPr bwMode="auto">
          <a:xfrm>
            <a:off x="8319029" y="6669771"/>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pic>
        <p:nvPicPr>
          <p:cNvPr id="7" name="Espace réservé pour une image  6"/>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2225" y="3898900"/>
            <a:ext cx="9166225" cy="2987675"/>
          </a:xfrm>
        </p:spPr>
      </p:pic>
    </p:spTree>
    <p:extLst>
      <p:ext uri="{BB962C8B-B14F-4D97-AF65-F5344CB8AC3E}">
        <p14:creationId xmlns:p14="http://schemas.microsoft.com/office/powerpoint/2010/main" val="1605122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torrent </a:t>
            </a:r>
            <a:r>
              <a:rPr lang="fr-CH" dirty="0" smtClean="0"/>
              <a:t>du Kison se </a:t>
            </a:r>
            <a:r>
              <a:rPr lang="fr-CH" dirty="0"/>
              <a:t>remplit. </a:t>
            </a:r>
          </a:p>
          <a:p>
            <a:r>
              <a:rPr lang="fr-CH" dirty="0" smtClean="0"/>
              <a:t>L'Eternel </a:t>
            </a:r>
            <a:r>
              <a:rPr lang="fr-CH" dirty="0"/>
              <a:t>met en désordre l'armée ennemie. </a:t>
            </a:r>
            <a:endParaRPr lang="fr-CH" dirty="0" smtClean="0"/>
          </a:p>
          <a:p>
            <a:r>
              <a:rPr lang="fr-CH" dirty="0" smtClean="0"/>
              <a:t>Les </a:t>
            </a:r>
            <a:r>
              <a:rPr lang="fr-CH" dirty="0"/>
              <a:t>troupes cananéennes sont massacrées, pas un homme n'échappe.  </a:t>
            </a:r>
            <a:endParaRPr lang="fr-CH" dirty="0" smtClean="0"/>
          </a:p>
          <a:p>
            <a:r>
              <a:rPr lang="fr-CH" dirty="0" smtClean="0"/>
              <a:t>Déborah </a:t>
            </a:r>
            <a:r>
              <a:rPr lang="fr-CH" dirty="0"/>
              <a:t>chante un cantique de délivrance:</a:t>
            </a:r>
            <a:endParaRPr lang="en-GB" dirty="0"/>
          </a:p>
          <a:p>
            <a:pPr lvl="2"/>
            <a:r>
              <a:rPr lang="fr-FR" dirty="0"/>
              <a:t>Rois, écoutez! Princes, prêtez l'oreille! Je chanterai, oui, je chanterai en l’honneur de l'Eternel, je chanterai en l’honneur de l'Eternel, le Dieu d'Israël. Eternel, quand tu es sorti de </a:t>
            </a:r>
            <a:r>
              <a:rPr lang="fr-FR" dirty="0" err="1"/>
              <a:t>Séir</a:t>
            </a:r>
            <a:r>
              <a:rPr lang="fr-FR" dirty="0"/>
              <a:t>, quand tu t'es avancé, venant des champs d'Edom, la terre a tremblé et le ciel a ruisselé, les nuages ont déversé leur eau.</a:t>
            </a:r>
            <a:r>
              <a:rPr lang="fr-CH" dirty="0"/>
              <a:t>	</a:t>
            </a:r>
            <a:r>
              <a:rPr lang="fr-FR" dirty="0"/>
              <a:t>Les montagnes se sont liquéfiées devant l'Eternel, le Sinaï a tremblé devant l'Eternel, le Dieu d'Israël.</a:t>
            </a:r>
            <a:r>
              <a:rPr lang="fr-CH" dirty="0"/>
              <a:t> Jug </a:t>
            </a:r>
            <a:r>
              <a:rPr lang="fr-CH" dirty="0" smtClean="0"/>
              <a:t>5,5</a:t>
            </a:r>
            <a:endParaRPr lang="en-GB" dirty="0"/>
          </a:p>
        </p:txBody>
      </p:sp>
    </p:spTree>
    <p:extLst>
      <p:ext uri="{BB962C8B-B14F-4D97-AF65-F5344CB8AC3E}">
        <p14:creationId xmlns:p14="http://schemas.microsoft.com/office/powerpoint/2010/main" val="113030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Déborah </a:t>
            </a:r>
            <a:r>
              <a:rPr lang="fr-CH" dirty="0"/>
              <a:t>célèbre ainsi l'Eternel:</a:t>
            </a:r>
            <a:endParaRPr lang="en-GB" dirty="0"/>
          </a:p>
          <a:p>
            <a:pPr lvl="2"/>
            <a:r>
              <a:rPr lang="fr-FR" dirty="0"/>
              <a:t>Eternel! Ceux qui l'aiment sont pareils au soleil quand il paraît dans toute sa force. </a:t>
            </a:r>
            <a:r>
              <a:rPr lang="fr-CH" dirty="0"/>
              <a:t>Jug 5,31	</a:t>
            </a:r>
            <a:endParaRPr lang="en-GB" dirty="0"/>
          </a:p>
          <a:p>
            <a:r>
              <a:rPr lang="fr-CH" dirty="0"/>
              <a:t>Dieu nous équipe d’une grande force (soleil de midi) si nous l’aimons, si nous lui faisons confiance.	</a:t>
            </a:r>
          </a:p>
          <a:p>
            <a:r>
              <a:rPr lang="fr-CH" dirty="0"/>
              <a:t>Nous pouvons alors rayonner autour de nous</a:t>
            </a:r>
            <a:r>
              <a:rPr lang="fr-CH" dirty="0" smtClean="0"/>
              <a:t>.</a:t>
            </a:r>
            <a:r>
              <a:rPr lang="fr-CH" dirty="0"/>
              <a:t>	</a:t>
            </a:r>
            <a:endParaRPr lang="en-GB" dirty="0"/>
          </a:p>
          <a:p>
            <a:r>
              <a:rPr lang="fr-CH" dirty="0"/>
              <a:t>Le pays est en paix durant 40 ans</a:t>
            </a:r>
            <a:r>
              <a:rPr lang="fr-CH" dirty="0" smtClean="0"/>
              <a:t>.</a:t>
            </a:r>
            <a:endParaRPr lang="en-GB" dirty="0"/>
          </a:p>
        </p:txBody>
      </p:sp>
      <p:sp>
        <p:nvSpPr>
          <p:cNvPr id="6" name="Text Box 13"/>
          <p:cNvSpPr txBox="1">
            <a:spLocks noChangeArrowheads="1"/>
          </p:cNvSpPr>
          <p:nvPr/>
        </p:nvSpPr>
        <p:spPr bwMode="auto">
          <a:xfrm>
            <a:off x="8608346" y="6002058"/>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14034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2"/>
            <a:r>
              <a:rPr lang="fr-CH" dirty="0" smtClean="0">
                <a:solidFill>
                  <a:schemeClr val="tx1">
                    <a:lumMod val="50000"/>
                    <a:lumOff val="50000"/>
                  </a:schemeClr>
                </a:solidFill>
              </a:rPr>
              <a:t>Voir </a:t>
            </a:r>
            <a:r>
              <a:rPr lang="fr-CH" dirty="0">
                <a:solidFill>
                  <a:schemeClr val="tx1">
                    <a:lumMod val="50000"/>
                    <a:lumOff val="50000"/>
                  </a:schemeClr>
                </a:solidFill>
              </a:rPr>
              <a:t>le sujet consacré à Gédéon</a:t>
            </a:r>
            <a:r>
              <a:rPr lang="fr-CH" dirty="0" smtClean="0">
                <a:solidFill>
                  <a:schemeClr val="tx1">
                    <a:lumMod val="50000"/>
                    <a:lumOff val="50000"/>
                  </a:schemeClr>
                </a:solidFill>
              </a:rPr>
              <a:t>.</a:t>
            </a:r>
            <a:endParaRPr lang="en-GB" dirty="0">
              <a:solidFill>
                <a:schemeClr val="tx1">
                  <a:lumMod val="50000"/>
                  <a:lumOff val="50000"/>
                </a:schemeClr>
              </a:solidFill>
            </a:endParaRPr>
          </a:p>
        </p:txBody>
      </p:sp>
      <p:sp>
        <p:nvSpPr>
          <p:cNvPr id="3" name="Titre 2"/>
          <p:cNvSpPr>
            <a:spLocks noGrp="1"/>
          </p:cNvSpPr>
          <p:nvPr>
            <p:ph type="title"/>
          </p:nvPr>
        </p:nvSpPr>
        <p:spPr/>
        <p:txBody>
          <a:bodyPr/>
          <a:lstStyle/>
          <a:p>
            <a:r>
              <a:rPr lang="fr-CH" dirty="0" smtClean="0"/>
              <a:t>Gédéon</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4439" y="1929886"/>
            <a:ext cx="4958597" cy="3501231"/>
          </a:xfrm>
          <a:prstGeom prst="rect">
            <a:avLst/>
          </a:prstGeom>
        </p:spPr>
      </p:pic>
    </p:spTree>
    <p:extLst>
      <p:ext uri="{BB962C8B-B14F-4D97-AF65-F5344CB8AC3E}">
        <p14:creationId xmlns:p14="http://schemas.microsoft.com/office/powerpoint/2010/main" val="1032249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la mort de Gédéon, son fils Abimélec domine sur Israël. </a:t>
            </a:r>
            <a:endParaRPr lang="fr-CH" dirty="0" smtClean="0"/>
          </a:p>
          <a:p>
            <a:r>
              <a:rPr lang="fr-CH" dirty="0" smtClean="0"/>
              <a:t>Ses </a:t>
            </a:r>
            <a:r>
              <a:rPr lang="fr-CH" dirty="0"/>
              <a:t>premières actions sont de tuer ses 70 frères et de s'autoproclamer roi d'Israël. </a:t>
            </a:r>
            <a:endParaRPr lang="fr-CH" dirty="0" smtClean="0"/>
          </a:p>
          <a:p>
            <a:r>
              <a:rPr lang="fr-CH" dirty="0" smtClean="0"/>
              <a:t>Les </a:t>
            </a:r>
            <a:r>
              <a:rPr lang="fr-CH" dirty="0"/>
              <a:t>habitants de Sichem lui sont infidèles.</a:t>
            </a:r>
            <a:endParaRPr lang="en-GB" dirty="0"/>
          </a:p>
          <a:p>
            <a:r>
              <a:rPr lang="fr-CH" dirty="0"/>
              <a:t>Après s'être battus contre Abimélec dans la campagne, ils se réfugient dans la ville de Sichem. </a:t>
            </a:r>
            <a:endParaRPr lang="fr-CH" dirty="0" smtClean="0"/>
          </a:p>
          <a:p>
            <a:r>
              <a:rPr lang="fr-CH" dirty="0" smtClean="0"/>
              <a:t>Abimélec </a:t>
            </a:r>
            <a:r>
              <a:rPr lang="fr-CH" dirty="0"/>
              <a:t>détruit la ville. </a:t>
            </a:r>
            <a:endParaRPr lang="fr-CH" dirty="0" smtClean="0"/>
          </a:p>
          <a:p>
            <a:r>
              <a:rPr lang="fr-CH" dirty="0" smtClean="0"/>
              <a:t>Les </a:t>
            </a:r>
            <a:r>
              <a:rPr lang="fr-CH" dirty="0"/>
              <a:t>habitants se réfugient dans la forteresse de la maison du dieu Bérith</a:t>
            </a:r>
            <a:r>
              <a:rPr lang="fr-CH" dirty="0" smtClean="0"/>
              <a:t>.</a:t>
            </a:r>
            <a:endParaRPr lang="en-GB" dirty="0"/>
          </a:p>
        </p:txBody>
      </p:sp>
    </p:spTree>
    <p:extLst>
      <p:ext uri="{BB962C8B-B14F-4D97-AF65-F5344CB8AC3E}">
        <p14:creationId xmlns:p14="http://schemas.microsoft.com/office/powerpoint/2010/main" val="450370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Abimélec </a:t>
            </a:r>
            <a:r>
              <a:rPr lang="fr-CH" dirty="0"/>
              <a:t>met le feu à la forteresse et tue les 1000 personnes qui s'y sont réfugiées. </a:t>
            </a:r>
            <a:endParaRPr lang="fr-CH" dirty="0" smtClean="0"/>
          </a:p>
          <a:p>
            <a:r>
              <a:rPr lang="fr-CH" dirty="0" smtClean="0"/>
              <a:t>Abimélec </a:t>
            </a:r>
            <a:r>
              <a:rPr lang="fr-CH" dirty="0"/>
              <a:t>veut répéter ces actions avec les habitants de Thébets, également réfugiés dans une tour fortifiée.</a:t>
            </a:r>
            <a:endParaRPr lang="en-GB" dirty="0"/>
          </a:p>
          <a:p>
            <a:pPr lvl="2"/>
            <a:r>
              <a:rPr lang="fr-FR" dirty="0" err="1"/>
              <a:t>Abimélec</a:t>
            </a:r>
            <a:r>
              <a:rPr lang="fr-FR" dirty="0"/>
              <a:t> parvint jusqu'à la tour. Il l'attaqua et s'approcha de la porte pour y mettre le feu. Alors une femme lança sur sa tête un morceau de meule de moulin et lui brisa ainsi le crâne. </a:t>
            </a:r>
            <a:r>
              <a:rPr lang="fr-FR" dirty="0" err="1"/>
              <a:t>Jug</a:t>
            </a:r>
            <a:r>
              <a:rPr lang="fr-FR" dirty="0"/>
              <a:t> 9,52-</a:t>
            </a:r>
            <a:r>
              <a:rPr lang="fr-FR" dirty="0" smtClean="0"/>
              <a:t>53</a:t>
            </a:r>
            <a:endParaRPr lang="en-GB" dirty="0"/>
          </a:p>
        </p:txBody>
      </p:sp>
    </p:spTree>
    <p:extLst>
      <p:ext uri="{BB962C8B-B14F-4D97-AF65-F5344CB8AC3E}">
        <p14:creationId xmlns:p14="http://schemas.microsoft.com/office/powerpoint/2010/main" val="32853160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Après </a:t>
            </a:r>
            <a:r>
              <a:rPr lang="fr-CH" dirty="0"/>
              <a:t>la mort d'Abimélec, Thola se lève pour délivrer Israël.</a:t>
            </a:r>
            <a:endParaRPr lang="en-GB" dirty="0"/>
          </a:p>
          <a:p>
            <a:pPr lvl="2"/>
            <a:r>
              <a:rPr lang="fr-FR" dirty="0"/>
              <a:t>Il fut juge en Israël pendant 23 ans. Puis il mourut et fut enterré à Shamir. </a:t>
            </a:r>
            <a:r>
              <a:rPr lang="fr-FR" dirty="0" err="1"/>
              <a:t>Jug</a:t>
            </a:r>
            <a:r>
              <a:rPr lang="fr-FR" dirty="0"/>
              <a:t> </a:t>
            </a:r>
            <a:r>
              <a:rPr lang="fr-FR" dirty="0" smtClean="0"/>
              <a:t>10,2</a:t>
            </a:r>
            <a:endParaRPr lang="en-GB" dirty="0"/>
          </a:p>
        </p:txBody>
      </p:sp>
      <p:sp>
        <p:nvSpPr>
          <p:cNvPr id="3" name="Titre 2"/>
          <p:cNvSpPr>
            <a:spLocks noGrp="1"/>
          </p:cNvSpPr>
          <p:nvPr>
            <p:ph type="title"/>
          </p:nvPr>
        </p:nvSpPr>
        <p:spPr/>
        <p:txBody>
          <a:bodyPr/>
          <a:lstStyle/>
          <a:p>
            <a:r>
              <a:rPr lang="fr-CH" dirty="0"/>
              <a:t>Thola</a:t>
            </a:r>
            <a:endParaRPr lang="fr-FR" dirty="0"/>
          </a:p>
        </p:txBody>
      </p:sp>
      <p:sp>
        <p:nvSpPr>
          <p:cNvPr id="6" name="Text Box 13"/>
          <p:cNvSpPr txBox="1">
            <a:spLocks noChangeArrowheads="1"/>
          </p:cNvSpPr>
          <p:nvPr/>
        </p:nvSpPr>
        <p:spPr bwMode="auto">
          <a:xfrm>
            <a:off x="8319029" y="6645316"/>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FO</a:t>
            </a:r>
            <a:endParaRPr lang="fr-FR" sz="1200" b="0" dirty="0">
              <a:solidFill>
                <a:srgbClr val="4D4D4D"/>
              </a:solidFill>
              <a:latin typeface="+mj-lt"/>
            </a:endParaRPr>
          </a:p>
        </p:txBody>
      </p:sp>
      <p:pic>
        <p:nvPicPr>
          <p:cNvPr id="7" name="Espace réservé pour une image  6" descr="UNADJUSTEDNONRAW_thumb_269.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3900488"/>
            <a:ext cx="9166225" cy="2957512"/>
          </a:xfrm>
        </p:spPr>
      </p:pic>
    </p:spTree>
    <p:extLst>
      <p:ext uri="{BB962C8B-B14F-4D97-AF65-F5344CB8AC3E}">
        <p14:creationId xmlns:p14="http://schemas.microsoft.com/office/powerpoint/2010/main" val="3585499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Jaïr </a:t>
            </a:r>
            <a:r>
              <a:rPr lang="fr-CH" dirty="0"/>
              <a:t>va juger Israël durant 22 ans. </a:t>
            </a:r>
            <a:endParaRPr lang="fr-CH" dirty="0" smtClean="0"/>
          </a:p>
          <a:p>
            <a:r>
              <a:rPr lang="fr-CH" dirty="0" smtClean="0"/>
              <a:t>Après </a:t>
            </a:r>
            <a:r>
              <a:rPr lang="fr-CH" dirty="0"/>
              <a:t>sa mort, le peuple d'Israël fait à nouveau ce qui déplaît à l'Eternel.</a:t>
            </a:r>
            <a:endParaRPr lang="en-GB" dirty="0"/>
          </a:p>
          <a:p>
            <a:pPr lvl="2"/>
            <a:r>
              <a:rPr lang="fr-FR" dirty="0"/>
              <a:t>La colère de l'Eternel s'enflamma contre Israël et il les vendit aux Philistins et aux Ammonites. </a:t>
            </a:r>
            <a:r>
              <a:rPr lang="fr-FR" dirty="0" err="1"/>
              <a:t>Jug</a:t>
            </a:r>
            <a:r>
              <a:rPr lang="fr-FR" dirty="0"/>
              <a:t> 10,7	</a:t>
            </a:r>
            <a:endParaRPr lang="fr-FR" dirty="0" smtClean="0"/>
          </a:p>
          <a:p>
            <a:r>
              <a:rPr lang="fr-CH" dirty="0"/>
              <a:t>Alors les enfants d'Israël crient à l'Eternel.</a:t>
            </a:r>
            <a:endParaRPr lang="en-GB" dirty="0"/>
          </a:p>
          <a:p>
            <a:pPr lvl="2"/>
            <a:r>
              <a:rPr lang="fr-FR" dirty="0"/>
              <a:t>Nous avons péché. Traite-nous comme il te plaira. Seulement, nous t’en prions, délivre-nous aujourd'hui! </a:t>
            </a:r>
            <a:r>
              <a:rPr lang="fr-FR" dirty="0" err="1"/>
              <a:t>Jug</a:t>
            </a:r>
            <a:r>
              <a:rPr lang="fr-FR" dirty="0"/>
              <a:t> </a:t>
            </a:r>
            <a:r>
              <a:rPr lang="fr-FR" dirty="0" smtClean="0"/>
              <a:t>10,15</a:t>
            </a:r>
          </a:p>
          <a:p>
            <a:r>
              <a:rPr lang="fr-FR" dirty="0"/>
              <a:t>Ils enlèvent les dieux étrangers du milieu d'eux et se remettent à servir l'Eternel.</a:t>
            </a:r>
          </a:p>
          <a:p>
            <a:pPr lvl="2"/>
            <a:endParaRPr lang="en-GB" dirty="0"/>
          </a:p>
          <a:p>
            <a:pPr lvl="2"/>
            <a:endParaRPr lang="en-GB" dirty="0"/>
          </a:p>
        </p:txBody>
      </p:sp>
      <p:sp>
        <p:nvSpPr>
          <p:cNvPr id="3" name="Titre 2"/>
          <p:cNvSpPr>
            <a:spLocks noGrp="1"/>
          </p:cNvSpPr>
          <p:nvPr>
            <p:ph type="title"/>
          </p:nvPr>
        </p:nvSpPr>
        <p:spPr/>
        <p:txBody>
          <a:bodyPr/>
          <a:lstStyle/>
          <a:p>
            <a:r>
              <a:rPr lang="fr-CH" dirty="0"/>
              <a:t>Jaïr</a:t>
            </a:r>
            <a:endParaRPr lang="en-GB" dirty="0"/>
          </a:p>
        </p:txBody>
      </p:sp>
    </p:spTree>
    <p:extLst>
      <p:ext uri="{BB962C8B-B14F-4D97-AF65-F5344CB8AC3E}">
        <p14:creationId xmlns:p14="http://schemas.microsoft.com/office/powerpoint/2010/main" val="18350755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smtClean="0"/>
              <a:t>Josué </a:t>
            </a:r>
            <a:r>
              <a:rPr lang="fr-CH" dirty="0"/>
              <a:t>les motive à poursuivre la conquête du pays.</a:t>
            </a:r>
            <a:endParaRPr lang="en-GB" dirty="0"/>
          </a:p>
          <a:p>
            <a:pPr lvl="2"/>
            <a:r>
              <a:rPr lang="fr-FR" dirty="0"/>
              <a:t>Voyez …je vous ai donné …les nations qui restent et toutes celles que j'ai exterminées, à partir du Jourdain et jusqu'à la mer Méditerranée vers le soleil couchant. C’est l'Eternel, votre Dieu, qui les détruira et les chassera devant vous Jos 23,4-5</a:t>
            </a:r>
            <a:endParaRPr lang="en-GB" dirty="0"/>
          </a:p>
          <a:p>
            <a:r>
              <a:rPr lang="fr-CH" dirty="0"/>
              <a:t>Il leur supplie d'enlever les dieux étrangers.</a:t>
            </a:r>
            <a:endParaRPr lang="en-GB" dirty="0"/>
          </a:p>
          <a:p>
            <a:pPr lvl="2"/>
            <a:r>
              <a:rPr lang="fr-FR" dirty="0"/>
              <a:t>Faites donc disparaître les dieux étrangers qui sont au milieu de vous et tournez votre cœur vers l'Eternel, le Dieu d'Israël! Jos 24,23	</a:t>
            </a:r>
            <a:endParaRPr lang="en-GB" dirty="0"/>
          </a:p>
          <a:p>
            <a:r>
              <a:rPr lang="fr-CH" dirty="0"/>
              <a:t>Le peuple dit à Josué:</a:t>
            </a:r>
            <a:endParaRPr lang="en-GB" dirty="0"/>
          </a:p>
          <a:p>
            <a:pPr lvl="2"/>
            <a:r>
              <a:rPr lang="fr-FR" dirty="0"/>
              <a:t>Nous servirons l'Eternel, notre Dieu, et nous lui obéirons. Jos 24,24	</a:t>
            </a:r>
            <a:endParaRPr lang="en-GB" dirty="0"/>
          </a:p>
        </p:txBody>
      </p:sp>
    </p:spTree>
    <p:extLst>
      <p:ext uri="{BB962C8B-B14F-4D97-AF65-F5344CB8AC3E}">
        <p14:creationId xmlns:p14="http://schemas.microsoft.com/office/powerpoint/2010/main" val="4220892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Ammonites se rassemblent dans le but d'attaquer Israël. </a:t>
            </a:r>
            <a:endParaRPr lang="fr-CH" dirty="0" smtClean="0"/>
          </a:p>
          <a:p>
            <a:r>
              <a:rPr lang="fr-CH" dirty="0" smtClean="0"/>
              <a:t>Les </a:t>
            </a:r>
            <a:r>
              <a:rPr lang="fr-CH" dirty="0"/>
              <a:t>anciens </a:t>
            </a:r>
            <a:r>
              <a:rPr lang="fr-CH" dirty="0" smtClean="0"/>
              <a:t>du peuple </a:t>
            </a:r>
            <a:r>
              <a:rPr lang="fr-CH" dirty="0"/>
              <a:t>demandent à Jephté de devenir leur chef. </a:t>
            </a:r>
            <a:endParaRPr lang="fr-CH" dirty="0" smtClean="0"/>
          </a:p>
          <a:p>
            <a:r>
              <a:rPr lang="fr-CH" dirty="0" smtClean="0"/>
              <a:t>Avant </a:t>
            </a:r>
            <a:r>
              <a:rPr lang="fr-CH" dirty="0"/>
              <a:t>de partir à la guerre, Jephté fait le vœu suivant à l'Eternel:</a:t>
            </a:r>
            <a:endParaRPr lang="en-GB" dirty="0"/>
          </a:p>
          <a:p>
            <a:pPr lvl="2"/>
            <a:r>
              <a:rPr lang="fr-FR" dirty="0"/>
              <a:t>toute personne qui, à mon heureux retour de chez les Ammonites, sortira de chez moi pour venir à ma rencontre appartiendra à l'Eternel, et je l'offrirai en holocauste. </a:t>
            </a:r>
            <a:r>
              <a:rPr lang="fr-FR" dirty="0" err="1"/>
              <a:t>Jug</a:t>
            </a:r>
            <a:r>
              <a:rPr lang="fr-FR" dirty="0"/>
              <a:t> 11,31	</a:t>
            </a:r>
          </a:p>
        </p:txBody>
      </p:sp>
      <p:sp>
        <p:nvSpPr>
          <p:cNvPr id="3" name="Titre 2"/>
          <p:cNvSpPr>
            <a:spLocks noGrp="1"/>
          </p:cNvSpPr>
          <p:nvPr>
            <p:ph type="title"/>
          </p:nvPr>
        </p:nvSpPr>
        <p:spPr/>
        <p:txBody>
          <a:bodyPr/>
          <a:lstStyle/>
          <a:p>
            <a:r>
              <a:rPr lang="fr-CH" dirty="0" smtClean="0"/>
              <a:t>Jephté</a:t>
            </a:r>
            <a:endParaRPr lang="fr-FR" dirty="0"/>
          </a:p>
        </p:txBody>
      </p:sp>
    </p:spTree>
    <p:extLst>
      <p:ext uri="{BB962C8B-B14F-4D97-AF65-F5344CB8AC3E}">
        <p14:creationId xmlns:p14="http://schemas.microsoft.com/office/powerpoint/2010/main" val="26537332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accorde une grande victoire à Israël. </a:t>
            </a:r>
            <a:endParaRPr lang="fr-FR" dirty="0" smtClean="0"/>
          </a:p>
          <a:p>
            <a:r>
              <a:rPr lang="fr-FR" dirty="0" smtClean="0"/>
              <a:t>De </a:t>
            </a:r>
            <a:r>
              <a:rPr lang="fr-FR" dirty="0"/>
              <a:t>retour de la guerre, Jephté rentre dans sa maison à </a:t>
            </a:r>
            <a:r>
              <a:rPr lang="fr-FR" dirty="0" err="1"/>
              <a:t>Mitspa</a:t>
            </a:r>
            <a:r>
              <a:rPr lang="fr-FR" dirty="0"/>
              <a:t>.</a:t>
            </a:r>
            <a:endParaRPr lang="en-GB" dirty="0"/>
          </a:p>
          <a:p>
            <a:pPr lvl="2"/>
            <a:r>
              <a:rPr lang="fr-FR" dirty="0"/>
              <a:t>Et voici, sa fille sortit au-devant de lui avec des tambourins et des danses. C'était son unique enfant; il n'avait point de fils et point d'autre fille. Et voici, sa fille sortit au-devant de lui avec des tambourins et des danses. </a:t>
            </a:r>
            <a:r>
              <a:rPr lang="fr-FR" dirty="0" err="1"/>
              <a:t>Jug</a:t>
            </a:r>
            <a:r>
              <a:rPr lang="fr-FR" dirty="0"/>
              <a:t> 11,34</a:t>
            </a:r>
            <a:r>
              <a:rPr lang="en-GB" dirty="0"/>
              <a:t> </a:t>
            </a:r>
            <a:endParaRPr lang="en-GB" dirty="0" smtClean="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8608346" y="6002058"/>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PL</a:t>
            </a:r>
            <a:endParaRPr lang="fr-FR" sz="1200" b="0" dirty="0">
              <a:solidFill>
                <a:srgbClr val="4D4D4D"/>
              </a:solidFill>
              <a:latin typeface="+mj-lt"/>
            </a:endParaRPr>
          </a:p>
        </p:txBody>
      </p:sp>
    </p:spTree>
    <p:extLst>
      <p:ext uri="{BB962C8B-B14F-4D97-AF65-F5344CB8AC3E}">
        <p14:creationId xmlns:p14="http://schemas.microsoft.com/office/powerpoint/2010/main" val="1863768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Voyant sa fille, il déchire ses vêtements et lui dit:</a:t>
            </a:r>
            <a:endParaRPr lang="en-GB" dirty="0"/>
          </a:p>
          <a:p>
            <a:pPr lvl="2"/>
            <a:r>
              <a:rPr lang="fr-FR" dirty="0"/>
              <a:t>Ah! ma fille! </a:t>
            </a:r>
            <a:r>
              <a:rPr lang="fr-FR" dirty="0" smtClean="0"/>
              <a:t>… J'ai </a:t>
            </a:r>
            <a:r>
              <a:rPr lang="fr-FR" dirty="0"/>
              <a:t>fait un vœu à l'Eternel et je ne peux revenir en arrière. </a:t>
            </a:r>
            <a:r>
              <a:rPr lang="fr-FR" dirty="0" err="1"/>
              <a:t>Jug</a:t>
            </a:r>
            <a:r>
              <a:rPr lang="fr-FR" dirty="0"/>
              <a:t> 11,35</a:t>
            </a:r>
            <a:endParaRPr lang="en-GB" dirty="0"/>
          </a:p>
          <a:p>
            <a:r>
              <a:rPr lang="fr-FR" dirty="0" smtClean="0"/>
              <a:t>Elle </a:t>
            </a:r>
            <a:r>
              <a:rPr lang="fr-FR" dirty="0"/>
              <a:t>lui répond:</a:t>
            </a:r>
            <a:endParaRPr lang="en-GB" dirty="0"/>
          </a:p>
          <a:p>
            <a:pPr lvl="2"/>
            <a:r>
              <a:rPr lang="fr-FR" dirty="0"/>
              <a:t>Mon père, si tu as fait un vœu à l'Eternel, traite-moi conformément à tes paroles, maintenant que l'Eternel t'a vengé de tes ennemis, des Ammonites. </a:t>
            </a:r>
            <a:r>
              <a:rPr lang="fr-FR" dirty="0" err="1"/>
              <a:t>Jug</a:t>
            </a:r>
            <a:r>
              <a:rPr lang="fr-FR" dirty="0"/>
              <a:t> 11,36	</a:t>
            </a:r>
            <a:endParaRPr lang="en-GB" dirty="0"/>
          </a:p>
          <a:p>
            <a:r>
              <a:rPr lang="fr-CH" dirty="0"/>
              <a:t>2 mois plus tard, Jephté offre sa fille en holocauste. </a:t>
            </a:r>
            <a:endParaRPr lang="fr-CH" dirty="0" smtClean="0"/>
          </a:p>
          <a:p>
            <a:r>
              <a:rPr lang="fr-CH" dirty="0" smtClean="0"/>
              <a:t>2 </a:t>
            </a:r>
            <a:r>
              <a:rPr lang="fr-CH" dirty="0"/>
              <a:t>explications </a:t>
            </a:r>
            <a:r>
              <a:rPr lang="fr-CH" dirty="0" smtClean="0"/>
              <a:t>sont possibles</a:t>
            </a:r>
            <a:r>
              <a:rPr lang="fr-CH" dirty="0"/>
              <a:t>:</a:t>
            </a:r>
            <a:endParaRPr lang="en-GB" dirty="0"/>
          </a:p>
          <a:p>
            <a:pPr lvl="1"/>
            <a:r>
              <a:rPr lang="fr-CH" dirty="0"/>
              <a:t>La fille a été mise à mort.</a:t>
            </a:r>
            <a:endParaRPr lang="en-GB" dirty="0"/>
          </a:p>
          <a:p>
            <a:pPr lvl="1"/>
            <a:r>
              <a:rPr lang="fr-CH" dirty="0"/>
              <a:t>Le vœu entraîne la consécration de la fille à une virginité perpétuelle et au service du tabernacle. (1 Sam 2,22</a:t>
            </a:r>
            <a:r>
              <a:rPr lang="fr-CH" dirty="0" smtClean="0"/>
              <a:t>)</a:t>
            </a:r>
            <a:endParaRPr lang="en-GB" dirty="0"/>
          </a:p>
        </p:txBody>
      </p:sp>
    </p:spTree>
    <p:extLst>
      <p:ext uri="{BB962C8B-B14F-4D97-AF65-F5344CB8AC3E}">
        <p14:creationId xmlns:p14="http://schemas.microsoft.com/office/powerpoint/2010/main" val="6526562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3"/>
          </p:nvPr>
        </p:nvSpPr>
        <p:spPr/>
      </p:sp>
      <p:sp>
        <p:nvSpPr>
          <p:cNvPr id="2" name="Espace réservé du texte 1"/>
          <p:cNvSpPr>
            <a:spLocks noGrp="1"/>
          </p:cNvSpPr>
          <p:nvPr>
            <p:ph type="body" sz="quarter" idx="12"/>
          </p:nvPr>
        </p:nvSpPr>
        <p:spPr/>
        <p:txBody>
          <a:bodyPr/>
          <a:lstStyle/>
          <a:p>
            <a:r>
              <a:rPr lang="fr-CH" dirty="0" smtClean="0"/>
              <a:t>Dieu </a:t>
            </a:r>
            <a:r>
              <a:rPr lang="fr-CH" dirty="0"/>
              <a:t>nous délivre-t-il à cause des vœux que l'on fait? </a:t>
            </a:r>
            <a:endParaRPr lang="fr-CH" dirty="0" smtClean="0"/>
          </a:p>
          <a:p>
            <a:pPr lvl="1"/>
            <a:r>
              <a:rPr lang="fr-CH" dirty="0" smtClean="0"/>
              <a:t>Ne </a:t>
            </a:r>
            <a:r>
              <a:rPr lang="fr-CH" dirty="0"/>
              <a:t>marchandons pas avec Dieu! </a:t>
            </a:r>
            <a:endParaRPr lang="fr-CH" dirty="0" smtClean="0"/>
          </a:p>
          <a:p>
            <a:pPr lvl="1"/>
            <a:r>
              <a:rPr lang="fr-CH" dirty="0" smtClean="0"/>
              <a:t>Il </a:t>
            </a:r>
            <a:r>
              <a:rPr lang="fr-CH" dirty="0"/>
              <a:t>ne nous demande pas de contrepartie à sa grâce</a:t>
            </a:r>
            <a:r>
              <a:rPr lang="fr-CH" dirty="0" smtClean="0"/>
              <a:t>!</a:t>
            </a:r>
            <a:endParaRPr lang="en-GB" dirty="0"/>
          </a:p>
        </p:txBody>
      </p:sp>
      <p:sp>
        <p:nvSpPr>
          <p:cNvPr id="8" name="Titre 7"/>
          <p:cNvSpPr>
            <a:spLocks noGrp="1"/>
          </p:cNvSpPr>
          <p:nvPr>
            <p:ph type="title"/>
          </p:nvPr>
        </p:nvSpPr>
        <p:spPr/>
        <p:txBody>
          <a:bodyPr/>
          <a:lstStyle/>
          <a:p>
            <a:endParaRPr lang="fr-FR"/>
          </a:p>
        </p:txBody>
      </p:sp>
    </p:spTree>
    <p:extLst>
      <p:ext uri="{BB962C8B-B14F-4D97-AF65-F5344CB8AC3E}">
        <p14:creationId xmlns:p14="http://schemas.microsoft.com/office/powerpoint/2010/main" val="173246600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Les hommes d'Ephraïm demandent à Jephté pourquoi il est allé battre Amon sans eux. </a:t>
            </a:r>
          </a:p>
          <a:p>
            <a:r>
              <a:rPr lang="fr-CH" dirty="0" smtClean="0"/>
              <a:t>Ils </a:t>
            </a:r>
            <a:r>
              <a:rPr lang="fr-CH" dirty="0"/>
              <a:t>menacent de brûler Jephté et sa maison. Il leur répond:</a:t>
            </a:r>
            <a:endParaRPr lang="en-GB" dirty="0"/>
          </a:p>
          <a:p>
            <a:pPr lvl="2"/>
            <a:r>
              <a:rPr lang="fr-FR" dirty="0"/>
              <a:t>Nous avons eu de grands sujets de querelle, mon peuple et moi, avec les Ammonites et, quand je vous ai appelés à l’aide, vous ne m'avez pas délivré d’eux. Voyant que vous ne veniez pas à mon secours, j'ai risqué ma vie et j'ai marché contre les Ammonites. L'Eternel les a livrés entre mes mains. Pourquoi donc aujourd'hui montez-vous contre moi pour me faire la guerre? </a:t>
            </a:r>
            <a:r>
              <a:rPr lang="fr-FR" dirty="0" err="1"/>
              <a:t>Jug</a:t>
            </a:r>
            <a:r>
              <a:rPr lang="fr-FR" dirty="0"/>
              <a:t> 12,2-</a:t>
            </a:r>
            <a:r>
              <a:rPr lang="fr-FR" dirty="0" smtClean="0"/>
              <a:t>3</a:t>
            </a:r>
            <a:endParaRPr lang="fr-FR" dirty="0"/>
          </a:p>
        </p:txBody>
      </p:sp>
    </p:spTree>
    <p:extLst>
      <p:ext uri="{BB962C8B-B14F-4D97-AF65-F5344CB8AC3E}">
        <p14:creationId xmlns:p14="http://schemas.microsoft.com/office/powerpoint/2010/main" val="41804743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Jephté </a:t>
            </a:r>
            <a:r>
              <a:rPr lang="fr-CH" dirty="0"/>
              <a:t>livre bataille contre la tribu d'Ephraïm. </a:t>
            </a:r>
            <a:endParaRPr lang="fr-CH" dirty="0" smtClean="0"/>
          </a:p>
          <a:p>
            <a:pPr lvl="1"/>
            <a:r>
              <a:rPr lang="fr-CH" dirty="0" smtClean="0"/>
              <a:t>42'000 </a:t>
            </a:r>
            <a:r>
              <a:rPr lang="fr-CH" dirty="0"/>
              <a:t>hommes d'Ephraïm sont tués. </a:t>
            </a:r>
            <a:endParaRPr lang="fr-CH" dirty="0" smtClean="0"/>
          </a:p>
          <a:p>
            <a:r>
              <a:rPr lang="fr-CH" dirty="0" smtClean="0"/>
              <a:t>Il </a:t>
            </a:r>
            <a:r>
              <a:rPr lang="fr-CH" dirty="0"/>
              <a:t>juge Israël pendant 6 ans.</a:t>
            </a:r>
            <a:endParaRPr lang="en-GB" dirty="0"/>
          </a:p>
          <a:p>
            <a:r>
              <a:rPr lang="fr-CH" dirty="0" smtClean="0"/>
              <a:t>Après </a:t>
            </a:r>
            <a:r>
              <a:rPr lang="fr-CH" dirty="0"/>
              <a:t>Jephté, 4 juges se succèdent en Israël:</a:t>
            </a:r>
            <a:endParaRPr lang="en-GB" dirty="0"/>
          </a:p>
          <a:p>
            <a:pPr lvl="1"/>
            <a:r>
              <a:rPr lang="fr-CH" dirty="0"/>
              <a:t>Ibtsan juge Israël durant 7 ans</a:t>
            </a:r>
            <a:endParaRPr lang="en-GB" dirty="0"/>
          </a:p>
          <a:p>
            <a:pPr lvl="1"/>
            <a:r>
              <a:rPr lang="fr-CH" dirty="0"/>
              <a:t>Elon       "           "        "  </a:t>
            </a:r>
            <a:r>
              <a:rPr lang="fr-CH" dirty="0" smtClean="0"/>
              <a:t>    10 </a:t>
            </a:r>
            <a:r>
              <a:rPr lang="fr-CH" dirty="0"/>
              <a:t>ans</a:t>
            </a:r>
            <a:endParaRPr lang="en-GB" dirty="0"/>
          </a:p>
          <a:p>
            <a:pPr lvl="1"/>
            <a:r>
              <a:rPr lang="fr-CH" dirty="0"/>
              <a:t>Abdon    "           "        "    </a:t>
            </a:r>
            <a:r>
              <a:rPr lang="fr-CH" dirty="0" smtClean="0"/>
              <a:t>   8 </a:t>
            </a:r>
            <a:r>
              <a:rPr lang="fr-CH" dirty="0"/>
              <a:t>ans</a:t>
            </a:r>
            <a:endParaRPr lang="en-GB" dirty="0"/>
          </a:p>
          <a:p>
            <a:pPr lvl="1"/>
            <a:r>
              <a:rPr lang="fr-CH" dirty="0"/>
              <a:t>Samson: voir le sujet consacré à Samson</a:t>
            </a:r>
            <a:r>
              <a:rPr lang="fr-CH" dirty="0" smtClean="0"/>
              <a:t>.</a:t>
            </a:r>
            <a:endParaRPr lang="en-GB" dirty="0"/>
          </a:p>
        </p:txBody>
      </p:sp>
    </p:spTree>
    <p:extLst>
      <p:ext uri="{BB962C8B-B14F-4D97-AF65-F5344CB8AC3E}">
        <p14:creationId xmlns:p14="http://schemas.microsoft.com/office/powerpoint/2010/main" val="177934135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579120" y="963763"/>
            <a:ext cx="8220393" cy="4936067"/>
          </a:xfrm>
        </p:spPr>
        <p:txBody>
          <a:bodyPr/>
          <a:lstStyle/>
          <a:p>
            <a:r>
              <a:rPr lang="fr-CH" dirty="0" smtClean="0"/>
              <a:t>Les </a:t>
            </a:r>
            <a:r>
              <a:rPr lang="fr-CH" dirty="0"/>
              <a:t>12 juges ont été utilisés pour délivrer Israël de ses ennemis et pour ramener le peuple vers l'Eternel.</a:t>
            </a:r>
            <a:endParaRPr lang="en-GB" dirty="0"/>
          </a:p>
          <a:p>
            <a:r>
              <a:rPr lang="fr-CH" dirty="0"/>
              <a:t>Aujourd'hui, nous avons des responsabilités:</a:t>
            </a:r>
            <a:endParaRPr lang="en-GB" dirty="0"/>
          </a:p>
          <a:p>
            <a:r>
              <a:rPr lang="fr-CH" dirty="0"/>
              <a:t>Mettons en pratique les paroles de Moïse:</a:t>
            </a:r>
            <a:endParaRPr lang="en-GB" dirty="0"/>
          </a:p>
          <a:p>
            <a:pPr lvl="2"/>
            <a:r>
              <a:rPr lang="fr-FR" dirty="0"/>
              <a:t>Tu aimeras l'Eternel, ton Dieu, de tout ton </a:t>
            </a:r>
            <a:r>
              <a:rPr lang="fr-FR" dirty="0" err="1"/>
              <a:t>coeur</a:t>
            </a:r>
            <a:r>
              <a:rPr lang="fr-FR" dirty="0"/>
              <a:t>, de toute ton âme et de toute ta force. Et ces commandements, que je te donne aujourd'hui, seront dans ton </a:t>
            </a:r>
            <a:r>
              <a:rPr lang="fr-FR" dirty="0" err="1"/>
              <a:t>coeur</a:t>
            </a:r>
            <a:r>
              <a:rPr lang="fr-FR" dirty="0"/>
              <a:t>. </a:t>
            </a:r>
            <a:r>
              <a:rPr lang="fr-FR" dirty="0" err="1"/>
              <a:t>Dt</a:t>
            </a:r>
            <a:r>
              <a:rPr lang="fr-FR" dirty="0"/>
              <a:t> 6,5 </a:t>
            </a:r>
            <a:endParaRPr lang="en-GB" dirty="0"/>
          </a:p>
          <a:p>
            <a:pPr lvl="2"/>
            <a:r>
              <a:rPr lang="fr-FR" dirty="0"/>
              <a:t>Seulement, prends garde à toi et veille attentivement sur ton âme, tous les jours de ta vie, de peur que tu n'oublies les choses que tes yeux ont vues, et qu'elles ne sortent de ton </a:t>
            </a:r>
            <a:r>
              <a:rPr lang="fr-FR" dirty="0" err="1"/>
              <a:t>coeur</a:t>
            </a:r>
            <a:r>
              <a:rPr lang="fr-FR" dirty="0"/>
              <a:t>; enseigne-les à tes enfants et aux enfants de tes enfants. </a:t>
            </a:r>
            <a:r>
              <a:rPr lang="fr-FR" dirty="0" err="1"/>
              <a:t>Dt</a:t>
            </a:r>
            <a:r>
              <a:rPr lang="fr-FR" dirty="0"/>
              <a:t> 4,9	</a:t>
            </a:r>
          </a:p>
        </p:txBody>
      </p:sp>
      <p:sp>
        <p:nvSpPr>
          <p:cNvPr id="3" name="Titre 2"/>
          <p:cNvSpPr>
            <a:spLocks noGrp="1"/>
          </p:cNvSpPr>
          <p:nvPr>
            <p:ph type="title"/>
          </p:nvPr>
        </p:nvSpPr>
        <p:spPr/>
        <p:txBody>
          <a:bodyPr/>
          <a:lstStyle/>
          <a:p>
            <a:r>
              <a:rPr lang="fr-CH" dirty="0" smtClean="0"/>
              <a:t>Conclusion</a:t>
            </a:r>
            <a:endParaRPr lang="fr-FR" dirty="0"/>
          </a:p>
        </p:txBody>
      </p:sp>
    </p:spTree>
    <p:extLst>
      <p:ext uri="{BB962C8B-B14F-4D97-AF65-F5344CB8AC3E}">
        <p14:creationId xmlns:p14="http://schemas.microsoft.com/office/powerpoint/2010/main" val="24943895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Moïse </a:t>
            </a:r>
            <a:r>
              <a:rPr lang="fr-FR" dirty="0"/>
              <a:t>leur dit encore</a:t>
            </a:r>
            <a:endParaRPr lang="en-GB" dirty="0"/>
          </a:p>
          <a:p>
            <a:pPr lvl="2"/>
            <a:r>
              <a:rPr lang="fr-FR" dirty="0"/>
              <a:t>Tu les répéteras à tes enfants; tu en parleras quand tu seras chez toi, quand tu seras en voyage, quand tu te coucheras et quand tu te lèveras. </a:t>
            </a:r>
            <a:r>
              <a:rPr lang="fr-FR" dirty="0" err="1"/>
              <a:t>Dt</a:t>
            </a:r>
            <a:r>
              <a:rPr lang="fr-FR" dirty="0"/>
              <a:t> 6,7</a:t>
            </a:r>
            <a:endParaRPr lang="en-GB" dirty="0"/>
          </a:p>
          <a:p>
            <a:r>
              <a:rPr lang="fr-CH" dirty="0" smtClean="0"/>
              <a:t>Proclamons, comme </a:t>
            </a:r>
            <a:r>
              <a:rPr lang="fr-CH" dirty="0"/>
              <a:t>Josué:</a:t>
            </a:r>
            <a:endParaRPr lang="en-GB" dirty="0"/>
          </a:p>
          <a:p>
            <a:pPr lvl="2"/>
            <a:r>
              <a:rPr lang="fr-FR" dirty="0"/>
              <a:t>Quant à ma famille et moi, nous servirons l'Eternel. Jos 24,15	</a:t>
            </a:r>
            <a:endParaRPr lang="en-GB" dirty="0"/>
          </a:p>
          <a:p>
            <a:r>
              <a:rPr lang="fr-FR" dirty="0"/>
              <a:t> </a:t>
            </a:r>
            <a:endParaRPr lang="en-GB" dirty="0"/>
          </a:p>
          <a:p>
            <a:endParaRPr lang="fr-FR" dirty="0"/>
          </a:p>
        </p:txBody>
      </p:sp>
      <p:sp>
        <p:nvSpPr>
          <p:cNvPr id="3" name="Titre 2"/>
          <p:cNvSpPr>
            <a:spLocks noGrp="1"/>
          </p:cNvSpPr>
          <p:nvPr>
            <p:ph type="title"/>
          </p:nvPr>
        </p:nvSpPr>
        <p:spPr/>
        <p:txBody>
          <a:bodyPr/>
          <a:lstStyle/>
          <a:p>
            <a:r>
              <a:rPr lang="fr-CH" dirty="0" smtClean="0"/>
              <a:t>Conclusion</a:t>
            </a:r>
            <a:endParaRPr lang="fr-FR" dirty="0"/>
          </a:p>
        </p:txBody>
      </p:sp>
    </p:spTree>
    <p:extLst>
      <p:ext uri="{BB962C8B-B14F-4D97-AF65-F5344CB8AC3E}">
        <p14:creationId xmlns:p14="http://schemas.microsoft.com/office/powerpoint/2010/main" val="4026259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406400"/>
            <a:ext cx="8786813" cy="5824538"/>
          </a:xfrm>
        </p:spPr>
        <p:txBody>
          <a:bodyPr/>
          <a:lstStyle/>
          <a:p>
            <a:pPr>
              <a:defRPr/>
            </a:pPr>
            <a:endParaRPr lang="fr-FR" dirty="0" smtClean="0"/>
          </a:p>
          <a:p>
            <a:pPr>
              <a:defRPr/>
            </a:pPr>
            <a:endParaRPr lang="fr-FR" dirty="0"/>
          </a:p>
        </p:txBody>
      </p:sp>
      <p:sp>
        <p:nvSpPr>
          <p:cNvPr id="171010" name="Rectangle 5"/>
          <p:cNvSpPr>
            <a:spLocks noChangeArrowheads="1"/>
          </p:cNvSpPr>
          <p:nvPr/>
        </p:nvSpPr>
        <p:spPr bwMode="auto">
          <a:xfrm>
            <a:off x="230188" y="4811713"/>
            <a:ext cx="87391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1200" dirty="0">
                <a:solidFill>
                  <a:srgbClr val="4D4D4D"/>
                </a:solidFill>
                <a:latin typeface="Arial" charset="0"/>
              </a:rPr>
              <a:t>Version: </a:t>
            </a:r>
            <a:r>
              <a:rPr lang="fr-CH" sz="1200" dirty="0" smtClean="0">
                <a:solidFill>
                  <a:srgbClr val="4D4D4D"/>
                </a:solidFill>
                <a:latin typeface="Arial" charset="0"/>
              </a:rPr>
              <a:t>Segond</a:t>
            </a:r>
            <a:endParaRPr lang="fr-CH" sz="1200" dirty="0">
              <a:solidFill>
                <a:srgbClr val="4D4D4D"/>
              </a:solidFill>
              <a:latin typeface="Arial" charset="0"/>
            </a:endParaRPr>
          </a:p>
          <a:p>
            <a:r>
              <a:rPr lang="fr-CH" sz="1200" dirty="0">
                <a:solidFill>
                  <a:srgbClr val="4D4D4D"/>
                </a:solidFill>
                <a:latin typeface="Arial" charset="0"/>
              </a:rPr>
              <a:t>Les images portant les mentions FO, TP, ISP et PL ont été achetées sur les sites fotolia.com, thinkstockphotos.fr, istockphoto.com et biblelieux.com; elles ne peuvent pas être utilisées dans un autre cadre que les présentations  se trouvant sur panorama-bible.ch. </a:t>
            </a:r>
          </a:p>
          <a:p>
            <a:r>
              <a:rPr lang="fr-CH" sz="1200" dirty="0">
                <a:solidFill>
                  <a:srgbClr val="4D4D4D"/>
                </a:solidFill>
                <a:latin typeface="Arial" charset="0"/>
              </a:rPr>
              <a:t>Lors de présentations de ce sujet, il n’est pas autorisé de rajouter ou de modifier les commentaires écrits sur fond bleu. Si vous pensez qu’une modification d’un texte est nécessaire, merci de bien voloir écrire à </a:t>
            </a:r>
            <a:r>
              <a:rPr lang="fr-CH" sz="1200" dirty="0">
                <a:solidFill>
                  <a:srgbClr val="4D4D4D"/>
                </a:solidFill>
                <a:latin typeface="Arial" charset="0"/>
                <a:hlinkClick r:id="rId2"/>
              </a:rPr>
              <a:t>info@panorama-bible.ch</a:t>
            </a:r>
            <a:endParaRPr lang="fr-CH" sz="1200" dirty="0">
              <a:solidFill>
                <a:srgbClr val="4D4D4D"/>
              </a:solidFill>
              <a:latin typeface="Arial" charset="0"/>
            </a:endParaRPr>
          </a:p>
          <a:p>
            <a:endParaRPr lang="fr-FR" sz="1200" dirty="0">
              <a:solidFill>
                <a:srgbClr val="4D4D4D"/>
              </a:solidFill>
              <a:latin typeface="Arial" charset="0"/>
            </a:endParaRPr>
          </a:p>
        </p:txBody>
      </p:sp>
    </p:spTree>
    <p:extLst>
      <p:ext uri="{BB962C8B-B14F-4D97-AF65-F5344CB8AC3E}">
        <p14:creationId xmlns:p14="http://schemas.microsoft.com/office/powerpoint/2010/main" val="224152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Espace réservé du texte 3"/>
          <p:cNvSpPr>
            <a:spLocks noGrp="1"/>
          </p:cNvSpPr>
          <p:nvPr>
            <p:ph type="body" sz="quarter" idx="12"/>
          </p:nvPr>
        </p:nvSpPr>
        <p:spPr>
          <a:xfrm>
            <a:off x="295988" y="1122363"/>
            <a:ext cx="5730202" cy="4936067"/>
          </a:xfrm>
        </p:spPr>
        <p:txBody>
          <a:bodyPr/>
          <a:lstStyle/>
          <a:p>
            <a:r>
              <a:rPr lang="fr-CH" dirty="0" smtClean="0"/>
              <a:t>Le </a:t>
            </a:r>
            <a:r>
              <a:rPr lang="fr-CH" dirty="0"/>
              <a:t>peuple fait 2 promesses à Josué: </a:t>
            </a:r>
            <a:endParaRPr lang="fr-CH" dirty="0" smtClean="0"/>
          </a:p>
          <a:p>
            <a:pPr lvl="1"/>
            <a:r>
              <a:rPr lang="fr-CH" dirty="0" smtClean="0"/>
              <a:t>Conquérir </a:t>
            </a:r>
            <a:r>
              <a:rPr lang="fr-CH" dirty="0"/>
              <a:t>le pays </a:t>
            </a:r>
            <a:endParaRPr lang="fr-CH" dirty="0" smtClean="0"/>
          </a:p>
          <a:p>
            <a:pPr lvl="1"/>
            <a:r>
              <a:rPr lang="fr-CH" dirty="0" smtClean="0"/>
              <a:t>rejeter </a:t>
            </a:r>
            <a:r>
              <a:rPr lang="fr-CH" dirty="0"/>
              <a:t>les dieux étrangers.</a:t>
            </a:r>
            <a:endParaRPr lang="en-GB" dirty="0"/>
          </a:p>
          <a:p>
            <a:r>
              <a:rPr lang="fr-CH" dirty="0"/>
              <a:t>On voit dans ces histoires des Juges le peu d'énergie du peuple pour accomplir ces 2 promesses.</a:t>
            </a:r>
            <a:endParaRPr lang="en-GB" dirty="0"/>
          </a:p>
          <a:p>
            <a:r>
              <a:rPr lang="fr-CH" dirty="0">
                <a:solidFill>
                  <a:schemeClr val="bg1"/>
                </a:solidFill>
              </a:rPr>
              <a:t>Voulons-nous accomplir des conquêtes pour Christ? </a:t>
            </a:r>
            <a:r>
              <a:rPr lang="fr-CH" dirty="0" smtClean="0">
                <a:solidFill>
                  <a:schemeClr val="bg1"/>
                </a:solidFill>
              </a:rPr>
              <a:t>Nous </a:t>
            </a:r>
            <a:r>
              <a:rPr lang="fr-CH" dirty="0">
                <a:solidFill>
                  <a:schemeClr val="bg1"/>
                </a:solidFill>
              </a:rPr>
              <a:t>avons aussi reçu des instructions du Seigneur:</a:t>
            </a:r>
            <a:endParaRPr lang="en-GB" dirty="0">
              <a:solidFill>
                <a:schemeClr val="bg1"/>
              </a:solidFill>
            </a:endParaRPr>
          </a:p>
          <a:p>
            <a:pPr lvl="2"/>
            <a:r>
              <a:rPr lang="fr-FR" dirty="0">
                <a:solidFill>
                  <a:schemeClr val="bg1"/>
                </a:solidFill>
              </a:rPr>
              <a:t>Allez, faites de toutes les nations des disciples, baptisez-les au nom du Père, du Fils et du Saint-Esprit</a:t>
            </a:r>
            <a:r>
              <a:rPr lang="fr-CH" dirty="0">
                <a:solidFill>
                  <a:schemeClr val="bg1"/>
                </a:solidFill>
              </a:rPr>
              <a:t>. </a:t>
            </a:r>
            <a:r>
              <a:rPr lang="fr-CH" sz="1400" dirty="0">
                <a:solidFill>
                  <a:schemeClr val="bg1"/>
                </a:solidFill>
              </a:rPr>
              <a:t>Mt </a:t>
            </a:r>
            <a:r>
              <a:rPr lang="fr-CH" sz="1400" dirty="0" smtClean="0">
                <a:solidFill>
                  <a:schemeClr val="bg1"/>
                </a:solidFill>
              </a:rPr>
              <a:t>28,19</a:t>
            </a:r>
          </a:p>
        </p:txBody>
      </p:sp>
      <p:sp>
        <p:nvSpPr>
          <p:cNvPr id="7" name="Text Box 13"/>
          <p:cNvSpPr txBox="1">
            <a:spLocks noChangeArrowheads="1"/>
          </p:cNvSpPr>
          <p:nvPr/>
        </p:nvSpPr>
        <p:spPr bwMode="auto">
          <a:xfrm>
            <a:off x="8621970" y="6081700"/>
            <a:ext cx="630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398728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solidFill>
                  <a:schemeClr val="bg1"/>
                </a:solidFill>
              </a:rPr>
              <a:t>Les Israélites ne devaient </a:t>
            </a:r>
            <a:r>
              <a:rPr lang="fr-CH" dirty="0">
                <a:solidFill>
                  <a:schemeClr val="bg1"/>
                </a:solidFill>
              </a:rPr>
              <a:t>pas seulement foncer en avant; </a:t>
            </a:r>
            <a:endParaRPr lang="fr-CH" dirty="0" smtClean="0">
              <a:solidFill>
                <a:schemeClr val="bg1"/>
              </a:solidFill>
            </a:endParaRPr>
          </a:p>
          <a:p>
            <a:r>
              <a:rPr lang="fr-CH" dirty="0" smtClean="0">
                <a:solidFill>
                  <a:schemeClr val="bg1"/>
                </a:solidFill>
              </a:rPr>
              <a:t>ils devaient </a:t>
            </a:r>
            <a:r>
              <a:rPr lang="fr-CH" dirty="0">
                <a:solidFill>
                  <a:schemeClr val="bg1"/>
                </a:solidFill>
              </a:rPr>
              <a:t>également de pas toucher aux dieux étrangers présents aux différents </a:t>
            </a:r>
            <a:r>
              <a:rPr lang="fr-CH" dirty="0" smtClean="0">
                <a:solidFill>
                  <a:schemeClr val="bg1"/>
                </a:solidFill>
              </a:rPr>
              <a:t>endroits </a:t>
            </a:r>
            <a:r>
              <a:rPr lang="fr-CH" dirty="0">
                <a:solidFill>
                  <a:schemeClr val="bg1"/>
                </a:solidFill>
              </a:rPr>
              <a:t>où ils se trouvaient</a:t>
            </a:r>
            <a:r>
              <a:rPr lang="fr-CH" dirty="0" smtClean="0">
                <a:solidFill>
                  <a:schemeClr val="bg1"/>
                </a:solidFill>
              </a:rPr>
              <a:t>.</a:t>
            </a:r>
          </a:p>
          <a:p>
            <a:r>
              <a:rPr lang="en-GB" dirty="0" smtClean="0">
                <a:solidFill>
                  <a:schemeClr val="bg1"/>
                </a:solidFill>
              </a:rPr>
              <a:t>3300 </a:t>
            </a:r>
            <a:r>
              <a:rPr lang="en-GB" dirty="0" err="1" smtClean="0">
                <a:solidFill>
                  <a:schemeClr val="bg1"/>
                </a:solidFill>
              </a:rPr>
              <a:t>ans</a:t>
            </a:r>
            <a:r>
              <a:rPr lang="en-GB" dirty="0" smtClean="0">
                <a:solidFill>
                  <a:schemeClr val="bg1"/>
                </a:solidFill>
              </a:rPr>
              <a:t> plus </a:t>
            </a:r>
            <a:r>
              <a:rPr lang="en-GB" dirty="0" err="1" smtClean="0">
                <a:solidFill>
                  <a:schemeClr val="bg1"/>
                </a:solidFill>
              </a:rPr>
              <a:t>tard</a:t>
            </a:r>
            <a:r>
              <a:rPr lang="en-GB" dirty="0" smtClean="0">
                <a:solidFill>
                  <a:schemeClr val="bg1"/>
                </a:solidFill>
              </a:rPr>
              <a:t>, nous </a:t>
            </a:r>
            <a:r>
              <a:rPr lang="en-GB" dirty="0" err="1" smtClean="0">
                <a:solidFill>
                  <a:schemeClr val="bg1"/>
                </a:solidFill>
              </a:rPr>
              <a:t>avons</a:t>
            </a:r>
            <a:r>
              <a:rPr lang="en-GB" dirty="0" smtClean="0">
                <a:solidFill>
                  <a:schemeClr val="bg1"/>
                </a:solidFill>
              </a:rPr>
              <a:t> </a:t>
            </a:r>
            <a:r>
              <a:rPr lang="en-GB" dirty="0" err="1" smtClean="0">
                <a:solidFill>
                  <a:schemeClr val="bg1"/>
                </a:solidFill>
              </a:rPr>
              <a:t>aussi</a:t>
            </a:r>
            <a:r>
              <a:rPr lang="en-GB" dirty="0" smtClean="0">
                <a:solidFill>
                  <a:schemeClr val="bg1"/>
                </a:solidFill>
              </a:rPr>
              <a:t> </a:t>
            </a:r>
            <a:r>
              <a:rPr lang="en-GB" dirty="0" err="1" smtClean="0">
                <a:solidFill>
                  <a:schemeClr val="bg1"/>
                </a:solidFill>
              </a:rPr>
              <a:t>à</a:t>
            </a:r>
            <a:r>
              <a:rPr lang="en-GB" dirty="0" smtClean="0">
                <a:solidFill>
                  <a:schemeClr val="bg1"/>
                </a:solidFill>
              </a:rPr>
              <a:t> nous </a:t>
            </a:r>
            <a:r>
              <a:rPr lang="en-GB" dirty="0" err="1" smtClean="0">
                <a:solidFill>
                  <a:schemeClr val="bg1"/>
                </a:solidFill>
              </a:rPr>
              <a:t>séparer</a:t>
            </a:r>
            <a:r>
              <a:rPr lang="en-GB" dirty="0" smtClean="0">
                <a:solidFill>
                  <a:schemeClr val="bg1"/>
                </a:solidFill>
              </a:rPr>
              <a:t> de tout </a:t>
            </a:r>
            <a:r>
              <a:rPr lang="en-GB" dirty="0" err="1" smtClean="0">
                <a:solidFill>
                  <a:schemeClr val="bg1"/>
                </a:solidFill>
              </a:rPr>
              <a:t>ce</a:t>
            </a:r>
            <a:r>
              <a:rPr lang="en-GB" dirty="0" smtClean="0">
                <a:solidFill>
                  <a:schemeClr val="bg1"/>
                </a:solidFill>
              </a:rPr>
              <a:t> qui </a:t>
            </a:r>
            <a:r>
              <a:rPr lang="en-GB" dirty="0" err="1" smtClean="0">
                <a:solidFill>
                  <a:schemeClr val="bg1"/>
                </a:solidFill>
              </a:rPr>
              <a:t>vient</a:t>
            </a:r>
            <a:r>
              <a:rPr lang="en-GB" dirty="0" smtClean="0">
                <a:solidFill>
                  <a:schemeClr val="bg1"/>
                </a:solidFill>
              </a:rPr>
              <a:t> de Satan.</a:t>
            </a:r>
            <a:endParaRPr lang="en-GB" dirty="0">
              <a:solidFill>
                <a:schemeClr val="bg1"/>
              </a:solidFill>
            </a:endParaRPr>
          </a:p>
          <a:p>
            <a:pPr lvl="2"/>
            <a:r>
              <a:rPr lang="fr-FR" dirty="0" smtClean="0"/>
              <a:t>Soumettez</a:t>
            </a:r>
            <a:r>
              <a:rPr lang="fr-FR" dirty="0"/>
              <a:t>-vous donc à Dieu, mais résistez au diable et il fuira loin de vous</a:t>
            </a:r>
            <a:r>
              <a:rPr lang="fr-FR" dirty="0" smtClean="0"/>
              <a:t>. </a:t>
            </a:r>
            <a:r>
              <a:rPr lang="fr-FR" dirty="0"/>
              <a:t>Approchez-vous de Dieu et il s'approchera de vous. Nettoyez vos mains, pécheurs; purifiez votre cœur, hommes partagés</a:t>
            </a:r>
            <a:r>
              <a:rPr lang="fr-FR" dirty="0" smtClean="0"/>
              <a:t>. </a:t>
            </a:r>
            <a:r>
              <a:rPr lang="fr-FR" dirty="0" err="1" smtClean="0"/>
              <a:t>Jac</a:t>
            </a:r>
            <a:r>
              <a:rPr lang="fr-FR" dirty="0" smtClean="0"/>
              <a:t> 4,7-8</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18931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a:xfrm>
            <a:off x="162001" y="1066799"/>
            <a:ext cx="5313968" cy="4944535"/>
          </a:xfrm>
        </p:spPr>
        <p:txBody>
          <a:bodyPr/>
          <a:lstStyle/>
          <a:p>
            <a:r>
              <a:rPr lang="fr-CH" dirty="0" smtClean="0"/>
              <a:t>Après </a:t>
            </a:r>
            <a:r>
              <a:rPr lang="fr-CH" dirty="0"/>
              <a:t>la mort de Josué, le peuple d'Israël consulte l'Eternel en disant:</a:t>
            </a:r>
            <a:endParaRPr lang="en-GB" dirty="0"/>
          </a:p>
          <a:p>
            <a:pPr lvl="2"/>
            <a:r>
              <a:rPr lang="fr-FR" dirty="0"/>
              <a:t>Qui de nous montera le premier contre les Cananéens pour les attaquer</a:t>
            </a:r>
            <a:r>
              <a:rPr lang="fr-CH" dirty="0"/>
              <a:t>? Jug 1,1	</a:t>
            </a:r>
            <a:endParaRPr lang="en-GB" dirty="0"/>
          </a:p>
          <a:p>
            <a:r>
              <a:rPr lang="fr-CH" dirty="0"/>
              <a:t>L'Eternel leur répond: </a:t>
            </a:r>
            <a:endParaRPr lang="en-GB" dirty="0"/>
          </a:p>
          <a:p>
            <a:pPr lvl="2"/>
            <a:r>
              <a:rPr lang="fr-CH" dirty="0"/>
              <a:t>"J'ai livré le pays dans les mains de la tribu de Juda"</a:t>
            </a:r>
            <a:r>
              <a:rPr lang="fr-CH" dirty="0" smtClean="0"/>
              <a:t>.</a:t>
            </a:r>
            <a:endParaRPr lang="en-GB" dirty="0"/>
          </a:p>
        </p:txBody>
      </p:sp>
      <p:sp>
        <p:nvSpPr>
          <p:cNvPr id="3" name="Titre 2"/>
          <p:cNvSpPr>
            <a:spLocks noGrp="1"/>
          </p:cNvSpPr>
          <p:nvPr>
            <p:ph type="title"/>
          </p:nvPr>
        </p:nvSpPr>
        <p:spPr>
          <a:xfrm>
            <a:off x="67729" y="217634"/>
            <a:ext cx="5093715" cy="563672"/>
          </a:xfrm>
        </p:spPr>
        <p:txBody>
          <a:bodyPr/>
          <a:lstStyle/>
          <a:p>
            <a:r>
              <a:rPr lang="fr-CH" dirty="0"/>
              <a:t>Situation du peuple </a:t>
            </a:r>
            <a:r>
              <a:rPr lang="fr-CH" dirty="0" smtClean="0"/>
              <a:t>d'Israël</a:t>
            </a:r>
            <a:endParaRPr lang="fr-FR" dirty="0"/>
          </a:p>
        </p:txBody>
      </p:sp>
      <p:pic>
        <p:nvPicPr>
          <p:cNvPr id="5" name="Picture 5" descr="nouv car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57041" y="1304926"/>
            <a:ext cx="3502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500016" y="4849814"/>
            <a:ext cx="661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a:latin typeface="Arial" charset="0"/>
              </a:rPr>
              <a:t>Juda</a:t>
            </a:r>
            <a:endParaRPr lang="fr-FR" sz="1600">
              <a:latin typeface="Arial" charset="0"/>
            </a:endParaRPr>
          </a:p>
        </p:txBody>
      </p:sp>
      <p:sp>
        <p:nvSpPr>
          <p:cNvPr id="7" name="Text Box 7"/>
          <p:cNvSpPr txBox="1">
            <a:spLocks noChangeArrowheads="1"/>
          </p:cNvSpPr>
          <p:nvPr/>
        </p:nvSpPr>
        <p:spPr bwMode="auto">
          <a:xfrm>
            <a:off x="6565104" y="4297364"/>
            <a:ext cx="1028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Benjamin</a:t>
            </a:r>
            <a:endParaRPr lang="fr-FR" sz="1600" b="0">
              <a:latin typeface="Arial" charset="0"/>
            </a:endParaRPr>
          </a:p>
        </p:txBody>
      </p:sp>
      <p:sp>
        <p:nvSpPr>
          <p:cNvPr id="8" name="Text Box 8"/>
          <p:cNvSpPr txBox="1">
            <a:spLocks noChangeArrowheads="1"/>
          </p:cNvSpPr>
          <p:nvPr/>
        </p:nvSpPr>
        <p:spPr bwMode="auto">
          <a:xfrm>
            <a:off x="6565104" y="4008439"/>
            <a:ext cx="93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Ephraim</a:t>
            </a:r>
            <a:endParaRPr lang="fr-FR" sz="1600" b="0">
              <a:latin typeface="Arial" charset="0"/>
            </a:endParaRPr>
          </a:p>
        </p:txBody>
      </p:sp>
      <p:sp>
        <p:nvSpPr>
          <p:cNvPr id="9" name="Text Box 9"/>
          <p:cNvSpPr txBox="1">
            <a:spLocks noChangeArrowheads="1"/>
          </p:cNvSpPr>
          <p:nvPr/>
        </p:nvSpPr>
        <p:spPr bwMode="auto">
          <a:xfrm>
            <a:off x="6447629" y="3433764"/>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Manassé</a:t>
            </a:r>
            <a:endParaRPr lang="fr-FR" sz="1600" b="0">
              <a:latin typeface="Arial" charset="0"/>
            </a:endParaRPr>
          </a:p>
        </p:txBody>
      </p:sp>
      <p:sp>
        <p:nvSpPr>
          <p:cNvPr id="10" name="Text Box 10"/>
          <p:cNvSpPr txBox="1">
            <a:spLocks noChangeArrowheads="1"/>
          </p:cNvSpPr>
          <p:nvPr/>
        </p:nvSpPr>
        <p:spPr bwMode="auto">
          <a:xfrm>
            <a:off x="7593804" y="3671889"/>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Gad</a:t>
            </a:r>
            <a:endParaRPr lang="fr-FR" sz="1600" b="0">
              <a:latin typeface="Arial" charset="0"/>
            </a:endParaRPr>
          </a:p>
        </p:txBody>
      </p:sp>
      <p:sp>
        <p:nvSpPr>
          <p:cNvPr id="11" name="Text Box 11"/>
          <p:cNvSpPr txBox="1">
            <a:spLocks noChangeArrowheads="1"/>
          </p:cNvSpPr>
          <p:nvPr/>
        </p:nvSpPr>
        <p:spPr bwMode="auto">
          <a:xfrm>
            <a:off x="7504904" y="4681539"/>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Ruben</a:t>
            </a:r>
            <a:endParaRPr lang="fr-FR" sz="1600" b="0">
              <a:latin typeface="Arial" charset="0"/>
            </a:endParaRPr>
          </a:p>
        </p:txBody>
      </p:sp>
      <p:sp>
        <p:nvSpPr>
          <p:cNvPr id="12" name="Text Box 12"/>
          <p:cNvSpPr txBox="1">
            <a:spLocks noChangeArrowheads="1"/>
          </p:cNvSpPr>
          <p:nvPr/>
        </p:nvSpPr>
        <p:spPr bwMode="auto">
          <a:xfrm>
            <a:off x="6952454" y="3097214"/>
            <a:ext cx="84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Issacar</a:t>
            </a:r>
            <a:endParaRPr lang="fr-FR" sz="1600" b="0">
              <a:latin typeface="Arial" charset="0"/>
            </a:endParaRPr>
          </a:p>
        </p:txBody>
      </p:sp>
      <p:sp>
        <p:nvSpPr>
          <p:cNvPr id="13" name="Text Box 13"/>
          <p:cNvSpPr txBox="1">
            <a:spLocks noChangeArrowheads="1"/>
          </p:cNvSpPr>
          <p:nvPr/>
        </p:nvSpPr>
        <p:spPr bwMode="auto">
          <a:xfrm>
            <a:off x="6650829" y="2017714"/>
            <a:ext cx="606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Aser</a:t>
            </a:r>
            <a:endParaRPr lang="fr-FR" sz="1600" b="0">
              <a:latin typeface="Arial" charset="0"/>
            </a:endParaRPr>
          </a:p>
        </p:txBody>
      </p:sp>
      <p:sp>
        <p:nvSpPr>
          <p:cNvPr id="14" name="Text Box 14"/>
          <p:cNvSpPr txBox="1">
            <a:spLocks noChangeArrowheads="1"/>
          </p:cNvSpPr>
          <p:nvPr/>
        </p:nvSpPr>
        <p:spPr bwMode="auto">
          <a:xfrm>
            <a:off x="6952454" y="2354264"/>
            <a:ext cx="935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Nephtali</a:t>
            </a:r>
            <a:endParaRPr lang="fr-FR" sz="1600" b="0">
              <a:latin typeface="Arial" charset="0"/>
            </a:endParaRPr>
          </a:p>
        </p:txBody>
      </p:sp>
      <p:sp>
        <p:nvSpPr>
          <p:cNvPr id="15" name="Text Box 15"/>
          <p:cNvSpPr txBox="1">
            <a:spLocks noChangeArrowheads="1"/>
          </p:cNvSpPr>
          <p:nvPr/>
        </p:nvSpPr>
        <p:spPr bwMode="auto">
          <a:xfrm>
            <a:off x="6750841" y="2760664"/>
            <a:ext cx="923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Zabulon</a:t>
            </a:r>
            <a:endParaRPr lang="fr-FR" sz="1600" b="0">
              <a:latin typeface="Arial" charset="0"/>
            </a:endParaRPr>
          </a:p>
        </p:txBody>
      </p:sp>
      <p:sp>
        <p:nvSpPr>
          <p:cNvPr id="16" name="Text Box 16"/>
          <p:cNvSpPr txBox="1">
            <a:spLocks noChangeArrowheads="1"/>
          </p:cNvSpPr>
          <p:nvPr/>
        </p:nvSpPr>
        <p:spPr bwMode="auto">
          <a:xfrm>
            <a:off x="7806529" y="2185989"/>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Manassé</a:t>
            </a:r>
            <a:endParaRPr lang="fr-FR" sz="1600" b="0">
              <a:latin typeface="Arial" charset="0"/>
            </a:endParaRPr>
          </a:p>
        </p:txBody>
      </p:sp>
      <p:sp>
        <p:nvSpPr>
          <p:cNvPr id="17" name="Text Box 17"/>
          <p:cNvSpPr txBox="1">
            <a:spLocks noChangeArrowheads="1"/>
          </p:cNvSpPr>
          <p:nvPr/>
        </p:nvSpPr>
        <p:spPr bwMode="auto">
          <a:xfrm>
            <a:off x="6011066" y="5256214"/>
            <a:ext cx="871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Siméon</a:t>
            </a:r>
            <a:endParaRPr lang="fr-FR" sz="1600" b="0">
              <a:latin typeface="Arial" charset="0"/>
            </a:endParaRPr>
          </a:p>
        </p:txBody>
      </p:sp>
      <p:sp>
        <p:nvSpPr>
          <p:cNvPr id="18" name="Text Box 18"/>
          <p:cNvSpPr txBox="1">
            <a:spLocks noChangeArrowheads="1"/>
          </p:cNvSpPr>
          <p:nvPr/>
        </p:nvSpPr>
        <p:spPr bwMode="auto">
          <a:xfrm>
            <a:off x="6090441" y="4129089"/>
            <a:ext cx="62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Dan</a:t>
            </a:r>
            <a:endParaRPr lang="fr-FR" sz="1600" b="0">
              <a:latin typeface="Arial" charset="0"/>
            </a:endParaRPr>
          </a:p>
        </p:txBody>
      </p:sp>
      <p:sp>
        <p:nvSpPr>
          <p:cNvPr id="19" name="Oval 25"/>
          <p:cNvSpPr>
            <a:spLocks noChangeArrowheads="1"/>
          </p:cNvSpPr>
          <p:nvPr/>
        </p:nvSpPr>
        <p:spPr bwMode="auto">
          <a:xfrm>
            <a:off x="6157116" y="4735514"/>
            <a:ext cx="1187450" cy="565150"/>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solidFill>
                <a:srgbClr val="78371B"/>
              </a:solidFill>
            </a:endParaRPr>
          </a:p>
        </p:txBody>
      </p:sp>
      <p:sp>
        <p:nvSpPr>
          <p:cNvPr id="20" name="Text Box 26"/>
          <p:cNvSpPr txBox="1">
            <a:spLocks noChangeArrowheads="1"/>
          </p:cNvSpPr>
          <p:nvPr/>
        </p:nvSpPr>
        <p:spPr bwMode="auto">
          <a:xfrm>
            <a:off x="7287416" y="1304926"/>
            <a:ext cx="566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a:latin typeface="Arial" charset="0"/>
              </a:rPr>
              <a:t>Dan</a:t>
            </a:r>
            <a:endParaRPr lang="fr-FR" sz="1600" b="0">
              <a:latin typeface="Arial" charset="0"/>
            </a:endParaRPr>
          </a:p>
        </p:txBody>
      </p:sp>
    </p:spTree>
    <p:extLst>
      <p:ext uri="{BB962C8B-B14F-4D97-AF65-F5344CB8AC3E}">
        <p14:creationId xmlns:p14="http://schemas.microsoft.com/office/powerpoint/2010/main" val="2851336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a:t>La tribu de Juda demande l'aide de la tribu de Siméon.</a:t>
            </a:r>
            <a:endParaRPr lang="en-GB" dirty="0"/>
          </a:p>
          <a:p>
            <a:pPr lvl="2"/>
            <a:r>
              <a:rPr lang="fr-FR" dirty="0"/>
              <a:t>Juda dit alors à son frère Siméon: «Monte avec moi dans le pays qui m'est attribué par tirage au sort, et nous combattrons les Cananéens. J'irai aussi avec toi dans celui qui t’est attribué.» Et Siméon l’accompagna</a:t>
            </a:r>
            <a:r>
              <a:rPr lang="fr-CH" dirty="0"/>
              <a:t>. Jug 1,3	</a:t>
            </a:r>
            <a:endParaRPr lang="en-GB" dirty="0"/>
          </a:p>
          <a:p>
            <a:r>
              <a:rPr lang="fr-CH" dirty="0" smtClean="0"/>
              <a:t>Ensemble</a:t>
            </a:r>
            <a:r>
              <a:rPr lang="fr-CH" dirty="0"/>
              <a:t>, ils battent 10'000 Cananéens. </a:t>
            </a:r>
            <a:endParaRPr lang="fr-CH" dirty="0" smtClean="0"/>
          </a:p>
        </p:txBody>
      </p:sp>
      <p:pic>
        <p:nvPicPr>
          <p:cNvPr id="7" name="Picture 6" descr="Negev north of Beersheba aerial"/>
          <p:cNvPicPr preferRelativeResize="0">
            <a:picLocks noGrp="1" noChangeAspect="1" noChangeArrowheads="1"/>
          </p:cNvPicPr>
          <p:nvPr>
            <p:ph type="pic" sz="quarter" idx="13"/>
            <p:custDataLst>
              <p:tags r:id="rId1"/>
            </p:custDataLst>
          </p:nvPr>
        </p:nvPicPr>
        <p:blipFill>
          <a:blip r:embed="rId3" cstate="email">
            <a:extLst>
              <a:ext uri="{28A0092B-C50C-407E-A947-70E740481C1C}">
                <a14:useLocalDpi xmlns:a14="http://schemas.microsoft.com/office/drawing/2010/main"/>
              </a:ext>
            </a:extLst>
          </a:blip>
          <a:srcRect/>
          <a:stretch>
            <a:fillRect/>
          </a:stretch>
        </p:blipFill>
        <p:spPr bwMode="auto">
          <a:xfrm>
            <a:off x="-22151" y="3696470"/>
            <a:ext cx="5040000" cy="298681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780760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egev north of Beersheba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4 Judah and the Dead Sea\Shephelah-Aijalon Valley\sr\Almond tree near Tell Yalo, Aijalon.jpg"/>
</p:tagLst>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12663</TotalTime>
  <Words>3545</Words>
  <Application>Microsoft Macintosh PowerPoint</Application>
  <PresentationFormat>Présentation à l'écran (4:3)</PresentationFormat>
  <Paragraphs>326</Paragraphs>
  <Slides>58</Slides>
  <Notes>0</Notes>
  <HiddenSlides>0</HiddenSlides>
  <MMClips>0</MMClips>
  <ScaleCrop>false</ScaleCrop>
  <HeadingPairs>
    <vt:vector size="4" baseType="variant">
      <vt:variant>
        <vt:lpstr>Thème</vt:lpstr>
      </vt:variant>
      <vt:variant>
        <vt:i4>2</vt:i4>
      </vt:variant>
      <vt:variant>
        <vt:lpstr>Titres des diapositives</vt:lpstr>
      </vt:variant>
      <vt:variant>
        <vt:i4>58</vt:i4>
      </vt:variant>
    </vt:vector>
  </HeadingPairs>
  <TitlesOfParts>
    <vt:vector size="60" baseType="lpstr">
      <vt:lpstr>panorama</vt:lpstr>
      <vt:lpstr>1_Custom Design</vt:lpstr>
      <vt:lpstr>Présentation PowerPoint</vt:lpstr>
      <vt:lpstr>Présentation PowerPoint</vt:lpstr>
      <vt:lpstr>Présentation PowerPoint</vt:lpstr>
      <vt:lpstr>Dernier message de Josué</vt:lpstr>
      <vt:lpstr>Présentation PowerPoint</vt:lpstr>
      <vt:lpstr>Présentation PowerPoint</vt:lpstr>
      <vt:lpstr>Présentation PowerPoint</vt:lpstr>
      <vt:lpstr>Situation du peuple d'Israël</vt:lpstr>
      <vt:lpstr>Présentation PowerPoint</vt:lpstr>
      <vt:lpstr>Présentation PowerPoint</vt:lpstr>
      <vt:lpstr>Présentation PowerPoint</vt:lpstr>
      <vt:lpstr>Présentation PowerPoint</vt:lpstr>
      <vt:lpstr>Présentation PowerPoint</vt:lpstr>
      <vt:lpstr>Victoires et défaites</vt:lpstr>
      <vt:lpstr>Présentation PowerPoint</vt:lpstr>
      <vt:lpstr>Présentation PowerPoint</vt:lpstr>
      <vt:lpstr>Présentation PowerPoint</vt:lpstr>
      <vt:lpstr>Présentation PowerPoint</vt:lpstr>
      <vt:lpstr>Les Israélites sont infidèles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juge Othniel</vt:lpstr>
      <vt:lpstr>Présentation PowerPoint</vt:lpstr>
      <vt:lpstr>Présentation PowerPoint</vt:lpstr>
      <vt:lpstr>Présentation PowerPoint</vt:lpstr>
      <vt:lpstr>Présentation PowerPoint</vt:lpstr>
      <vt:lpstr>Ehud</vt:lpstr>
      <vt:lpstr>Présentation PowerPoint</vt:lpstr>
      <vt:lpstr>Présentation PowerPoint</vt:lpstr>
      <vt:lpstr>Shamgar</vt:lpstr>
      <vt:lpstr>Déborah</vt:lpstr>
      <vt:lpstr>Présentation PowerPoint</vt:lpstr>
      <vt:lpstr>Présentation PowerPoint</vt:lpstr>
      <vt:lpstr>Présentation PowerPoint</vt:lpstr>
      <vt:lpstr>Présentation PowerPoint</vt:lpstr>
      <vt:lpstr>Présentation PowerPoint</vt:lpstr>
      <vt:lpstr>Présentation PowerPoint</vt:lpstr>
      <vt:lpstr>Gédéon</vt:lpstr>
      <vt:lpstr>Présentation PowerPoint</vt:lpstr>
      <vt:lpstr>Présentation PowerPoint</vt:lpstr>
      <vt:lpstr>Thola</vt:lpstr>
      <vt:lpstr>Jaïr</vt:lpstr>
      <vt:lpstr>Jephté</vt:lpstr>
      <vt:lpstr>Présentation PowerPoint</vt:lpstr>
      <vt:lpstr>Présentation PowerPoint</vt:lpstr>
      <vt:lpstr>Présentation PowerPoint</vt:lpstr>
      <vt:lpstr>Présentation PowerPoint</vt:lpstr>
      <vt:lpstr>Présentation PowerPoint</vt:lpstr>
      <vt:lpstr>Conclusion</vt:lpstr>
      <vt:lpstr>Conclusion</vt:lpstr>
      <vt:lpstr>Présentation PowerPoint</vt:lpstr>
    </vt:vector>
  </TitlesOfParts>
  <Company>olivier requet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603</cp:revision>
  <cp:lastPrinted>2013-09-05T16:29:19Z</cp:lastPrinted>
  <dcterms:created xsi:type="dcterms:W3CDTF">2013-08-23T10:04:23Z</dcterms:created>
  <dcterms:modified xsi:type="dcterms:W3CDTF">2018-10-24T09:02:53Z</dcterms:modified>
</cp:coreProperties>
</file>