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6" r:id="rId2"/>
  </p:sldMasterIdLst>
  <p:notesMasterIdLst>
    <p:notesMasterId r:id="rId64"/>
  </p:notesMasterIdLst>
  <p:handoutMasterIdLst>
    <p:handoutMasterId r:id="rId65"/>
  </p:handoutMasterIdLst>
  <p:sldIdLst>
    <p:sldId id="262" r:id="rId3"/>
    <p:sldId id="263" r:id="rId4"/>
    <p:sldId id="269" r:id="rId5"/>
    <p:sldId id="270" r:id="rId6"/>
    <p:sldId id="271" r:id="rId7"/>
    <p:sldId id="272" r:id="rId8"/>
    <p:sldId id="273" r:id="rId9"/>
    <p:sldId id="274" r:id="rId10"/>
    <p:sldId id="344" r:id="rId11"/>
    <p:sldId id="334" r:id="rId12"/>
    <p:sldId id="275" r:id="rId13"/>
    <p:sldId id="338" r:id="rId14"/>
    <p:sldId id="339" r:id="rId15"/>
    <p:sldId id="279" r:id="rId16"/>
    <p:sldId id="331" r:id="rId17"/>
    <p:sldId id="283" r:id="rId18"/>
    <p:sldId id="332" r:id="rId19"/>
    <p:sldId id="284" r:id="rId20"/>
    <p:sldId id="285" r:id="rId21"/>
    <p:sldId id="340" r:id="rId22"/>
    <p:sldId id="287" r:id="rId23"/>
    <p:sldId id="288" r:id="rId24"/>
    <p:sldId id="289" r:id="rId25"/>
    <p:sldId id="290" r:id="rId26"/>
    <p:sldId id="336" r:id="rId27"/>
    <p:sldId id="291" r:id="rId28"/>
    <p:sldId id="293" r:id="rId29"/>
    <p:sldId id="294" r:id="rId30"/>
    <p:sldId id="341" r:id="rId31"/>
    <p:sldId id="297" r:id="rId32"/>
    <p:sldId id="296" r:id="rId33"/>
    <p:sldId id="298" r:id="rId34"/>
    <p:sldId id="300" r:id="rId35"/>
    <p:sldId id="302" r:id="rId36"/>
    <p:sldId id="303" r:id="rId37"/>
    <p:sldId id="333" r:id="rId38"/>
    <p:sldId id="304" r:id="rId39"/>
    <p:sldId id="306" r:id="rId40"/>
    <p:sldId id="305" r:id="rId41"/>
    <p:sldId id="335" r:id="rId42"/>
    <p:sldId id="308" r:id="rId43"/>
    <p:sldId id="310" r:id="rId44"/>
    <p:sldId id="309" r:id="rId45"/>
    <p:sldId id="314" r:id="rId46"/>
    <p:sldId id="315" r:id="rId47"/>
    <p:sldId id="316" r:id="rId48"/>
    <p:sldId id="317" r:id="rId49"/>
    <p:sldId id="318" r:id="rId50"/>
    <p:sldId id="292" r:id="rId51"/>
    <p:sldId id="319" r:id="rId52"/>
    <p:sldId id="320" r:id="rId53"/>
    <p:sldId id="321" r:id="rId54"/>
    <p:sldId id="322" r:id="rId55"/>
    <p:sldId id="323" r:id="rId56"/>
    <p:sldId id="324" r:id="rId57"/>
    <p:sldId id="325" r:id="rId58"/>
    <p:sldId id="337" r:id="rId59"/>
    <p:sldId id="326" r:id="rId60"/>
    <p:sldId id="327" r:id="rId61"/>
    <p:sldId id="329" r:id="rId62"/>
    <p:sldId id="343"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78371B"/>
    <a:srgbClr val="3599D9"/>
    <a:srgbClr val="2D8EC2"/>
    <a:srgbClr val="257A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47" autoAdjust="0"/>
    <p:restoredTop sz="98318" autoAdjust="0"/>
  </p:normalViewPr>
  <p:slideViewPr>
    <p:cSldViewPr snapToGrid="0" snapToObjects="1">
      <p:cViewPr>
        <p:scale>
          <a:sx n="103" d="100"/>
          <a:sy n="103" d="100"/>
        </p:scale>
        <p:origin x="-80" y="-168"/>
      </p:cViewPr>
      <p:guideLst>
        <p:guide orient="horz" pos="197"/>
        <p:guide pos="5716"/>
        <p:guide pos="96"/>
      </p:guideLst>
    </p:cSldViewPr>
  </p:slideViewPr>
  <p:notesTextViewPr>
    <p:cViewPr>
      <p:scale>
        <a:sx n="100" d="100"/>
        <a:sy n="100" d="100"/>
      </p:scale>
      <p:origin x="0" y="0"/>
    </p:cViewPr>
  </p:notesTextViewPr>
  <p:sorterViewPr>
    <p:cViewPr>
      <p:scale>
        <a:sx n="128" d="100"/>
        <a:sy n="128" d="100"/>
      </p:scale>
      <p:origin x="0" y="221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7CBD764-D1F6-124F-92B2-09017126E5F6}" type="datetime1">
              <a:rPr lang="fr-CH" smtClean="0"/>
              <a:t>24.10.18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F18E37-7ED5-C944-A231-AE2F33FA8053}" type="slidenum">
              <a:rPr lang="en-US" smtClean="0"/>
              <a:t>‹#›</a:t>
            </a:fld>
            <a:endParaRPr lang="en-US"/>
          </a:p>
        </p:txBody>
      </p:sp>
    </p:spTree>
    <p:extLst>
      <p:ext uri="{BB962C8B-B14F-4D97-AF65-F5344CB8AC3E}">
        <p14:creationId xmlns:p14="http://schemas.microsoft.com/office/powerpoint/2010/main" val="296494675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7BDEC9-074F-1A4C-A146-334DA502ED47}" type="datetime1">
              <a:rPr lang="fr-CH" smtClean="0"/>
              <a:t>24.10.18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57F4D0-6086-204A-8970-AE1EA4110A81}" type="slidenum">
              <a:rPr lang="en-US" smtClean="0"/>
              <a:t>‹#›</a:t>
            </a:fld>
            <a:endParaRPr lang="en-US"/>
          </a:p>
        </p:txBody>
      </p:sp>
    </p:spTree>
    <p:extLst>
      <p:ext uri="{BB962C8B-B14F-4D97-AF65-F5344CB8AC3E}">
        <p14:creationId xmlns:p14="http://schemas.microsoft.com/office/powerpoint/2010/main" val="1586151787"/>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2570163"/>
            <a:ext cx="9144000" cy="4287837"/>
          </a:xfrm>
          <a:prstGeom prst="rect">
            <a:avLst/>
          </a:prstGeom>
        </p:spPr>
        <p:txBody>
          <a:bodyPr vert="horz"/>
          <a:lstStyle/>
          <a:p>
            <a:endParaRPr lang="en-US"/>
          </a:p>
        </p:txBody>
      </p:sp>
    </p:spTree>
    <p:extLst>
      <p:ext uri="{BB962C8B-B14F-4D97-AF65-F5344CB8AC3E}">
        <p14:creationId xmlns:p14="http://schemas.microsoft.com/office/powerpoint/2010/main" val="794293635"/>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onne sans titre">
    <p:spTree>
      <p:nvGrpSpPr>
        <p:cNvPr id="1" name=""/>
        <p:cNvGrpSpPr/>
        <p:nvPr/>
      </p:nvGrpSpPr>
      <p:grpSpPr>
        <a:xfrm>
          <a:off x="0" y="0"/>
          <a:ext cx="0" cy="0"/>
          <a:chOff x="0" y="0"/>
          <a:chExt cx="0" cy="0"/>
        </a:xfrm>
      </p:grpSpPr>
      <p:sp>
        <p:nvSpPr>
          <p:cNvPr id="9" name="Text Placeholder 4"/>
          <p:cNvSpPr>
            <a:spLocks noGrp="1"/>
          </p:cNvSpPr>
          <p:nvPr>
            <p:ph type="body" sz="quarter" idx="12" hasCustomPrompt="1"/>
          </p:nvPr>
        </p:nvSpPr>
        <p:spPr>
          <a:xfrm>
            <a:off x="162000" y="406401"/>
            <a:ext cx="8787267" cy="5824538"/>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Texte de premier niveau</a:t>
            </a:r>
          </a:p>
          <a:p>
            <a:pPr lvl="1"/>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pic>
        <p:nvPicPr>
          <p:cNvPr id="6" name="Picture 5" descr="vignette_hau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9391" y="-146210"/>
            <a:ext cx="637868" cy="1055165"/>
          </a:xfrm>
          <a:prstGeom prst="rect">
            <a:avLst/>
          </a:prstGeom>
        </p:spPr>
      </p:pic>
    </p:spTree>
    <p:extLst>
      <p:ext uri="{BB962C8B-B14F-4D97-AF65-F5344CB8AC3E}">
        <p14:creationId xmlns:p14="http://schemas.microsoft.com/office/powerpoint/2010/main" val="3426364460"/>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3015240" y="1058333"/>
            <a:ext cx="6048000"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6" name="Picture Placeholder 5"/>
          <p:cNvSpPr>
            <a:spLocks noGrp="1"/>
          </p:cNvSpPr>
          <p:nvPr>
            <p:ph type="pic" sz="quarter" idx="13"/>
          </p:nvPr>
        </p:nvSpPr>
        <p:spPr>
          <a:xfrm>
            <a:off x="-22151" y="0"/>
            <a:ext cx="2897878" cy="685800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4271909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1" y="3319466"/>
            <a:ext cx="5040000" cy="3347997"/>
          </a:xfrm>
          <a:prstGeom prst="rect">
            <a:avLst/>
          </a:prstGeom>
        </p:spPr>
        <p:txBody>
          <a:bodyPr vert="horz"/>
          <a:lstStyle/>
          <a:p>
            <a:pPr lvl="0"/>
            <a:endParaRPr lang="en-US" noProof="0" dirty="0"/>
          </a:p>
        </p:txBody>
      </p:sp>
    </p:spTree>
    <p:extLst>
      <p:ext uri="{BB962C8B-B14F-4D97-AF65-F5344CB8AC3E}">
        <p14:creationId xmlns:p14="http://schemas.microsoft.com/office/powerpoint/2010/main" val="2613700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onnes texte">
    <p:spTree>
      <p:nvGrpSpPr>
        <p:cNvPr id="1" name=""/>
        <p:cNvGrpSpPr/>
        <p:nvPr/>
      </p:nvGrpSpPr>
      <p:grpSpPr>
        <a:xfrm>
          <a:off x="0" y="0"/>
          <a:ext cx="0" cy="0"/>
          <a:chOff x="0" y="0"/>
          <a:chExt cx="0" cy="0"/>
        </a:xfrm>
      </p:grpSpPr>
      <p:sp>
        <p:nvSpPr>
          <p:cNvPr id="12" name="Text Placeholder 4"/>
          <p:cNvSpPr>
            <a:spLocks noGrp="1"/>
          </p:cNvSpPr>
          <p:nvPr>
            <p:ph type="body" sz="quarter" idx="12" hasCustomPrompt="1"/>
          </p:nvPr>
        </p:nvSpPr>
        <p:spPr>
          <a:xfrm>
            <a:off x="162000" y="322265"/>
            <a:ext cx="4291467" cy="5689070"/>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Texte de premier niveau</a:t>
            </a:r>
          </a:p>
          <a:p>
            <a:pPr lvl="1"/>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sp>
        <p:nvSpPr>
          <p:cNvPr id="13" name="Text Placeholder 4"/>
          <p:cNvSpPr>
            <a:spLocks noGrp="1"/>
          </p:cNvSpPr>
          <p:nvPr>
            <p:ph type="body" sz="quarter" idx="13" hasCustomPrompt="1"/>
          </p:nvPr>
        </p:nvSpPr>
        <p:spPr>
          <a:xfrm>
            <a:off x="4642983" y="1056639"/>
            <a:ext cx="4291467" cy="495469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Texte de premier niveau</a:t>
            </a:r>
          </a:p>
          <a:p>
            <a:pPr lvl="1"/>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pic>
        <p:nvPicPr>
          <p:cNvPr id="7" name="Picture 6" descr="vignette_hau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9391" y="-146210"/>
            <a:ext cx="637868" cy="1055165"/>
          </a:xfrm>
          <a:prstGeom prst="rect">
            <a:avLst/>
          </a:prstGeom>
        </p:spPr>
      </p:pic>
    </p:spTree>
    <p:extLst>
      <p:ext uri="{BB962C8B-B14F-4D97-AF65-F5344CB8AC3E}">
        <p14:creationId xmlns:p14="http://schemas.microsoft.com/office/powerpoint/2010/main" val="554954172"/>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Rounded Rectangle 9"/>
          <p:cNvSpPr/>
          <p:nvPr userDrawn="1"/>
        </p:nvSpPr>
        <p:spPr>
          <a:xfrm>
            <a:off x="182563" y="131763"/>
            <a:ext cx="8748712" cy="59848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13"/>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7" name="TextBox 14"/>
          <p:cNvSpPr txBox="1">
            <a:spLocks noChangeArrowheads="1"/>
          </p:cNvSpPr>
          <p:nvPr userDrawn="1"/>
        </p:nvSpPr>
        <p:spPr bwMode="auto">
          <a:xfrm>
            <a:off x="955675" y="309563"/>
            <a:ext cx="4083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a:p>
            <a:pPr>
              <a:defRPr/>
            </a:pPr>
            <a:endParaRPr lang="en-US" smtClean="0">
              <a:latin typeface="Calibri" charset="0"/>
            </a:endParaRPr>
          </a:p>
        </p:txBody>
      </p:sp>
      <p:pic>
        <p:nvPicPr>
          <p:cNvPr id="8" name="Picture 15"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3669066" y="1058333"/>
            <a:ext cx="5130447"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
        <p:nvSpPr>
          <p:cNvPr id="17" name="Picture Placeholder 16"/>
          <p:cNvSpPr>
            <a:spLocks noGrp="1"/>
          </p:cNvSpPr>
          <p:nvPr>
            <p:ph type="pic" sz="quarter" idx="13"/>
          </p:nvPr>
        </p:nvSpPr>
        <p:spPr>
          <a:xfrm>
            <a:off x="879474" y="1058333"/>
            <a:ext cx="2595555" cy="4798531"/>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itle Placeholder 17"/>
          <p:cNvSpPr>
            <a:spLocks noGrp="1"/>
          </p:cNvSpPr>
          <p:nvPr>
            <p:ph type="title"/>
          </p:nvPr>
        </p:nvSpPr>
        <p:spPr>
          <a:xfrm>
            <a:off x="1066800" y="280045"/>
            <a:ext cx="3872428" cy="563672"/>
          </a:xfrm>
          <a:prstGeom prst="rect">
            <a:avLst/>
          </a:prstGeom>
        </p:spPr>
        <p:txBody>
          <a:bodyPr vert="horz" lIns="91440" tIns="45720" rIns="91440" bIns="45720" rtlCol="0" anchor="ctr" anchorCtr="0">
            <a:noAutofit/>
          </a:bodyPr>
          <a:lstStyle>
            <a:lvl1pPr>
              <a:defRPr sz="2800" cap="none"/>
            </a:lvl1pPr>
          </a:lstStyle>
          <a:p>
            <a:r>
              <a:rPr lang="fr-CH" dirty="0" smtClean="0"/>
              <a:t>Cliquez et modifiez le titre</a:t>
            </a:r>
            <a:endParaRPr lang="en-US" dirty="0"/>
          </a:p>
        </p:txBody>
      </p:sp>
    </p:spTree>
    <p:extLst>
      <p:ext uri="{BB962C8B-B14F-4D97-AF65-F5344CB8AC3E}">
        <p14:creationId xmlns:p14="http://schemas.microsoft.com/office/powerpoint/2010/main" val="3354448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onnes titre">
    <p:spTree>
      <p:nvGrpSpPr>
        <p:cNvPr id="1" name=""/>
        <p:cNvGrpSpPr/>
        <p:nvPr/>
      </p:nvGrpSpPr>
      <p:grpSpPr>
        <a:xfrm>
          <a:off x="0" y="0"/>
          <a:ext cx="0" cy="0"/>
          <a:chOff x="0" y="0"/>
          <a:chExt cx="0" cy="0"/>
        </a:xfrm>
      </p:grpSpPr>
      <p:sp>
        <p:nvSpPr>
          <p:cNvPr id="15" name="Text Placeholder 4"/>
          <p:cNvSpPr>
            <a:spLocks noGrp="1"/>
          </p:cNvSpPr>
          <p:nvPr>
            <p:ph type="body" sz="quarter" idx="12" hasCustomPrompt="1"/>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Texte de premier niveau</a:t>
            </a:r>
          </a:p>
          <a:p>
            <a:pPr lvl="1"/>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sp>
        <p:nvSpPr>
          <p:cNvPr id="16" name="Text Placeholder 4"/>
          <p:cNvSpPr>
            <a:spLocks noGrp="1"/>
          </p:cNvSpPr>
          <p:nvPr>
            <p:ph type="body" sz="quarter" idx="15" hasCustomPrompt="1"/>
          </p:nvPr>
        </p:nvSpPr>
        <p:spPr>
          <a:xfrm>
            <a:off x="4642983"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Texte de premier niveau</a:t>
            </a:r>
          </a:p>
          <a:p>
            <a:pPr lvl="1"/>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pic>
        <p:nvPicPr>
          <p:cNvPr id="12"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9391" y="-146210"/>
            <a:ext cx="637868" cy="1055165"/>
          </a:xfrm>
          <a:prstGeom prst="rect">
            <a:avLst/>
          </a:prstGeom>
        </p:spPr>
      </p:pic>
      <p:sp>
        <p:nvSpPr>
          <p:cNvPr id="17" name="Rectangle 16"/>
          <p:cNvSpPr/>
          <p:nvPr userDrawn="1"/>
        </p:nvSpPr>
        <p:spPr>
          <a:xfrm>
            <a:off x="-93491" y="217633"/>
            <a:ext cx="4081321" cy="588924"/>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pointille_titr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02632" y="232620"/>
            <a:ext cx="6245476" cy="550937"/>
          </a:xfrm>
          <a:prstGeom prst="rect">
            <a:avLst/>
          </a:prstGeom>
        </p:spPr>
      </p:pic>
      <p:sp>
        <p:nvSpPr>
          <p:cNvPr id="18" name="Title Placeholder 17"/>
          <p:cNvSpPr>
            <a:spLocks noGrp="1"/>
          </p:cNvSpPr>
          <p:nvPr>
            <p:ph type="title" hasCustomPrompt="1"/>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dirty="0" smtClean="0"/>
              <a:t>Titre Slide</a:t>
            </a:r>
            <a:endParaRPr lang="en-US" dirty="0"/>
          </a:p>
        </p:txBody>
      </p:sp>
    </p:spTree>
    <p:extLst>
      <p:ext uri="{BB962C8B-B14F-4D97-AF65-F5344CB8AC3E}">
        <p14:creationId xmlns:p14="http://schemas.microsoft.com/office/powerpoint/2010/main" val="2893554429"/>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onnes titre long">
    <p:spTree>
      <p:nvGrpSpPr>
        <p:cNvPr id="1" name=""/>
        <p:cNvGrpSpPr/>
        <p:nvPr/>
      </p:nvGrpSpPr>
      <p:grpSpPr>
        <a:xfrm>
          <a:off x="0" y="0"/>
          <a:ext cx="0" cy="0"/>
          <a:chOff x="0" y="0"/>
          <a:chExt cx="0" cy="0"/>
        </a:xfrm>
      </p:grpSpPr>
      <p:sp>
        <p:nvSpPr>
          <p:cNvPr id="13" name="Text Placeholder 4"/>
          <p:cNvSpPr>
            <a:spLocks noGrp="1"/>
          </p:cNvSpPr>
          <p:nvPr>
            <p:ph type="body" sz="quarter" idx="12" hasCustomPrompt="1"/>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Texte de premier niveau</a:t>
            </a:r>
          </a:p>
          <a:p>
            <a:pPr lvl="1"/>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sp>
        <p:nvSpPr>
          <p:cNvPr id="14" name="Text Placeholder 4"/>
          <p:cNvSpPr>
            <a:spLocks noGrp="1"/>
          </p:cNvSpPr>
          <p:nvPr>
            <p:ph type="body" sz="quarter" idx="15" hasCustomPrompt="1"/>
          </p:nvPr>
        </p:nvSpPr>
        <p:spPr>
          <a:xfrm>
            <a:off x="4642983"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Texte de premier niveau</a:t>
            </a:r>
          </a:p>
          <a:p>
            <a:pPr lvl="1"/>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pic>
        <p:nvPicPr>
          <p:cNvPr id="12"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9391" y="-146210"/>
            <a:ext cx="637868" cy="1055165"/>
          </a:xfrm>
          <a:prstGeom prst="rect">
            <a:avLst/>
          </a:prstGeom>
        </p:spPr>
      </p:pic>
      <p:sp>
        <p:nvSpPr>
          <p:cNvPr id="15" name="Rectangle 14"/>
          <p:cNvSpPr/>
          <p:nvPr userDrawn="1"/>
        </p:nvSpPr>
        <p:spPr>
          <a:xfrm>
            <a:off x="-103651" y="217633"/>
            <a:ext cx="5214131" cy="588924"/>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pointille_titr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85032" y="232620"/>
            <a:ext cx="6245476" cy="550937"/>
          </a:xfrm>
          <a:prstGeom prst="rect">
            <a:avLst/>
          </a:prstGeom>
        </p:spPr>
      </p:pic>
      <p:sp>
        <p:nvSpPr>
          <p:cNvPr id="16" name="Title Placeholder 17"/>
          <p:cNvSpPr>
            <a:spLocks noGrp="1"/>
          </p:cNvSpPr>
          <p:nvPr>
            <p:ph type="title" hasCustomPrompt="1"/>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dirty="0" smtClean="0"/>
              <a:t>Titre Slide long</a:t>
            </a:r>
            <a:endParaRPr lang="en-US" dirty="0"/>
          </a:p>
        </p:txBody>
      </p:sp>
    </p:spTree>
    <p:extLst>
      <p:ext uri="{BB962C8B-B14F-4D97-AF65-F5344CB8AC3E}">
        <p14:creationId xmlns:p14="http://schemas.microsoft.com/office/powerpoint/2010/main" val="971193504"/>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ounded Rectangle 9"/>
          <p:cNvSpPr/>
          <p:nvPr userDrawn="1"/>
        </p:nvSpPr>
        <p:spPr>
          <a:xfrm>
            <a:off x="182563" y="132080"/>
            <a:ext cx="8748712" cy="5984240"/>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4"/>
          <p:cNvSpPr>
            <a:spLocks noGrp="1"/>
          </p:cNvSpPr>
          <p:nvPr>
            <p:ph type="body" sz="quarter" idx="12" hasCustomPrompt="1"/>
          </p:nvPr>
        </p:nvSpPr>
        <p:spPr>
          <a:xfrm>
            <a:off x="579120" y="1058333"/>
            <a:ext cx="8220393"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sp>
        <p:nvSpPr>
          <p:cNvPr id="14" name="TextBox 13"/>
          <p:cNvSpPr txBox="1"/>
          <p:nvPr userDrawn="1"/>
        </p:nvSpPr>
        <p:spPr>
          <a:xfrm>
            <a:off x="1066800" y="396240"/>
            <a:ext cx="3759200" cy="369332"/>
          </a:xfrm>
          <a:prstGeom prst="rect">
            <a:avLst/>
          </a:prstGeom>
          <a:noFill/>
        </p:spPr>
        <p:txBody>
          <a:bodyPr wrap="square" rtlCol="0">
            <a:spAutoFit/>
          </a:bodyPr>
          <a:lstStyle/>
          <a:p>
            <a:endParaRPr lang="en-US" dirty="0"/>
          </a:p>
        </p:txBody>
      </p:sp>
      <p:sp>
        <p:nvSpPr>
          <p:cNvPr id="15" name="TextBox 14"/>
          <p:cNvSpPr txBox="1"/>
          <p:nvPr userDrawn="1"/>
        </p:nvSpPr>
        <p:spPr>
          <a:xfrm>
            <a:off x="955040" y="308914"/>
            <a:ext cx="4084320"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H" sz="2800" dirty="0" smtClean="0">
                <a:solidFill>
                  <a:srgbClr val="FFFFFF"/>
                </a:solidFill>
                <a:latin typeface="Cambria"/>
                <a:cs typeface="Cambria"/>
              </a:rPr>
              <a:t> </a:t>
            </a:r>
          </a:p>
          <a:p>
            <a:endParaRPr lang="en-US" dirty="0"/>
          </a:p>
        </p:txBody>
      </p:sp>
      <p:sp>
        <p:nvSpPr>
          <p:cNvPr id="17" name="Picture Placeholder 16"/>
          <p:cNvSpPr>
            <a:spLocks noGrp="1"/>
          </p:cNvSpPr>
          <p:nvPr>
            <p:ph type="pic" sz="quarter" idx="13" hasCustomPrompt="1"/>
          </p:nvPr>
        </p:nvSpPr>
        <p:spPr>
          <a:xfrm>
            <a:off x="879475" y="2835275"/>
            <a:ext cx="4159250" cy="2976563"/>
          </a:xfrm>
          <a:prstGeom prst="rect">
            <a:avLst/>
          </a:prstGeom>
        </p:spPr>
        <p:txBody>
          <a:bodyPr vert="horz"/>
          <a:lstStyle/>
          <a:p>
            <a:r>
              <a:rPr lang="en-US" dirty="0" smtClean="0"/>
              <a:t>image</a:t>
            </a:r>
            <a:endParaRPr lang="en-US" dirty="0"/>
          </a:p>
        </p:txBody>
      </p:sp>
      <p:pic>
        <p:nvPicPr>
          <p:cNvPr id="16" name="Picture 15" descr="vignette_hau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9391" y="-146210"/>
            <a:ext cx="637868" cy="1055165"/>
          </a:xfrm>
          <a:prstGeom prst="rect">
            <a:avLst/>
          </a:prstGeom>
        </p:spPr>
      </p:pic>
      <p:pic>
        <p:nvPicPr>
          <p:cNvPr id="18" name="Picture 17" descr="rouages.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0041" y="304801"/>
            <a:ext cx="558800" cy="558800"/>
          </a:xfrm>
          <a:prstGeom prst="rect">
            <a:avLst/>
          </a:prstGeom>
        </p:spPr>
      </p:pic>
      <p:sp>
        <p:nvSpPr>
          <p:cNvPr id="11" name="Title Placeholder 17"/>
          <p:cNvSpPr>
            <a:spLocks noGrp="1"/>
          </p:cNvSpPr>
          <p:nvPr>
            <p:ph type="title" hasCustomPrompt="1"/>
          </p:nvPr>
        </p:nvSpPr>
        <p:spPr>
          <a:xfrm>
            <a:off x="1066800" y="280045"/>
            <a:ext cx="3872428" cy="563672"/>
          </a:xfrm>
          <a:prstGeom prst="rect">
            <a:avLst/>
          </a:prstGeom>
        </p:spPr>
        <p:txBody>
          <a:bodyPr vert="horz" lIns="91440" tIns="45720" rIns="91440" bIns="45720" rtlCol="0" anchor="ctr" anchorCtr="0">
            <a:noAutofit/>
          </a:bodyPr>
          <a:lstStyle>
            <a:lvl1pPr>
              <a:defRPr sz="2800" cap="none"/>
            </a:lvl1pPr>
          </a:lstStyle>
          <a:p>
            <a:r>
              <a:rPr lang="fr-CH" dirty="0" smtClean="0"/>
              <a:t>Titre Slide</a:t>
            </a:r>
            <a:endParaRPr lang="en-US" dirty="0"/>
          </a:p>
        </p:txBody>
      </p:sp>
    </p:spTree>
    <p:extLst>
      <p:ext uri="{BB962C8B-B14F-4D97-AF65-F5344CB8AC3E}">
        <p14:creationId xmlns:p14="http://schemas.microsoft.com/office/powerpoint/2010/main" val="804380535"/>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3106738" y="1122363"/>
            <a:ext cx="5824537"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22151" y="0"/>
            <a:ext cx="2988000" cy="685800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3255037" y="1144636"/>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1098998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5263" y="1122363"/>
            <a:ext cx="5822950"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6167147" y="1122363"/>
            <a:ext cx="2988000" cy="495834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295989" y="1122363"/>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297845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p:spPr>
        <p:txBody>
          <a:bodyPr vert="horz"/>
          <a:lstStyle/>
          <a:p>
            <a:endParaRPr lang="en-US"/>
          </a:p>
        </p:txBody>
      </p:sp>
    </p:spTree>
    <p:extLst>
      <p:ext uri="{BB962C8B-B14F-4D97-AF65-F5344CB8AC3E}">
        <p14:creationId xmlns:p14="http://schemas.microsoft.com/office/powerpoint/2010/main" val="23595435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17" name="Picture Placeholder 16"/>
          <p:cNvSpPr>
            <a:spLocks noGrp="1"/>
          </p:cNvSpPr>
          <p:nvPr>
            <p:ph type="pic" sz="quarter" idx="13" hasCustomPrompt="1"/>
          </p:nvPr>
        </p:nvSpPr>
        <p:spPr>
          <a:xfrm>
            <a:off x="508000" y="3338090"/>
            <a:ext cx="4159250" cy="2976563"/>
          </a:xfrm>
          <a:prstGeom prst="rect">
            <a:avLst/>
          </a:prstGeom>
        </p:spPr>
        <p:txBody>
          <a:bodyPr vert="horz"/>
          <a:lstStyle/>
          <a:p>
            <a:r>
              <a:rPr lang="en-US" dirty="0" smtClean="0"/>
              <a:t>image</a:t>
            </a:r>
            <a:endParaRPr lang="en-US" dirty="0"/>
          </a:p>
        </p:txBody>
      </p:sp>
      <p:grpSp>
        <p:nvGrpSpPr>
          <p:cNvPr id="12" name="Group 11"/>
          <p:cNvGrpSpPr/>
          <p:nvPr userDrawn="1"/>
        </p:nvGrpSpPr>
        <p:grpSpPr>
          <a:xfrm>
            <a:off x="228600" y="208280"/>
            <a:ext cx="6253480" cy="2839720"/>
            <a:chOff x="228600" y="208280"/>
            <a:chExt cx="6253480" cy="2839720"/>
          </a:xfrm>
        </p:grpSpPr>
        <p:sp>
          <p:nvSpPr>
            <p:cNvPr id="16" name="Rounded Rectangle 15"/>
            <p:cNvSpPr/>
            <p:nvPr userDrawn="1"/>
          </p:nvSpPr>
          <p:spPr>
            <a:xfrm>
              <a:off x="508000" y="518160"/>
              <a:ext cx="5974080" cy="2529840"/>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userDrawn="1"/>
          </p:nvSpPr>
          <p:spPr>
            <a:xfrm>
              <a:off x="228600" y="208280"/>
              <a:ext cx="746760" cy="746760"/>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TextBox 20"/>
          <p:cNvSpPr txBox="1"/>
          <p:nvPr userDrawn="1"/>
        </p:nvSpPr>
        <p:spPr>
          <a:xfrm>
            <a:off x="1066800" y="396240"/>
            <a:ext cx="3759200" cy="369332"/>
          </a:xfrm>
          <a:prstGeom prst="rect">
            <a:avLst/>
          </a:prstGeom>
          <a:noFill/>
        </p:spPr>
        <p:txBody>
          <a:bodyPr wrap="square" rtlCol="0">
            <a:spAutoFit/>
          </a:bodyPr>
          <a:lstStyle/>
          <a:p>
            <a:endParaRPr lang="en-US" dirty="0"/>
          </a:p>
        </p:txBody>
      </p:sp>
      <p:pic>
        <p:nvPicPr>
          <p:cNvPr id="1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9391" y="-146210"/>
            <a:ext cx="637868" cy="1055165"/>
          </a:xfrm>
          <a:prstGeom prst="rect">
            <a:avLst/>
          </a:prstGeom>
        </p:spPr>
      </p:pic>
      <p:pic>
        <p:nvPicPr>
          <p:cNvPr id="15"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0041" y="304801"/>
            <a:ext cx="558800" cy="558800"/>
          </a:xfrm>
          <a:prstGeom prst="rect">
            <a:avLst/>
          </a:prstGeom>
        </p:spPr>
      </p:pic>
      <p:sp>
        <p:nvSpPr>
          <p:cNvPr id="11" name="Text Placeholder 4"/>
          <p:cNvSpPr>
            <a:spLocks noGrp="1"/>
          </p:cNvSpPr>
          <p:nvPr>
            <p:ph type="body" sz="quarter" idx="12" hasCustomPrompt="1"/>
          </p:nvPr>
        </p:nvSpPr>
        <p:spPr>
          <a:xfrm>
            <a:off x="579121" y="1058333"/>
            <a:ext cx="5902960" cy="1989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sp>
        <p:nvSpPr>
          <p:cNvPr id="13" name="Title Placeholder 17"/>
          <p:cNvSpPr>
            <a:spLocks noGrp="1"/>
          </p:cNvSpPr>
          <p:nvPr>
            <p:ph type="title" hasCustomPrompt="1"/>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dirty="0" smtClean="0"/>
              <a:t>Titre Slide</a:t>
            </a:r>
            <a:endParaRPr lang="en-US" dirty="0"/>
          </a:p>
        </p:txBody>
      </p:sp>
    </p:spTree>
    <p:extLst>
      <p:ext uri="{BB962C8B-B14F-4D97-AF65-F5344CB8AC3E}">
        <p14:creationId xmlns:p14="http://schemas.microsoft.com/office/powerpoint/2010/main" val="2383852604"/>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17" name="Picture Placeholder 16"/>
          <p:cNvSpPr>
            <a:spLocks noGrp="1"/>
          </p:cNvSpPr>
          <p:nvPr>
            <p:ph type="pic" sz="quarter" idx="13" hasCustomPrompt="1"/>
          </p:nvPr>
        </p:nvSpPr>
        <p:spPr>
          <a:xfrm>
            <a:off x="508000" y="3338090"/>
            <a:ext cx="4159250" cy="2976563"/>
          </a:xfrm>
          <a:prstGeom prst="rect">
            <a:avLst/>
          </a:prstGeom>
        </p:spPr>
        <p:txBody>
          <a:bodyPr vert="horz"/>
          <a:lstStyle/>
          <a:p>
            <a:r>
              <a:rPr lang="en-US" dirty="0" smtClean="0"/>
              <a:t>image</a:t>
            </a:r>
            <a:endParaRPr lang="en-US" dirty="0"/>
          </a:p>
        </p:txBody>
      </p:sp>
      <p:grpSp>
        <p:nvGrpSpPr>
          <p:cNvPr id="12" name="Group 11"/>
          <p:cNvGrpSpPr/>
          <p:nvPr userDrawn="1"/>
        </p:nvGrpSpPr>
        <p:grpSpPr>
          <a:xfrm>
            <a:off x="228600" y="208280"/>
            <a:ext cx="8802510" cy="2839720"/>
            <a:chOff x="228600" y="208280"/>
            <a:chExt cx="8802510" cy="2839720"/>
          </a:xfrm>
        </p:grpSpPr>
        <p:sp>
          <p:nvSpPr>
            <p:cNvPr id="16" name="Rounded Rectangle 15"/>
            <p:cNvSpPr/>
            <p:nvPr userDrawn="1"/>
          </p:nvSpPr>
          <p:spPr>
            <a:xfrm>
              <a:off x="507999" y="518160"/>
              <a:ext cx="8523111" cy="2529840"/>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userDrawn="1"/>
          </p:nvSpPr>
          <p:spPr>
            <a:xfrm>
              <a:off x="228600" y="208280"/>
              <a:ext cx="746760" cy="746760"/>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TextBox 20"/>
          <p:cNvSpPr txBox="1"/>
          <p:nvPr userDrawn="1"/>
        </p:nvSpPr>
        <p:spPr>
          <a:xfrm>
            <a:off x="1066800" y="396240"/>
            <a:ext cx="3759200" cy="369332"/>
          </a:xfrm>
          <a:prstGeom prst="rect">
            <a:avLst/>
          </a:prstGeom>
          <a:noFill/>
        </p:spPr>
        <p:txBody>
          <a:bodyPr wrap="square" rtlCol="0">
            <a:spAutoFit/>
          </a:bodyPr>
          <a:lstStyle/>
          <a:p>
            <a:endParaRPr lang="en-US" dirty="0"/>
          </a:p>
        </p:txBody>
      </p:sp>
      <p:sp>
        <p:nvSpPr>
          <p:cNvPr id="22" name="TextBox 21"/>
          <p:cNvSpPr txBox="1"/>
          <p:nvPr userDrawn="1"/>
        </p:nvSpPr>
        <p:spPr>
          <a:xfrm>
            <a:off x="878840" y="508000"/>
            <a:ext cx="408432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H" sz="2800" dirty="0" smtClean="0">
                <a:solidFill>
                  <a:srgbClr val="FFFFFF"/>
                </a:solidFill>
                <a:latin typeface="Cambria"/>
                <a:cs typeface="Cambria"/>
              </a:rPr>
              <a:t> </a:t>
            </a:r>
          </a:p>
        </p:txBody>
      </p:sp>
      <p:pic>
        <p:nvPicPr>
          <p:cNvPr id="1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9391" y="-146210"/>
            <a:ext cx="637868" cy="1055165"/>
          </a:xfrm>
          <a:prstGeom prst="rect">
            <a:avLst/>
          </a:prstGeom>
        </p:spPr>
      </p:pic>
      <p:pic>
        <p:nvPicPr>
          <p:cNvPr id="15"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0041" y="304801"/>
            <a:ext cx="558800" cy="558800"/>
          </a:xfrm>
          <a:prstGeom prst="rect">
            <a:avLst/>
          </a:prstGeom>
        </p:spPr>
      </p:pic>
      <p:sp>
        <p:nvSpPr>
          <p:cNvPr id="11" name="Text Placeholder 4"/>
          <p:cNvSpPr>
            <a:spLocks noGrp="1"/>
          </p:cNvSpPr>
          <p:nvPr>
            <p:ph type="body" sz="quarter" idx="12" hasCustomPrompt="1"/>
          </p:nvPr>
        </p:nvSpPr>
        <p:spPr>
          <a:xfrm>
            <a:off x="579120" y="1058333"/>
            <a:ext cx="8324991" cy="1862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sp>
        <p:nvSpPr>
          <p:cNvPr id="13" name="Title Placeholder 17"/>
          <p:cNvSpPr>
            <a:spLocks noGrp="1"/>
          </p:cNvSpPr>
          <p:nvPr>
            <p:ph type="title" hasCustomPrompt="1"/>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dirty="0" smtClean="0"/>
              <a:t>Titre Slide</a:t>
            </a:r>
            <a:endParaRPr lang="en-US" dirty="0"/>
          </a:p>
        </p:txBody>
      </p:sp>
    </p:spTree>
    <p:extLst>
      <p:ext uri="{BB962C8B-B14F-4D97-AF65-F5344CB8AC3E}">
        <p14:creationId xmlns:p14="http://schemas.microsoft.com/office/powerpoint/2010/main" val="22083673"/>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p:spPr>
        <p:txBody>
          <a:bodyPr vert="horz"/>
          <a:lstStyle/>
          <a:p>
            <a:endParaRPr lang="en-US"/>
          </a:p>
        </p:txBody>
      </p:sp>
    </p:spTree>
    <p:extLst>
      <p:ext uri="{BB962C8B-B14F-4D97-AF65-F5344CB8AC3E}">
        <p14:creationId xmlns:p14="http://schemas.microsoft.com/office/powerpoint/2010/main" val="3320157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onne titre">
    <p:spTree>
      <p:nvGrpSpPr>
        <p:cNvPr id="1" name=""/>
        <p:cNvGrpSpPr/>
        <p:nvPr/>
      </p:nvGrpSpPr>
      <p:grpSpPr>
        <a:xfrm>
          <a:off x="0" y="0"/>
          <a:ext cx="0" cy="0"/>
          <a:chOff x="0" y="0"/>
          <a:chExt cx="0" cy="0"/>
        </a:xfrm>
      </p:grpSpPr>
      <p:sp>
        <p:nvSpPr>
          <p:cNvPr id="14" name="Rectangle 13"/>
          <p:cNvSpPr/>
          <p:nvPr userDrawn="1"/>
        </p:nvSpPr>
        <p:spPr>
          <a:xfrm>
            <a:off x="-93491" y="217633"/>
            <a:ext cx="4081321" cy="588924"/>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02632" y="232620"/>
            <a:ext cx="6245476" cy="550937"/>
          </a:xfrm>
          <a:prstGeom prst="rect">
            <a:avLst/>
          </a:prstGeom>
        </p:spPr>
      </p:pic>
      <p:sp>
        <p:nvSpPr>
          <p:cNvPr id="10" name="Text Placeholder 4"/>
          <p:cNvSpPr>
            <a:spLocks noGrp="1"/>
          </p:cNvSpPr>
          <p:nvPr>
            <p:ph type="body" sz="quarter" idx="12" hasCustomPrompt="1"/>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Texte de premier niveau</a:t>
            </a:r>
          </a:p>
          <a:p>
            <a:pPr lvl="1"/>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endParaRPr lang="en-US" dirty="0"/>
          </a:p>
        </p:txBody>
      </p:sp>
      <p:pic>
        <p:nvPicPr>
          <p:cNvPr id="19"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39391" y="-146210"/>
            <a:ext cx="637868" cy="1055165"/>
          </a:xfrm>
          <a:prstGeom prst="rect">
            <a:avLst/>
          </a:prstGeom>
        </p:spPr>
      </p:pic>
      <p:sp>
        <p:nvSpPr>
          <p:cNvPr id="16" name="Title Placeholder 17"/>
          <p:cNvSpPr>
            <a:spLocks noGrp="1"/>
          </p:cNvSpPr>
          <p:nvPr>
            <p:ph type="title" hasCustomPrompt="1"/>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dirty="0" smtClean="0"/>
              <a:t>Titre Slide</a:t>
            </a:r>
            <a:endParaRPr lang="en-US" dirty="0"/>
          </a:p>
        </p:txBody>
      </p:sp>
    </p:spTree>
    <p:extLst>
      <p:ext uri="{BB962C8B-B14F-4D97-AF65-F5344CB8AC3E}">
        <p14:creationId xmlns:p14="http://schemas.microsoft.com/office/powerpoint/2010/main" val="3875044620"/>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1 colonne titre">
    <p:spTree>
      <p:nvGrpSpPr>
        <p:cNvPr id="1" name=""/>
        <p:cNvGrpSpPr/>
        <p:nvPr/>
      </p:nvGrpSpPr>
      <p:grpSpPr>
        <a:xfrm>
          <a:off x="0" y="0"/>
          <a:ext cx="0" cy="0"/>
          <a:chOff x="0" y="0"/>
          <a:chExt cx="0" cy="0"/>
        </a:xfrm>
      </p:grpSpPr>
      <p:sp>
        <p:nvSpPr>
          <p:cNvPr id="10" name="Text Placeholder 4"/>
          <p:cNvSpPr>
            <a:spLocks noGrp="1"/>
          </p:cNvSpPr>
          <p:nvPr>
            <p:ph type="body" sz="quarter" idx="12" hasCustomPrompt="1"/>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Texte de premier niveau</a:t>
            </a:r>
          </a:p>
          <a:p>
            <a:pPr lvl="1"/>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endParaRPr lang="en-US" dirty="0"/>
          </a:p>
        </p:txBody>
      </p:sp>
      <p:pic>
        <p:nvPicPr>
          <p:cNvPr id="19"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9391" y="-146210"/>
            <a:ext cx="637868" cy="1055165"/>
          </a:xfrm>
          <a:prstGeom prst="rect">
            <a:avLst/>
          </a:prstGeom>
        </p:spPr>
      </p:pic>
    </p:spTree>
    <p:extLst>
      <p:ext uri="{BB962C8B-B14F-4D97-AF65-F5344CB8AC3E}">
        <p14:creationId xmlns:p14="http://schemas.microsoft.com/office/powerpoint/2010/main" val="2627645919"/>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03188" y="217488"/>
            <a:ext cx="5213351"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 Placeholder 4"/>
          <p:cNvSpPr>
            <a:spLocks noGrp="1"/>
          </p:cNvSpPr>
          <p:nvPr>
            <p:ph type="body" sz="quarter" idx="12"/>
          </p:nvPr>
        </p:nvSpPr>
        <p:spPr>
          <a:xfrm>
            <a:off x="162000" y="1066799"/>
            <a:ext cx="55106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8" name="Picture Placeholder 16"/>
          <p:cNvSpPr>
            <a:spLocks noGrp="1"/>
          </p:cNvSpPr>
          <p:nvPr>
            <p:ph type="pic" sz="quarter" idx="13"/>
          </p:nvPr>
        </p:nvSpPr>
        <p:spPr>
          <a:xfrm>
            <a:off x="5827889" y="1066799"/>
            <a:ext cx="2987998"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7" name="Title Placeholder 17"/>
          <p:cNvSpPr>
            <a:spLocks noGrp="1"/>
          </p:cNvSpPr>
          <p:nvPr>
            <p:ph type="title"/>
          </p:nvPr>
        </p:nvSpPr>
        <p:spPr>
          <a:xfrm>
            <a:off x="67729" y="217634"/>
            <a:ext cx="5042434" cy="563672"/>
          </a:xfrm>
          <a:prstGeom prst="rect">
            <a:avLst/>
          </a:prstGeom>
        </p:spPr>
        <p:txBody>
          <a:bodyPr vert="horz" lIns="91440" tIns="45720" rIns="91440" bIns="45720" rtlCol="0" anchor="ctr" anchorCtr="0">
            <a:noAutofit/>
          </a:bodyPr>
          <a:lstStyle>
            <a:lvl1pPr>
              <a:defRPr sz="2800" cap="none"/>
            </a:lvl1pPr>
          </a:lstStyle>
          <a:p>
            <a:r>
              <a:rPr lang="fr-CH" dirty="0" smtClean="0"/>
              <a:t>Cliquez et modifiez le titre</a:t>
            </a:r>
            <a:endParaRPr lang="en-US" dirty="0"/>
          </a:p>
        </p:txBody>
      </p:sp>
    </p:spTree>
    <p:extLst>
      <p:ext uri="{BB962C8B-B14F-4D97-AF65-F5344CB8AC3E}">
        <p14:creationId xmlns:p14="http://schemas.microsoft.com/office/powerpoint/2010/main" val="1190456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2 colonnes titre long">
    <p:spTree>
      <p:nvGrpSpPr>
        <p:cNvPr id="1" name=""/>
        <p:cNvGrpSpPr/>
        <p:nvPr/>
      </p:nvGrpSpPr>
      <p:grpSpPr>
        <a:xfrm>
          <a:off x="0" y="0"/>
          <a:ext cx="0" cy="0"/>
          <a:chOff x="0" y="0"/>
          <a:chExt cx="0" cy="0"/>
        </a:xfrm>
      </p:grpSpPr>
      <p:pic>
        <p:nvPicPr>
          <p:cNvPr id="4"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55106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8" name="Picture Placeholder 16"/>
          <p:cNvSpPr>
            <a:spLocks noGrp="1"/>
          </p:cNvSpPr>
          <p:nvPr>
            <p:ph type="pic" sz="quarter" idx="13"/>
          </p:nvPr>
        </p:nvSpPr>
        <p:spPr>
          <a:xfrm>
            <a:off x="5827889" y="1066799"/>
            <a:ext cx="2987998"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Tree>
    <p:extLst>
      <p:ext uri="{BB962C8B-B14F-4D97-AF65-F5344CB8AC3E}">
        <p14:creationId xmlns:p14="http://schemas.microsoft.com/office/powerpoint/2010/main" val="3399415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1 colonne titre">
    <p:spTree>
      <p:nvGrpSpPr>
        <p:cNvPr id="1" name=""/>
        <p:cNvGrpSpPr/>
        <p:nvPr/>
      </p:nvGrpSpPr>
      <p:grpSpPr>
        <a:xfrm>
          <a:off x="0" y="0"/>
          <a:ext cx="0" cy="0"/>
          <a:chOff x="0" y="0"/>
          <a:chExt cx="0" cy="0"/>
        </a:xfrm>
      </p:grpSpPr>
      <p:sp>
        <p:nvSpPr>
          <p:cNvPr id="14" name="Rectangle 13"/>
          <p:cNvSpPr/>
          <p:nvPr userDrawn="1"/>
        </p:nvSpPr>
        <p:spPr>
          <a:xfrm>
            <a:off x="-93491" y="217633"/>
            <a:ext cx="6487307" cy="588924"/>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4522" y="232620"/>
            <a:ext cx="8257521" cy="550937"/>
          </a:xfrm>
          <a:prstGeom prst="rect">
            <a:avLst/>
          </a:prstGeom>
        </p:spPr>
      </p:pic>
      <p:sp>
        <p:nvSpPr>
          <p:cNvPr id="10" name="Text Placeholder 4"/>
          <p:cNvSpPr>
            <a:spLocks noGrp="1"/>
          </p:cNvSpPr>
          <p:nvPr>
            <p:ph type="body" sz="quarter" idx="12" hasCustomPrompt="1"/>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Texte de premier niveau</a:t>
            </a:r>
          </a:p>
          <a:p>
            <a:pPr lvl="1"/>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endParaRPr lang="en-US" dirty="0"/>
          </a:p>
        </p:txBody>
      </p:sp>
      <p:pic>
        <p:nvPicPr>
          <p:cNvPr id="19"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39391" y="-146210"/>
            <a:ext cx="637868" cy="1055165"/>
          </a:xfrm>
          <a:prstGeom prst="rect">
            <a:avLst/>
          </a:prstGeom>
        </p:spPr>
      </p:pic>
      <p:sp>
        <p:nvSpPr>
          <p:cNvPr id="16" name="Title Placeholder 17"/>
          <p:cNvSpPr>
            <a:spLocks noGrp="1"/>
          </p:cNvSpPr>
          <p:nvPr>
            <p:ph type="title" hasCustomPrompt="1"/>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dirty="0" smtClean="0"/>
              <a:t>Titre Slide</a:t>
            </a:r>
            <a:endParaRPr lang="en-US" dirty="0"/>
          </a:p>
        </p:txBody>
      </p:sp>
    </p:spTree>
    <p:extLst>
      <p:ext uri="{BB962C8B-B14F-4D97-AF65-F5344CB8AC3E}">
        <p14:creationId xmlns:p14="http://schemas.microsoft.com/office/powerpoint/2010/main" val="799101043"/>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1 colonne titre">
    <p:spTree>
      <p:nvGrpSpPr>
        <p:cNvPr id="1" name=""/>
        <p:cNvGrpSpPr/>
        <p:nvPr/>
      </p:nvGrpSpPr>
      <p:grpSpPr>
        <a:xfrm>
          <a:off x="0" y="0"/>
          <a:ext cx="0" cy="0"/>
          <a:chOff x="0" y="0"/>
          <a:chExt cx="0" cy="0"/>
        </a:xfrm>
      </p:grpSpPr>
      <p:sp>
        <p:nvSpPr>
          <p:cNvPr id="14" name="Rectangle 13"/>
          <p:cNvSpPr/>
          <p:nvPr userDrawn="1"/>
        </p:nvSpPr>
        <p:spPr>
          <a:xfrm>
            <a:off x="-93491" y="217633"/>
            <a:ext cx="6487307" cy="588924"/>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4522" y="232620"/>
            <a:ext cx="8257521" cy="550937"/>
          </a:xfrm>
          <a:prstGeom prst="rect">
            <a:avLst/>
          </a:prstGeom>
        </p:spPr>
      </p:pic>
      <p:sp>
        <p:nvSpPr>
          <p:cNvPr id="10" name="Text Placeholder 4"/>
          <p:cNvSpPr>
            <a:spLocks noGrp="1"/>
          </p:cNvSpPr>
          <p:nvPr>
            <p:ph type="body" sz="quarter" idx="12" hasCustomPrompt="1"/>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Texte de premier niveau</a:t>
            </a:r>
          </a:p>
          <a:p>
            <a:pPr lvl="1"/>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sp>
        <p:nvSpPr>
          <p:cNvPr id="6" name="Picture Placeholder 5"/>
          <p:cNvSpPr>
            <a:spLocks noGrp="1"/>
          </p:cNvSpPr>
          <p:nvPr>
            <p:ph type="pic" sz="quarter" idx="13"/>
          </p:nvPr>
        </p:nvSpPr>
        <p:spPr>
          <a:xfrm>
            <a:off x="-22151" y="3319466"/>
            <a:ext cx="5040000" cy="3347997"/>
          </a:xfrm>
          <a:prstGeom prst="rect">
            <a:avLst/>
          </a:prstGeom>
        </p:spPr>
        <p:txBody>
          <a:bodyPr vert="horz"/>
          <a:lstStyle/>
          <a:p>
            <a:endParaRPr lang="en-US" dirty="0"/>
          </a:p>
        </p:txBody>
      </p:sp>
      <p:pic>
        <p:nvPicPr>
          <p:cNvPr id="19"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39391" y="-146210"/>
            <a:ext cx="637868" cy="1055165"/>
          </a:xfrm>
          <a:prstGeom prst="rect">
            <a:avLst/>
          </a:prstGeom>
        </p:spPr>
      </p:pic>
      <p:sp>
        <p:nvSpPr>
          <p:cNvPr id="16" name="Title Placeholder 17"/>
          <p:cNvSpPr>
            <a:spLocks noGrp="1"/>
          </p:cNvSpPr>
          <p:nvPr>
            <p:ph type="title" hasCustomPrompt="1"/>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dirty="0" smtClean="0"/>
              <a:t>Titre Slide</a:t>
            </a:r>
            <a:endParaRPr lang="en-US" dirty="0"/>
          </a:p>
        </p:txBody>
      </p:sp>
    </p:spTree>
    <p:extLst>
      <p:ext uri="{BB962C8B-B14F-4D97-AF65-F5344CB8AC3E}">
        <p14:creationId xmlns:p14="http://schemas.microsoft.com/office/powerpoint/2010/main" val="2139344978"/>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1 colonne titre">
    <p:spTree>
      <p:nvGrpSpPr>
        <p:cNvPr id="1" name=""/>
        <p:cNvGrpSpPr/>
        <p:nvPr/>
      </p:nvGrpSpPr>
      <p:grpSpPr>
        <a:xfrm>
          <a:off x="0" y="0"/>
          <a:ext cx="0" cy="0"/>
          <a:chOff x="0" y="0"/>
          <a:chExt cx="0" cy="0"/>
        </a:xfrm>
      </p:grpSpPr>
      <p:sp>
        <p:nvSpPr>
          <p:cNvPr id="14" name="Rectangle 13"/>
          <p:cNvSpPr/>
          <p:nvPr userDrawn="1"/>
        </p:nvSpPr>
        <p:spPr>
          <a:xfrm>
            <a:off x="-93491" y="217633"/>
            <a:ext cx="6487307" cy="588924"/>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4522" y="232620"/>
            <a:ext cx="8257521" cy="550937"/>
          </a:xfrm>
          <a:prstGeom prst="rect">
            <a:avLst/>
          </a:prstGeom>
        </p:spPr>
      </p:pic>
      <p:sp>
        <p:nvSpPr>
          <p:cNvPr id="10" name="Text Placeholder 4"/>
          <p:cNvSpPr>
            <a:spLocks noGrp="1"/>
          </p:cNvSpPr>
          <p:nvPr>
            <p:ph type="body" sz="quarter" idx="12" hasCustomPrompt="1"/>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Texte de premier niveau</a:t>
            </a:r>
          </a:p>
          <a:p>
            <a:pPr lvl="1"/>
            <a:r>
              <a:rPr lang="fr-CH" dirty="0" smtClean="0"/>
              <a:t>Deuxième niveau</a:t>
            </a:r>
          </a:p>
          <a:p>
            <a:pPr lvl="2"/>
            <a:r>
              <a:rPr lang="fr-CH" dirty="0" smtClean="0"/>
              <a:t>3e niveau</a:t>
            </a:r>
          </a:p>
          <a:p>
            <a:pPr lvl="3"/>
            <a:r>
              <a:rPr lang="fr-CH" dirty="0" smtClean="0"/>
              <a:t>4e niveau</a:t>
            </a:r>
          </a:p>
          <a:p>
            <a:pPr lvl="4"/>
            <a:r>
              <a:rPr lang="fr-CH" dirty="0" smtClean="0"/>
              <a:t>5eme niveau</a:t>
            </a:r>
            <a:endParaRPr lang="en-US" dirty="0"/>
          </a:p>
        </p:txBody>
      </p:sp>
      <p:pic>
        <p:nvPicPr>
          <p:cNvPr id="19"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39391" y="-146210"/>
            <a:ext cx="637868" cy="1055165"/>
          </a:xfrm>
          <a:prstGeom prst="rect">
            <a:avLst/>
          </a:prstGeom>
        </p:spPr>
      </p:pic>
      <p:sp>
        <p:nvSpPr>
          <p:cNvPr id="16" name="Title Placeholder 17"/>
          <p:cNvSpPr>
            <a:spLocks noGrp="1"/>
          </p:cNvSpPr>
          <p:nvPr>
            <p:ph type="title" hasCustomPrompt="1"/>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dirty="0" smtClean="0"/>
              <a:t>Titre Slide</a:t>
            </a:r>
            <a:endParaRPr lang="en-US" dirty="0"/>
          </a:p>
        </p:txBody>
      </p:sp>
    </p:spTree>
    <p:extLst>
      <p:ext uri="{BB962C8B-B14F-4D97-AF65-F5344CB8AC3E}">
        <p14:creationId xmlns:p14="http://schemas.microsoft.com/office/powerpoint/2010/main" val="1665772053"/>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1.xml"/><Relationship Id="rId20" Type="http://schemas.openxmlformats.org/officeDocument/2006/relationships/slideLayout" Target="../slideLayouts/slideLayout22.xml"/><Relationship Id="rId21" Type="http://schemas.openxmlformats.org/officeDocument/2006/relationships/theme" Target="../theme/theme2.xml"/><Relationship Id="rId22" Type="http://schemas.openxmlformats.org/officeDocument/2006/relationships/image" Target="../media/image1.png"/><Relationship Id="rId10" Type="http://schemas.openxmlformats.org/officeDocument/2006/relationships/slideLayout" Target="../slideLayouts/slideLayout12.xml"/><Relationship Id="rId11" Type="http://schemas.openxmlformats.org/officeDocument/2006/relationships/slideLayout" Target="../slideLayouts/slideLayout13.xml"/><Relationship Id="rId12" Type="http://schemas.openxmlformats.org/officeDocument/2006/relationships/slideLayout" Target="../slideLayouts/slideLayout14.xml"/><Relationship Id="rId13" Type="http://schemas.openxmlformats.org/officeDocument/2006/relationships/slideLayout" Target="../slideLayouts/slideLayout15.xml"/><Relationship Id="rId14" Type="http://schemas.openxmlformats.org/officeDocument/2006/relationships/slideLayout" Target="../slideLayouts/slideLayout16.xml"/><Relationship Id="rId15" Type="http://schemas.openxmlformats.org/officeDocument/2006/relationships/slideLayout" Target="../slideLayouts/slideLayout17.xml"/><Relationship Id="rId16" Type="http://schemas.openxmlformats.org/officeDocument/2006/relationships/slideLayout" Target="../slideLayouts/slideLayout18.xml"/><Relationship Id="rId17" Type="http://schemas.openxmlformats.org/officeDocument/2006/relationships/slideLayout" Target="../slideLayouts/slideLayout19.xml"/><Relationship Id="rId18" Type="http://schemas.openxmlformats.org/officeDocument/2006/relationships/slideLayout" Target="../slideLayouts/slideLayout20.xml"/><Relationship Id="rId19" Type="http://schemas.openxmlformats.org/officeDocument/2006/relationships/slideLayout" Target="../slideLayouts/slideLayout21.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085268"/>
      </p:ext>
    </p:extLst>
  </p:cSld>
  <p:clrMap bg1="lt1" tx1="dk1" bg2="lt2" tx2="dk2" accent1="accent1" accent2="accent2" accent3="accent3" accent4="accent4" accent5="accent5" accent6="accent6" hlink="hlink" folHlink="folHlink"/>
  <p:sldLayoutIdLst>
    <p:sldLayoutId id="2147483661" r:id="rId1"/>
    <p:sldLayoutId id="2147483681" r:id="rId2"/>
  </p:sldLayoutIdLst>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kumimoji="1" sz="3600" b="1" cap="all">
          <a:solidFill>
            <a:schemeClr val="bg1"/>
          </a:solidFill>
          <a:latin typeface="Rockwell"/>
          <a:ea typeface="+mj-ea"/>
          <a:cs typeface="ヒラギノ角ゴ Pro W6" charset="0"/>
        </a:defRPr>
      </a:lvl1pPr>
      <a:lvl2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2pPr>
      <a:lvl3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3pPr>
      <a:lvl4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4pPr>
      <a:lvl5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p:titleStyle>
    <p:bodyStyle>
      <a:lvl1pPr algn="l" rtl="0" eaLnBrk="0" fontAlgn="base" hangingPunct="0">
        <a:spcBef>
          <a:spcPct val="20000"/>
        </a:spcBef>
        <a:spcAft>
          <a:spcPct val="0"/>
        </a:spcAft>
        <a:defRPr kumimoji="1"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bandefooter.png"/>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828398" y="6353158"/>
            <a:ext cx="4071697" cy="331359"/>
          </a:xfrm>
          <a:prstGeom prst="rect">
            <a:avLst/>
          </a:prstGeom>
        </p:spPr>
      </p:pic>
      <p:sp>
        <p:nvSpPr>
          <p:cNvPr id="12" name="Footer Placeholder 1"/>
          <p:cNvSpPr txBox="1">
            <a:spLocks/>
          </p:cNvSpPr>
          <p:nvPr userDrawn="1"/>
        </p:nvSpPr>
        <p:spPr>
          <a:xfrm>
            <a:off x="6934203" y="6314017"/>
            <a:ext cx="2298595" cy="365125"/>
          </a:xfrm>
          <a:prstGeom prst="rect">
            <a:avLst/>
          </a:prstGeom>
        </p:spPr>
        <p:txBody>
          <a:bodyPr vert="horz" lIns="91440" tIns="45720" rIns="91440" bIns="45720" rtlCol="0" anchor="ctr"/>
          <a:lstStyle>
            <a:defPPr>
              <a:defRPr lang="en-US"/>
            </a:defPPr>
            <a:lvl1pPr marL="0" algn="l" defTabSz="457200" rtl="0" eaLnBrk="1" latinLnBrk="0" hangingPunct="1">
              <a:defRPr sz="13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Panorama de la Bible </a:t>
            </a:r>
            <a:endParaRPr lang="en-US" dirty="0"/>
          </a:p>
        </p:txBody>
      </p:sp>
      <p:sp>
        <p:nvSpPr>
          <p:cNvPr id="13" name="Slide Number Placeholder 4"/>
          <p:cNvSpPr txBox="1">
            <a:spLocks/>
          </p:cNvSpPr>
          <p:nvPr userDrawn="1"/>
        </p:nvSpPr>
        <p:spPr>
          <a:xfrm>
            <a:off x="8672585" y="6314018"/>
            <a:ext cx="449265" cy="365125"/>
          </a:xfrm>
          <a:prstGeom prst="rect">
            <a:avLst/>
          </a:prstGeom>
        </p:spPr>
        <p:txBody>
          <a:bodyPr vert="horz" lIns="91440" tIns="45720" rIns="91440" bIns="45720" rtlCol="0" anchor="ctr"/>
          <a:lstStyle>
            <a:defPPr>
              <a:defRPr lang="en-US"/>
            </a:defPPr>
            <a:lvl1pPr marL="0" algn="r" defTabSz="457200" rtl="0" eaLnBrk="1" latinLnBrk="0" hangingPunct="1">
              <a:defRPr sz="1300" kern="1200">
                <a:solidFill>
                  <a:schemeClr val="bg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78E4E12-DE4C-6D4D-AF29-73384963C437}" type="slidenum">
              <a:rPr lang="en-US" smtClean="0"/>
              <a:pPr/>
              <a:t>‹#›</a:t>
            </a:fld>
            <a:endParaRPr lang="en-US" dirty="0"/>
          </a:p>
        </p:txBody>
      </p:sp>
    </p:spTree>
    <p:extLst>
      <p:ext uri="{BB962C8B-B14F-4D97-AF65-F5344CB8AC3E}">
        <p14:creationId xmlns:p14="http://schemas.microsoft.com/office/powerpoint/2010/main" val="535413722"/>
      </p:ext>
    </p:extLst>
  </p:cSld>
  <p:clrMap bg1="lt1" tx1="dk1" bg2="lt2" tx2="dk2" accent1="accent1" accent2="accent2" accent3="accent3" accent4="accent4" accent5="accent5" accent6="accent6" hlink="hlink" folHlink="folHlink"/>
  <p:sldLayoutIdLst>
    <p:sldLayoutId id="2147483676" r:id="rId1"/>
    <p:sldLayoutId id="2147483683" r:id="rId2"/>
    <p:sldLayoutId id="2147483692" r:id="rId3"/>
    <p:sldLayoutId id="2147483693" r:id="rId4"/>
    <p:sldLayoutId id="2147483682" r:id="rId5"/>
    <p:sldLayoutId id="2147483687" r:id="rId6"/>
    <p:sldLayoutId id="2147483685" r:id="rId7"/>
    <p:sldLayoutId id="2147483677" r:id="rId8"/>
    <p:sldLayoutId id="2147483689" r:id="rId9"/>
    <p:sldLayoutId id="2147483695" r:id="rId10"/>
    <p:sldLayoutId id="2147483670" r:id="rId11"/>
    <p:sldLayoutId id="2147483690" r:id="rId12"/>
    <p:sldLayoutId id="2147483678" r:id="rId13"/>
    <p:sldLayoutId id="2147483679" r:id="rId14"/>
    <p:sldLayoutId id="2147483674" r:id="rId15"/>
    <p:sldLayoutId id="2147483691" r:id="rId16"/>
    <p:sldLayoutId id="2147483694" r:id="rId17"/>
    <p:sldLayoutId id="2147483686" r:id="rId18"/>
    <p:sldLayoutId id="2147483684" r:id="rId19"/>
    <p:sldLayoutId id="2147483688" r:id="rId20"/>
  </p:sldLayoutIdLst>
  <p:timing>
    <p:tnLst>
      <p:par>
        <p:cTn xmlns:p14="http://schemas.microsoft.com/office/powerpoint/2010/main" id="1" dur="indefinite" restart="never" nodeType="tmRoot"/>
      </p:par>
    </p:tnLst>
  </p:timing>
  <p:hf hdr="0" dt="0"/>
  <p:txStyles>
    <p:titleStyle>
      <a:lvl1pPr algn="l" defTabSz="4572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2.png"/><Relationship Id="rId6"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 Id="rId3" Type="http://schemas.microsoft.com/office/2007/relationships/hdphoto" Target="../media/hdphoto1.wdp"/></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mailto:info@panorama-bible.ch"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pour une image  12" descr="97978857.jpg"/>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r="-243"/>
          <a:stretch/>
        </p:blipFill>
        <p:spPr>
          <a:xfrm>
            <a:off x="0" y="2584274"/>
            <a:ext cx="9144000" cy="4287837"/>
          </a:xfrm>
          <a:prstGeom prst="rect">
            <a:avLst/>
          </a:prstGeom>
        </p:spPr>
      </p:pic>
      <p:pic>
        <p:nvPicPr>
          <p:cNvPr id="17" name="Picture 16" descr="bandebleu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57227"/>
            <a:ext cx="9144000" cy="2819572"/>
          </a:xfrm>
          <a:prstGeom prst="rect">
            <a:avLst/>
          </a:prstGeom>
        </p:spPr>
      </p:pic>
      <p:sp>
        <p:nvSpPr>
          <p:cNvPr id="9" name="Titre 1"/>
          <p:cNvSpPr txBox="1">
            <a:spLocks/>
          </p:cNvSpPr>
          <p:nvPr/>
        </p:nvSpPr>
        <p:spPr>
          <a:xfrm>
            <a:off x="873801" y="1671169"/>
            <a:ext cx="9172177" cy="2226294"/>
          </a:xfrm>
          <a:prstGeom prst="rect">
            <a:avLst/>
          </a:prstGeom>
        </p:spPr>
        <p:txBody>
          <a:bodyPr/>
          <a:lstStyle>
            <a:lvl1pPr algn="l" rtl="0" eaLnBrk="0" fontAlgn="base" hangingPunct="0">
              <a:spcBef>
                <a:spcPct val="0"/>
              </a:spcBef>
              <a:spcAft>
                <a:spcPct val="0"/>
              </a:spcAft>
              <a:defRPr kumimoji="1" sz="3600" b="1" cap="all">
                <a:solidFill>
                  <a:schemeClr val="bg1"/>
                </a:solidFill>
                <a:latin typeface="Rockwell"/>
                <a:ea typeface="+mj-ea"/>
                <a:cs typeface="ヒラギノ角ゴ Pro W6" charset="0"/>
              </a:defRPr>
            </a:lvl1pPr>
            <a:lvl2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2pPr>
            <a:lvl3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3pPr>
            <a:lvl4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4pPr>
            <a:lvl5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a:lstStyle>
          <a:p>
            <a:r>
              <a:rPr lang="fr-FR" b="0" cap="none" dirty="0" smtClean="0">
                <a:latin typeface="Cambria"/>
                <a:cs typeface="Cambria"/>
              </a:rPr>
              <a:t>L’histoire de</a:t>
            </a:r>
          </a:p>
          <a:p>
            <a:pPr>
              <a:lnSpc>
                <a:spcPct val="70000"/>
              </a:lnSpc>
              <a:spcBef>
                <a:spcPts val="0"/>
              </a:spcBef>
            </a:pPr>
            <a:r>
              <a:rPr lang="fr-FR" sz="11000" b="0" cap="none" spc="300" dirty="0" smtClean="0">
                <a:latin typeface="Cambria"/>
                <a:cs typeface="Cambria"/>
              </a:rPr>
              <a:t>Néhémie</a:t>
            </a:r>
            <a:endParaRPr lang="fr-CH" sz="11000" b="0" cap="none" spc="300" dirty="0">
              <a:latin typeface="Cambria"/>
              <a:cs typeface="Cambria"/>
            </a:endParaRPr>
          </a:p>
        </p:txBody>
      </p:sp>
      <p:pic>
        <p:nvPicPr>
          <p:cNvPr id="19" name="Picture 18" descr="bandefooter.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8398" y="6353158"/>
            <a:ext cx="4071697" cy="331359"/>
          </a:xfrm>
          <a:prstGeom prst="rect">
            <a:avLst/>
          </a:prstGeom>
        </p:spPr>
      </p:pic>
      <p:sp>
        <p:nvSpPr>
          <p:cNvPr id="11" name="Footer Placeholder 1"/>
          <p:cNvSpPr txBox="1">
            <a:spLocks/>
          </p:cNvSpPr>
          <p:nvPr/>
        </p:nvSpPr>
        <p:spPr>
          <a:xfrm>
            <a:off x="6934203" y="6314017"/>
            <a:ext cx="2298595" cy="365125"/>
          </a:xfrm>
          <a:prstGeom prst="rect">
            <a:avLst/>
          </a:prstGeom>
        </p:spPr>
        <p:txBody>
          <a:bodyPr vert="horz" lIns="91440" tIns="45720" rIns="91440" bIns="45720" rtlCol="0" anchor="ctr"/>
          <a:lstStyle>
            <a:defPPr>
              <a:defRPr lang="en-US"/>
            </a:defPPr>
            <a:lvl1pPr marL="0" algn="l" defTabSz="457200" rtl="0" eaLnBrk="1" latinLnBrk="0" hangingPunct="1">
              <a:defRPr sz="13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D Gern          nov.2013</a:t>
            </a:r>
            <a:endParaRPr lang="en-US" dirty="0"/>
          </a:p>
        </p:txBody>
      </p:sp>
      <p:sp>
        <p:nvSpPr>
          <p:cNvPr id="12" name="Slide Number Placeholder 4"/>
          <p:cNvSpPr txBox="1">
            <a:spLocks/>
          </p:cNvSpPr>
          <p:nvPr/>
        </p:nvSpPr>
        <p:spPr>
          <a:xfrm>
            <a:off x="8672585" y="6314018"/>
            <a:ext cx="449265" cy="365125"/>
          </a:xfrm>
          <a:prstGeom prst="rect">
            <a:avLst/>
          </a:prstGeom>
        </p:spPr>
        <p:txBody>
          <a:bodyPr vert="horz" lIns="91440" tIns="45720" rIns="91440" bIns="45720" rtlCol="0" anchor="ctr"/>
          <a:lstStyle>
            <a:defPPr>
              <a:defRPr lang="en-US"/>
            </a:defPPr>
            <a:lvl1pPr marL="0" algn="r" defTabSz="457200" rtl="0" eaLnBrk="1" latinLnBrk="0" hangingPunct="1">
              <a:defRPr sz="1300" kern="1200">
                <a:solidFill>
                  <a:schemeClr val="bg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78E4E12-DE4C-6D4D-AF29-73384963C437}" type="slidenum">
              <a:rPr lang="en-US" smtClean="0"/>
              <a:pPr/>
              <a:t>1</a:t>
            </a:fld>
            <a:endParaRPr lang="en-US" dirty="0"/>
          </a:p>
        </p:txBody>
      </p:sp>
      <p:pic>
        <p:nvPicPr>
          <p:cNvPr id="16" name="Picture 15" descr="titre_panorama.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6860" y="-191545"/>
            <a:ext cx="6979520" cy="1903505"/>
          </a:xfrm>
          <a:prstGeom prst="rect">
            <a:avLst/>
          </a:prstGeom>
        </p:spPr>
      </p:pic>
    </p:spTree>
    <p:extLst>
      <p:ext uri="{BB962C8B-B14F-4D97-AF65-F5344CB8AC3E}">
        <p14:creationId xmlns:p14="http://schemas.microsoft.com/office/powerpoint/2010/main" val="1703443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Le roi </a:t>
            </a:r>
            <a:r>
              <a:rPr lang="fr-FR" dirty="0" smtClean="0"/>
              <a:t>s’informe sur la </a:t>
            </a:r>
            <a:r>
              <a:rPr lang="fr-FR" dirty="0"/>
              <a:t>durée de son absence.</a:t>
            </a:r>
          </a:p>
          <a:p>
            <a:pPr lvl="2"/>
            <a:r>
              <a:rPr lang="fr-FR" dirty="0"/>
              <a:t>Combien de temps ton voyage durerait-il et quand serais-tu de retour?» Ainsi, le roi s’est montré disposé à me laisser partir et je lui ai indiqué un délai. </a:t>
            </a:r>
            <a:r>
              <a:rPr lang="fr-FR" sz="1600" dirty="0" err="1"/>
              <a:t>Néh</a:t>
            </a:r>
            <a:r>
              <a:rPr lang="fr-FR" sz="1600" dirty="0"/>
              <a:t> 2,6</a:t>
            </a:r>
            <a:r>
              <a:rPr lang="fr-FR" dirty="0"/>
              <a:t>	</a:t>
            </a:r>
            <a:endParaRPr lang="fr-FR" dirty="0" smtClean="0"/>
          </a:p>
          <a:p>
            <a:pPr lvl="1"/>
            <a:r>
              <a:rPr lang="fr-CH" i="1" dirty="0" smtClean="0"/>
              <a:t>Le </a:t>
            </a:r>
            <a:r>
              <a:rPr lang="fr-CH" i="1" dirty="0"/>
              <a:t>temps fixé: 12 ans selon les versets 2.1 et 13.6 </a:t>
            </a:r>
            <a:endParaRPr lang="fr-CH" i="1" dirty="0" smtClean="0"/>
          </a:p>
          <a:p>
            <a:r>
              <a:rPr lang="fr-CH" dirty="0"/>
              <a:t>Néhémie demande au roi des lettres </a:t>
            </a:r>
            <a:endParaRPr lang="fr-FR" dirty="0"/>
          </a:p>
          <a:p>
            <a:pPr lvl="1"/>
            <a:r>
              <a:rPr lang="fr-CH" dirty="0"/>
              <a:t>pour les gouverneurs de l'autre côté du fleuve,</a:t>
            </a:r>
            <a:endParaRPr lang="fr-FR" dirty="0"/>
          </a:p>
          <a:p>
            <a:pPr lvl="1"/>
            <a:r>
              <a:rPr lang="fr-CH" dirty="0"/>
              <a:t>pour Asaph, gardien de la forêt du roi, pour qu'il lui donne du bois</a:t>
            </a:r>
            <a:r>
              <a:rPr lang="fr-CH" dirty="0" smtClean="0"/>
              <a:t>.</a:t>
            </a:r>
            <a:r>
              <a:rPr lang="fr-FR" dirty="0"/>
              <a:t>	</a:t>
            </a:r>
          </a:p>
        </p:txBody>
      </p:sp>
    </p:spTree>
    <p:extLst>
      <p:ext uri="{BB962C8B-B14F-4D97-AF65-F5344CB8AC3E}">
        <p14:creationId xmlns:p14="http://schemas.microsoft.com/office/powerpoint/2010/main" val="1573971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Néhémie communique avec l’Eternel par la prière.</a:t>
            </a:r>
            <a:endParaRPr lang="fr-FR" dirty="0"/>
          </a:p>
          <a:p>
            <a:r>
              <a:rPr lang="fr-CH" dirty="0"/>
              <a:t>Nous voulons des réponses à nos prières? </a:t>
            </a:r>
            <a:r>
              <a:rPr lang="fr-CH" dirty="0" smtClean="0"/>
              <a:t>Ayons </a:t>
            </a:r>
            <a:r>
              <a:rPr lang="fr-CH" dirty="0"/>
              <a:t>la même persévérance que Néhémie</a:t>
            </a:r>
            <a:r>
              <a:rPr lang="fr-CH" dirty="0" smtClean="0"/>
              <a:t>.</a:t>
            </a:r>
          </a:p>
          <a:p>
            <a:r>
              <a:rPr lang="fr-CH" dirty="0"/>
              <a:t>N’abandonnons pas si nous ne voyons pas tout de suite de résultat.</a:t>
            </a:r>
            <a:endParaRPr lang="fr-FR" dirty="0"/>
          </a:p>
          <a:p>
            <a:pPr lvl="2"/>
            <a:r>
              <a:rPr lang="fr-FR" dirty="0"/>
              <a:t>Faites en tout temps par l'Esprit toutes sortes de prières et de supplications. Veillez à cela avec une entière persévérance et en priant pour tous les saints</a:t>
            </a:r>
            <a:r>
              <a:rPr lang="fr-CH" dirty="0"/>
              <a:t>. </a:t>
            </a:r>
            <a:r>
              <a:rPr lang="fr-CH" sz="1600" dirty="0"/>
              <a:t>Eph 6,18</a:t>
            </a:r>
            <a:endParaRPr lang="fr-FR" sz="1600" dirty="0"/>
          </a:p>
          <a:p>
            <a:pPr lvl="1"/>
            <a:endParaRPr lang="fr-FR" dirty="0"/>
          </a:p>
        </p:txBody>
      </p:sp>
      <p:pic>
        <p:nvPicPr>
          <p:cNvPr id="5" name="Espace réservé pour une image  5" descr="99009106.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4" name="Titre 3"/>
          <p:cNvSpPr>
            <a:spLocks noGrp="1"/>
          </p:cNvSpPr>
          <p:nvPr>
            <p:ph type="title"/>
          </p:nvPr>
        </p:nvSpPr>
        <p:spPr>
          <a:prstGeom prst="rect">
            <a:avLst/>
          </a:prstGeom>
        </p:spPr>
        <p:txBody>
          <a:bodyPr/>
          <a:lstStyle/>
          <a:p>
            <a:r>
              <a:rPr lang="fr-FR" dirty="0" smtClean="0"/>
              <a:t>Le jeûne et la prière</a:t>
            </a:r>
            <a:endParaRPr lang="fr-FR" dirty="0"/>
          </a:p>
        </p:txBody>
      </p:sp>
      <p:sp>
        <p:nvSpPr>
          <p:cNvPr id="6" name="Text Box 13"/>
          <p:cNvSpPr txBox="1">
            <a:spLocks noChangeArrowheads="1"/>
          </p:cNvSpPr>
          <p:nvPr/>
        </p:nvSpPr>
        <p:spPr bwMode="auto">
          <a:xfrm>
            <a:off x="2873905" y="5856864"/>
            <a:ext cx="7951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FO</a:t>
            </a:r>
            <a:endParaRPr lang="fr-FR" sz="1200" b="0" dirty="0">
              <a:latin typeface="+mj-lt"/>
            </a:endParaRPr>
          </a:p>
        </p:txBody>
      </p:sp>
    </p:spTree>
    <p:extLst>
      <p:ext uri="{BB962C8B-B14F-4D97-AF65-F5344CB8AC3E}">
        <p14:creationId xmlns:p14="http://schemas.microsoft.com/office/powerpoint/2010/main" val="811290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Il </a:t>
            </a:r>
            <a:r>
              <a:rPr lang="fr-CH" dirty="0"/>
              <a:t>est parlé 70 fois du jeûne dans la bible</a:t>
            </a:r>
            <a:r>
              <a:rPr lang="fr-CH" dirty="0" smtClean="0"/>
              <a:t>.</a:t>
            </a:r>
          </a:p>
          <a:p>
            <a:r>
              <a:rPr lang="fr-FR" dirty="0" smtClean="0"/>
              <a:t>Il apparaît chaque </a:t>
            </a:r>
            <a:r>
              <a:rPr lang="fr-FR" dirty="0"/>
              <a:t>fois que les hommes ont besoin de puissance, </a:t>
            </a:r>
            <a:r>
              <a:rPr lang="fr-FR" dirty="0" smtClean="0"/>
              <a:t>d’être guidés par Dieu pour </a:t>
            </a:r>
          </a:p>
          <a:p>
            <a:pPr lvl="1"/>
            <a:r>
              <a:rPr lang="fr-FR" dirty="0" smtClean="0"/>
              <a:t>sortir </a:t>
            </a:r>
            <a:r>
              <a:rPr lang="fr-FR" dirty="0"/>
              <a:t>de situations </a:t>
            </a:r>
            <a:r>
              <a:rPr lang="fr-FR" dirty="0" smtClean="0"/>
              <a:t>sans solution humaines, </a:t>
            </a:r>
          </a:p>
          <a:p>
            <a:pPr lvl="1"/>
            <a:r>
              <a:rPr lang="fr-FR" dirty="0" smtClean="0"/>
              <a:t>de </a:t>
            </a:r>
            <a:r>
              <a:rPr lang="fr-FR" dirty="0"/>
              <a:t>triompher d’ennemis acharnés</a:t>
            </a:r>
            <a:r>
              <a:rPr lang="fr-FR" dirty="0" smtClean="0"/>
              <a:t>.</a:t>
            </a:r>
          </a:p>
          <a:p>
            <a:r>
              <a:rPr lang="fr-FR" dirty="0"/>
              <a:t>Quand nous pratiquons le jeûne avec la prière, nous proclamons ouvertement à Dieu et aux puissances des ténèbres que </a:t>
            </a:r>
            <a:endParaRPr lang="fr-FR" dirty="0" smtClean="0"/>
          </a:p>
          <a:p>
            <a:pPr lvl="1"/>
            <a:r>
              <a:rPr lang="fr-FR" dirty="0" smtClean="0"/>
              <a:t>nous </a:t>
            </a:r>
            <a:r>
              <a:rPr lang="fr-FR" dirty="0"/>
              <a:t>ne comptons pas sur  nos ressources personnelles, notre faire, notre intelligence </a:t>
            </a:r>
            <a:endParaRPr lang="fr-FR" dirty="0" smtClean="0"/>
          </a:p>
          <a:p>
            <a:pPr lvl="1"/>
            <a:r>
              <a:rPr lang="fr-FR" dirty="0" smtClean="0"/>
              <a:t>mais </a:t>
            </a:r>
            <a:r>
              <a:rPr lang="fr-FR" dirty="0"/>
              <a:t>sur l’aide et l’intervention de Dieu. </a:t>
            </a:r>
          </a:p>
          <a:p>
            <a:endParaRPr lang="fr-FR" dirty="0"/>
          </a:p>
          <a:p>
            <a:endParaRPr lang="fr-FR" dirty="0"/>
          </a:p>
        </p:txBody>
      </p:sp>
      <p:sp>
        <p:nvSpPr>
          <p:cNvPr id="4" name="Titre 3"/>
          <p:cNvSpPr>
            <a:spLocks noGrp="1"/>
          </p:cNvSpPr>
          <p:nvPr>
            <p:ph type="title"/>
          </p:nvPr>
        </p:nvSpPr>
        <p:spPr/>
        <p:txBody>
          <a:bodyPr/>
          <a:lstStyle/>
          <a:p>
            <a:endParaRPr lang="fr-FR" dirty="0"/>
          </a:p>
        </p:txBody>
      </p:sp>
    </p:spTree>
    <p:extLst>
      <p:ext uri="{BB962C8B-B14F-4D97-AF65-F5344CB8AC3E}">
        <p14:creationId xmlns:p14="http://schemas.microsoft.com/office/powerpoint/2010/main" val="3677470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prstGeom prst="rect">
            <a:avLst/>
          </a:prstGeom>
        </p:spPr>
        <p:txBody>
          <a:bodyPr/>
          <a:lstStyle/>
          <a:p>
            <a:r>
              <a:rPr lang="fr-FR" dirty="0" smtClean="0"/>
              <a:t>Jésus </a:t>
            </a:r>
            <a:r>
              <a:rPr lang="fr-FR" dirty="0"/>
              <a:t>a expérimenté le jeûne et il en parle plusieurs </a:t>
            </a:r>
            <a:r>
              <a:rPr lang="fr-FR" dirty="0" smtClean="0"/>
              <a:t>fois.</a:t>
            </a:r>
          </a:p>
          <a:p>
            <a:pPr lvl="2"/>
            <a:r>
              <a:rPr lang="fr-FR" dirty="0" smtClean="0"/>
              <a:t>Les </a:t>
            </a:r>
            <a:r>
              <a:rPr lang="fr-FR" dirty="0"/>
              <a:t>jours viendront où le marié (Jésus)  leur sera enlevé (au ciel) , et alors ils jeûneront. Mat 9:15</a:t>
            </a:r>
          </a:p>
          <a:p>
            <a:r>
              <a:rPr lang="fr-FR" dirty="0"/>
              <a:t>Expérimentez le jeûne accompagné de la prière, votre relation avec Dieu en sortira vivifiée!</a:t>
            </a:r>
          </a:p>
          <a:p>
            <a:pPr lvl="1"/>
            <a:endParaRPr lang="fr-FR" dirty="0"/>
          </a:p>
          <a:p>
            <a:endParaRPr lang="fr-FR" dirty="0"/>
          </a:p>
        </p:txBody>
      </p:sp>
      <p:sp>
        <p:nvSpPr>
          <p:cNvPr id="5" name="Titre 4"/>
          <p:cNvSpPr>
            <a:spLocks noGrp="1"/>
          </p:cNvSpPr>
          <p:nvPr>
            <p:ph type="title"/>
          </p:nvPr>
        </p:nvSpPr>
        <p:spPr/>
        <p:txBody>
          <a:bodyPr/>
          <a:lstStyle/>
          <a:p>
            <a:endParaRPr lang="fr-FR"/>
          </a:p>
        </p:txBody>
      </p:sp>
      <p:pic>
        <p:nvPicPr>
          <p:cNvPr id="7" name="Espace réservé pour une image  8" descr="Fotolia_22000423_Subscription_XXL.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21341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CH" dirty="0"/>
              <a:t>Pour servir Dieu, Néhémie va perdre une situation matérielle confortable.</a:t>
            </a:r>
            <a:endParaRPr lang="fr-FR" dirty="0"/>
          </a:p>
          <a:p>
            <a:r>
              <a:rPr lang="fr-CH" dirty="0"/>
              <a:t>Le service pour Dieu comporte des sacrifices.</a:t>
            </a:r>
            <a:endParaRPr lang="fr-FR" dirty="0"/>
          </a:p>
          <a:p>
            <a:pPr lvl="1"/>
            <a:r>
              <a:rPr lang="fr-CH" dirty="0"/>
              <a:t>Quelles sont nos priorités?</a:t>
            </a:r>
            <a:endParaRPr lang="fr-FR" dirty="0"/>
          </a:p>
          <a:p>
            <a:r>
              <a:rPr lang="fr-FR" dirty="0" smtClean="0"/>
              <a:t>Néhémie </a:t>
            </a:r>
            <a:r>
              <a:rPr lang="fr-FR" dirty="0"/>
              <a:t>aurait pu rester à Babylone et se lamenter sur Jérusalem.</a:t>
            </a:r>
          </a:p>
          <a:p>
            <a:r>
              <a:rPr lang="fr-FR" dirty="0"/>
              <a:t>Il va au contraire « foncer en avant » dans son nouveau service pour Dieu.</a:t>
            </a:r>
          </a:p>
          <a:p>
            <a:r>
              <a:rPr lang="fr-FR" dirty="0"/>
              <a:t>Soyons des héros pour notre Grand Maître!</a:t>
            </a:r>
          </a:p>
          <a:p>
            <a:endParaRPr lang="fr-FR" dirty="0"/>
          </a:p>
        </p:txBody>
      </p:sp>
      <p:sp>
        <p:nvSpPr>
          <p:cNvPr id="3" name="Titre 2"/>
          <p:cNvSpPr>
            <a:spLocks noGrp="1"/>
          </p:cNvSpPr>
          <p:nvPr>
            <p:ph type="title"/>
          </p:nvPr>
        </p:nvSpPr>
        <p:spPr/>
        <p:txBody>
          <a:bodyPr/>
          <a:lstStyle/>
          <a:p>
            <a:r>
              <a:rPr lang="fr-FR" dirty="0" smtClean="0"/>
              <a:t>Levons-nous pour Dieu</a:t>
            </a:r>
            <a:endParaRPr lang="fr-FR" dirty="0"/>
          </a:p>
        </p:txBody>
      </p:sp>
    </p:spTree>
    <p:extLst>
      <p:ext uri="{BB962C8B-B14F-4D97-AF65-F5344CB8AC3E}">
        <p14:creationId xmlns:p14="http://schemas.microsoft.com/office/powerpoint/2010/main" val="285907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Néhémie </a:t>
            </a:r>
            <a:r>
              <a:rPr lang="fr-CH" dirty="0"/>
              <a:t>arrive à Jérusalem.</a:t>
            </a:r>
            <a:endParaRPr lang="fr-FR" dirty="0"/>
          </a:p>
          <a:p>
            <a:pPr lvl="1"/>
            <a:r>
              <a:rPr lang="fr-CH" dirty="0"/>
              <a:t>Il est escorté par des chefs de l’armée babylonienne et par des cavaliers. (néh 2:7)</a:t>
            </a:r>
            <a:endParaRPr lang="fr-FR" dirty="0"/>
          </a:p>
          <a:p>
            <a:endParaRPr lang="fr-FR" dirty="0"/>
          </a:p>
        </p:txBody>
      </p:sp>
      <p:pic>
        <p:nvPicPr>
          <p:cNvPr id="6" name="Espace réservé pour une image  5"/>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22150" y="3319464"/>
            <a:ext cx="9166150" cy="2851150"/>
          </a:xfrm>
        </p:spPr>
      </p:pic>
      <p:sp>
        <p:nvSpPr>
          <p:cNvPr id="4" name="Titre 3"/>
          <p:cNvSpPr>
            <a:spLocks noGrp="1"/>
          </p:cNvSpPr>
          <p:nvPr>
            <p:ph type="title"/>
          </p:nvPr>
        </p:nvSpPr>
        <p:spPr/>
        <p:txBody>
          <a:bodyPr/>
          <a:lstStyle/>
          <a:p>
            <a:r>
              <a:rPr lang="fr-FR" dirty="0" smtClean="0"/>
              <a:t>Arrivée à Jérusalem</a:t>
            </a:r>
            <a:endParaRPr lang="fr-FR" dirty="0"/>
          </a:p>
        </p:txBody>
      </p:sp>
      <p:sp>
        <p:nvSpPr>
          <p:cNvPr id="12" name="Text Box 13"/>
          <p:cNvSpPr txBox="1">
            <a:spLocks noChangeArrowheads="1"/>
          </p:cNvSpPr>
          <p:nvPr/>
        </p:nvSpPr>
        <p:spPr bwMode="auto">
          <a:xfrm>
            <a:off x="6495986" y="4449259"/>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spcBef>
                <a:spcPct val="50000"/>
              </a:spcBef>
            </a:pPr>
            <a:r>
              <a:rPr lang="fr-CH" sz="2000" b="0" dirty="0">
                <a:solidFill>
                  <a:schemeClr val="bg1"/>
                </a:solidFill>
                <a:latin typeface="Arial" charset="0"/>
              </a:rPr>
              <a:t>Suze</a:t>
            </a:r>
            <a:endParaRPr lang="fr-FR" sz="2000" b="0" dirty="0">
              <a:solidFill>
                <a:schemeClr val="bg1"/>
              </a:solidFill>
              <a:latin typeface="Arial" charset="0"/>
            </a:endParaRPr>
          </a:p>
        </p:txBody>
      </p:sp>
      <p:sp>
        <p:nvSpPr>
          <p:cNvPr id="14" name="Freeform 15"/>
          <p:cNvSpPr>
            <a:spLocks/>
          </p:cNvSpPr>
          <p:nvPr/>
        </p:nvSpPr>
        <p:spPr bwMode="auto">
          <a:xfrm rot="21386001">
            <a:off x="3019603" y="3827530"/>
            <a:ext cx="3603093" cy="686241"/>
          </a:xfrm>
          <a:custGeom>
            <a:avLst/>
            <a:gdLst>
              <a:gd name="T0" fmla="*/ 2147483647 w 1968"/>
              <a:gd name="T1" fmla="*/ 2147483647 h 808"/>
              <a:gd name="T2" fmla="*/ 2147483647 w 1968"/>
              <a:gd name="T3" fmla="*/ 2147483647 h 808"/>
              <a:gd name="T4" fmla="*/ 2147483647 w 1968"/>
              <a:gd name="T5" fmla="*/ 2147483647 h 808"/>
              <a:gd name="T6" fmla="*/ 0 w 1968"/>
              <a:gd name="T7" fmla="*/ 2147483647 h 808"/>
              <a:gd name="T8" fmla="*/ 0 60000 65536"/>
              <a:gd name="T9" fmla="*/ 0 60000 65536"/>
              <a:gd name="T10" fmla="*/ 0 60000 65536"/>
              <a:gd name="T11" fmla="*/ 0 60000 65536"/>
              <a:gd name="T12" fmla="*/ 0 w 1968"/>
              <a:gd name="T13" fmla="*/ 0 h 808"/>
              <a:gd name="T14" fmla="*/ 1968 w 1968"/>
              <a:gd name="T15" fmla="*/ 808 h 808"/>
            </a:gdLst>
            <a:ahLst/>
            <a:cxnLst>
              <a:cxn ang="T8">
                <a:pos x="T0" y="T1"/>
              </a:cxn>
              <a:cxn ang="T9">
                <a:pos x="T2" y="T3"/>
              </a:cxn>
              <a:cxn ang="T10">
                <a:pos x="T4" y="T5"/>
              </a:cxn>
              <a:cxn ang="T11">
                <a:pos x="T6" y="T7"/>
              </a:cxn>
            </a:cxnLst>
            <a:rect l="T12" t="T13" r="T14" b="T15"/>
            <a:pathLst>
              <a:path w="1968" h="808">
                <a:moveTo>
                  <a:pt x="1968" y="808"/>
                </a:moveTo>
                <a:cubicBezTo>
                  <a:pt x="1744" y="492"/>
                  <a:pt x="1520" y="176"/>
                  <a:pt x="1248" y="88"/>
                </a:cubicBezTo>
                <a:cubicBezTo>
                  <a:pt x="976" y="0"/>
                  <a:pt x="544" y="160"/>
                  <a:pt x="336" y="280"/>
                </a:cubicBezTo>
                <a:cubicBezTo>
                  <a:pt x="128" y="400"/>
                  <a:pt x="56" y="720"/>
                  <a:pt x="0" y="808"/>
                </a:cubicBezTo>
              </a:path>
            </a:pathLst>
          </a:custGeom>
          <a:noFill/>
          <a:ln w="38100">
            <a:solidFill>
              <a:schemeClr val="hlink"/>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fr-FR"/>
          </a:p>
        </p:txBody>
      </p:sp>
    </p:spTree>
    <p:extLst>
      <p:ext uri="{BB962C8B-B14F-4D97-AF65-F5344CB8AC3E}">
        <p14:creationId xmlns:p14="http://schemas.microsoft.com/office/powerpoint/2010/main" val="3264692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3 jours après son </a:t>
            </a:r>
            <a:r>
              <a:rPr lang="fr-FR" dirty="0" smtClean="0"/>
              <a:t>arrivée, </a:t>
            </a:r>
            <a:r>
              <a:rPr lang="fr-FR" dirty="0"/>
              <a:t>Néhémie va inspecter les murailles.</a:t>
            </a:r>
          </a:p>
          <a:p>
            <a:r>
              <a:rPr lang="fr-FR" dirty="0"/>
              <a:t>Il y va de nuit, avec quelques hommes. </a:t>
            </a:r>
          </a:p>
          <a:p>
            <a:r>
              <a:rPr lang="fr-FR" dirty="0" smtClean="0"/>
              <a:t>Il </a:t>
            </a:r>
            <a:r>
              <a:rPr lang="fr-FR" dirty="0"/>
              <a:t>dresse un état de la </a:t>
            </a:r>
            <a:r>
              <a:rPr lang="fr-FR" dirty="0" smtClean="0"/>
              <a:t>situation.</a:t>
            </a:r>
          </a:p>
          <a:p>
            <a:pPr lvl="2"/>
            <a:r>
              <a:rPr lang="fr-FR" dirty="0" smtClean="0"/>
              <a:t>Sortant </a:t>
            </a:r>
            <a:r>
              <a:rPr lang="fr-FR" dirty="0"/>
              <a:t>donc de nuit par la porte de la vallée, j’ai pris la direction de la source du dragon et de la porte du fumier. J’examinais la muraille de Jérusalem avec ses brèches et ses portes dévorées par le feu. </a:t>
            </a:r>
            <a:r>
              <a:rPr lang="fr-FR" sz="1600" dirty="0" err="1"/>
              <a:t>Néh</a:t>
            </a:r>
            <a:r>
              <a:rPr lang="fr-FR" sz="1600" dirty="0"/>
              <a:t> </a:t>
            </a:r>
            <a:r>
              <a:rPr lang="fr-FR" sz="1600" dirty="0" smtClean="0"/>
              <a:t>2,13</a:t>
            </a:r>
          </a:p>
          <a:p>
            <a:pPr lvl="2"/>
            <a:r>
              <a:rPr lang="fr-FR" dirty="0"/>
              <a:t>Je suis passé près de la porte de la source et du bassin du roi, sans trouver de passage pour ma monture. Toujours de nuit, je suis remonté par la vallée, sans cesser d’examiner la muraille. Puis je suis rentré par la porte de la vallée et j’ai ainsi été de retour. </a:t>
            </a:r>
            <a:r>
              <a:rPr lang="fr-FR" sz="1600" dirty="0" err="1"/>
              <a:t>Néh</a:t>
            </a:r>
            <a:r>
              <a:rPr lang="fr-FR" sz="1600" dirty="0"/>
              <a:t> </a:t>
            </a:r>
            <a:r>
              <a:rPr lang="fr-FR" sz="1600" dirty="0" smtClean="0"/>
              <a:t>2,13</a:t>
            </a:r>
            <a:endParaRPr lang="fr-FR" sz="1600" dirty="0"/>
          </a:p>
        </p:txBody>
      </p:sp>
    </p:spTree>
    <p:extLst>
      <p:ext uri="{BB962C8B-B14F-4D97-AF65-F5344CB8AC3E}">
        <p14:creationId xmlns:p14="http://schemas.microsoft.com/office/powerpoint/2010/main" val="3495937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106581487.jpg"/>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64009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CH" dirty="0"/>
              <a:t>Néhémie s'adresse aux juifs, aux sacrificateurs, aux magistrats:</a:t>
            </a:r>
            <a:endParaRPr lang="fr-FR" dirty="0"/>
          </a:p>
          <a:p>
            <a:pPr lvl="2"/>
            <a:r>
              <a:rPr lang="fr-FR" dirty="0"/>
              <a:t>Vous voyez vous-mêmes la malheureuse situation dans laquelle nous nous trouvons: Jérusalem est en ruine et ses portes ont été réduites en cendres. Venez, reconstruisons la muraille de Jérusalem et nous ne serons plus dans le déshonneur! </a:t>
            </a:r>
            <a:r>
              <a:rPr lang="fr-CH" sz="1600" dirty="0"/>
              <a:t>Néh </a:t>
            </a:r>
            <a:r>
              <a:rPr lang="fr-CH" sz="1600" dirty="0" smtClean="0"/>
              <a:t>2,18</a:t>
            </a:r>
            <a:endParaRPr lang="fr-FR" sz="1600" dirty="0"/>
          </a:p>
          <a:p>
            <a:pPr lvl="1"/>
            <a:r>
              <a:rPr lang="fr-CH" dirty="0"/>
              <a:t>Il recherche la coopération avec ses </a:t>
            </a:r>
            <a:r>
              <a:rPr lang="fr-CH" dirty="0" smtClean="0"/>
              <a:t>frères sans s’élever au</a:t>
            </a:r>
            <a:r>
              <a:rPr lang="fr-CH" dirty="0"/>
              <a:t>-dessus d’eux. </a:t>
            </a:r>
            <a:endParaRPr lang="fr-FR" dirty="0"/>
          </a:p>
          <a:p>
            <a:pPr lvl="2"/>
            <a:r>
              <a:rPr lang="fr-CH" dirty="0"/>
              <a:t>Et je leur racontai comment la bonne main de mon Dieu avait été sur moi, et quelles paroles le roi m'avait adressées. </a:t>
            </a:r>
            <a:r>
              <a:rPr lang="fr-CH" sz="1600" dirty="0"/>
              <a:t>Néh 2,18</a:t>
            </a:r>
            <a:r>
              <a:rPr lang="fr-CH" dirty="0"/>
              <a:t>	</a:t>
            </a:r>
            <a:endParaRPr lang="fr-FR" dirty="0"/>
          </a:p>
          <a:p>
            <a:endParaRPr lang="fr-FR" dirty="0"/>
          </a:p>
          <a:p>
            <a:endParaRPr lang="fr-FR" dirty="0"/>
          </a:p>
        </p:txBody>
      </p:sp>
      <p:sp>
        <p:nvSpPr>
          <p:cNvPr id="4" name="Titre 3"/>
          <p:cNvSpPr>
            <a:spLocks noGrp="1"/>
          </p:cNvSpPr>
          <p:nvPr>
            <p:ph type="title"/>
          </p:nvPr>
        </p:nvSpPr>
        <p:spPr/>
        <p:txBody>
          <a:bodyPr/>
          <a:lstStyle/>
          <a:p>
            <a:r>
              <a:rPr lang="fr-FR" dirty="0" smtClean="0"/>
              <a:t>Appel au peuple</a:t>
            </a:r>
            <a:endParaRPr lang="fr-FR" dirty="0"/>
          </a:p>
        </p:txBody>
      </p:sp>
    </p:spTree>
    <p:extLst>
      <p:ext uri="{BB962C8B-B14F-4D97-AF65-F5344CB8AC3E}">
        <p14:creationId xmlns:p14="http://schemas.microsoft.com/office/powerpoint/2010/main" val="354311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Fotolia_32030734_Subscription_XL.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p:txBody>
          <a:bodyPr/>
          <a:lstStyle/>
          <a:p>
            <a:r>
              <a:rPr lang="fr-CH" dirty="0" smtClean="0"/>
              <a:t>Les </a:t>
            </a:r>
            <a:r>
              <a:rPr lang="fr-CH" dirty="0"/>
              <a:t>auditeurs </a:t>
            </a:r>
            <a:r>
              <a:rPr lang="fr-CH" dirty="0" smtClean="0"/>
              <a:t>de Néhémie réagissent </a:t>
            </a:r>
            <a:r>
              <a:rPr lang="fr-CH" dirty="0"/>
              <a:t>positivement.</a:t>
            </a:r>
            <a:endParaRPr lang="fr-FR" dirty="0"/>
          </a:p>
          <a:p>
            <a:pPr lvl="2"/>
            <a:r>
              <a:rPr lang="fr-CH" dirty="0"/>
              <a:t>Ils dirent: Levons-nous, et bâtissons! Et ils se fortifièrent dans cette bonne résolution. </a:t>
            </a:r>
            <a:r>
              <a:rPr lang="fr-CH" sz="1600" dirty="0"/>
              <a:t>Néh </a:t>
            </a:r>
            <a:r>
              <a:rPr lang="fr-CH" sz="1600" dirty="0" smtClean="0"/>
              <a:t>2,18</a:t>
            </a:r>
            <a:endParaRPr lang="fr-FR" sz="1600" dirty="0"/>
          </a:p>
          <a:p>
            <a:r>
              <a:rPr lang="fr-CH" dirty="0" smtClean="0"/>
              <a:t>De </a:t>
            </a:r>
            <a:r>
              <a:rPr lang="fr-CH" dirty="0"/>
              <a:t>bonnes pensées et la compréhension des choses de Dieu ne suffisent pas</a:t>
            </a:r>
            <a:r>
              <a:rPr lang="fr-CH" dirty="0" smtClean="0"/>
              <a:t>.</a:t>
            </a:r>
          </a:p>
          <a:p>
            <a:r>
              <a:rPr lang="fr-CH" dirty="0"/>
              <a:t>Sommes-nous prêts à nous consacrer au service actif que Dieu place devant nous?</a:t>
            </a:r>
            <a:endParaRPr lang="fr-FR" dirty="0"/>
          </a:p>
          <a:p>
            <a:endParaRPr lang="fr-CH" dirty="0" smtClean="0"/>
          </a:p>
          <a:p>
            <a:pPr marL="4572000"/>
            <a:r>
              <a:rPr lang="fr-FR" dirty="0" smtClean="0"/>
              <a:t>		</a:t>
            </a:r>
            <a:endParaRPr lang="fr-FR" dirty="0"/>
          </a:p>
        </p:txBody>
      </p:sp>
      <p:sp>
        <p:nvSpPr>
          <p:cNvPr id="4" name="Titre 3"/>
          <p:cNvSpPr>
            <a:spLocks noGrp="1"/>
          </p:cNvSpPr>
          <p:nvPr>
            <p:ph type="title" idx="4294967295"/>
          </p:nvPr>
        </p:nvSpPr>
        <p:spPr>
          <a:xfrm>
            <a:off x="0" y="279400"/>
            <a:ext cx="3871913" cy="563563"/>
          </a:xfrm>
          <a:prstGeom prst="rect">
            <a:avLst/>
          </a:prstGeom>
        </p:spPr>
        <p:txBody>
          <a:bodyPr/>
          <a:lstStyle/>
          <a:p>
            <a:r>
              <a:rPr lang="fr-FR" dirty="0" smtClean="0"/>
              <a:t>Au service pour Dieu</a:t>
            </a:r>
            <a:endParaRPr lang="fr-FR" dirty="0"/>
          </a:p>
        </p:txBody>
      </p:sp>
      <p:sp>
        <p:nvSpPr>
          <p:cNvPr id="6" name="Text Box 13"/>
          <p:cNvSpPr txBox="1">
            <a:spLocks noChangeArrowheads="1"/>
          </p:cNvSpPr>
          <p:nvPr/>
        </p:nvSpPr>
        <p:spPr bwMode="auto">
          <a:xfrm>
            <a:off x="8348839" y="6080703"/>
            <a:ext cx="7951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FO</a:t>
            </a:r>
            <a:endParaRPr lang="fr-FR" sz="1200" b="0" dirty="0">
              <a:latin typeface="+mj-lt"/>
            </a:endParaRPr>
          </a:p>
        </p:txBody>
      </p:sp>
    </p:spTree>
    <p:extLst>
      <p:ext uri="{BB962C8B-B14F-4D97-AF65-F5344CB8AC3E}">
        <p14:creationId xmlns:p14="http://schemas.microsoft.com/office/powerpoint/2010/main" val="124319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Placeholder 58" descr="101533012.jpg"/>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38" name="Rounded Rectangle 37"/>
          <p:cNvSpPr/>
          <p:nvPr/>
        </p:nvSpPr>
        <p:spPr>
          <a:xfrm>
            <a:off x="475259" y="4404360"/>
            <a:ext cx="8023580" cy="1636888"/>
          </a:xfrm>
          <a:prstGeom prst="roundRect">
            <a:avLst/>
          </a:prstGeom>
          <a:solidFill>
            <a:schemeClr val="bg1">
              <a:alpha val="68000"/>
            </a:schemeClr>
          </a:solidFill>
          <a:ln>
            <a:noFill/>
          </a:ln>
          <a:effectLst>
            <a:outerShdw blurRad="247650" dist="889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 Placeholder 11"/>
          <p:cNvSpPr txBox="1">
            <a:spLocks/>
          </p:cNvSpPr>
          <p:nvPr/>
        </p:nvSpPr>
        <p:spPr>
          <a:xfrm>
            <a:off x="690987" y="4549561"/>
            <a:ext cx="7685371" cy="1354140"/>
          </a:xfrm>
          <a:prstGeom prst="rect">
            <a:avLst/>
          </a:prstGeom>
          <a:noFill/>
          <a:ln>
            <a:noFill/>
          </a:ln>
          <a:effectLst/>
        </p:spPr>
        <p:txBody>
          <a:bodyPr vert="horz"/>
          <a:lstStyle>
            <a:lvl1pPr marL="0" indent="0" algn="l" rtl="0" eaLnBrk="0" fontAlgn="base" hangingPunct="0">
              <a:spcBef>
                <a:spcPts val="0"/>
              </a:spcBef>
              <a:spcAft>
                <a:spcPct val="0"/>
              </a:spcAft>
              <a:buNone/>
              <a:defRPr kumimoji="1" sz="2400">
                <a:solidFill>
                  <a:srgbClr val="3599D9"/>
                </a:solidFill>
                <a:latin typeface="Cambria"/>
                <a:ea typeface="+mn-ea"/>
                <a:cs typeface="Cambria"/>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fr-CH" dirty="0"/>
              <a:t>Néhémie est juif.</a:t>
            </a:r>
            <a:endParaRPr lang="fr-FR" dirty="0"/>
          </a:p>
          <a:p>
            <a:r>
              <a:rPr lang="fr-CH" dirty="0"/>
              <a:t>Il est échanson du roi Artaxerxès.</a:t>
            </a:r>
            <a:endParaRPr lang="fr-FR" dirty="0"/>
          </a:p>
          <a:p>
            <a:r>
              <a:rPr lang="fr-CH" dirty="0"/>
              <a:t>Il habite à Suse, à l’Est de Babylone.</a:t>
            </a:r>
            <a:endParaRPr lang="fr-FR" dirty="0"/>
          </a:p>
        </p:txBody>
      </p:sp>
      <p:sp>
        <p:nvSpPr>
          <p:cNvPr id="42" name="Text Placeholder 18"/>
          <p:cNvSpPr txBox="1">
            <a:spLocks/>
          </p:cNvSpPr>
          <p:nvPr/>
        </p:nvSpPr>
        <p:spPr>
          <a:xfrm>
            <a:off x="336520" y="1845706"/>
            <a:ext cx="7181850" cy="582044"/>
          </a:xfrm>
          <a:prstGeom prst="rect">
            <a:avLst/>
          </a:prstGeom>
        </p:spPr>
        <p:txBody>
          <a:bodyPr vert="horz"/>
          <a:lstStyle>
            <a:lvl1pPr marL="0" indent="0" algn="l" rtl="0" eaLnBrk="0" fontAlgn="base" hangingPunct="0">
              <a:spcBef>
                <a:spcPct val="20000"/>
              </a:spcBef>
              <a:spcAft>
                <a:spcPct val="0"/>
              </a:spcAft>
              <a:buNone/>
              <a:defRPr kumimoji="1" sz="3200" b="1" i="0">
                <a:solidFill>
                  <a:schemeClr val="bg1"/>
                </a:solidFill>
                <a:latin typeface="Cambria"/>
                <a:ea typeface="+mn-ea"/>
                <a:cs typeface="ヒラギノ角ゴ Pro W3"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en-US" b="0" dirty="0" err="1" smtClean="0"/>
              <a:t>Titre</a:t>
            </a:r>
            <a:r>
              <a:rPr lang="en-US" b="0" dirty="0" smtClean="0"/>
              <a:t> </a:t>
            </a:r>
            <a:r>
              <a:rPr lang="en-US" b="0" dirty="0" err="1" smtClean="0"/>
              <a:t>chronologie</a:t>
            </a:r>
            <a:endParaRPr lang="en-US" b="0" dirty="0"/>
          </a:p>
        </p:txBody>
      </p:sp>
      <p:grpSp>
        <p:nvGrpSpPr>
          <p:cNvPr id="63" name="Group 62"/>
          <p:cNvGrpSpPr/>
          <p:nvPr/>
        </p:nvGrpSpPr>
        <p:grpSpPr>
          <a:xfrm>
            <a:off x="7347379" y="2273089"/>
            <a:ext cx="1413157" cy="518724"/>
            <a:chOff x="7347379" y="2273089"/>
            <a:chExt cx="1413157" cy="518724"/>
          </a:xfrm>
        </p:grpSpPr>
        <p:pic>
          <p:nvPicPr>
            <p:cNvPr id="43" name="Picture 42"/>
            <p:cNvPicPr>
              <a:picLocks noChangeAspect="1"/>
            </p:cNvPicPr>
            <p:nvPr/>
          </p:nvPicPr>
          <p:blipFill>
            <a:blip r:embed="rId3"/>
            <a:stretch>
              <a:fillRect/>
            </a:stretch>
          </p:blipFill>
          <p:spPr>
            <a:xfrm flipV="1">
              <a:off x="8557336" y="2360012"/>
              <a:ext cx="203200" cy="431801"/>
            </a:xfrm>
            <a:prstGeom prst="rect">
              <a:avLst/>
            </a:prstGeom>
          </p:spPr>
        </p:pic>
        <p:sp>
          <p:nvSpPr>
            <p:cNvPr id="44" name="TextBox 43"/>
            <p:cNvSpPr txBox="1"/>
            <p:nvPr/>
          </p:nvSpPr>
          <p:spPr>
            <a:xfrm>
              <a:off x="7347379" y="2273089"/>
              <a:ext cx="1404788" cy="292389"/>
            </a:xfrm>
            <a:prstGeom prst="rect">
              <a:avLst/>
            </a:prstGeom>
            <a:noFill/>
          </p:spPr>
          <p:txBody>
            <a:bodyPr wrap="square" rtlCol="0">
              <a:spAutoFit/>
            </a:bodyPr>
            <a:lstStyle/>
            <a:p>
              <a:r>
                <a:rPr lang="en-US" sz="1300" dirty="0" smtClean="0">
                  <a:solidFill>
                    <a:schemeClr val="bg1"/>
                  </a:solidFill>
                  <a:latin typeface="Cambria"/>
                  <a:cs typeface="Cambria"/>
                </a:rPr>
                <a:t>JESUS</a:t>
              </a:r>
              <a:r>
                <a:rPr lang="en-US" sz="1300" baseline="0" dirty="0" smtClean="0">
                  <a:solidFill>
                    <a:schemeClr val="bg1"/>
                  </a:solidFill>
                  <a:latin typeface="Cambria"/>
                  <a:cs typeface="Cambria"/>
                </a:rPr>
                <a:t> </a:t>
              </a:r>
              <a:r>
                <a:rPr lang="en-US" sz="1300" dirty="0" smtClean="0">
                  <a:solidFill>
                    <a:schemeClr val="bg1"/>
                  </a:solidFill>
                  <a:latin typeface="Cambria"/>
                  <a:cs typeface="Cambria"/>
                </a:rPr>
                <a:t>CHRIST</a:t>
              </a:r>
              <a:endParaRPr lang="en-US" sz="1300" dirty="0">
                <a:solidFill>
                  <a:schemeClr val="bg1"/>
                </a:solidFill>
                <a:latin typeface="Cambria"/>
                <a:cs typeface="Cambria"/>
              </a:endParaRPr>
            </a:p>
          </p:txBody>
        </p:sp>
      </p:grpSp>
      <p:sp>
        <p:nvSpPr>
          <p:cNvPr id="45" name="TextBox 44"/>
          <p:cNvSpPr txBox="1"/>
          <p:nvPr/>
        </p:nvSpPr>
        <p:spPr>
          <a:xfrm>
            <a:off x="405478" y="2926294"/>
            <a:ext cx="1159162" cy="246221"/>
          </a:xfrm>
          <a:prstGeom prst="rect">
            <a:avLst/>
          </a:prstGeom>
          <a:noFill/>
        </p:spPr>
        <p:txBody>
          <a:bodyPr wrap="square" rtlCol="0">
            <a:spAutoFit/>
          </a:bodyPr>
          <a:lstStyle/>
          <a:p>
            <a:pPr algn="ctr"/>
            <a:r>
              <a:rPr lang="en-US" sz="1000" dirty="0" smtClean="0">
                <a:solidFill>
                  <a:srgbClr val="FFFFFF"/>
                </a:solidFill>
              </a:rPr>
              <a:t>300</a:t>
            </a:r>
            <a:r>
              <a:rPr lang="en-US" sz="1000" baseline="0" dirty="0" smtClean="0">
                <a:solidFill>
                  <a:srgbClr val="FFFFFF"/>
                </a:solidFill>
              </a:rPr>
              <a:t> </a:t>
            </a:r>
            <a:r>
              <a:rPr lang="en-US" sz="1000" baseline="0" dirty="0" err="1" smtClean="0">
                <a:solidFill>
                  <a:srgbClr val="FFFFFF"/>
                </a:solidFill>
              </a:rPr>
              <a:t>ans</a:t>
            </a:r>
            <a:endParaRPr lang="en-US" sz="1000" dirty="0">
              <a:solidFill>
                <a:srgbClr val="FFFFFF"/>
              </a:solidFill>
            </a:endParaRPr>
          </a:p>
        </p:txBody>
      </p:sp>
      <p:sp>
        <p:nvSpPr>
          <p:cNvPr id="46" name="TextBox 45"/>
          <p:cNvSpPr txBox="1"/>
          <p:nvPr/>
        </p:nvSpPr>
        <p:spPr>
          <a:xfrm>
            <a:off x="1641611" y="2926294"/>
            <a:ext cx="1159162" cy="246221"/>
          </a:xfrm>
          <a:prstGeom prst="rect">
            <a:avLst/>
          </a:prstGeom>
          <a:noFill/>
        </p:spPr>
        <p:txBody>
          <a:bodyPr wrap="square" rtlCol="0">
            <a:spAutoFit/>
          </a:bodyPr>
          <a:lstStyle/>
          <a:p>
            <a:pPr algn="ctr"/>
            <a:r>
              <a:rPr lang="en-US" sz="1000" dirty="0" smtClean="0">
                <a:solidFill>
                  <a:srgbClr val="FFFFFF"/>
                </a:solidFill>
              </a:rPr>
              <a:t>400 </a:t>
            </a:r>
            <a:r>
              <a:rPr lang="en-US" sz="1000" baseline="0" dirty="0" err="1" smtClean="0">
                <a:solidFill>
                  <a:srgbClr val="FFFFFF"/>
                </a:solidFill>
              </a:rPr>
              <a:t>ans</a:t>
            </a:r>
            <a:endParaRPr lang="en-US" sz="1000" dirty="0">
              <a:solidFill>
                <a:srgbClr val="FFFFFF"/>
              </a:solidFill>
            </a:endParaRPr>
          </a:p>
        </p:txBody>
      </p:sp>
      <p:sp>
        <p:nvSpPr>
          <p:cNvPr id="47" name="TextBox 46"/>
          <p:cNvSpPr txBox="1"/>
          <p:nvPr/>
        </p:nvSpPr>
        <p:spPr>
          <a:xfrm>
            <a:off x="2800773" y="2926294"/>
            <a:ext cx="685800" cy="246221"/>
          </a:xfrm>
          <a:prstGeom prst="rect">
            <a:avLst/>
          </a:prstGeom>
          <a:noFill/>
        </p:spPr>
        <p:txBody>
          <a:bodyPr wrap="square" rtlCol="0">
            <a:spAutoFit/>
          </a:bodyPr>
          <a:lstStyle/>
          <a:p>
            <a:pPr algn="ctr"/>
            <a:r>
              <a:rPr lang="en-US" sz="1000" dirty="0" smtClean="0">
                <a:solidFill>
                  <a:srgbClr val="FFFFFF"/>
                </a:solidFill>
              </a:rPr>
              <a:t>40 </a:t>
            </a:r>
            <a:r>
              <a:rPr lang="en-US" sz="1000" baseline="0" dirty="0" err="1" smtClean="0">
                <a:solidFill>
                  <a:srgbClr val="FFFFFF"/>
                </a:solidFill>
              </a:rPr>
              <a:t>ans</a:t>
            </a:r>
            <a:endParaRPr lang="en-US" sz="1000" dirty="0">
              <a:solidFill>
                <a:srgbClr val="FFFFFF"/>
              </a:solidFill>
            </a:endParaRPr>
          </a:p>
        </p:txBody>
      </p:sp>
      <p:sp>
        <p:nvSpPr>
          <p:cNvPr id="48" name="TextBox 47"/>
          <p:cNvSpPr txBox="1"/>
          <p:nvPr/>
        </p:nvSpPr>
        <p:spPr>
          <a:xfrm>
            <a:off x="3545839" y="2926294"/>
            <a:ext cx="1134533" cy="246221"/>
          </a:xfrm>
          <a:prstGeom prst="rect">
            <a:avLst/>
          </a:prstGeom>
          <a:noFill/>
        </p:spPr>
        <p:txBody>
          <a:bodyPr wrap="square" rtlCol="0">
            <a:spAutoFit/>
          </a:bodyPr>
          <a:lstStyle/>
          <a:p>
            <a:pPr algn="ctr"/>
            <a:r>
              <a:rPr lang="en-US" sz="1000" dirty="0" smtClean="0">
                <a:solidFill>
                  <a:srgbClr val="FFFFFF"/>
                </a:solidFill>
              </a:rPr>
              <a:t>360 </a:t>
            </a:r>
            <a:r>
              <a:rPr lang="en-US" sz="1000" baseline="0" dirty="0" err="1" smtClean="0">
                <a:solidFill>
                  <a:srgbClr val="FFFFFF"/>
                </a:solidFill>
              </a:rPr>
              <a:t>ans</a:t>
            </a:r>
            <a:endParaRPr lang="en-US" sz="1000" dirty="0">
              <a:solidFill>
                <a:srgbClr val="FFFFFF"/>
              </a:solidFill>
            </a:endParaRPr>
          </a:p>
        </p:txBody>
      </p:sp>
      <p:sp>
        <p:nvSpPr>
          <p:cNvPr id="49" name="TextBox 48"/>
          <p:cNvSpPr txBox="1"/>
          <p:nvPr/>
        </p:nvSpPr>
        <p:spPr>
          <a:xfrm>
            <a:off x="4680372" y="2926294"/>
            <a:ext cx="880535" cy="246221"/>
          </a:xfrm>
          <a:prstGeom prst="rect">
            <a:avLst/>
          </a:prstGeom>
          <a:noFill/>
        </p:spPr>
        <p:txBody>
          <a:bodyPr wrap="square" rtlCol="0">
            <a:spAutoFit/>
          </a:bodyPr>
          <a:lstStyle/>
          <a:p>
            <a:pPr algn="ctr"/>
            <a:r>
              <a:rPr lang="en-US" sz="1000" dirty="0" smtClean="0">
                <a:solidFill>
                  <a:srgbClr val="FFFFFF"/>
                </a:solidFill>
              </a:rPr>
              <a:t>120 </a:t>
            </a:r>
            <a:r>
              <a:rPr lang="en-US" sz="1000" baseline="0" dirty="0" err="1" smtClean="0">
                <a:solidFill>
                  <a:srgbClr val="FFFFFF"/>
                </a:solidFill>
              </a:rPr>
              <a:t>ans</a:t>
            </a:r>
            <a:endParaRPr lang="en-US" sz="1000" dirty="0">
              <a:solidFill>
                <a:srgbClr val="FFFFFF"/>
              </a:solidFill>
            </a:endParaRPr>
          </a:p>
        </p:txBody>
      </p:sp>
      <p:sp>
        <p:nvSpPr>
          <p:cNvPr id="50" name="TextBox 49"/>
          <p:cNvSpPr txBox="1"/>
          <p:nvPr/>
        </p:nvSpPr>
        <p:spPr>
          <a:xfrm>
            <a:off x="5560907" y="3118468"/>
            <a:ext cx="1168400" cy="246221"/>
          </a:xfrm>
          <a:prstGeom prst="rect">
            <a:avLst/>
          </a:prstGeom>
          <a:noFill/>
        </p:spPr>
        <p:txBody>
          <a:bodyPr wrap="square" rtlCol="0">
            <a:spAutoFit/>
          </a:bodyPr>
          <a:lstStyle/>
          <a:p>
            <a:pPr algn="ctr"/>
            <a:r>
              <a:rPr lang="en-US" sz="1000" dirty="0" smtClean="0">
                <a:solidFill>
                  <a:srgbClr val="FFFFFF"/>
                </a:solidFill>
              </a:rPr>
              <a:t>330 </a:t>
            </a:r>
            <a:r>
              <a:rPr lang="en-US" sz="1000" dirty="0" err="1" smtClean="0">
                <a:solidFill>
                  <a:srgbClr val="FFFFFF"/>
                </a:solidFill>
              </a:rPr>
              <a:t>ans</a:t>
            </a:r>
            <a:endParaRPr lang="en-US" sz="1000" dirty="0">
              <a:solidFill>
                <a:srgbClr val="FFFFFF"/>
              </a:solidFill>
            </a:endParaRPr>
          </a:p>
        </p:txBody>
      </p:sp>
      <p:sp>
        <p:nvSpPr>
          <p:cNvPr id="51" name="TextBox 50"/>
          <p:cNvSpPr txBox="1"/>
          <p:nvPr/>
        </p:nvSpPr>
        <p:spPr>
          <a:xfrm>
            <a:off x="6830907" y="3118468"/>
            <a:ext cx="687463" cy="246221"/>
          </a:xfrm>
          <a:prstGeom prst="rect">
            <a:avLst/>
          </a:prstGeom>
          <a:noFill/>
        </p:spPr>
        <p:txBody>
          <a:bodyPr wrap="square" rtlCol="0">
            <a:spAutoFit/>
          </a:bodyPr>
          <a:lstStyle/>
          <a:p>
            <a:pPr algn="ctr"/>
            <a:r>
              <a:rPr lang="en-US" sz="1000" dirty="0" smtClean="0">
                <a:solidFill>
                  <a:srgbClr val="FFFFFF"/>
                </a:solidFill>
              </a:rPr>
              <a:t>70 </a:t>
            </a:r>
            <a:r>
              <a:rPr lang="en-US" sz="1000" dirty="0" err="1" smtClean="0">
                <a:solidFill>
                  <a:srgbClr val="FFFFFF"/>
                </a:solidFill>
              </a:rPr>
              <a:t>ans</a:t>
            </a:r>
            <a:endParaRPr lang="en-US" sz="1000" dirty="0">
              <a:solidFill>
                <a:srgbClr val="FFFFFF"/>
              </a:solidFill>
            </a:endParaRPr>
          </a:p>
        </p:txBody>
      </p:sp>
      <p:sp>
        <p:nvSpPr>
          <p:cNvPr id="52" name="TextBox 51"/>
          <p:cNvSpPr txBox="1"/>
          <p:nvPr/>
        </p:nvSpPr>
        <p:spPr>
          <a:xfrm>
            <a:off x="7584440" y="3118468"/>
            <a:ext cx="1133764" cy="246221"/>
          </a:xfrm>
          <a:prstGeom prst="rect">
            <a:avLst/>
          </a:prstGeom>
          <a:noFill/>
        </p:spPr>
        <p:txBody>
          <a:bodyPr wrap="square" rtlCol="0">
            <a:spAutoFit/>
          </a:bodyPr>
          <a:lstStyle/>
          <a:p>
            <a:pPr algn="ctr"/>
            <a:r>
              <a:rPr lang="en-US" sz="1000" dirty="0" smtClean="0">
                <a:solidFill>
                  <a:srgbClr val="FFFFFF"/>
                </a:solidFill>
              </a:rPr>
              <a:t>500 </a:t>
            </a:r>
            <a:r>
              <a:rPr lang="en-US" sz="1000" dirty="0" err="1" smtClean="0">
                <a:solidFill>
                  <a:srgbClr val="FFFFFF"/>
                </a:solidFill>
              </a:rPr>
              <a:t>ans</a:t>
            </a:r>
            <a:endParaRPr lang="en-US" sz="1000" dirty="0">
              <a:solidFill>
                <a:srgbClr val="FFFFFF"/>
              </a:solidFill>
            </a:endParaRPr>
          </a:p>
        </p:txBody>
      </p:sp>
      <p:sp>
        <p:nvSpPr>
          <p:cNvPr id="54" name="Rectangle 53"/>
          <p:cNvSpPr/>
          <p:nvPr userDrawn="1"/>
        </p:nvSpPr>
        <p:spPr>
          <a:xfrm>
            <a:off x="-1510989" y="329391"/>
            <a:ext cx="6107545" cy="881304"/>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9"/>
          <p:cNvSpPr txBox="1">
            <a:spLocks/>
          </p:cNvSpPr>
          <p:nvPr/>
        </p:nvSpPr>
        <p:spPr>
          <a:xfrm>
            <a:off x="146758" y="412389"/>
            <a:ext cx="8229600" cy="1039091"/>
          </a:xfrm>
          <a:prstGeom prst="rect">
            <a:avLst/>
          </a:prstGeom>
        </p:spPr>
        <p:txBody>
          <a:bodyPr/>
          <a:lstStyle>
            <a:lvl1pPr algn="l" rtl="0" eaLnBrk="0" fontAlgn="base" hangingPunct="0">
              <a:spcBef>
                <a:spcPct val="0"/>
              </a:spcBef>
              <a:spcAft>
                <a:spcPct val="0"/>
              </a:spcAft>
              <a:defRPr kumimoji="1" sz="3600" b="1" cap="all">
                <a:solidFill>
                  <a:schemeClr val="bg1"/>
                </a:solidFill>
                <a:latin typeface="Rockwell"/>
                <a:ea typeface="+mj-ea"/>
                <a:cs typeface="ヒラギノ角ゴ Pro W6" charset="0"/>
              </a:defRPr>
            </a:lvl1pPr>
            <a:lvl2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2pPr>
            <a:lvl3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3pPr>
            <a:lvl4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4pPr>
            <a:lvl5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a:lstStyle>
          <a:p>
            <a:r>
              <a:rPr lang="fr-CH" dirty="0" smtClean="0">
                <a:latin typeface="Cambria"/>
                <a:cs typeface="Cambria"/>
              </a:rPr>
              <a:t>Introduction</a:t>
            </a:r>
            <a:endParaRPr lang="en-US" dirty="0">
              <a:latin typeface="Cambria"/>
              <a:cs typeface="Cambria"/>
            </a:endParaRPr>
          </a:p>
        </p:txBody>
      </p:sp>
      <p:pic>
        <p:nvPicPr>
          <p:cNvPr id="57" name="Picture 5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9391" y="-146210"/>
            <a:ext cx="621145" cy="1035243"/>
          </a:xfrm>
          <a:prstGeom prst="rect">
            <a:avLst/>
          </a:prstGeom>
        </p:spPr>
      </p:pic>
      <p:grpSp>
        <p:nvGrpSpPr>
          <p:cNvPr id="62" name="Group 61"/>
          <p:cNvGrpSpPr/>
          <p:nvPr/>
        </p:nvGrpSpPr>
        <p:grpSpPr>
          <a:xfrm>
            <a:off x="6754431" y="3324493"/>
            <a:ext cx="1404788" cy="518239"/>
            <a:chOff x="956739" y="3118468"/>
            <a:chExt cx="1404788" cy="518239"/>
          </a:xfrm>
        </p:grpSpPr>
        <p:pic>
          <p:nvPicPr>
            <p:cNvPr id="60" name="Picture 59"/>
            <p:cNvPicPr>
              <a:picLocks noChangeAspect="1"/>
            </p:cNvPicPr>
            <p:nvPr/>
          </p:nvPicPr>
          <p:blipFill>
            <a:blip r:embed="rId3"/>
            <a:stretch>
              <a:fillRect/>
            </a:stretch>
          </p:blipFill>
          <p:spPr>
            <a:xfrm>
              <a:off x="1641611" y="3118468"/>
              <a:ext cx="203200" cy="431801"/>
            </a:xfrm>
            <a:prstGeom prst="rect">
              <a:avLst/>
            </a:prstGeom>
          </p:spPr>
        </p:pic>
        <p:sp>
          <p:nvSpPr>
            <p:cNvPr id="61" name="TextBox 60"/>
            <p:cNvSpPr txBox="1"/>
            <p:nvPr/>
          </p:nvSpPr>
          <p:spPr>
            <a:xfrm>
              <a:off x="956739" y="3344318"/>
              <a:ext cx="1404788" cy="292389"/>
            </a:xfrm>
            <a:prstGeom prst="rect">
              <a:avLst/>
            </a:prstGeom>
            <a:noFill/>
          </p:spPr>
          <p:txBody>
            <a:bodyPr wrap="square" rtlCol="0">
              <a:spAutoFit/>
            </a:bodyPr>
            <a:lstStyle/>
            <a:p>
              <a:r>
                <a:rPr lang="en-US" sz="1300" dirty="0" err="1" smtClean="0">
                  <a:solidFill>
                    <a:schemeClr val="bg1"/>
                  </a:solidFill>
                  <a:latin typeface="Cambria"/>
                  <a:cs typeface="Cambria"/>
                </a:rPr>
                <a:t>Néhémie</a:t>
              </a:r>
              <a:endParaRPr lang="en-US" sz="1300" dirty="0">
                <a:solidFill>
                  <a:schemeClr val="bg1"/>
                </a:solidFill>
                <a:latin typeface="Cambria"/>
                <a:cs typeface="Cambria"/>
              </a:endParaRPr>
            </a:p>
          </p:txBody>
        </p:sp>
      </p:grpSp>
      <p:pic>
        <p:nvPicPr>
          <p:cNvPr id="25" name="Picture 24" descr="pointille_titr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92320" y="361253"/>
            <a:ext cx="9144000" cy="806627"/>
          </a:xfrm>
          <a:prstGeom prst="rect">
            <a:avLst/>
          </a:prstGeom>
        </p:spPr>
      </p:pic>
      <p:pic>
        <p:nvPicPr>
          <p:cNvPr id="29" name="Picture 4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4813" y="2489200"/>
            <a:ext cx="8313737"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8933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2" name="Espace réservé du texte 1"/>
          <p:cNvSpPr>
            <a:spLocks noGrp="1"/>
          </p:cNvSpPr>
          <p:nvPr>
            <p:ph type="body" sz="quarter" idx="12"/>
          </p:nvPr>
        </p:nvSpPr>
        <p:spPr/>
        <p:txBody>
          <a:bodyPr/>
          <a:lstStyle/>
          <a:p>
            <a:r>
              <a:rPr lang="fr-CH" dirty="0" smtClean="0"/>
              <a:t>Néhémie </a:t>
            </a:r>
            <a:r>
              <a:rPr lang="fr-CH" dirty="0"/>
              <a:t>est un leader.</a:t>
            </a:r>
            <a:endParaRPr lang="fr-FR" dirty="0"/>
          </a:p>
          <a:p>
            <a:r>
              <a:rPr lang="fr-CH" dirty="0"/>
              <a:t>La Bible et l’histoire chrétienne nous présentent de nombreux leader</a:t>
            </a:r>
            <a:r>
              <a:rPr lang="fr-CH" dirty="0" smtClean="0"/>
              <a:t>.</a:t>
            </a:r>
          </a:p>
          <a:p>
            <a:r>
              <a:rPr lang="fr-CH" dirty="0"/>
              <a:t>Notre Seigneur a besoin de personnes </a:t>
            </a:r>
            <a:endParaRPr lang="fr-FR" dirty="0"/>
          </a:p>
          <a:p>
            <a:pPr lvl="1"/>
            <a:r>
              <a:rPr lang="fr-FR" dirty="0"/>
              <a:t>v</a:t>
            </a:r>
            <a:r>
              <a:rPr lang="fr-CH" dirty="0"/>
              <a:t>isionnaires,</a:t>
            </a:r>
            <a:r>
              <a:rPr lang="fr-FR" dirty="0"/>
              <a:t> </a:t>
            </a:r>
            <a:r>
              <a:rPr lang="fr-CH" dirty="0"/>
              <a:t>qui donnent l’exemple,</a:t>
            </a:r>
            <a:endParaRPr lang="fr-FR" dirty="0"/>
          </a:p>
          <a:p>
            <a:pPr lvl="1"/>
            <a:r>
              <a:rPr lang="fr-CH" dirty="0"/>
              <a:t>qui encouragent,</a:t>
            </a:r>
            <a:endParaRPr lang="fr-FR" dirty="0"/>
          </a:p>
          <a:p>
            <a:pPr lvl="1"/>
            <a:r>
              <a:rPr lang="fr-CH" dirty="0"/>
              <a:t>qui tirent les autres en avant.</a:t>
            </a:r>
            <a:endParaRPr lang="fr-FR" dirty="0"/>
          </a:p>
          <a:p>
            <a:r>
              <a:rPr lang="fr-CH" dirty="0"/>
              <a:t>N’étouffons pas ces dons de leadership par une humilité déplacée.</a:t>
            </a:r>
            <a:endParaRPr lang="fr-FR" dirty="0"/>
          </a:p>
          <a:p>
            <a:endParaRPr lang="fr-FR" dirty="0"/>
          </a:p>
        </p:txBody>
      </p:sp>
      <p:sp>
        <p:nvSpPr>
          <p:cNvPr id="6" name="Text Box 13"/>
          <p:cNvSpPr txBox="1">
            <a:spLocks noChangeArrowheads="1"/>
          </p:cNvSpPr>
          <p:nvPr/>
        </p:nvSpPr>
        <p:spPr bwMode="auto">
          <a:xfrm>
            <a:off x="8631037" y="6039649"/>
            <a:ext cx="7951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TP</a:t>
            </a:r>
            <a:endParaRPr lang="fr-FR" sz="1200" b="0" dirty="0">
              <a:latin typeface="+mj-lt"/>
            </a:endParaRPr>
          </a:p>
        </p:txBody>
      </p:sp>
    </p:spTree>
    <p:extLst>
      <p:ext uri="{BB962C8B-B14F-4D97-AF65-F5344CB8AC3E}">
        <p14:creationId xmlns:p14="http://schemas.microsoft.com/office/powerpoint/2010/main" val="1067186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3 ennemis s'opposent à Néhémie:</a:t>
            </a:r>
            <a:endParaRPr lang="fr-FR" dirty="0"/>
          </a:p>
          <a:p>
            <a:pPr lvl="1"/>
            <a:r>
              <a:rPr lang="fr-CH" dirty="0"/>
              <a:t>Sanballat, Moabite</a:t>
            </a:r>
            <a:endParaRPr lang="fr-FR" dirty="0"/>
          </a:p>
          <a:p>
            <a:pPr lvl="1"/>
            <a:r>
              <a:rPr lang="fr-CH" dirty="0"/>
              <a:t>Tobija, Amonite</a:t>
            </a:r>
            <a:endParaRPr lang="fr-FR" dirty="0"/>
          </a:p>
          <a:p>
            <a:pPr lvl="1"/>
            <a:r>
              <a:rPr lang="fr-CH" dirty="0"/>
              <a:t>Guéshem, Arabe</a:t>
            </a:r>
            <a:endParaRPr lang="fr-FR" dirty="0"/>
          </a:p>
          <a:p>
            <a:r>
              <a:rPr lang="fr-CH" dirty="0"/>
              <a:t>Ils se moquent </a:t>
            </a:r>
            <a:r>
              <a:rPr lang="fr-CH" dirty="0" smtClean="0"/>
              <a:t>des Juifs, ils les méprisent</a:t>
            </a:r>
            <a:endParaRPr lang="fr-FR" dirty="0"/>
          </a:p>
          <a:p>
            <a:r>
              <a:rPr lang="fr-CH" dirty="0" smtClean="0"/>
              <a:t>Ils </a:t>
            </a:r>
            <a:r>
              <a:rPr lang="fr-CH" dirty="0"/>
              <a:t>les accusent de vouloir se révolter contre le roi de Perse.</a:t>
            </a:r>
            <a:endParaRPr lang="fr-FR" dirty="0"/>
          </a:p>
          <a:p>
            <a:r>
              <a:rPr lang="fr-CH" dirty="0"/>
              <a:t>Néhémie leur répond fermement, sans perdre de temps. </a:t>
            </a:r>
            <a:endParaRPr lang="fr-FR" dirty="0"/>
          </a:p>
          <a:p>
            <a:pPr lvl="1"/>
            <a:r>
              <a:rPr lang="fr-CH" dirty="0"/>
              <a:t>Ne nous laissons pas détourner du service que Dieu nous a </a:t>
            </a:r>
            <a:r>
              <a:rPr lang="fr-CH" dirty="0" smtClean="0"/>
              <a:t>confié</a:t>
            </a:r>
            <a:r>
              <a:rPr lang="fr-FR" dirty="0"/>
              <a:t>.</a:t>
            </a:r>
          </a:p>
        </p:txBody>
      </p:sp>
      <p:sp>
        <p:nvSpPr>
          <p:cNvPr id="4" name="Titre 3"/>
          <p:cNvSpPr>
            <a:spLocks noGrp="1"/>
          </p:cNvSpPr>
          <p:nvPr>
            <p:ph type="title"/>
          </p:nvPr>
        </p:nvSpPr>
        <p:spPr/>
        <p:txBody>
          <a:bodyPr/>
          <a:lstStyle/>
          <a:p>
            <a:r>
              <a:rPr lang="fr-FR" dirty="0" smtClean="0"/>
              <a:t>Attaques de l’ennemi</a:t>
            </a:r>
            <a:endParaRPr lang="fr-FR" dirty="0"/>
          </a:p>
        </p:txBody>
      </p:sp>
    </p:spTree>
    <p:extLst>
      <p:ext uri="{BB962C8B-B14F-4D97-AF65-F5344CB8AC3E}">
        <p14:creationId xmlns:p14="http://schemas.microsoft.com/office/powerpoint/2010/main" val="4145542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12"/>
          </p:nvPr>
        </p:nvSpPr>
        <p:spPr/>
        <p:txBody>
          <a:bodyPr/>
          <a:lstStyle/>
          <a:p>
            <a:r>
              <a:rPr lang="fr-CH" dirty="0"/>
              <a:t>Néhémie veut protéger le peuple contre les ennemis.</a:t>
            </a:r>
            <a:endParaRPr lang="fr-FR" dirty="0"/>
          </a:p>
          <a:p>
            <a:r>
              <a:rPr lang="fr-CH" dirty="0"/>
              <a:t>Il fait construire la muraille autour de la ville.</a:t>
            </a:r>
            <a:endParaRPr lang="fr-FR" dirty="0"/>
          </a:p>
          <a:p>
            <a:r>
              <a:rPr lang="fr-CH" dirty="0"/>
              <a:t>Tout le monde participe.</a:t>
            </a:r>
            <a:endParaRPr lang="fr-FR" dirty="0"/>
          </a:p>
          <a:p>
            <a:r>
              <a:rPr lang="fr-CH" dirty="0"/>
              <a:t>Parmi les aides, il y a notamment:</a:t>
            </a:r>
            <a:endParaRPr lang="fr-FR" dirty="0"/>
          </a:p>
          <a:p>
            <a:pPr lvl="1"/>
            <a:r>
              <a:rPr lang="fr-CH" dirty="0"/>
              <a:t>Un chef de district,</a:t>
            </a:r>
            <a:endParaRPr lang="fr-FR" dirty="0"/>
          </a:p>
          <a:p>
            <a:pPr lvl="1"/>
            <a:r>
              <a:rPr lang="fr-CH" dirty="0"/>
              <a:t>Un parfumeur,</a:t>
            </a:r>
            <a:endParaRPr lang="fr-FR" dirty="0"/>
          </a:p>
          <a:p>
            <a:pPr lvl="1"/>
            <a:r>
              <a:rPr lang="fr-CH" dirty="0"/>
              <a:t>Un orfèvre,</a:t>
            </a:r>
            <a:endParaRPr lang="fr-FR" dirty="0"/>
          </a:p>
          <a:p>
            <a:pPr lvl="1"/>
            <a:r>
              <a:rPr lang="fr-CH" dirty="0"/>
              <a:t>Un grand sacrificateur.</a:t>
            </a:r>
            <a:endParaRPr lang="fr-FR" dirty="0"/>
          </a:p>
          <a:p>
            <a:r>
              <a:rPr lang="fr-CH" dirty="0"/>
              <a:t>Chaque croyant a une fonction spécifique, différente de celle du croyant "d'à côté".</a:t>
            </a:r>
            <a:endParaRPr lang="fr-FR" dirty="0"/>
          </a:p>
          <a:p>
            <a:endParaRPr lang="fr-FR" dirty="0"/>
          </a:p>
        </p:txBody>
      </p:sp>
      <p:sp>
        <p:nvSpPr>
          <p:cNvPr id="4" name="Titre 3"/>
          <p:cNvSpPr>
            <a:spLocks noGrp="1"/>
          </p:cNvSpPr>
          <p:nvPr>
            <p:ph type="title"/>
          </p:nvPr>
        </p:nvSpPr>
        <p:spPr/>
        <p:txBody>
          <a:bodyPr/>
          <a:lstStyle/>
          <a:p>
            <a:r>
              <a:rPr lang="fr-FR" dirty="0" smtClean="0"/>
              <a:t>Construction de la muraille</a:t>
            </a:r>
            <a:endParaRPr lang="fr-FR" dirty="0"/>
          </a:p>
        </p:txBody>
      </p:sp>
    </p:spTree>
    <p:extLst>
      <p:ext uri="{BB962C8B-B14F-4D97-AF65-F5344CB8AC3E}">
        <p14:creationId xmlns:p14="http://schemas.microsoft.com/office/powerpoint/2010/main" val="1199001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920351"/>
            <a:ext cx="8787267" cy="5172605"/>
          </a:xfrm>
        </p:spPr>
        <p:txBody>
          <a:bodyPr/>
          <a:lstStyle/>
          <a:p>
            <a:r>
              <a:rPr lang="fr-CH" dirty="0"/>
              <a:t>Voyons le travail de certaines personnes:</a:t>
            </a:r>
            <a:endParaRPr lang="fr-FR" dirty="0"/>
          </a:p>
          <a:p>
            <a:pPr lvl="1"/>
            <a:r>
              <a:rPr lang="fr-CH" dirty="0"/>
              <a:t>Eliashib,</a:t>
            </a:r>
            <a:endParaRPr lang="fr-FR" dirty="0"/>
          </a:p>
          <a:p>
            <a:pPr lvl="1"/>
            <a:r>
              <a:rPr lang="fr-CH" dirty="0"/>
              <a:t>Les Thekohites,</a:t>
            </a:r>
            <a:endParaRPr lang="fr-FR" dirty="0"/>
          </a:p>
          <a:p>
            <a:pPr lvl="1"/>
            <a:r>
              <a:rPr lang="fr-CH" dirty="0"/>
              <a:t>Jedaïa et Shallum,</a:t>
            </a:r>
            <a:endParaRPr lang="fr-FR" dirty="0"/>
          </a:p>
          <a:p>
            <a:pPr lvl="1"/>
            <a:r>
              <a:rPr lang="fr-CH" dirty="0"/>
              <a:t>Hannun et Baruc</a:t>
            </a:r>
            <a:r>
              <a:rPr lang="fr-CH" dirty="0" smtClean="0"/>
              <a:t>.</a:t>
            </a:r>
            <a:endParaRPr lang="fr-FR" dirty="0"/>
          </a:p>
        </p:txBody>
      </p:sp>
      <p:pic>
        <p:nvPicPr>
          <p:cNvPr id="4" name="Espace réservé pour une image  3" descr="DSC08832.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22150" y="3997559"/>
            <a:ext cx="9166150" cy="2851150"/>
          </a:xfrm>
        </p:spPr>
      </p:pic>
      <p:sp>
        <p:nvSpPr>
          <p:cNvPr id="5" name="Text Box 13"/>
          <p:cNvSpPr txBox="1">
            <a:spLocks noChangeArrowheads="1"/>
          </p:cNvSpPr>
          <p:nvPr/>
        </p:nvSpPr>
        <p:spPr bwMode="auto">
          <a:xfrm>
            <a:off x="8593667" y="6581001"/>
            <a:ext cx="5503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rPr>
              <a:t>GN</a:t>
            </a:r>
            <a:endParaRPr lang="fr-FR" sz="1200" b="0" dirty="0">
              <a:solidFill>
                <a:srgbClr val="4D4D4D"/>
              </a:solidFill>
            </a:endParaRPr>
          </a:p>
        </p:txBody>
      </p:sp>
    </p:spTree>
    <p:extLst>
      <p:ext uri="{BB962C8B-B14F-4D97-AF65-F5344CB8AC3E}">
        <p14:creationId xmlns:p14="http://schemas.microsoft.com/office/powerpoint/2010/main" val="1650146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Travail </a:t>
            </a:r>
            <a:r>
              <a:rPr lang="fr-CH" dirty="0"/>
              <a:t>d'Eliashib</a:t>
            </a:r>
            <a:endParaRPr lang="fr-FR" dirty="0"/>
          </a:p>
          <a:p>
            <a:pPr lvl="1"/>
            <a:r>
              <a:rPr lang="fr-CH" dirty="0"/>
              <a:t>Eliashib bâtit la porte des brebis mais </a:t>
            </a:r>
            <a:r>
              <a:rPr lang="fr-CH" dirty="0" smtClean="0"/>
              <a:t>sans </a:t>
            </a:r>
            <a:r>
              <a:rPr lang="fr-CH" dirty="0"/>
              <a:t>charpente, </a:t>
            </a:r>
            <a:r>
              <a:rPr lang="fr-CH" dirty="0" smtClean="0"/>
              <a:t>sans </a:t>
            </a:r>
            <a:r>
              <a:rPr lang="fr-CH" dirty="0"/>
              <a:t>verrous, </a:t>
            </a:r>
            <a:r>
              <a:rPr lang="fr-CH" dirty="0" smtClean="0"/>
              <a:t>sans </a:t>
            </a:r>
            <a:r>
              <a:rPr lang="fr-CH" dirty="0"/>
              <a:t>barre.</a:t>
            </a:r>
            <a:endParaRPr lang="fr-FR" dirty="0"/>
          </a:p>
          <a:p>
            <a:pPr lvl="1"/>
            <a:r>
              <a:rPr lang="fr-CH" dirty="0"/>
              <a:t>Il n’est pas prêt à renoncer à commercer avec l’ennemi.</a:t>
            </a:r>
            <a:endParaRPr lang="fr-FR" dirty="0"/>
          </a:p>
          <a:p>
            <a:pPr lvl="1"/>
            <a:r>
              <a:rPr lang="fr-CH" dirty="0"/>
              <a:t>Il sera l’allié de Tobija, ennemi d'Israël (13.4).</a:t>
            </a:r>
            <a:endParaRPr lang="fr-FR" dirty="0"/>
          </a:p>
          <a:p>
            <a:pPr lvl="1"/>
            <a:r>
              <a:rPr lang="fr-CH" dirty="0"/>
              <a:t>Son petit-fils sera gendre de Sanballat (13.28).</a:t>
            </a:r>
            <a:endParaRPr lang="fr-FR" dirty="0"/>
          </a:p>
          <a:p>
            <a:pPr lvl="1"/>
            <a:r>
              <a:rPr lang="fr-CH" dirty="0" smtClean="0"/>
              <a:t>Il </a:t>
            </a:r>
            <a:r>
              <a:rPr lang="fr-CH" dirty="0"/>
              <a:t>ne répare pas le mur devant sa maison.</a:t>
            </a:r>
            <a:endParaRPr lang="fr-FR" dirty="0"/>
          </a:p>
          <a:p>
            <a:pPr lvl="2"/>
            <a:r>
              <a:rPr lang="fr-FR" dirty="0"/>
              <a:t>Après lui, </a:t>
            </a:r>
            <a:r>
              <a:rPr lang="fr-FR" dirty="0" err="1"/>
              <a:t>Merémoth</a:t>
            </a:r>
            <a:r>
              <a:rPr lang="fr-FR" dirty="0"/>
              <a:t>, fils d'</a:t>
            </a:r>
            <a:r>
              <a:rPr lang="fr-FR" dirty="0" err="1"/>
              <a:t>Urie</a:t>
            </a:r>
            <a:r>
              <a:rPr lang="fr-FR" dirty="0"/>
              <a:t> et petit-fils d'</a:t>
            </a:r>
            <a:r>
              <a:rPr lang="fr-FR" dirty="0" err="1"/>
              <a:t>Hakkots</a:t>
            </a:r>
            <a:r>
              <a:rPr lang="fr-FR" dirty="0"/>
              <a:t>, a réparé une autre partie, depuis la porte de la maison d'</a:t>
            </a:r>
            <a:r>
              <a:rPr lang="fr-FR" dirty="0" err="1"/>
              <a:t>Eliashib</a:t>
            </a:r>
            <a:r>
              <a:rPr lang="fr-FR" dirty="0"/>
              <a:t> jusqu'à l'extrémité de cette maison. </a:t>
            </a:r>
            <a:r>
              <a:rPr lang="fr-FR" sz="1600" dirty="0" err="1"/>
              <a:t>Néh</a:t>
            </a:r>
            <a:r>
              <a:rPr lang="fr-FR" sz="1600" dirty="0"/>
              <a:t> 3,21</a:t>
            </a:r>
          </a:p>
          <a:p>
            <a:endParaRPr lang="fr-FR" dirty="0"/>
          </a:p>
          <a:p>
            <a:endParaRPr lang="fr-FR" dirty="0"/>
          </a:p>
        </p:txBody>
      </p:sp>
    </p:spTree>
    <p:extLst>
      <p:ext uri="{BB962C8B-B14F-4D97-AF65-F5344CB8AC3E}">
        <p14:creationId xmlns:p14="http://schemas.microsoft.com/office/powerpoint/2010/main" val="351979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Fotolia_28226908_Subscription_XL.jpg"/>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8" name="Text Box 13"/>
          <p:cNvSpPr txBox="1">
            <a:spLocks noChangeArrowheads="1"/>
          </p:cNvSpPr>
          <p:nvPr/>
        </p:nvSpPr>
        <p:spPr bwMode="auto">
          <a:xfrm>
            <a:off x="8513763" y="6562902"/>
            <a:ext cx="630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chemeClr val="bg1"/>
                </a:solidFill>
              </a:rPr>
              <a:t>FO</a:t>
            </a:r>
            <a:endParaRPr lang="fr-FR" sz="1200" b="0" dirty="0">
              <a:solidFill>
                <a:schemeClr val="bg1"/>
              </a:solidFill>
            </a:endParaRPr>
          </a:p>
        </p:txBody>
      </p:sp>
    </p:spTree>
    <p:extLst>
      <p:ext uri="{BB962C8B-B14F-4D97-AF65-F5344CB8AC3E}">
        <p14:creationId xmlns:p14="http://schemas.microsoft.com/office/powerpoint/2010/main" val="530752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lvl="1"/>
            <a:r>
              <a:rPr lang="fr-CH" dirty="0" smtClean="0"/>
              <a:t>Eliashib </a:t>
            </a:r>
            <a:r>
              <a:rPr lang="fr-CH" dirty="0"/>
              <a:t>appartient à la </a:t>
            </a:r>
            <a:r>
              <a:rPr lang="fr-CH" dirty="0" smtClean="0"/>
              <a:t>catégorie</a:t>
            </a:r>
            <a:r>
              <a:rPr lang="fr-FR" dirty="0"/>
              <a:t> </a:t>
            </a:r>
            <a:r>
              <a:rPr lang="fr-FR" dirty="0" smtClean="0"/>
              <a:t>de personnes </a:t>
            </a:r>
            <a:r>
              <a:rPr lang="fr-CH" dirty="0" smtClean="0"/>
              <a:t>qui </a:t>
            </a:r>
            <a:r>
              <a:rPr lang="fr-CH" dirty="0"/>
              <a:t>ne transige pas sur les vérités concernant l’Eglise mais </a:t>
            </a:r>
            <a:r>
              <a:rPr lang="fr-CH" dirty="0" smtClean="0"/>
              <a:t>qui </a:t>
            </a:r>
            <a:r>
              <a:rPr lang="fr-CH" dirty="0"/>
              <a:t>laisse sa maison en contact avec le  mal sans réparer devant sa maison.</a:t>
            </a:r>
            <a:endParaRPr lang="fr-FR" dirty="0"/>
          </a:p>
          <a:p>
            <a:pPr lvl="1"/>
            <a:r>
              <a:rPr lang="fr-CH" dirty="0"/>
              <a:t>Est-ce qu’on est comme lui?</a:t>
            </a:r>
            <a:endParaRPr lang="fr-FR" dirty="0"/>
          </a:p>
          <a:p>
            <a:r>
              <a:rPr lang="fr-CH" dirty="0"/>
              <a:t>Travail des Thekohites</a:t>
            </a:r>
            <a:endParaRPr lang="fr-FR" dirty="0"/>
          </a:p>
          <a:p>
            <a:pPr lvl="2"/>
            <a:r>
              <a:rPr lang="fr-FR" dirty="0"/>
              <a:t>A côté d'eux ont travaillé les habitants de </a:t>
            </a:r>
            <a:r>
              <a:rPr lang="fr-FR" dirty="0" err="1"/>
              <a:t>Tekoa</a:t>
            </a:r>
            <a:r>
              <a:rPr lang="fr-FR" dirty="0"/>
              <a:t>, même si les plus influents d’entre eux refusaient de se plier au service de leur Seigneur. </a:t>
            </a:r>
            <a:r>
              <a:rPr lang="fr-FR" sz="1600" dirty="0" err="1"/>
              <a:t>Néh</a:t>
            </a:r>
            <a:r>
              <a:rPr lang="fr-FR" sz="1600" dirty="0"/>
              <a:t> 3,5</a:t>
            </a:r>
            <a:r>
              <a:rPr lang="fr-FR" dirty="0"/>
              <a:t>	</a:t>
            </a:r>
          </a:p>
          <a:p>
            <a:pPr lvl="1"/>
            <a:r>
              <a:rPr lang="fr-CH" dirty="0"/>
              <a:t>Ils sont zélés, ils réparent une seconde portion </a:t>
            </a:r>
            <a:endParaRPr lang="fr-FR" dirty="0"/>
          </a:p>
          <a:p>
            <a:pPr lvl="1"/>
            <a:r>
              <a:rPr lang="fr-CH" dirty="0"/>
              <a:t>… et ceci en dépit de l’indifférence de leurs chefs de </a:t>
            </a:r>
            <a:r>
              <a:rPr lang="fr-CH" dirty="0" smtClean="0"/>
              <a:t>famille qui refusent </a:t>
            </a:r>
            <a:r>
              <a:rPr lang="fr-CH" dirty="0"/>
              <a:t>de travailler</a:t>
            </a:r>
            <a:r>
              <a:rPr lang="fr-CH" dirty="0" smtClean="0"/>
              <a:t>.</a:t>
            </a:r>
            <a:endParaRPr lang="fr-FR" dirty="0"/>
          </a:p>
        </p:txBody>
      </p:sp>
    </p:spTree>
    <p:extLst>
      <p:ext uri="{BB962C8B-B14F-4D97-AF65-F5344CB8AC3E}">
        <p14:creationId xmlns:p14="http://schemas.microsoft.com/office/powerpoint/2010/main" val="367743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descr="Fotolia_15669174_Subscription_XXL.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0" y="3879850"/>
            <a:ext cx="9144000" cy="2976563"/>
          </a:xfrm>
        </p:spPr>
      </p:pic>
      <p:sp>
        <p:nvSpPr>
          <p:cNvPr id="2" name="Espace réservé du texte 1"/>
          <p:cNvSpPr>
            <a:spLocks noGrp="1"/>
          </p:cNvSpPr>
          <p:nvPr>
            <p:ph type="body" sz="quarter" idx="12"/>
          </p:nvPr>
        </p:nvSpPr>
        <p:spPr>
          <a:prstGeom prst="rect">
            <a:avLst/>
          </a:prstGeom>
        </p:spPr>
        <p:txBody>
          <a:bodyPr/>
          <a:lstStyle/>
          <a:p>
            <a:r>
              <a:rPr lang="fr-CH" dirty="0"/>
              <a:t>Le Seigneur ne nous force pas à travailler pour lui. </a:t>
            </a:r>
            <a:endParaRPr lang="fr-FR" dirty="0"/>
          </a:p>
          <a:p>
            <a:r>
              <a:rPr lang="fr-CH" dirty="0"/>
              <a:t>… Mais quelle joie de pouvoir le servir!</a:t>
            </a:r>
            <a:endParaRPr lang="fr-FR" dirty="0"/>
          </a:p>
          <a:p>
            <a:endParaRPr lang="fr-FR" dirty="0"/>
          </a:p>
          <a:p>
            <a:endParaRPr lang="fr-FR" dirty="0"/>
          </a:p>
        </p:txBody>
      </p:sp>
    </p:spTree>
    <p:extLst>
      <p:ext uri="{BB962C8B-B14F-4D97-AF65-F5344CB8AC3E}">
        <p14:creationId xmlns:p14="http://schemas.microsoft.com/office/powerpoint/2010/main" val="975873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Travail de </a:t>
            </a:r>
            <a:r>
              <a:rPr lang="fr-FR" dirty="0" err="1" smtClean="0"/>
              <a:t>Jedaïa</a:t>
            </a:r>
            <a:r>
              <a:rPr lang="fr-FR" dirty="0" smtClean="0"/>
              <a:t> et de </a:t>
            </a:r>
            <a:r>
              <a:rPr lang="fr-FR" dirty="0" err="1" smtClean="0"/>
              <a:t>Shallum</a:t>
            </a:r>
            <a:endParaRPr lang="fr-FR" dirty="0" smtClean="0"/>
          </a:p>
          <a:p>
            <a:pPr lvl="2"/>
            <a:r>
              <a:rPr lang="fr-FR" dirty="0" err="1" smtClean="0"/>
              <a:t>Jojada</a:t>
            </a:r>
            <a:r>
              <a:rPr lang="fr-FR" dirty="0"/>
              <a:t>… et </a:t>
            </a:r>
            <a:r>
              <a:rPr lang="fr-FR" dirty="0" err="1"/>
              <a:t>Meshullam</a:t>
            </a:r>
            <a:r>
              <a:rPr lang="fr-FR" dirty="0"/>
              <a:t>…ont réparé la vieille porte. Ils l’ont couverte d’un toit et en ont posé les battants, les verrous et les barres. </a:t>
            </a:r>
            <a:r>
              <a:rPr lang="fr-FR" sz="1600" dirty="0" err="1"/>
              <a:t>Néh</a:t>
            </a:r>
            <a:r>
              <a:rPr lang="fr-FR" sz="1600" dirty="0"/>
              <a:t> 3,6</a:t>
            </a:r>
          </a:p>
          <a:p>
            <a:pPr lvl="2"/>
            <a:r>
              <a:rPr lang="fr-FR" dirty="0"/>
              <a:t>A côté d'eux répara </a:t>
            </a:r>
            <a:r>
              <a:rPr lang="fr-FR" dirty="0" err="1"/>
              <a:t>Uziel</a:t>
            </a:r>
            <a:r>
              <a:rPr lang="fr-FR" dirty="0"/>
              <a:t>, fils de </a:t>
            </a:r>
            <a:r>
              <a:rPr lang="fr-FR" dirty="0" err="1"/>
              <a:t>Harhaïa</a:t>
            </a:r>
            <a:r>
              <a:rPr lang="fr-FR" dirty="0"/>
              <a:t>, l'un des orfèvres; et à côté de lui répara </a:t>
            </a:r>
            <a:r>
              <a:rPr lang="fr-FR" dirty="0" err="1"/>
              <a:t>Hanania</a:t>
            </a:r>
            <a:r>
              <a:rPr lang="fr-FR" dirty="0"/>
              <a:t>, d'entre les parfumeurs</a:t>
            </a:r>
            <a:r>
              <a:rPr lang="fr-FR" dirty="0" smtClean="0"/>
              <a:t>;. </a:t>
            </a:r>
            <a:endParaRPr lang="fr-FR" dirty="0"/>
          </a:p>
          <a:p>
            <a:pPr lvl="1"/>
            <a:r>
              <a:rPr lang="fr-FR" dirty="0"/>
              <a:t>Des chefs participent à la construction.</a:t>
            </a:r>
          </a:p>
          <a:p>
            <a:pPr lvl="2"/>
            <a:r>
              <a:rPr lang="fr-FR" dirty="0"/>
              <a:t>Et à côté d'eux répara </a:t>
            </a:r>
            <a:r>
              <a:rPr lang="fr-FR" dirty="0" err="1"/>
              <a:t>Rephaïa</a:t>
            </a:r>
            <a:r>
              <a:rPr lang="fr-FR" dirty="0"/>
              <a:t>, fils de Hur, chef de la moitié du district de Jérusalem. </a:t>
            </a:r>
            <a:r>
              <a:rPr lang="fr-FR" sz="1600" dirty="0" err="1"/>
              <a:t>Néh</a:t>
            </a:r>
            <a:r>
              <a:rPr lang="fr-FR" sz="1600" dirty="0"/>
              <a:t> 3,9</a:t>
            </a:r>
          </a:p>
          <a:p>
            <a:pPr lvl="1"/>
            <a:r>
              <a:rPr lang="fr-CH" dirty="0"/>
              <a:t>Toutes les positions sociales sont utiles pour servir Dieu</a:t>
            </a:r>
            <a:r>
              <a:rPr lang="fr-CH" dirty="0" smtClean="0"/>
              <a:t>.</a:t>
            </a:r>
            <a:endParaRPr lang="fr-FR" dirty="0"/>
          </a:p>
        </p:txBody>
      </p:sp>
    </p:spTree>
    <p:extLst>
      <p:ext uri="{BB962C8B-B14F-4D97-AF65-F5344CB8AC3E}">
        <p14:creationId xmlns:p14="http://schemas.microsoft.com/office/powerpoint/2010/main" val="1232698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1058333"/>
            <a:ext cx="8912150" cy="5172605"/>
          </a:xfrm>
        </p:spPr>
        <p:txBody>
          <a:bodyPr/>
          <a:lstStyle/>
          <a:p>
            <a:pPr lvl="1"/>
            <a:r>
              <a:rPr lang="fr-FR" dirty="0" err="1" smtClean="0"/>
              <a:t>Shallum</a:t>
            </a:r>
            <a:r>
              <a:rPr lang="fr-FR" dirty="0" smtClean="0"/>
              <a:t> </a:t>
            </a:r>
            <a:r>
              <a:rPr lang="fr-FR" dirty="0"/>
              <a:t>travaille en famille avec ses filles.</a:t>
            </a:r>
          </a:p>
          <a:p>
            <a:pPr lvl="2"/>
            <a:r>
              <a:rPr lang="fr-FR" dirty="0"/>
              <a:t>A côté d'eux a travaillé </a:t>
            </a:r>
            <a:r>
              <a:rPr lang="fr-FR" dirty="0" err="1"/>
              <a:t>Shallum</a:t>
            </a:r>
            <a:r>
              <a:rPr lang="fr-FR" dirty="0"/>
              <a:t>, fils d'</a:t>
            </a:r>
            <a:r>
              <a:rPr lang="fr-FR" dirty="0" err="1"/>
              <a:t>Hallochesh</a:t>
            </a:r>
            <a:r>
              <a:rPr lang="fr-FR" dirty="0"/>
              <a:t>, chef de la moitié du district de Jérusalem, accompagné de ses filles. </a:t>
            </a:r>
            <a:r>
              <a:rPr lang="fr-FR" sz="1600" dirty="0" err="1" smtClean="0"/>
              <a:t>Néh</a:t>
            </a:r>
            <a:r>
              <a:rPr lang="fr-FR" sz="1600" dirty="0"/>
              <a:t> </a:t>
            </a:r>
            <a:r>
              <a:rPr lang="fr-FR" sz="1600" dirty="0" smtClean="0"/>
              <a:t>3,12</a:t>
            </a:r>
            <a:endParaRPr lang="fr-FR" sz="1600" dirty="0"/>
          </a:p>
          <a:p>
            <a:pPr lvl="1"/>
            <a:r>
              <a:rPr lang="fr-CH" dirty="0" smtClean="0"/>
              <a:t>Par contre Meshullam </a:t>
            </a:r>
            <a:r>
              <a:rPr lang="fr-CH" sz="1600" dirty="0" smtClean="0"/>
              <a:t>(3.4)</a:t>
            </a:r>
            <a:r>
              <a:rPr lang="fr-CH" dirty="0" smtClean="0"/>
              <a:t> est seul pour réparer car sa fille se marie avec le fils de Tobija  </a:t>
            </a:r>
            <a:r>
              <a:rPr lang="fr-CH" sz="1600" dirty="0" smtClean="0"/>
              <a:t>(Néh 6.18)</a:t>
            </a:r>
            <a:r>
              <a:rPr lang="fr-CH" dirty="0" smtClean="0"/>
              <a:t>.</a:t>
            </a:r>
            <a:endParaRPr lang="fr-FR" dirty="0" smtClean="0"/>
          </a:p>
          <a:p>
            <a:r>
              <a:rPr lang="fr-FR" dirty="0"/>
              <a:t>Travail de </a:t>
            </a:r>
            <a:r>
              <a:rPr lang="fr-FR" dirty="0" err="1"/>
              <a:t>Hanun</a:t>
            </a:r>
            <a:endParaRPr lang="fr-FR" dirty="0"/>
          </a:p>
          <a:p>
            <a:pPr lvl="2"/>
            <a:r>
              <a:rPr lang="fr-FR" dirty="0"/>
              <a:t>La porte de la vallée a été réparée par </a:t>
            </a:r>
            <a:r>
              <a:rPr lang="fr-FR" dirty="0" err="1"/>
              <a:t>Hanun</a:t>
            </a:r>
            <a:r>
              <a:rPr lang="fr-FR" dirty="0"/>
              <a:t> et par les habitants de </a:t>
            </a:r>
            <a:r>
              <a:rPr lang="fr-FR" dirty="0" err="1"/>
              <a:t>Zanoach</a:t>
            </a:r>
            <a:r>
              <a:rPr lang="fr-FR" dirty="0"/>
              <a:t>. Ils l’ont reconstruite et en ont posé les battants, les verrous et les barres. Ils ont fait, de plus, 500 mètres de mur jusqu'à la porte du fumier. </a:t>
            </a:r>
            <a:r>
              <a:rPr lang="fr-FR" sz="1600" dirty="0" err="1"/>
              <a:t>Néh</a:t>
            </a:r>
            <a:r>
              <a:rPr lang="fr-FR" sz="1600" dirty="0"/>
              <a:t> 3,1</a:t>
            </a:r>
          </a:p>
          <a:p>
            <a:pPr lvl="1"/>
            <a:r>
              <a:rPr lang="fr-CH" dirty="0" smtClean="0"/>
              <a:t>Hanun et se aides réparent 500 </a:t>
            </a:r>
            <a:r>
              <a:rPr lang="fr-CH" dirty="0"/>
              <a:t>mètres de murailles à eux seuls! </a:t>
            </a:r>
            <a:endParaRPr lang="fr-FR" dirty="0"/>
          </a:p>
          <a:p>
            <a:endParaRPr lang="fr-FR" dirty="0"/>
          </a:p>
        </p:txBody>
      </p:sp>
    </p:spTree>
    <p:extLst>
      <p:ext uri="{BB962C8B-B14F-4D97-AF65-F5344CB8AC3E}">
        <p14:creationId xmlns:p14="http://schemas.microsoft.com/office/powerpoint/2010/main" val="3293453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Nebucadnetsar, roi de Babylone, envahit Jérusalem.</a:t>
            </a:r>
            <a:endParaRPr lang="fr-FR" dirty="0"/>
          </a:p>
          <a:p>
            <a:r>
              <a:rPr lang="fr-CH" dirty="0"/>
              <a:t>Il prend le contrôle de tout le pays d’Israël.</a:t>
            </a:r>
            <a:endParaRPr lang="fr-FR" dirty="0"/>
          </a:p>
          <a:p>
            <a:r>
              <a:rPr lang="fr-CH" dirty="0"/>
              <a:t>Le peuple est emmené à Babylone.</a:t>
            </a:r>
            <a:endParaRPr lang="fr-FR" dirty="0"/>
          </a:p>
          <a:p>
            <a:r>
              <a:rPr lang="fr-CH" dirty="0"/>
              <a:t>La déportation a lieu en 3 étapes:</a:t>
            </a:r>
            <a:endParaRPr lang="fr-FR" dirty="0"/>
          </a:p>
          <a:p>
            <a:pPr lvl="1"/>
            <a:r>
              <a:rPr lang="fr-CH" dirty="0"/>
              <a:t>En 605 av JC, l'élite juive (dont Daniel) est déportée.</a:t>
            </a:r>
            <a:endParaRPr lang="fr-FR" dirty="0"/>
          </a:p>
          <a:p>
            <a:pPr lvl="1"/>
            <a:r>
              <a:rPr lang="fr-CH" dirty="0"/>
              <a:t>8 ans plus tard, des milliers de Juifs (dont Ezéchiel) sont </a:t>
            </a:r>
            <a:r>
              <a:rPr lang="fr-CH" dirty="0" smtClean="0"/>
              <a:t>déplacés.</a:t>
            </a:r>
            <a:endParaRPr lang="fr-FR" dirty="0"/>
          </a:p>
          <a:p>
            <a:pPr lvl="1"/>
            <a:r>
              <a:rPr lang="fr-CH" dirty="0"/>
              <a:t>11 ans après la 2</a:t>
            </a:r>
            <a:r>
              <a:rPr lang="fr-CH" baseline="30000" dirty="0"/>
              <a:t>ème</a:t>
            </a:r>
            <a:r>
              <a:rPr lang="fr-CH" dirty="0"/>
              <a:t> déportation</a:t>
            </a:r>
            <a:r>
              <a:rPr lang="fr-CH" dirty="0" smtClean="0"/>
              <a:t>,</a:t>
            </a:r>
            <a:r>
              <a:rPr lang="fr-FR" dirty="0"/>
              <a:t> </a:t>
            </a:r>
            <a:r>
              <a:rPr lang="fr-CH" dirty="0" smtClean="0"/>
              <a:t>Jérusalem </a:t>
            </a:r>
            <a:r>
              <a:rPr lang="fr-CH" dirty="0"/>
              <a:t>est détruite</a:t>
            </a:r>
            <a:r>
              <a:rPr lang="fr-CH" dirty="0" smtClean="0"/>
              <a:t>,</a:t>
            </a:r>
            <a:r>
              <a:rPr lang="fr-FR" dirty="0"/>
              <a:t> </a:t>
            </a:r>
            <a:r>
              <a:rPr lang="fr-CH" dirty="0" smtClean="0"/>
              <a:t>le </a:t>
            </a:r>
            <a:r>
              <a:rPr lang="fr-CH" dirty="0"/>
              <a:t>reste des Juifs est déporté</a:t>
            </a:r>
            <a:r>
              <a:rPr lang="fr-CH" dirty="0" smtClean="0"/>
              <a:t>.</a:t>
            </a:r>
            <a:endParaRPr lang="fr-FR" dirty="0"/>
          </a:p>
        </p:txBody>
      </p:sp>
      <p:sp>
        <p:nvSpPr>
          <p:cNvPr id="4" name="Titre 3"/>
          <p:cNvSpPr>
            <a:spLocks noGrp="1"/>
          </p:cNvSpPr>
          <p:nvPr>
            <p:ph type="title"/>
          </p:nvPr>
        </p:nvSpPr>
        <p:spPr/>
        <p:txBody>
          <a:bodyPr/>
          <a:lstStyle/>
          <a:p>
            <a:r>
              <a:rPr lang="fr-FR" dirty="0" smtClean="0"/>
              <a:t>Situation du peuple d’Israël</a:t>
            </a:r>
            <a:endParaRPr lang="fr-FR" dirty="0"/>
          </a:p>
        </p:txBody>
      </p:sp>
    </p:spTree>
    <p:extLst>
      <p:ext uri="{BB962C8B-B14F-4D97-AF65-F5344CB8AC3E}">
        <p14:creationId xmlns:p14="http://schemas.microsoft.com/office/powerpoint/2010/main" val="347364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Travail </a:t>
            </a:r>
            <a:r>
              <a:rPr lang="fr-FR" dirty="0"/>
              <a:t>de </a:t>
            </a:r>
            <a:r>
              <a:rPr lang="fr-FR" dirty="0" err="1"/>
              <a:t>Baruc</a:t>
            </a:r>
            <a:endParaRPr lang="fr-FR" dirty="0"/>
          </a:p>
          <a:p>
            <a:pPr lvl="2"/>
            <a:r>
              <a:rPr lang="fr-FR" dirty="0" err="1"/>
              <a:t>Baruc</a:t>
            </a:r>
            <a:r>
              <a:rPr lang="fr-FR" dirty="0"/>
              <a:t>, … répara avec zèle une autre portion… </a:t>
            </a:r>
            <a:r>
              <a:rPr lang="fr-FR" sz="1600" dirty="0" err="1"/>
              <a:t>Néh</a:t>
            </a:r>
            <a:r>
              <a:rPr lang="fr-FR" sz="1600" dirty="0"/>
              <a:t> </a:t>
            </a:r>
            <a:r>
              <a:rPr lang="fr-FR" sz="1600" dirty="0" smtClean="0"/>
              <a:t>3,2</a:t>
            </a:r>
          </a:p>
          <a:p>
            <a:r>
              <a:rPr lang="fr-FR" dirty="0"/>
              <a:t>Travail de </a:t>
            </a:r>
            <a:r>
              <a:rPr lang="fr-FR" dirty="0" err="1"/>
              <a:t>Jedaïa</a:t>
            </a:r>
            <a:r>
              <a:rPr lang="fr-FR" dirty="0"/>
              <a:t> </a:t>
            </a:r>
          </a:p>
          <a:p>
            <a:pPr lvl="2"/>
            <a:r>
              <a:rPr lang="fr-FR" dirty="0"/>
              <a:t>A côté d'eux, en face de sa maison, a travaillé </a:t>
            </a:r>
            <a:r>
              <a:rPr lang="fr-FR" dirty="0" err="1"/>
              <a:t>Jedaja</a:t>
            </a:r>
            <a:r>
              <a:rPr lang="fr-FR" dirty="0"/>
              <a:t>, </a:t>
            </a:r>
            <a:r>
              <a:rPr lang="fr-FR" sz="1600" dirty="0" err="1"/>
              <a:t>Néh</a:t>
            </a:r>
            <a:r>
              <a:rPr lang="fr-FR" sz="1600" dirty="0"/>
              <a:t> 3,1</a:t>
            </a:r>
            <a:r>
              <a:rPr lang="fr-FR" dirty="0"/>
              <a:t>	</a:t>
            </a:r>
            <a:endParaRPr lang="fr-FR" sz="1600" dirty="0" smtClean="0"/>
          </a:p>
        </p:txBody>
      </p:sp>
      <p:pic>
        <p:nvPicPr>
          <p:cNvPr id="4" name="Espace réservé pour une image  3" descr="Photo tunisie 2008 059.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22150" y="4022217"/>
            <a:ext cx="9166150" cy="2851150"/>
          </a:xfrm>
          <a:prstGeom prst="rect">
            <a:avLst/>
          </a:prstGeom>
        </p:spPr>
      </p:pic>
    </p:spTree>
    <p:extLst>
      <p:ext uri="{BB962C8B-B14F-4D97-AF65-F5344CB8AC3E}">
        <p14:creationId xmlns:p14="http://schemas.microsoft.com/office/powerpoint/2010/main" val="332791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Avons-nous le désir de servir le Seigneur comme toutes ces personnes? </a:t>
            </a:r>
            <a:endParaRPr lang="fr-FR" dirty="0"/>
          </a:p>
          <a:p>
            <a:r>
              <a:rPr lang="fr-CH" dirty="0" smtClean="0"/>
              <a:t>L'œuvre </a:t>
            </a:r>
            <a:r>
              <a:rPr lang="fr-CH" dirty="0"/>
              <a:t>que Dieu nous confie est souvent tout près de chez nous, </a:t>
            </a:r>
            <a:endParaRPr lang="fr-FR" dirty="0"/>
          </a:p>
          <a:p>
            <a:pPr lvl="1"/>
            <a:r>
              <a:rPr lang="fr-CH" dirty="0"/>
              <a:t>devant notre porte </a:t>
            </a:r>
            <a:r>
              <a:rPr lang="fr-CH" sz="1600" dirty="0"/>
              <a:t>(3,1)</a:t>
            </a:r>
            <a:r>
              <a:rPr lang="fr-CH" dirty="0"/>
              <a:t>,</a:t>
            </a:r>
            <a:endParaRPr lang="fr-FR" dirty="0"/>
          </a:p>
          <a:p>
            <a:pPr lvl="1"/>
            <a:r>
              <a:rPr lang="fr-CH" dirty="0"/>
              <a:t>devant notre chambre </a:t>
            </a:r>
            <a:r>
              <a:rPr lang="fr-CH" sz="1600" dirty="0"/>
              <a:t>(3,30)</a:t>
            </a:r>
            <a:r>
              <a:rPr lang="fr-CH" dirty="0" smtClean="0"/>
              <a:t>.</a:t>
            </a:r>
            <a:r>
              <a:rPr lang="fr-FR" dirty="0"/>
              <a:t> </a:t>
            </a:r>
          </a:p>
          <a:p>
            <a:r>
              <a:rPr lang="fr-CH" dirty="0"/>
              <a:t>Un conseil: avant d’aller chez le voisin, cherchons d’abord à séparer du mal notre famille!</a:t>
            </a:r>
            <a:endParaRPr lang="fr-FR" dirty="0"/>
          </a:p>
          <a:p>
            <a:endParaRPr lang="fr-FR" dirty="0"/>
          </a:p>
        </p:txBody>
      </p:sp>
      <p:sp>
        <p:nvSpPr>
          <p:cNvPr id="5" name="Text Box 13"/>
          <p:cNvSpPr txBox="1">
            <a:spLocks noChangeArrowheads="1"/>
          </p:cNvSpPr>
          <p:nvPr/>
        </p:nvSpPr>
        <p:spPr bwMode="auto">
          <a:xfrm>
            <a:off x="8596254" y="6058430"/>
            <a:ext cx="7951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FO</a:t>
            </a:r>
            <a:endParaRPr lang="fr-FR" sz="1200" b="0" dirty="0">
              <a:latin typeface="+mj-lt"/>
            </a:endParaRPr>
          </a:p>
        </p:txBody>
      </p:sp>
      <p:pic>
        <p:nvPicPr>
          <p:cNvPr id="6" name="Espace réservé pour une image  5" descr="UNADJUSTEDNONRAW_thumb_551b.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86938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987778"/>
            <a:ext cx="8787267" cy="5172605"/>
          </a:xfrm>
        </p:spPr>
        <p:txBody>
          <a:bodyPr/>
          <a:lstStyle/>
          <a:p>
            <a:r>
              <a:rPr lang="fr-FR" dirty="0"/>
              <a:t> </a:t>
            </a:r>
            <a:r>
              <a:rPr lang="fr-CH" dirty="0"/>
              <a:t>Sanballat</a:t>
            </a:r>
            <a:endParaRPr lang="fr-FR" dirty="0"/>
          </a:p>
          <a:p>
            <a:pPr lvl="1"/>
            <a:r>
              <a:rPr lang="fr-CH" dirty="0"/>
              <a:t>traite les juifs de "faibles"</a:t>
            </a:r>
            <a:endParaRPr lang="fr-FR" dirty="0"/>
          </a:p>
          <a:p>
            <a:pPr lvl="1"/>
            <a:r>
              <a:rPr lang="fr-CH" dirty="0"/>
              <a:t>dénigre leur travail.</a:t>
            </a:r>
            <a:endParaRPr lang="fr-FR" dirty="0"/>
          </a:p>
          <a:p>
            <a:pPr lvl="2"/>
            <a:r>
              <a:rPr lang="fr-CH" dirty="0"/>
              <a:t>Qu'ils bâtissent seulement! Si un renard s'élance, il renversera leur muraille de pierres! </a:t>
            </a:r>
            <a:r>
              <a:rPr lang="fr-CH" sz="1600" dirty="0"/>
              <a:t>Néh 4,3</a:t>
            </a:r>
            <a:endParaRPr lang="fr-FR" sz="1600" dirty="0"/>
          </a:p>
          <a:p>
            <a:endParaRPr lang="fr-FR" dirty="0"/>
          </a:p>
          <a:p>
            <a:endParaRPr lang="fr-FR" dirty="0"/>
          </a:p>
        </p:txBody>
      </p:sp>
      <p:pic>
        <p:nvPicPr>
          <p:cNvPr id="6" name="Espace réservé pour une image  5" descr="105684770.jpg"/>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22150" y="3772671"/>
            <a:ext cx="9166150" cy="3102477"/>
          </a:xfrm>
        </p:spPr>
      </p:pic>
      <p:sp>
        <p:nvSpPr>
          <p:cNvPr id="4" name="Titre 3"/>
          <p:cNvSpPr>
            <a:spLocks noGrp="1"/>
          </p:cNvSpPr>
          <p:nvPr>
            <p:ph type="title"/>
          </p:nvPr>
        </p:nvSpPr>
        <p:spPr/>
        <p:txBody>
          <a:bodyPr/>
          <a:lstStyle/>
          <a:p>
            <a:r>
              <a:rPr lang="fr-FR" dirty="0" smtClean="0"/>
              <a:t>Nouvelles attaques de l’ennemi</a:t>
            </a:r>
            <a:endParaRPr lang="fr-FR" dirty="0"/>
          </a:p>
        </p:txBody>
      </p:sp>
    </p:spTree>
    <p:extLst>
      <p:ext uri="{BB962C8B-B14F-4D97-AF65-F5344CB8AC3E}">
        <p14:creationId xmlns:p14="http://schemas.microsoft.com/office/powerpoint/2010/main" val="3436411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Néhémie </a:t>
            </a:r>
            <a:r>
              <a:rPr lang="fr-CH" dirty="0"/>
              <a:t>réagit en priant et en continuant à travailler.</a:t>
            </a:r>
            <a:endParaRPr lang="fr-FR" dirty="0"/>
          </a:p>
          <a:p>
            <a:r>
              <a:rPr lang="fr-CH" dirty="0"/>
              <a:t>Tous les ennemis se liguent ensemble pour venir faire la guerre contre Jérusalem.</a:t>
            </a:r>
            <a:endParaRPr lang="fr-FR" dirty="0"/>
          </a:p>
          <a:p>
            <a:pPr lvl="1"/>
            <a:r>
              <a:rPr lang="fr-CH" dirty="0"/>
              <a:t>Il y a d’abord l’opposition de quelques personnes.</a:t>
            </a:r>
            <a:endParaRPr lang="fr-FR" dirty="0"/>
          </a:p>
          <a:p>
            <a:pPr lvl="1"/>
            <a:r>
              <a:rPr lang="fr-CH" dirty="0"/>
              <a:t>Il y a ensuite toute une coalition</a:t>
            </a:r>
            <a:r>
              <a:rPr lang="fr-CH" dirty="0" smtClean="0"/>
              <a:t>.</a:t>
            </a:r>
          </a:p>
          <a:p>
            <a:r>
              <a:rPr lang="fr-CH" dirty="0"/>
              <a:t>10 fois de suite, les ennemis s'apprêtent à attaquer Jérusalem.</a:t>
            </a:r>
          </a:p>
          <a:p>
            <a:pPr lvl="2"/>
            <a:r>
              <a:rPr lang="fr-CH" dirty="0"/>
              <a:t>Et nos ennemis disaient: Ils ne sauront et ne verront rien jusqu'à ce que nous arrivions au milieu d'eux; nous les tuerons, et nous ferons ainsi cesser l'ouvrage. </a:t>
            </a:r>
            <a:r>
              <a:rPr lang="fr-CH" sz="1600" dirty="0"/>
              <a:t>Néh 4,11</a:t>
            </a:r>
            <a:endParaRPr lang="fr-FR" sz="1600" dirty="0"/>
          </a:p>
          <a:p>
            <a:pPr lvl="1"/>
            <a:endParaRPr lang="fr-FR" dirty="0"/>
          </a:p>
          <a:p>
            <a:endParaRPr lang="fr-FR" dirty="0" smtClean="0"/>
          </a:p>
          <a:p>
            <a:endParaRPr lang="fr-FR" dirty="0"/>
          </a:p>
        </p:txBody>
      </p:sp>
      <p:sp>
        <p:nvSpPr>
          <p:cNvPr id="6" name="Text Box 13"/>
          <p:cNvSpPr txBox="1">
            <a:spLocks noChangeArrowheads="1"/>
          </p:cNvSpPr>
          <p:nvPr/>
        </p:nvSpPr>
        <p:spPr bwMode="auto">
          <a:xfrm>
            <a:off x="8513763" y="6092825"/>
            <a:ext cx="630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rPr>
              <a:t>FO</a:t>
            </a:r>
            <a:endParaRPr lang="fr-FR" sz="1200" b="0" dirty="0">
              <a:solidFill>
                <a:srgbClr val="4D4D4D"/>
              </a:solidFill>
            </a:endParaRPr>
          </a:p>
        </p:txBody>
      </p:sp>
    </p:spTree>
    <p:extLst>
      <p:ext uri="{BB962C8B-B14F-4D97-AF65-F5344CB8AC3E}">
        <p14:creationId xmlns:p14="http://schemas.microsoft.com/office/powerpoint/2010/main" val="1812233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A chaque fois, les Juifs vivant hors de la ville avertissent Néhémie.</a:t>
            </a:r>
            <a:endParaRPr lang="fr-FR" dirty="0" smtClean="0"/>
          </a:p>
          <a:p>
            <a:pPr lvl="2"/>
            <a:r>
              <a:rPr lang="fr-CH" dirty="0" smtClean="0"/>
              <a:t>Lorsque nos ennemis apprirent que nous étions avertis, Dieu anéantit leur projet, et nous retournâmes tous à la muraille, chacun à son ouvrage. </a:t>
            </a:r>
            <a:r>
              <a:rPr lang="fr-CH" sz="1600" dirty="0" smtClean="0"/>
              <a:t>Néh 4,15	</a:t>
            </a:r>
            <a:endParaRPr lang="fr-FR" sz="1600" dirty="0" smtClean="0"/>
          </a:p>
          <a:p>
            <a:r>
              <a:rPr lang="fr-CH" dirty="0" smtClean="0"/>
              <a:t>Face aux attaques de l'ennemi, on voit la réaction systématique de Néhémie:</a:t>
            </a:r>
          </a:p>
          <a:p>
            <a:pPr lvl="1"/>
            <a:r>
              <a:rPr lang="fr-CH" dirty="0"/>
              <a:t>Il prie seul:</a:t>
            </a:r>
            <a:endParaRPr lang="fr-FR" dirty="0"/>
          </a:p>
          <a:p>
            <a:pPr lvl="2"/>
            <a:r>
              <a:rPr lang="fr-FR" dirty="0" smtClean="0"/>
              <a:t>Maintenant</a:t>
            </a:r>
            <a:r>
              <a:rPr lang="fr-FR" dirty="0"/>
              <a:t>, mon Dieu, fortifie-moi</a:t>
            </a:r>
            <a:r>
              <a:rPr lang="fr-CH" dirty="0"/>
              <a:t>! </a:t>
            </a:r>
            <a:r>
              <a:rPr lang="fr-CH" sz="1600" dirty="0"/>
              <a:t>Néh 6,9	</a:t>
            </a:r>
            <a:endParaRPr lang="fr-FR" sz="1600" dirty="0"/>
          </a:p>
          <a:p>
            <a:endParaRPr lang="fr-FR" dirty="0" smtClean="0"/>
          </a:p>
        </p:txBody>
      </p:sp>
      <p:pic>
        <p:nvPicPr>
          <p:cNvPr id="4" name="Espace réservé pour une image  2" descr="Fotolia_30411837_Subscription_L.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 Box 13"/>
          <p:cNvSpPr txBox="1">
            <a:spLocks noChangeArrowheads="1"/>
          </p:cNvSpPr>
          <p:nvPr/>
        </p:nvSpPr>
        <p:spPr bwMode="auto">
          <a:xfrm>
            <a:off x="8273876" y="5994048"/>
            <a:ext cx="630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rPr>
              <a:t>FO</a:t>
            </a:r>
            <a:endParaRPr lang="fr-FR" sz="1200" b="0" dirty="0">
              <a:solidFill>
                <a:srgbClr val="4D4D4D"/>
              </a:solidFill>
            </a:endParaRPr>
          </a:p>
        </p:txBody>
      </p:sp>
    </p:spTree>
    <p:extLst>
      <p:ext uri="{BB962C8B-B14F-4D97-AF65-F5344CB8AC3E}">
        <p14:creationId xmlns:p14="http://schemas.microsoft.com/office/powerpoint/2010/main" val="1812233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descr="101433713.jpg"/>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5" name="Text Box 13"/>
          <p:cNvSpPr txBox="1">
            <a:spLocks noChangeArrowheads="1"/>
          </p:cNvSpPr>
          <p:nvPr/>
        </p:nvSpPr>
        <p:spPr bwMode="auto">
          <a:xfrm>
            <a:off x="8513763" y="6581775"/>
            <a:ext cx="630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TP</a:t>
            </a:r>
            <a:endParaRPr lang="fr-FR" sz="1200" b="0" dirty="0">
              <a:solidFill>
                <a:srgbClr val="4D4D4D"/>
              </a:solidFill>
              <a:latin typeface="+mj-lt"/>
            </a:endParaRPr>
          </a:p>
        </p:txBody>
      </p:sp>
    </p:spTree>
    <p:extLst>
      <p:ext uri="{BB962C8B-B14F-4D97-AF65-F5344CB8AC3E}">
        <p14:creationId xmlns:p14="http://schemas.microsoft.com/office/powerpoint/2010/main" val="3972729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lvl="1"/>
            <a:r>
              <a:rPr lang="fr-CH" dirty="0" smtClean="0"/>
              <a:t>Il </a:t>
            </a:r>
            <a:r>
              <a:rPr lang="fr-CH" dirty="0"/>
              <a:t>prie avec d'autres:</a:t>
            </a:r>
            <a:endParaRPr lang="fr-FR" dirty="0"/>
          </a:p>
          <a:p>
            <a:pPr lvl="2"/>
            <a:r>
              <a:rPr lang="fr-FR" dirty="0"/>
              <a:t>Nous avons prié notre Dieu et avons mis une garde en place pour nous défendre jour et nuit contre leurs attaques. </a:t>
            </a:r>
            <a:r>
              <a:rPr lang="fr-FR" sz="1600" dirty="0" err="1"/>
              <a:t>Néh</a:t>
            </a:r>
            <a:r>
              <a:rPr lang="fr-FR" sz="1600" dirty="0"/>
              <a:t> 4,93</a:t>
            </a:r>
          </a:p>
          <a:p>
            <a:r>
              <a:rPr lang="fr-CH" dirty="0"/>
              <a:t>Le peuple est fatigué</a:t>
            </a:r>
            <a:r>
              <a:rPr lang="fr-CH" dirty="0" smtClean="0"/>
              <a:t>.</a:t>
            </a:r>
          </a:p>
          <a:p>
            <a:pPr lvl="2"/>
            <a:r>
              <a:rPr lang="fr-FR" dirty="0"/>
              <a:t>les Judéens disaient: «La force des porteurs de fardeaux va faiblissant et il y a tellement de décombres que nous ne parviendrons pas à reconstruire la muraille. </a:t>
            </a:r>
            <a:r>
              <a:rPr lang="fr-FR" sz="1600" dirty="0" err="1"/>
              <a:t>Néh</a:t>
            </a:r>
            <a:r>
              <a:rPr lang="fr-FR" sz="1600" dirty="0"/>
              <a:t> 4,10</a:t>
            </a:r>
          </a:p>
          <a:p>
            <a:r>
              <a:rPr lang="fr-CH" dirty="0"/>
              <a:t>Si la vigilance n’est pas maintenue, Satan endort les âmes et amène la paresse et le relâchement.</a:t>
            </a:r>
            <a:endParaRPr lang="fr-FR" dirty="0"/>
          </a:p>
          <a:p>
            <a:r>
              <a:rPr lang="fr-CH" dirty="0"/>
              <a:t>Face aux dangers d'attaques des ennemis, Néhémie prend des dispositions:</a:t>
            </a:r>
            <a:endParaRPr lang="fr-FR" dirty="0"/>
          </a:p>
          <a:p>
            <a:pPr lvl="1"/>
            <a:r>
              <a:rPr lang="fr-CH" dirty="0"/>
              <a:t>Il établit des postes de garde (où le mur n'est pas terminé).</a:t>
            </a:r>
            <a:endParaRPr lang="fr-FR" dirty="0"/>
          </a:p>
          <a:p>
            <a:pPr lvl="1"/>
            <a:r>
              <a:rPr lang="fr-CH" dirty="0"/>
              <a:t>Le peuple est placé par familles, équipées d'épées, d'arcs et de piques.</a:t>
            </a:r>
            <a:endParaRPr lang="fr-FR" dirty="0"/>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3166541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Néhémie </a:t>
            </a:r>
            <a:r>
              <a:rPr lang="fr-CH" dirty="0"/>
              <a:t>dit au peuple de ne pas avoir peur.</a:t>
            </a:r>
            <a:endParaRPr lang="fr-FR" dirty="0"/>
          </a:p>
          <a:p>
            <a:r>
              <a:rPr lang="fr-CH" dirty="0"/>
              <a:t>Dès que le danger d'attaque diminue, ils reprennent le travail.</a:t>
            </a:r>
            <a:endParaRPr lang="fr-FR" dirty="0"/>
          </a:p>
          <a:p>
            <a:r>
              <a:rPr lang="fr-CH" dirty="0"/>
              <a:t>Ceux qui bâtissent la muraille font le travail d'une main et tiennent une arme de l'autre</a:t>
            </a:r>
            <a:r>
              <a:rPr lang="fr-CH" dirty="0" smtClean="0"/>
              <a:t>.</a:t>
            </a:r>
            <a:endParaRPr lang="fr-FR" dirty="0"/>
          </a:p>
        </p:txBody>
      </p:sp>
      <p:pic>
        <p:nvPicPr>
          <p:cNvPr id="6" name="Espace réservé pour une image  5" descr="DSC08094.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7" name="Text Box 13"/>
          <p:cNvSpPr txBox="1">
            <a:spLocks noChangeArrowheads="1"/>
          </p:cNvSpPr>
          <p:nvPr/>
        </p:nvSpPr>
        <p:spPr bwMode="auto">
          <a:xfrm>
            <a:off x="8500768" y="6011334"/>
            <a:ext cx="630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latin typeface="+mj-lt"/>
              </a:rPr>
              <a:t>GN</a:t>
            </a:r>
            <a:endParaRPr lang="fr-FR" sz="1200" b="0" dirty="0">
              <a:solidFill>
                <a:srgbClr val="4D4D4D"/>
              </a:solidFill>
              <a:latin typeface="+mj-lt"/>
            </a:endParaRPr>
          </a:p>
        </p:txBody>
      </p:sp>
    </p:spTree>
    <p:extLst>
      <p:ext uri="{BB962C8B-B14F-4D97-AF65-F5344CB8AC3E}">
        <p14:creationId xmlns:p14="http://schemas.microsoft.com/office/powerpoint/2010/main" val="1309064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Néhémie met en place une alarme afin d’avertir les ouvriers des attaques de l’ennemi:</a:t>
            </a:r>
            <a:endParaRPr lang="fr-FR" dirty="0"/>
          </a:p>
          <a:p>
            <a:pPr lvl="2"/>
            <a:r>
              <a:rPr lang="fr-FR" dirty="0" smtClean="0"/>
              <a:t>J’ai </a:t>
            </a:r>
            <a:r>
              <a:rPr lang="fr-FR" dirty="0"/>
              <a:t>alors dit aux nobles, aux magistrats et au reste du peuple: «Le travail est immense et le chantier étendu, si bien que nous sommes dispersés sur la muraille, éloignés les uns des autres. Au son de la trompette, rassemblez-vous près de nous, à l'endroit où vous l'entendrez sonner, et notre Dieu combattra pour nous</a:t>
            </a:r>
            <a:r>
              <a:rPr lang="fr-CH" dirty="0"/>
              <a:t>. </a:t>
            </a:r>
            <a:r>
              <a:rPr lang="fr-CH" sz="1600" dirty="0"/>
              <a:t>Néh </a:t>
            </a:r>
            <a:r>
              <a:rPr lang="fr-CH" sz="1600" dirty="0" smtClean="0"/>
              <a:t>4,13</a:t>
            </a:r>
            <a:r>
              <a:rPr lang="fr-CH" dirty="0"/>
              <a:t>	</a:t>
            </a:r>
            <a:endParaRPr lang="fr-FR" dirty="0"/>
          </a:p>
          <a:p>
            <a:r>
              <a:rPr lang="fr-FR" dirty="0"/>
              <a:t> </a:t>
            </a:r>
          </a:p>
        </p:txBody>
      </p:sp>
      <p:pic>
        <p:nvPicPr>
          <p:cNvPr id="5" name="Espace réservé pour une image  4" descr="MSI_014.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l="-13686" r="-13686"/>
          <a:stretch>
            <a:fillRect/>
          </a:stretch>
        </p:blipFill>
        <p:spPr>
          <a:xfrm>
            <a:off x="1368778" y="4310823"/>
            <a:ext cx="6251222" cy="1944456"/>
          </a:xfrm>
        </p:spPr>
      </p:pic>
    </p:spTree>
    <p:extLst>
      <p:ext uri="{BB962C8B-B14F-4D97-AF65-F5344CB8AC3E}">
        <p14:creationId xmlns:p14="http://schemas.microsoft.com/office/powerpoint/2010/main" val="2118947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p:txBody>
          <a:bodyPr/>
          <a:lstStyle/>
          <a:p>
            <a:r>
              <a:rPr lang="fr-CH" dirty="0"/>
              <a:t>On peut être si occupé de l’ennemi qu’on s’arrête de construire!</a:t>
            </a:r>
            <a:endParaRPr lang="fr-FR" dirty="0"/>
          </a:p>
          <a:p>
            <a:pPr lvl="2"/>
            <a:r>
              <a:rPr lang="fr-FR" dirty="0" smtClean="0"/>
              <a:t>Résistez au diable et il fuira loin de vous. </a:t>
            </a:r>
            <a:r>
              <a:rPr lang="fr-FR" sz="1600" dirty="0" err="1" smtClean="0"/>
              <a:t>Jq</a:t>
            </a:r>
            <a:r>
              <a:rPr lang="fr-FR" sz="1600" dirty="0" smtClean="0"/>
              <a:t> 4,7</a:t>
            </a:r>
          </a:p>
          <a:p>
            <a:r>
              <a:rPr lang="fr-FR" dirty="0"/>
              <a:t>Nous avons aussi 2 fonctions:</a:t>
            </a:r>
          </a:p>
          <a:p>
            <a:pPr lvl="2"/>
            <a:r>
              <a:rPr lang="fr-FR" dirty="0"/>
              <a:t>Je vous exhorte à combattre pour la foi …</a:t>
            </a:r>
            <a:r>
              <a:rPr lang="fr-FR" sz="1600" dirty="0" err="1"/>
              <a:t>Jd</a:t>
            </a:r>
            <a:r>
              <a:rPr lang="fr-FR" sz="1600" dirty="0"/>
              <a:t> 1,3</a:t>
            </a:r>
            <a:r>
              <a:rPr lang="fr-FR" dirty="0"/>
              <a:t>	</a:t>
            </a:r>
          </a:p>
          <a:p>
            <a:pPr lvl="2"/>
            <a:r>
              <a:rPr lang="fr-FR" dirty="0"/>
              <a:t>Mais vous…, vous édifiant vous-mêmes … </a:t>
            </a:r>
            <a:r>
              <a:rPr lang="fr-FR" sz="1600" dirty="0" err="1"/>
              <a:t>Jd</a:t>
            </a:r>
            <a:r>
              <a:rPr lang="fr-FR" sz="1600" dirty="0"/>
              <a:t> </a:t>
            </a:r>
            <a:r>
              <a:rPr lang="fr-FR" sz="1600" dirty="0" smtClean="0"/>
              <a:t>1,20</a:t>
            </a:r>
          </a:p>
          <a:p>
            <a:endParaRPr lang="fr-FR" dirty="0"/>
          </a:p>
          <a:p>
            <a:r>
              <a:rPr lang="fr-FR" dirty="0" smtClean="0"/>
              <a:t>Les ouvriers ne devaient pas trop s’éloigner de la trompette afin d’être avertis lorsque l’ennemi attaquait.</a:t>
            </a:r>
          </a:p>
          <a:p>
            <a:r>
              <a:rPr lang="fr-FR" dirty="0" smtClean="0"/>
              <a:t>Seule la proximité du Seigneur peut nous faire discerner les attaques souvent sournoises du diable.</a:t>
            </a:r>
          </a:p>
          <a:p>
            <a:pPr lvl="2"/>
            <a:endParaRPr lang="fr-FR" dirty="0"/>
          </a:p>
          <a:p>
            <a:pPr lvl="2"/>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650454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De </a:t>
            </a:r>
            <a:r>
              <a:rPr lang="fr-CH" dirty="0"/>
              <a:t>nombreuses années plus tard, un certain nombre de Juifs peuvent quitter Babylone et </a:t>
            </a:r>
            <a:r>
              <a:rPr lang="fr-CH" dirty="0" smtClean="0"/>
              <a:t>revenir à </a:t>
            </a:r>
            <a:r>
              <a:rPr lang="fr-CH" dirty="0"/>
              <a:t>Jérusalem.</a:t>
            </a:r>
            <a:endParaRPr lang="fr-FR" dirty="0"/>
          </a:p>
          <a:p>
            <a:r>
              <a:rPr lang="fr-CH" dirty="0"/>
              <a:t>Ce retour des exilés a lieu en 3 étapes:</a:t>
            </a:r>
            <a:endParaRPr lang="fr-FR" dirty="0"/>
          </a:p>
          <a:p>
            <a:r>
              <a:rPr lang="fr-CH" dirty="0"/>
              <a:t>1</a:t>
            </a:r>
            <a:r>
              <a:rPr lang="fr-CH" baseline="30000" dirty="0"/>
              <a:t>ère</a:t>
            </a:r>
            <a:r>
              <a:rPr lang="fr-CH" dirty="0"/>
              <a:t> étape</a:t>
            </a:r>
            <a:endParaRPr lang="fr-FR" dirty="0"/>
          </a:p>
          <a:p>
            <a:pPr lvl="1"/>
            <a:r>
              <a:rPr lang="fr-CH" dirty="0" smtClean="0"/>
              <a:t>Le </a:t>
            </a:r>
            <a:r>
              <a:rPr lang="fr-CH" dirty="0"/>
              <a:t>retour se fait sous la conduite de Zorobabel et </a:t>
            </a:r>
            <a:r>
              <a:rPr lang="fr-CH" dirty="0" smtClean="0"/>
              <a:t>de Josué</a:t>
            </a:r>
            <a:r>
              <a:rPr lang="fr-CH" dirty="0"/>
              <a:t>.</a:t>
            </a:r>
            <a:endParaRPr lang="fr-FR" dirty="0"/>
          </a:p>
          <a:p>
            <a:pPr lvl="1"/>
            <a:r>
              <a:rPr lang="fr-CH" dirty="0"/>
              <a:t>Le cortège est formé de 50'000 captifs accompagnés de leurs femmes et enfants</a:t>
            </a:r>
            <a:r>
              <a:rPr lang="fr-CH" dirty="0" smtClean="0"/>
              <a:t>.</a:t>
            </a:r>
          </a:p>
          <a:p>
            <a:r>
              <a:rPr lang="fr-CH" dirty="0"/>
              <a:t>2</a:t>
            </a:r>
            <a:r>
              <a:rPr lang="fr-CH" baseline="30000" dirty="0"/>
              <a:t>ème</a:t>
            </a:r>
            <a:r>
              <a:rPr lang="fr-CH" dirty="0"/>
              <a:t> étape</a:t>
            </a:r>
            <a:endParaRPr lang="fr-FR" dirty="0"/>
          </a:p>
          <a:p>
            <a:pPr lvl="1"/>
            <a:r>
              <a:rPr lang="fr-CH" dirty="0"/>
              <a:t>Ce retour est conduit par Esdras.</a:t>
            </a:r>
            <a:endParaRPr lang="fr-FR" dirty="0"/>
          </a:p>
          <a:p>
            <a:pPr lvl="1"/>
            <a:r>
              <a:rPr lang="fr-CH" dirty="0"/>
              <a:t>1'800 captifs reviennent à Jérusalem accompagnés de leurs femmes et enfants. </a:t>
            </a:r>
            <a:endParaRPr lang="fr-FR" dirty="0"/>
          </a:p>
          <a:p>
            <a:pPr lvl="1"/>
            <a:r>
              <a:rPr lang="fr-CH" dirty="0" smtClean="0"/>
              <a:t>Le </a:t>
            </a:r>
            <a:r>
              <a:rPr lang="fr-CH" dirty="0"/>
              <a:t>culte est restauré</a:t>
            </a:r>
            <a:r>
              <a:rPr lang="fr-CH" dirty="0" smtClean="0"/>
              <a:t>.</a:t>
            </a:r>
            <a:endParaRPr lang="fr-FR" dirty="0"/>
          </a:p>
        </p:txBody>
      </p:sp>
    </p:spTree>
    <p:extLst>
      <p:ext uri="{BB962C8B-B14F-4D97-AF65-F5344CB8AC3E}">
        <p14:creationId xmlns:p14="http://schemas.microsoft.com/office/powerpoint/2010/main" val="1739849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endParaRPr lang="fr-FR" dirty="0"/>
          </a:p>
        </p:txBody>
      </p:sp>
      <p:pic>
        <p:nvPicPr>
          <p:cNvPr id="6" name="Image 5" descr="Fotolia_8737496_Subscription_XL.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030"/>
            <a:ext cx="9144000" cy="6856413"/>
          </a:xfrm>
          <a:prstGeom prst="rect">
            <a:avLst/>
          </a:prstGeom>
        </p:spPr>
      </p:pic>
      <p:sp>
        <p:nvSpPr>
          <p:cNvPr id="9" name="Text Box 13"/>
          <p:cNvSpPr txBox="1">
            <a:spLocks noChangeArrowheads="1"/>
          </p:cNvSpPr>
          <p:nvPr/>
        </p:nvSpPr>
        <p:spPr bwMode="auto">
          <a:xfrm>
            <a:off x="8513763" y="6562902"/>
            <a:ext cx="630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chemeClr val="bg1"/>
                </a:solidFill>
              </a:rPr>
              <a:t>FO</a:t>
            </a:r>
            <a:endParaRPr lang="fr-FR" sz="1200" b="0" dirty="0">
              <a:solidFill>
                <a:schemeClr val="bg1"/>
              </a:solidFill>
            </a:endParaRPr>
          </a:p>
        </p:txBody>
      </p:sp>
    </p:spTree>
    <p:extLst>
      <p:ext uri="{BB962C8B-B14F-4D97-AF65-F5344CB8AC3E}">
        <p14:creationId xmlns:p14="http://schemas.microsoft.com/office/powerpoint/2010/main" val="206149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2"/>
          </p:nvPr>
        </p:nvSpPr>
        <p:spPr/>
        <p:txBody>
          <a:bodyPr/>
          <a:lstStyle/>
          <a:p>
            <a:r>
              <a:rPr lang="fr-CH" dirty="0"/>
              <a:t>Les travailleurs sont</a:t>
            </a:r>
            <a:endParaRPr lang="fr-FR" dirty="0"/>
          </a:p>
          <a:p>
            <a:pPr lvl="1"/>
            <a:r>
              <a:rPr lang="fr-CH" dirty="0"/>
              <a:t>tout le temps en alerte, Néhémie</a:t>
            </a:r>
            <a:endParaRPr lang="fr-FR" dirty="0"/>
          </a:p>
          <a:p>
            <a:pPr lvl="1"/>
            <a:r>
              <a:rPr lang="fr-CH" dirty="0"/>
              <a:t>prêts à combattre l’ennemi</a:t>
            </a:r>
            <a:r>
              <a:rPr lang="fr-CH" dirty="0" smtClean="0"/>
              <a:t>,</a:t>
            </a:r>
            <a:r>
              <a:rPr lang="fr-FR" dirty="0" smtClean="0"/>
              <a:t> </a:t>
            </a:r>
            <a:r>
              <a:rPr lang="fr-CH" dirty="0" smtClean="0"/>
              <a:t>infatigables </a:t>
            </a:r>
            <a:r>
              <a:rPr lang="fr-CH" dirty="0"/>
              <a:t>dans le service.</a:t>
            </a:r>
            <a:endParaRPr lang="fr-FR" dirty="0"/>
          </a:p>
          <a:p>
            <a:r>
              <a:rPr lang="fr-CH" dirty="0"/>
              <a:t>Durant la journée, ils travaillent pour le Seigneur.</a:t>
            </a:r>
            <a:endParaRPr lang="fr-FR" dirty="0"/>
          </a:p>
          <a:p>
            <a:r>
              <a:rPr lang="fr-CH" dirty="0"/>
              <a:t>La nuit, il dorment à l’intérieur de Jérusalem, toujours sur pied de guerre</a:t>
            </a:r>
            <a:r>
              <a:rPr lang="fr-CH" dirty="0" smtClean="0"/>
              <a:t>.</a:t>
            </a:r>
          </a:p>
          <a:p>
            <a:r>
              <a:rPr lang="fr-CH" dirty="0"/>
              <a:t>Les ennemis du peuple d'Israël proposent 5 fois de suite à Néhémie de se rencontrer en dehors de Jérusalem.</a:t>
            </a:r>
            <a:endParaRPr lang="fr-FR" dirty="0"/>
          </a:p>
          <a:p>
            <a:pPr lvl="1"/>
            <a:r>
              <a:rPr lang="fr-CH" dirty="0"/>
              <a:t>Il refuse à chaque fois.</a:t>
            </a:r>
            <a:endParaRPr lang="fr-FR" dirty="0"/>
          </a:p>
          <a:p>
            <a:r>
              <a:rPr lang="fr-CH" dirty="0"/>
              <a:t>La 5</a:t>
            </a:r>
            <a:r>
              <a:rPr lang="fr-CH" baseline="30000" dirty="0"/>
              <a:t>ème</a:t>
            </a:r>
            <a:r>
              <a:rPr lang="fr-CH" dirty="0"/>
              <a:t> fois, Sanballat accuse Néhémie</a:t>
            </a:r>
            <a:endParaRPr lang="fr-FR" dirty="0"/>
          </a:p>
          <a:p>
            <a:pPr lvl="1"/>
            <a:r>
              <a:rPr lang="fr-CH" dirty="0"/>
              <a:t>de vouloir se révolter,</a:t>
            </a:r>
            <a:endParaRPr lang="fr-FR" dirty="0"/>
          </a:p>
          <a:p>
            <a:pPr lvl="1"/>
            <a:r>
              <a:rPr lang="fr-CH" dirty="0"/>
              <a:t>de vouloir se faire roi.</a:t>
            </a:r>
            <a:endParaRPr lang="fr-FR" dirty="0"/>
          </a:p>
          <a:p>
            <a:endParaRPr lang="fr-CH" dirty="0" smtClean="0"/>
          </a:p>
          <a:p>
            <a:endParaRPr lang="fr-FR" dirty="0"/>
          </a:p>
          <a:p>
            <a:endParaRPr lang="fr-FR" dirty="0"/>
          </a:p>
        </p:txBody>
      </p:sp>
      <p:sp>
        <p:nvSpPr>
          <p:cNvPr id="7" name="Titre 6"/>
          <p:cNvSpPr>
            <a:spLocks noGrp="1"/>
          </p:cNvSpPr>
          <p:nvPr>
            <p:ph type="title"/>
          </p:nvPr>
        </p:nvSpPr>
        <p:spPr/>
        <p:txBody>
          <a:bodyPr/>
          <a:lstStyle/>
          <a:p>
            <a:r>
              <a:rPr lang="fr-FR" dirty="0" smtClean="0"/>
              <a:t>Rythme de travail</a:t>
            </a:r>
            <a:endParaRPr lang="fr-FR" dirty="0"/>
          </a:p>
        </p:txBody>
      </p:sp>
    </p:spTree>
    <p:extLst>
      <p:ext uri="{BB962C8B-B14F-4D97-AF65-F5344CB8AC3E}">
        <p14:creationId xmlns:p14="http://schemas.microsoft.com/office/powerpoint/2010/main" val="1603375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CH" dirty="0" smtClean="0"/>
              <a:t>Comment </a:t>
            </a:r>
            <a:r>
              <a:rPr lang="fr-CH" dirty="0"/>
              <a:t>nous protégeons-nous contre les attaques de Satan</a:t>
            </a:r>
            <a:r>
              <a:rPr lang="fr-CH" dirty="0" smtClean="0"/>
              <a:t>?</a:t>
            </a:r>
          </a:p>
          <a:p>
            <a:r>
              <a:rPr lang="fr-CH" dirty="0"/>
              <a:t>Il ne sert à rien d’argumenter avec les ennemis de Dieu. </a:t>
            </a:r>
            <a:endParaRPr lang="fr-FR" dirty="0"/>
          </a:p>
          <a:p>
            <a:r>
              <a:rPr lang="fr-CH" dirty="0"/>
              <a:t>Repoussons simplement leurs accusations.</a:t>
            </a:r>
            <a:endParaRPr lang="fr-FR" dirty="0"/>
          </a:p>
          <a:p>
            <a:pPr lvl="2"/>
            <a:r>
              <a:rPr lang="fr-FR" dirty="0"/>
              <a:t>Et je lui envoyai dire: Aucune des choses dont tu parles n'a eu lieu; mais tu les inventes dans ton propre </a:t>
            </a:r>
            <a:r>
              <a:rPr lang="fr-FR" dirty="0" smtClean="0"/>
              <a:t>cœur. Car </a:t>
            </a:r>
            <a:r>
              <a:rPr lang="fr-FR" dirty="0"/>
              <a:t>ils voulaient tous nous effrayer, disant: Leurs mains se lasseront du travail, et il ne se fera pas. </a:t>
            </a:r>
            <a:r>
              <a:rPr lang="fr-FR" sz="1600" dirty="0" err="1"/>
              <a:t>Néh</a:t>
            </a:r>
            <a:r>
              <a:rPr lang="fr-FR" sz="1600" dirty="0"/>
              <a:t> 6,9</a:t>
            </a:r>
          </a:p>
          <a:p>
            <a:r>
              <a:rPr lang="fr-CH" dirty="0"/>
              <a:t>Face aux attaques, Néhémie implore l’aide </a:t>
            </a:r>
            <a:r>
              <a:rPr lang="fr-CH" dirty="0" smtClean="0"/>
              <a:t>de Dieu.</a:t>
            </a:r>
            <a:endParaRPr lang="fr-FR" dirty="0"/>
          </a:p>
          <a:p>
            <a:pPr lvl="2"/>
            <a:r>
              <a:rPr lang="fr-FR" dirty="0"/>
              <a:t>Maintenant, mon Dieu, fortifie-moi! </a:t>
            </a:r>
            <a:r>
              <a:rPr lang="fr-FR" sz="1600" dirty="0" err="1"/>
              <a:t>Néh</a:t>
            </a:r>
            <a:r>
              <a:rPr lang="fr-FR" sz="1600" dirty="0"/>
              <a:t> 6,9</a:t>
            </a:r>
          </a:p>
          <a:p>
            <a:r>
              <a:rPr lang="fr-CH" dirty="0"/>
              <a:t>Qu’aurions-nous fait à sa place?</a:t>
            </a:r>
            <a:endParaRPr lang="fr-FR" dirty="0"/>
          </a:p>
          <a:p>
            <a:endParaRPr lang="fr-FR" dirty="0"/>
          </a:p>
          <a:p>
            <a:endParaRPr lang="fr-FR" dirty="0"/>
          </a:p>
        </p:txBody>
      </p:sp>
      <p:sp>
        <p:nvSpPr>
          <p:cNvPr id="4" name="Titre 3"/>
          <p:cNvSpPr>
            <a:spLocks noGrp="1"/>
          </p:cNvSpPr>
          <p:nvPr>
            <p:ph type="title"/>
          </p:nvPr>
        </p:nvSpPr>
        <p:spPr/>
        <p:txBody>
          <a:bodyPr/>
          <a:lstStyle/>
          <a:p>
            <a:r>
              <a:rPr lang="fr-FR" dirty="0" smtClean="0"/>
              <a:t>Les attaques de Satan</a:t>
            </a:r>
            <a:endParaRPr lang="fr-FR" dirty="0"/>
          </a:p>
        </p:txBody>
      </p:sp>
    </p:spTree>
    <p:extLst>
      <p:ext uri="{BB962C8B-B14F-4D97-AF65-F5344CB8AC3E}">
        <p14:creationId xmlns:p14="http://schemas.microsoft.com/office/powerpoint/2010/main" val="724693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Néhémie </a:t>
            </a:r>
            <a:r>
              <a:rPr lang="fr-CH" dirty="0"/>
              <a:t>visite Shemahia.</a:t>
            </a:r>
            <a:endParaRPr lang="fr-FR" dirty="0"/>
          </a:p>
          <a:p>
            <a:r>
              <a:rPr lang="fr-CH" dirty="0"/>
              <a:t>Shémahia semble être très en souci de la vie de Néhémie.</a:t>
            </a:r>
            <a:endParaRPr lang="fr-FR" dirty="0"/>
          </a:p>
          <a:p>
            <a:r>
              <a:rPr lang="fr-CH" dirty="0"/>
              <a:t>Il lui propose de se rencontrer dans le temple, au fond du sanctuaire.</a:t>
            </a:r>
            <a:endParaRPr lang="fr-FR" dirty="0"/>
          </a:p>
          <a:p>
            <a:r>
              <a:rPr lang="fr-CH" dirty="0"/>
              <a:t>Néhémie sent que c’est un piège.</a:t>
            </a:r>
            <a:endParaRPr lang="fr-FR" dirty="0"/>
          </a:p>
          <a:p>
            <a:r>
              <a:rPr lang="fr-CH" dirty="0"/>
              <a:t>Il comprend que le prophète Shémahia, qui doit communiquer la pensée de Dieu, est au service de l’ennemi.</a:t>
            </a:r>
            <a:endParaRPr lang="fr-FR" dirty="0"/>
          </a:p>
          <a:p>
            <a:r>
              <a:rPr lang="fr-CH" dirty="0"/>
              <a:t> </a:t>
            </a:r>
            <a:endParaRPr lang="fr-FR" dirty="0"/>
          </a:p>
        </p:txBody>
      </p:sp>
      <p:sp>
        <p:nvSpPr>
          <p:cNvPr id="4" name="Titre 3"/>
          <p:cNvSpPr>
            <a:spLocks noGrp="1"/>
          </p:cNvSpPr>
          <p:nvPr>
            <p:ph type="title"/>
          </p:nvPr>
        </p:nvSpPr>
        <p:spPr/>
        <p:txBody>
          <a:bodyPr/>
          <a:lstStyle/>
          <a:p>
            <a:r>
              <a:rPr lang="fr-FR" dirty="0" smtClean="0"/>
              <a:t>L’ennemi de l’intérieur</a:t>
            </a:r>
            <a:endParaRPr lang="fr-FR" dirty="0"/>
          </a:p>
        </p:txBody>
      </p:sp>
    </p:spTree>
    <p:extLst>
      <p:ext uri="{BB962C8B-B14F-4D97-AF65-F5344CB8AC3E}">
        <p14:creationId xmlns:p14="http://schemas.microsoft.com/office/powerpoint/2010/main" val="1513970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lvl="2"/>
            <a:r>
              <a:rPr lang="fr-FR" dirty="0" smtClean="0"/>
              <a:t>Et </a:t>
            </a:r>
            <a:r>
              <a:rPr lang="fr-FR" dirty="0"/>
              <a:t>la muraille fut achevée  … en cinquante-deux jours. </a:t>
            </a:r>
            <a:r>
              <a:rPr lang="fr-FR" sz="1600" dirty="0" err="1"/>
              <a:t>Néh</a:t>
            </a:r>
            <a:r>
              <a:rPr lang="fr-FR" sz="1600" dirty="0"/>
              <a:t> </a:t>
            </a:r>
            <a:r>
              <a:rPr lang="fr-FR" sz="1600" dirty="0" smtClean="0"/>
              <a:t>6,15</a:t>
            </a:r>
            <a:endParaRPr lang="fr-FR" sz="1600" dirty="0"/>
          </a:p>
          <a:p>
            <a:r>
              <a:rPr lang="fr-CH" dirty="0" smtClean="0"/>
              <a:t>La muraille a été complètement reconstruite.</a:t>
            </a:r>
            <a:endParaRPr lang="fr-FR" dirty="0"/>
          </a:p>
          <a:p>
            <a:pPr lvl="1"/>
            <a:r>
              <a:rPr lang="fr-CH" dirty="0"/>
              <a:t>Dans l'œuvre de Dieu aujourd'hui, n'y-a-t-il pas encore beaucoup de bouts de murs à construire</a:t>
            </a:r>
            <a:r>
              <a:rPr lang="fr-CH" dirty="0" smtClean="0"/>
              <a:t>?</a:t>
            </a:r>
            <a:endParaRPr lang="fr-FR" dirty="0"/>
          </a:p>
        </p:txBody>
      </p:sp>
      <p:pic>
        <p:nvPicPr>
          <p:cNvPr id="5" name="Espace réservé pour une image  4" descr="DSC08832.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22150" y="4009888"/>
            <a:ext cx="9166150" cy="2851150"/>
          </a:xfrm>
        </p:spPr>
      </p:pic>
      <p:sp>
        <p:nvSpPr>
          <p:cNvPr id="4" name="Titre 3"/>
          <p:cNvSpPr>
            <a:spLocks noGrp="1"/>
          </p:cNvSpPr>
          <p:nvPr>
            <p:ph type="title"/>
          </p:nvPr>
        </p:nvSpPr>
        <p:spPr/>
        <p:txBody>
          <a:bodyPr/>
          <a:lstStyle/>
          <a:p>
            <a:r>
              <a:rPr lang="fr-FR" dirty="0" smtClean="0"/>
              <a:t>Achèvement de la muraille</a:t>
            </a:r>
            <a:endParaRPr lang="fr-FR" dirty="0"/>
          </a:p>
        </p:txBody>
      </p:sp>
    </p:spTree>
    <p:extLst>
      <p:ext uri="{BB962C8B-B14F-4D97-AF65-F5344CB8AC3E}">
        <p14:creationId xmlns:p14="http://schemas.microsoft.com/office/powerpoint/2010/main" val="233161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Plusieurs </a:t>
            </a:r>
            <a:r>
              <a:rPr lang="fr-CH" dirty="0"/>
              <a:t>nobles de Juda prêtent serment à Tobija l'Amonite.</a:t>
            </a:r>
            <a:endParaRPr lang="fr-FR" dirty="0"/>
          </a:p>
          <a:p>
            <a:pPr lvl="1"/>
            <a:r>
              <a:rPr lang="fr-CH" dirty="0" smtClean="0"/>
              <a:t>Leurs enfants se marient avec les enfants des ennemis.</a:t>
            </a:r>
          </a:p>
          <a:p>
            <a:r>
              <a:rPr lang="fr-CH" dirty="0" smtClean="0"/>
              <a:t>Ces </a:t>
            </a:r>
            <a:r>
              <a:rPr lang="fr-CH" dirty="0"/>
              <a:t>nobles disent à Néhémie les bonnes actions de Tobija.</a:t>
            </a:r>
            <a:endParaRPr lang="fr-FR" dirty="0"/>
          </a:p>
          <a:p>
            <a:pPr lvl="1"/>
            <a:r>
              <a:rPr lang="fr-CH" dirty="0"/>
              <a:t>Ils cherchent à se prouver qu'il n'y a pas de différence entre le peuple de Dieu et ses ennemis</a:t>
            </a:r>
            <a:r>
              <a:rPr lang="fr-CH" dirty="0" smtClean="0"/>
              <a:t>.</a:t>
            </a:r>
            <a:endParaRPr lang="fr-FR" dirty="0"/>
          </a:p>
        </p:txBody>
      </p:sp>
      <p:sp>
        <p:nvSpPr>
          <p:cNvPr id="4" name="Titre 3"/>
          <p:cNvSpPr>
            <a:spLocks noGrp="1"/>
          </p:cNvSpPr>
          <p:nvPr>
            <p:ph type="title"/>
          </p:nvPr>
        </p:nvSpPr>
        <p:spPr/>
        <p:txBody>
          <a:bodyPr/>
          <a:lstStyle/>
          <a:p>
            <a:r>
              <a:rPr lang="fr-FR" dirty="0" smtClean="0"/>
              <a:t>Complicité avec l’ennemi</a:t>
            </a:r>
            <a:endParaRPr lang="fr-FR" dirty="0"/>
          </a:p>
        </p:txBody>
      </p:sp>
    </p:spTree>
    <p:extLst>
      <p:ext uri="{BB962C8B-B14F-4D97-AF65-F5344CB8AC3E}">
        <p14:creationId xmlns:p14="http://schemas.microsoft.com/office/powerpoint/2010/main" val="1826084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De </a:t>
            </a:r>
            <a:r>
              <a:rPr lang="fr-CH" dirty="0"/>
              <a:t>nombreuses fonctions sont attribuées:</a:t>
            </a:r>
            <a:endParaRPr lang="fr-FR" dirty="0"/>
          </a:p>
          <a:p>
            <a:pPr lvl="1"/>
            <a:r>
              <a:rPr lang="fr-CH" dirty="0"/>
              <a:t>Les portiers</a:t>
            </a:r>
            <a:endParaRPr lang="fr-FR" dirty="0"/>
          </a:p>
          <a:p>
            <a:pPr lvl="1"/>
            <a:r>
              <a:rPr lang="fr-CH" dirty="0"/>
              <a:t>Les chanteurs</a:t>
            </a:r>
            <a:endParaRPr lang="fr-FR" dirty="0"/>
          </a:p>
          <a:p>
            <a:pPr lvl="1"/>
            <a:r>
              <a:rPr lang="fr-CH" dirty="0"/>
              <a:t>Les lévites,</a:t>
            </a:r>
            <a:endParaRPr lang="fr-FR" dirty="0"/>
          </a:p>
          <a:p>
            <a:r>
              <a:rPr lang="fr-CH" dirty="0"/>
              <a:t> </a:t>
            </a:r>
            <a:endParaRPr lang="fr-FR" dirty="0"/>
          </a:p>
        </p:txBody>
      </p:sp>
      <p:sp>
        <p:nvSpPr>
          <p:cNvPr id="4" name="Titre 3"/>
          <p:cNvSpPr>
            <a:spLocks noGrp="1"/>
          </p:cNvSpPr>
          <p:nvPr>
            <p:ph type="title"/>
          </p:nvPr>
        </p:nvSpPr>
        <p:spPr/>
        <p:txBody>
          <a:bodyPr/>
          <a:lstStyle/>
          <a:p>
            <a:r>
              <a:rPr lang="fr-FR" dirty="0" smtClean="0"/>
              <a:t>Vie à l’intérieur des murailles</a:t>
            </a:r>
            <a:endParaRPr lang="fr-FR" dirty="0"/>
          </a:p>
        </p:txBody>
      </p:sp>
      <p:pic>
        <p:nvPicPr>
          <p:cNvPr id="5" name="Espace réservé pour une image  4" descr="DSC08874.jpg"/>
          <p:cNvPicPr>
            <a:picLocks noGrp="1" noChangeAspect="1"/>
          </p:cNvPicPr>
          <p:nvPr>
            <p:ph type="pic" sz="quarter" idx="13"/>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2150" y="3760342"/>
            <a:ext cx="9166150" cy="3100696"/>
          </a:xfrm>
        </p:spPr>
      </p:pic>
    </p:spTree>
    <p:extLst>
      <p:ext uri="{BB962C8B-B14F-4D97-AF65-F5344CB8AC3E}">
        <p14:creationId xmlns:p14="http://schemas.microsoft.com/office/powerpoint/2010/main" val="1859804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Tout </a:t>
            </a:r>
            <a:r>
              <a:rPr lang="fr-CH" dirty="0"/>
              <a:t>le peuple se rassemble.</a:t>
            </a:r>
            <a:endParaRPr lang="fr-FR" dirty="0"/>
          </a:p>
          <a:p>
            <a:pPr lvl="1"/>
            <a:r>
              <a:rPr lang="fr-CH" dirty="0"/>
              <a:t>Les hommes</a:t>
            </a:r>
            <a:endParaRPr lang="fr-FR" dirty="0"/>
          </a:p>
          <a:p>
            <a:pPr lvl="1"/>
            <a:r>
              <a:rPr lang="fr-CH" dirty="0"/>
              <a:t>Les femmes</a:t>
            </a:r>
            <a:endParaRPr lang="fr-FR" dirty="0"/>
          </a:p>
          <a:p>
            <a:pPr lvl="1"/>
            <a:r>
              <a:rPr lang="fr-CH" dirty="0"/>
              <a:t>Les enfants</a:t>
            </a:r>
            <a:endParaRPr lang="fr-FR" dirty="0"/>
          </a:p>
          <a:p>
            <a:r>
              <a:rPr lang="fr-CH" dirty="0"/>
              <a:t>Esdras lit le livre de la loi devant tout le peuple.</a:t>
            </a:r>
            <a:endParaRPr lang="fr-FR" dirty="0"/>
          </a:p>
          <a:p>
            <a:pPr lvl="2"/>
            <a:r>
              <a:rPr lang="fr-FR" dirty="0"/>
              <a:t>Le peuple tout entier s’est montré attentif à la lecture du livre de la loi. </a:t>
            </a:r>
            <a:r>
              <a:rPr lang="fr-CH" sz="1600" dirty="0"/>
              <a:t>Néh 8.3</a:t>
            </a:r>
            <a:endParaRPr lang="fr-FR" sz="1600" dirty="0"/>
          </a:p>
          <a:p>
            <a:r>
              <a:rPr lang="fr-FR" dirty="0"/>
              <a:t>Le peuple participe à l’adoration.</a:t>
            </a:r>
          </a:p>
          <a:p>
            <a:pPr lvl="2"/>
            <a:r>
              <a:rPr lang="fr-FR" dirty="0"/>
              <a:t>Esdras bénit l'Eternel, le grand Dieu, et tout le peuple répondit, en levant les mains: Amen! amen! Et ils s'inclinèrent et adorèrent l'Eternel, le visage contre terre. </a:t>
            </a:r>
            <a:r>
              <a:rPr lang="fr-FR" sz="1600" dirty="0" err="1"/>
              <a:t>Néh</a:t>
            </a:r>
            <a:r>
              <a:rPr lang="fr-FR" sz="1600" dirty="0"/>
              <a:t> 8,6	</a:t>
            </a:r>
          </a:p>
          <a:p>
            <a:r>
              <a:rPr lang="fr-FR" dirty="0"/>
              <a:t> </a:t>
            </a:r>
          </a:p>
        </p:txBody>
      </p:sp>
      <p:sp>
        <p:nvSpPr>
          <p:cNvPr id="4" name="Titre 3"/>
          <p:cNvSpPr>
            <a:spLocks noGrp="1"/>
          </p:cNvSpPr>
          <p:nvPr>
            <p:ph type="title"/>
          </p:nvPr>
        </p:nvSpPr>
        <p:spPr/>
        <p:txBody>
          <a:bodyPr/>
          <a:lstStyle/>
          <a:p>
            <a:r>
              <a:rPr lang="fr-FR" dirty="0" smtClean="0"/>
              <a:t>Lecture de la Parole de Dieu</a:t>
            </a:r>
            <a:endParaRPr lang="fr-FR" dirty="0"/>
          </a:p>
        </p:txBody>
      </p:sp>
    </p:spTree>
    <p:extLst>
      <p:ext uri="{BB962C8B-B14F-4D97-AF65-F5344CB8AC3E}">
        <p14:creationId xmlns:p14="http://schemas.microsoft.com/office/powerpoint/2010/main" val="3862108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CH" dirty="0" smtClean="0"/>
              <a:t>La </a:t>
            </a:r>
            <a:r>
              <a:rPr lang="fr-CH" dirty="0"/>
              <a:t>lecture du livre de la loi dure depuis l'aube jusqu'à midi </a:t>
            </a:r>
            <a:endParaRPr lang="fr-FR" dirty="0"/>
          </a:p>
          <a:p>
            <a:pPr lvl="1"/>
            <a:r>
              <a:rPr lang="fr-FR" dirty="0" smtClean="0">
                <a:sym typeface="Wingdings"/>
              </a:rPr>
              <a:t>A</a:t>
            </a:r>
            <a:r>
              <a:rPr lang="fr-CH" dirty="0" smtClean="0">
                <a:sym typeface="Wingdings"/>
              </a:rPr>
              <a:t>insi le peuple écoute durant </a:t>
            </a:r>
            <a:r>
              <a:rPr lang="fr-CH" dirty="0" smtClean="0"/>
              <a:t>4 </a:t>
            </a:r>
            <a:r>
              <a:rPr lang="fr-CH" dirty="0"/>
              <a:t>à 6 heures de </a:t>
            </a:r>
            <a:r>
              <a:rPr lang="fr-CH" dirty="0" smtClean="0"/>
              <a:t>temps</a:t>
            </a:r>
            <a:r>
              <a:rPr lang="fr-FR" dirty="0" smtClean="0"/>
              <a:t> </a:t>
            </a:r>
            <a:r>
              <a:rPr lang="fr-CH" dirty="0" smtClean="0"/>
              <a:t>… et reste attentif</a:t>
            </a:r>
            <a:r>
              <a:rPr lang="fr-CH" dirty="0"/>
              <a:t>!</a:t>
            </a:r>
            <a:endParaRPr lang="fr-FR" dirty="0"/>
          </a:p>
          <a:p>
            <a:pPr lvl="2"/>
            <a:r>
              <a:rPr lang="fr-CH" dirty="0"/>
              <a:t>Ils lisaient distinctement dans le livre de la loi de Dieu, et ils en donnaient le sens pour faire comprendre ce qu'ils avaient lu. </a:t>
            </a:r>
            <a:r>
              <a:rPr lang="fr-CH" sz="1600" dirty="0"/>
              <a:t>Néh 8,8</a:t>
            </a:r>
            <a:endParaRPr lang="fr-FR" sz="1600" dirty="0"/>
          </a:p>
          <a:p>
            <a:r>
              <a:rPr lang="fr-CH" dirty="0"/>
              <a:t>Les Lévites expliquent la loi au fur et à mesure qu'ils lisent.	</a:t>
            </a:r>
            <a:endParaRPr lang="fr-FR" dirty="0"/>
          </a:p>
          <a:p>
            <a:r>
              <a:rPr lang="fr-CH" dirty="0"/>
              <a:t>Le peuple comprend ce qui est lu.</a:t>
            </a:r>
            <a:endParaRPr lang="fr-FR" dirty="0"/>
          </a:p>
          <a:p>
            <a:pPr lvl="2"/>
            <a:r>
              <a:rPr lang="fr-FR" dirty="0"/>
              <a:t>… </a:t>
            </a:r>
            <a:r>
              <a:rPr lang="fr-FR" dirty="0" err="1" smtClean="0"/>
              <a:t>lls</a:t>
            </a:r>
            <a:r>
              <a:rPr lang="fr-FR" dirty="0" smtClean="0"/>
              <a:t> </a:t>
            </a:r>
            <a:r>
              <a:rPr lang="fr-FR" dirty="0"/>
              <a:t>avaient … compris les paroles qu'on leur avait exposées. </a:t>
            </a:r>
            <a:r>
              <a:rPr lang="fr-FR" sz="1600" dirty="0" err="1"/>
              <a:t>Néh</a:t>
            </a:r>
            <a:r>
              <a:rPr lang="fr-FR" sz="1600" dirty="0"/>
              <a:t> </a:t>
            </a:r>
            <a:r>
              <a:rPr lang="fr-FR" sz="1600" dirty="0" smtClean="0"/>
              <a:t>8,12</a:t>
            </a:r>
            <a:endParaRPr lang="fr-FR" sz="1600" dirty="0"/>
          </a:p>
        </p:txBody>
      </p:sp>
    </p:spTree>
    <p:extLst>
      <p:ext uri="{BB962C8B-B14F-4D97-AF65-F5344CB8AC3E}">
        <p14:creationId xmlns:p14="http://schemas.microsoft.com/office/powerpoint/2010/main" val="3850925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92891729.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4" name="Espace réservé du texte 3"/>
          <p:cNvSpPr>
            <a:spLocks noGrp="1"/>
          </p:cNvSpPr>
          <p:nvPr>
            <p:ph type="body" sz="quarter" idx="12"/>
          </p:nvPr>
        </p:nvSpPr>
        <p:spPr/>
        <p:txBody>
          <a:bodyPr/>
          <a:lstStyle/>
          <a:p>
            <a:r>
              <a:rPr lang="fr-CH" dirty="0"/>
              <a:t>Quand la bible est lue, est-elle toujours expliquée à l'assistance?</a:t>
            </a:r>
            <a:endParaRPr lang="fr-FR" dirty="0"/>
          </a:p>
          <a:p>
            <a:r>
              <a:rPr lang="fr-CH" dirty="0"/>
              <a:t>La lecture de la Bible ne devrait pas nous laisser inchangés.</a:t>
            </a:r>
            <a:endParaRPr lang="fr-FR" dirty="0"/>
          </a:p>
          <a:p>
            <a:r>
              <a:rPr lang="fr-CH" dirty="0"/>
              <a:t>Ne la lisons pas comme un livre </a:t>
            </a:r>
            <a:r>
              <a:rPr lang="fr-CH" dirty="0" smtClean="0"/>
              <a:t>ordinaire.</a:t>
            </a:r>
            <a:endParaRPr lang="fr-FR" dirty="0"/>
          </a:p>
          <a:p>
            <a:pPr lvl="1"/>
            <a:r>
              <a:rPr lang="fr-CH" dirty="0" smtClean="0"/>
              <a:t>Cherchons </a:t>
            </a:r>
            <a:r>
              <a:rPr lang="fr-CH" dirty="0"/>
              <a:t>ce que Dieu veut nous dire dans les versets que nous </a:t>
            </a:r>
            <a:r>
              <a:rPr lang="fr-CH" dirty="0" smtClean="0"/>
              <a:t>lisons.</a:t>
            </a:r>
            <a:endParaRPr lang="fr-FR" dirty="0"/>
          </a:p>
          <a:p>
            <a:pPr lvl="1"/>
            <a:r>
              <a:rPr lang="fr-CH" dirty="0" smtClean="0"/>
              <a:t>Dieu </a:t>
            </a:r>
            <a:r>
              <a:rPr lang="fr-CH" dirty="0"/>
              <a:t>nous parle par la </a:t>
            </a:r>
            <a:r>
              <a:rPr lang="fr-CH" dirty="0" smtClean="0"/>
              <a:t>Bible.</a:t>
            </a:r>
            <a:endParaRPr lang="fr-FR" dirty="0"/>
          </a:p>
          <a:p>
            <a:pPr lvl="1"/>
            <a:r>
              <a:rPr lang="fr-CH" dirty="0" smtClean="0"/>
              <a:t>Il </a:t>
            </a:r>
            <a:r>
              <a:rPr lang="fr-CH" dirty="0"/>
              <a:t>nous parle aussi directement, restons à son écoute</a:t>
            </a:r>
            <a:r>
              <a:rPr lang="fr-CH" dirty="0" smtClean="0"/>
              <a:t>.</a:t>
            </a:r>
            <a:endParaRPr lang="fr-FR" dirty="0"/>
          </a:p>
        </p:txBody>
      </p:sp>
      <p:sp>
        <p:nvSpPr>
          <p:cNvPr id="2" name="Titre 1"/>
          <p:cNvSpPr>
            <a:spLocks noGrp="1"/>
          </p:cNvSpPr>
          <p:nvPr>
            <p:ph type="title" idx="4294967295"/>
          </p:nvPr>
        </p:nvSpPr>
        <p:spPr>
          <a:xfrm>
            <a:off x="0" y="279400"/>
            <a:ext cx="3871913" cy="563563"/>
          </a:xfrm>
          <a:prstGeom prst="rect">
            <a:avLst/>
          </a:prstGeom>
        </p:spPr>
        <p:txBody>
          <a:bodyPr/>
          <a:lstStyle/>
          <a:p>
            <a:r>
              <a:rPr lang="fr-FR" dirty="0" smtClean="0"/>
              <a:t>La lecture de la bible</a:t>
            </a:r>
            <a:endParaRPr lang="fr-FR" dirty="0"/>
          </a:p>
        </p:txBody>
      </p:sp>
    </p:spTree>
    <p:extLst>
      <p:ext uri="{BB962C8B-B14F-4D97-AF65-F5344CB8AC3E}">
        <p14:creationId xmlns:p14="http://schemas.microsoft.com/office/powerpoint/2010/main" val="66858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3</a:t>
            </a:r>
            <a:r>
              <a:rPr lang="fr-CH" baseline="30000" dirty="0"/>
              <a:t>ème</a:t>
            </a:r>
            <a:r>
              <a:rPr lang="fr-CH" dirty="0"/>
              <a:t> étape</a:t>
            </a:r>
            <a:endParaRPr lang="fr-FR" dirty="0"/>
          </a:p>
          <a:p>
            <a:pPr lvl="1"/>
            <a:r>
              <a:rPr lang="fr-CH" dirty="0"/>
              <a:t>Néhémie retourne avec quelques serviteurs.</a:t>
            </a:r>
            <a:endParaRPr lang="fr-FR" dirty="0"/>
          </a:p>
          <a:p>
            <a:pPr lvl="1"/>
            <a:r>
              <a:rPr lang="fr-CH" dirty="0"/>
              <a:t>Les murailles de Jérusalem sont reconstruites.</a:t>
            </a:r>
            <a:endParaRPr lang="fr-FR" dirty="0"/>
          </a:p>
          <a:p>
            <a:endParaRPr lang="fr-FR" dirty="0"/>
          </a:p>
        </p:txBody>
      </p:sp>
      <p:pic>
        <p:nvPicPr>
          <p:cNvPr id="5" name="Espace réservé pour une image  4" descr="101381536.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9895" y="3452813"/>
            <a:ext cx="9166225" cy="3403600"/>
          </a:xfrm>
        </p:spPr>
      </p:pic>
    </p:spTree>
    <p:extLst>
      <p:ext uri="{BB962C8B-B14F-4D97-AF65-F5344CB8AC3E}">
        <p14:creationId xmlns:p14="http://schemas.microsoft.com/office/powerpoint/2010/main" val="3691441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CH" dirty="0"/>
              <a:t>Tout le peuple pleure en entendant les paroles de la loi.</a:t>
            </a:r>
            <a:endParaRPr lang="fr-FR" dirty="0"/>
          </a:p>
          <a:p>
            <a:r>
              <a:rPr lang="fr-CH" dirty="0"/>
              <a:t>Alors Esdras leur dit:</a:t>
            </a:r>
            <a:endParaRPr lang="fr-FR" dirty="0"/>
          </a:p>
          <a:p>
            <a:pPr lvl="2"/>
            <a:r>
              <a:rPr lang="fr-FR" dirty="0"/>
              <a:t>Ne soyez pas tristes, car c’est la joie de l'Eternel qui fait votre force.  </a:t>
            </a:r>
            <a:r>
              <a:rPr lang="fr-FR" sz="1600" dirty="0" err="1"/>
              <a:t>Néh</a:t>
            </a:r>
            <a:r>
              <a:rPr lang="fr-FR" sz="1600" dirty="0"/>
              <a:t> </a:t>
            </a:r>
            <a:r>
              <a:rPr lang="fr-FR" sz="1600" dirty="0" smtClean="0"/>
              <a:t>8,10</a:t>
            </a:r>
            <a:endParaRPr lang="fr-FR" sz="1600" dirty="0"/>
          </a:p>
          <a:p>
            <a:r>
              <a:rPr lang="fr-CH" dirty="0"/>
              <a:t>Après avoir longuement lu la Parole, le peuple promet:</a:t>
            </a:r>
            <a:endParaRPr lang="fr-FR" dirty="0"/>
          </a:p>
          <a:p>
            <a:pPr lvl="1"/>
            <a:r>
              <a:rPr lang="fr-CH" dirty="0"/>
              <a:t>de marcher dans la loi de Dieu,</a:t>
            </a:r>
            <a:endParaRPr lang="fr-FR" dirty="0"/>
          </a:p>
          <a:p>
            <a:pPr lvl="1"/>
            <a:r>
              <a:rPr lang="fr-CH" dirty="0"/>
              <a:t>de mettre en pratique les commandements de Dieu,</a:t>
            </a:r>
            <a:endParaRPr lang="fr-FR" dirty="0"/>
          </a:p>
          <a:p>
            <a:pPr lvl="1"/>
            <a:r>
              <a:rPr lang="fr-CH" dirty="0"/>
              <a:t>de donner un tiers de sicle par an pour le service de la maison de l’Eternel.</a:t>
            </a:r>
            <a:endParaRPr lang="fr-FR" dirty="0"/>
          </a:p>
          <a:p>
            <a:pPr lvl="3"/>
            <a:r>
              <a:rPr lang="fr-CH" dirty="0">
                <a:solidFill>
                  <a:schemeClr val="tx1"/>
                </a:solidFill>
              </a:rPr>
              <a:t>La loi exigeait un demi-sicle, </a:t>
            </a:r>
            <a:r>
              <a:rPr lang="fr-CH" dirty="0" smtClean="0">
                <a:solidFill>
                  <a:schemeClr val="tx1"/>
                </a:solidFill>
              </a:rPr>
              <a:t>les </a:t>
            </a:r>
            <a:r>
              <a:rPr lang="fr-CH" dirty="0">
                <a:solidFill>
                  <a:schemeClr val="tx1"/>
                </a:solidFill>
              </a:rPr>
              <a:t>difficultés économiques ont imposé cette adaptation.</a:t>
            </a:r>
            <a:endParaRPr lang="fr-FR" dirty="0">
              <a:solidFill>
                <a:schemeClr val="tx1"/>
              </a:solidFill>
            </a:endParaRPr>
          </a:p>
          <a:p>
            <a:pPr lvl="3"/>
            <a:r>
              <a:rPr lang="fr-CH" dirty="0"/>
              <a:t>Au temps de Jésus-Christ, le peuple verse à nouveau un demi sicle </a:t>
            </a:r>
            <a:r>
              <a:rPr lang="fr-CH" sz="1600" dirty="0"/>
              <a:t>(Mat 17,24)</a:t>
            </a:r>
            <a:r>
              <a:rPr lang="fr-CH" dirty="0" smtClean="0"/>
              <a:t>.</a:t>
            </a:r>
            <a:endParaRPr lang="fr-FR" dirty="0"/>
          </a:p>
        </p:txBody>
      </p:sp>
    </p:spTree>
    <p:extLst>
      <p:ext uri="{BB962C8B-B14F-4D97-AF65-F5344CB8AC3E}">
        <p14:creationId xmlns:p14="http://schemas.microsoft.com/office/powerpoint/2010/main" val="1564402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Le peuple décide d’apporter chaque </a:t>
            </a:r>
            <a:r>
              <a:rPr lang="fr-CH"/>
              <a:t>année </a:t>
            </a:r>
            <a:r>
              <a:rPr lang="fr-CH" smtClean="0"/>
              <a:t>au </a:t>
            </a:r>
            <a:r>
              <a:rPr lang="fr-CH" dirty="0" smtClean="0"/>
              <a:t>temple</a:t>
            </a:r>
            <a:endParaRPr lang="fr-FR" dirty="0"/>
          </a:p>
          <a:p>
            <a:pPr lvl="1"/>
            <a:r>
              <a:rPr lang="fr-CH" dirty="0"/>
              <a:t>les prémices du sol,</a:t>
            </a:r>
            <a:endParaRPr lang="fr-FR" dirty="0"/>
          </a:p>
          <a:p>
            <a:pPr lvl="1"/>
            <a:r>
              <a:rPr lang="fr-CH" dirty="0"/>
              <a:t>les prémices de tous les fruits, du moût et de l’huile.</a:t>
            </a:r>
            <a:endParaRPr lang="fr-FR" dirty="0"/>
          </a:p>
          <a:p>
            <a:pPr lvl="1"/>
            <a:r>
              <a:rPr lang="fr-CH" dirty="0"/>
              <a:t>Chaque premier-né des bœufs et des brebis doit être apporté aux sacrificateurs dans la maison de Dieu</a:t>
            </a:r>
            <a:r>
              <a:rPr lang="fr-CH" dirty="0" smtClean="0"/>
              <a:t>.</a:t>
            </a:r>
            <a:endParaRPr lang="fr-FR" dirty="0"/>
          </a:p>
        </p:txBody>
      </p:sp>
      <p:pic>
        <p:nvPicPr>
          <p:cNvPr id="6" name="Espace réservé pour une image  5" descr="97774145.jpg"/>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22225" y="3738786"/>
            <a:ext cx="9166225" cy="3116131"/>
          </a:xfrm>
        </p:spPr>
      </p:pic>
      <p:sp>
        <p:nvSpPr>
          <p:cNvPr id="7" name="Text Box 13"/>
          <p:cNvSpPr txBox="1">
            <a:spLocks noChangeArrowheads="1"/>
          </p:cNvSpPr>
          <p:nvPr/>
        </p:nvSpPr>
        <p:spPr bwMode="auto">
          <a:xfrm>
            <a:off x="8523816" y="6577826"/>
            <a:ext cx="5503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rPr>
              <a:t>TP</a:t>
            </a:r>
            <a:endParaRPr lang="fr-FR" sz="1200" b="0" dirty="0">
              <a:solidFill>
                <a:srgbClr val="4D4D4D"/>
              </a:solidFill>
            </a:endParaRPr>
          </a:p>
        </p:txBody>
      </p:sp>
    </p:spTree>
    <p:extLst>
      <p:ext uri="{BB962C8B-B14F-4D97-AF65-F5344CB8AC3E}">
        <p14:creationId xmlns:p14="http://schemas.microsoft.com/office/powerpoint/2010/main" val="2806246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Les </a:t>
            </a:r>
            <a:r>
              <a:rPr lang="fr-CH" dirty="0"/>
              <a:t>Lévites sont invités à venir à Jérusalem pour dédicacer la </a:t>
            </a:r>
            <a:r>
              <a:rPr lang="fr-CH" dirty="0" smtClean="0"/>
              <a:t>muraille.</a:t>
            </a:r>
            <a:endParaRPr lang="fr-FR" dirty="0" smtClean="0"/>
          </a:p>
          <a:p>
            <a:r>
              <a:rPr lang="fr-CH" dirty="0" smtClean="0"/>
              <a:t>Des louanges et des chants montent à l’Eternel.</a:t>
            </a:r>
            <a:endParaRPr lang="fr-FR" dirty="0" smtClean="0"/>
          </a:p>
          <a:p>
            <a:r>
              <a:rPr lang="fr-CH" dirty="0" smtClean="0"/>
              <a:t>Les </a:t>
            </a:r>
            <a:r>
              <a:rPr lang="fr-CH" dirty="0"/>
              <a:t>chants sont </a:t>
            </a:r>
            <a:r>
              <a:rPr lang="fr-CH" dirty="0" smtClean="0"/>
              <a:t>accompagnés</a:t>
            </a:r>
            <a:r>
              <a:rPr lang="fr-FR" dirty="0" smtClean="0"/>
              <a:t> de cymbales, de luths, de harpes.</a:t>
            </a:r>
          </a:p>
          <a:p>
            <a:r>
              <a:rPr lang="fr-CH" dirty="0" smtClean="0"/>
              <a:t>2 chœurs marchent sur la muraille de Jérusalem.</a:t>
            </a:r>
            <a:endParaRPr lang="fr-FR" dirty="0" smtClean="0"/>
          </a:p>
          <a:p>
            <a:r>
              <a:rPr lang="fr-CH" dirty="0" smtClean="0"/>
              <a:t>Ils se retrouvent  dans la Maison de Dieu.</a:t>
            </a:r>
            <a:endParaRPr lang="fr-FR" dirty="0" smtClean="0"/>
          </a:p>
          <a:p>
            <a:pPr lvl="2"/>
            <a:r>
              <a:rPr lang="fr-CH" dirty="0" smtClean="0"/>
              <a:t>On offrit ce jour-là de nombreux sacrifices, et on se livra aux réjouissances, car Dieu avait donné au peuple un grand sujet de joie. Les femmes et les enfants se réjouirent aussi, et les cris de joie de Jérusalem furent entendus au loin. </a:t>
            </a:r>
            <a:r>
              <a:rPr lang="fr-CH" sz="1600" dirty="0" smtClean="0"/>
              <a:t>Néh 12,43</a:t>
            </a:r>
            <a:r>
              <a:rPr lang="fr-CH" dirty="0" smtClean="0"/>
              <a:t>	</a:t>
            </a:r>
            <a:endParaRPr lang="fr-FR" dirty="0" smtClean="0"/>
          </a:p>
        </p:txBody>
      </p:sp>
      <p:sp>
        <p:nvSpPr>
          <p:cNvPr id="3" name="Titre 2"/>
          <p:cNvSpPr>
            <a:spLocks noGrp="1"/>
          </p:cNvSpPr>
          <p:nvPr>
            <p:ph type="title"/>
          </p:nvPr>
        </p:nvSpPr>
        <p:spPr/>
        <p:txBody>
          <a:bodyPr/>
          <a:lstStyle/>
          <a:p>
            <a:r>
              <a:rPr lang="fr-FR" dirty="0" smtClean="0"/>
              <a:t>Dédicace du temple</a:t>
            </a:r>
            <a:endParaRPr lang="fr-FR" dirty="0"/>
          </a:p>
        </p:txBody>
      </p:sp>
    </p:spTree>
    <p:extLst>
      <p:ext uri="{BB962C8B-B14F-4D97-AF65-F5344CB8AC3E}">
        <p14:creationId xmlns:p14="http://schemas.microsoft.com/office/powerpoint/2010/main" val="1979817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La dîme est prélevée auprès du peuple.</a:t>
            </a:r>
            <a:endParaRPr lang="fr-FR" dirty="0" smtClean="0"/>
          </a:p>
          <a:p>
            <a:pPr lvl="2"/>
            <a:r>
              <a:rPr lang="fr-FR" dirty="0" smtClean="0"/>
              <a:t>En ce jour, on établit des hommes ayant la surveillance des chambres qui servaient de magasins pour les offrandes, les prémices et les dîmes. </a:t>
            </a:r>
            <a:r>
              <a:rPr lang="fr-FR" sz="1600" dirty="0" err="1" smtClean="0"/>
              <a:t>Néh</a:t>
            </a:r>
            <a:r>
              <a:rPr lang="fr-FR" sz="1600" dirty="0" smtClean="0"/>
              <a:t> 12,45</a:t>
            </a:r>
            <a:r>
              <a:rPr lang="fr-FR" dirty="0" smtClean="0"/>
              <a:t>	</a:t>
            </a:r>
          </a:p>
        </p:txBody>
      </p:sp>
      <p:pic>
        <p:nvPicPr>
          <p:cNvPr id="4" name="Espace réservé pour une image  3" descr="104705404.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 Box 13"/>
          <p:cNvSpPr txBox="1">
            <a:spLocks noChangeArrowheads="1"/>
          </p:cNvSpPr>
          <p:nvPr/>
        </p:nvSpPr>
        <p:spPr bwMode="auto">
          <a:xfrm>
            <a:off x="8593667" y="6092825"/>
            <a:ext cx="5503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rPr>
              <a:t>TP</a:t>
            </a:r>
            <a:endParaRPr lang="fr-FR" sz="1200" b="0" dirty="0">
              <a:solidFill>
                <a:srgbClr val="4D4D4D"/>
              </a:solidFill>
            </a:endParaRPr>
          </a:p>
        </p:txBody>
      </p:sp>
    </p:spTree>
    <p:extLst>
      <p:ext uri="{BB962C8B-B14F-4D97-AF65-F5344CB8AC3E}">
        <p14:creationId xmlns:p14="http://schemas.microsoft.com/office/powerpoint/2010/main" val="2292247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Néhémie retourne quelques mois à Babylone.</a:t>
            </a:r>
            <a:endParaRPr lang="fr-FR" dirty="0" smtClean="0"/>
          </a:p>
          <a:p>
            <a:r>
              <a:rPr lang="fr-CH" dirty="0" smtClean="0"/>
              <a:t>Durant son absence, un relâchement général s’installe à Jérusalem.</a:t>
            </a:r>
            <a:endParaRPr lang="fr-FR" dirty="0" smtClean="0"/>
          </a:p>
          <a:p>
            <a:r>
              <a:rPr lang="fr-CH" dirty="0" smtClean="0"/>
              <a:t>A son retour, Néhémie remet les choses en place.</a:t>
            </a:r>
            <a:endParaRPr lang="fr-FR" dirty="0" smtClean="0"/>
          </a:p>
          <a:p>
            <a:r>
              <a:rPr lang="fr-CH" u="sng" dirty="0" smtClean="0"/>
              <a:t>1</a:t>
            </a:r>
            <a:r>
              <a:rPr lang="fr-CH" u="sng" baseline="30000" dirty="0" smtClean="0"/>
              <a:t>er</a:t>
            </a:r>
            <a:r>
              <a:rPr lang="fr-CH" u="sng" dirty="0" smtClean="0"/>
              <a:t> relâchement</a:t>
            </a:r>
            <a:r>
              <a:rPr lang="fr-CH" dirty="0" smtClean="0"/>
              <a:t>: </a:t>
            </a:r>
          </a:p>
          <a:p>
            <a:r>
              <a:rPr lang="fr-CH" dirty="0" smtClean="0"/>
              <a:t>Tobija s’installe une chambre dans le temple.</a:t>
            </a:r>
            <a:endParaRPr lang="fr-FR" dirty="0" smtClean="0"/>
          </a:p>
          <a:p>
            <a:r>
              <a:rPr lang="fr-CH" dirty="0" smtClean="0"/>
              <a:t>Mesure prise par Néhémie.</a:t>
            </a:r>
            <a:endParaRPr lang="fr-FR" dirty="0" smtClean="0"/>
          </a:p>
          <a:p>
            <a:pPr lvl="1"/>
            <a:r>
              <a:rPr lang="fr-CH" dirty="0" smtClean="0"/>
              <a:t>La chambre est vidée, purifiée et les objets sacrés remis à leur place.</a:t>
            </a:r>
            <a:endParaRPr lang="fr-FR" dirty="0" smtClean="0"/>
          </a:p>
        </p:txBody>
      </p:sp>
      <p:sp>
        <p:nvSpPr>
          <p:cNvPr id="3" name="Titre 2"/>
          <p:cNvSpPr>
            <a:spLocks noGrp="1"/>
          </p:cNvSpPr>
          <p:nvPr>
            <p:ph type="title"/>
          </p:nvPr>
        </p:nvSpPr>
        <p:spPr/>
        <p:txBody>
          <a:bodyPr/>
          <a:lstStyle/>
          <a:p>
            <a:r>
              <a:rPr lang="fr-FR" dirty="0" smtClean="0"/>
              <a:t>Relâchement du peuple</a:t>
            </a:r>
            <a:endParaRPr lang="fr-FR" dirty="0"/>
          </a:p>
        </p:txBody>
      </p:sp>
    </p:spTree>
    <p:extLst>
      <p:ext uri="{BB962C8B-B14F-4D97-AF65-F5344CB8AC3E}">
        <p14:creationId xmlns:p14="http://schemas.microsoft.com/office/powerpoint/2010/main" val="2803003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u="sng" dirty="0" smtClean="0"/>
              <a:t>2</a:t>
            </a:r>
            <a:r>
              <a:rPr lang="fr-CH" u="sng" baseline="30000" dirty="0" smtClean="0"/>
              <a:t>ème</a:t>
            </a:r>
            <a:r>
              <a:rPr lang="fr-CH" u="sng" dirty="0" smtClean="0"/>
              <a:t> relâchement</a:t>
            </a:r>
            <a:r>
              <a:rPr lang="fr-CH" dirty="0" smtClean="0"/>
              <a:t>: La dîme n’est plus versée</a:t>
            </a:r>
            <a:endParaRPr lang="fr-FR" dirty="0" smtClean="0"/>
          </a:p>
          <a:p>
            <a:r>
              <a:rPr lang="fr-CH" dirty="0" smtClean="0"/>
              <a:t>Néhémie</a:t>
            </a:r>
          </a:p>
          <a:p>
            <a:pPr lvl="1"/>
            <a:r>
              <a:rPr lang="fr-CH" dirty="0"/>
              <a:t>r</a:t>
            </a:r>
            <a:r>
              <a:rPr lang="fr-CH" dirty="0" smtClean="0"/>
              <a:t>éprimande les responsables,</a:t>
            </a:r>
            <a:endParaRPr lang="fr-FR" dirty="0" smtClean="0"/>
          </a:p>
          <a:p>
            <a:pPr lvl="1"/>
            <a:r>
              <a:rPr lang="fr-FR" dirty="0"/>
              <a:t>r</a:t>
            </a:r>
            <a:r>
              <a:rPr lang="fr-CH" dirty="0" smtClean="0"/>
              <a:t>éintroduit le versement de la dîme,</a:t>
            </a:r>
            <a:endParaRPr lang="fr-FR" dirty="0" smtClean="0"/>
          </a:p>
          <a:p>
            <a:pPr lvl="2"/>
            <a:r>
              <a:rPr lang="fr-FR" dirty="0" smtClean="0"/>
              <a:t>Alors tout Juda apporta dans les magasins la dîme du blé, du moût et de l'huile. Je confiai la surveillance des magasins à </a:t>
            </a:r>
            <a:r>
              <a:rPr lang="fr-FR" dirty="0" err="1" smtClean="0"/>
              <a:t>Schélémia</a:t>
            </a:r>
            <a:r>
              <a:rPr lang="fr-FR" dirty="0" smtClean="0"/>
              <a:t>, le sacrificateur, à </a:t>
            </a:r>
            <a:r>
              <a:rPr lang="fr-FR" dirty="0" err="1" smtClean="0"/>
              <a:t>Tsadok</a:t>
            </a:r>
            <a:r>
              <a:rPr lang="fr-FR" dirty="0" smtClean="0"/>
              <a:t>, … et à </a:t>
            </a:r>
            <a:r>
              <a:rPr lang="fr-FR" dirty="0" err="1" smtClean="0"/>
              <a:t>Pedaja</a:t>
            </a:r>
            <a:r>
              <a:rPr lang="fr-FR" dirty="0" smtClean="0"/>
              <a:t>, … et je leur adjoignis </a:t>
            </a:r>
            <a:r>
              <a:rPr lang="fr-FR" dirty="0" err="1" smtClean="0"/>
              <a:t>Hanan</a:t>
            </a:r>
            <a:r>
              <a:rPr lang="fr-FR" dirty="0" smtClean="0"/>
              <a:t>, fils de </a:t>
            </a:r>
            <a:r>
              <a:rPr lang="fr-FR" dirty="0" err="1" smtClean="0"/>
              <a:t>Zaccur</a:t>
            </a:r>
            <a:r>
              <a:rPr lang="fr-FR" dirty="0" smtClean="0"/>
              <a:t>, fils de </a:t>
            </a:r>
            <a:r>
              <a:rPr lang="fr-FR" dirty="0" err="1" smtClean="0"/>
              <a:t>Matthania</a:t>
            </a:r>
            <a:r>
              <a:rPr lang="fr-FR" dirty="0" smtClean="0"/>
              <a:t>, car ils avaient la réputation d'être fidèles. Ils furent chargés de faire les distributions à leurs frères. </a:t>
            </a:r>
            <a:r>
              <a:rPr lang="fr-FR" sz="1600" dirty="0" err="1" smtClean="0"/>
              <a:t>Néh</a:t>
            </a:r>
            <a:r>
              <a:rPr lang="fr-FR" sz="1600" dirty="0" smtClean="0"/>
              <a:t> 13,13</a:t>
            </a:r>
          </a:p>
        </p:txBody>
      </p:sp>
      <p:sp>
        <p:nvSpPr>
          <p:cNvPr id="3" name="Titre 2"/>
          <p:cNvSpPr>
            <a:spLocks noGrp="1"/>
          </p:cNvSpPr>
          <p:nvPr>
            <p:ph type="title" idx="4294967295"/>
          </p:nvPr>
        </p:nvSpPr>
        <p:spPr>
          <a:xfrm>
            <a:off x="0" y="217488"/>
            <a:ext cx="6154738" cy="563562"/>
          </a:xfrm>
          <a:prstGeom prst="rect">
            <a:avLst/>
          </a:prstGeom>
        </p:spPr>
        <p:txBody>
          <a:bodyPr/>
          <a:lstStyle/>
          <a:p>
            <a:r>
              <a:rPr lang="fr-FR" dirty="0" smtClean="0"/>
              <a:t>Relâchement du peuple</a:t>
            </a:r>
            <a:endParaRPr lang="fr-FR" dirty="0"/>
          </a:p>
        </p:txBody>
      </p:sp>
    </p:spTree>
    <p:extLst>
      <p:ext uri="{BB962C8B-B14F-4D97-AF65-F5344CB8AC3E}">
        <p14:creationId xmlns:p14="http://schemas.microsoft.com/office/powerpoint/2010/main" val="1469512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u="sng" dirty="0" smtClean="0"/>
              <a:t>3</a:t>
            </a:r>
            <a:r>
              <a:rPr lang="fr-CH" u="sng" baseline="30000" dirty="0" smtClean="0"/>
              <a:t>ème</a:t>
            </a:r>
            <a:r>
              <a:rPr lang="fr-CH" u="sng" dirty="0" smtClean="0"/>
              <a:t> relâchement</a:t>
            </a:r>
            <a:r>
              <a:rPr lang="fr-CH" dirty="0" smtClean="0"/>
              <a:t>: </a:t>
            </a:r>
          </a:p>
          <a:p>
            <a:r>
              <a:rPr lang="fr-CH" dirty="0" smtClean="0"/>
              <a:t>le sabbat n’est plus observé.</a:t>
            </a:r>
            <a:endParaRPr lang="fr-FR" dirty="0" smtClean="0"/>
          </a:p>
          <a:p>
            <a:pPr lvl="2"/>
            <a:r>
              <a:rPr lang="fr-FR" dirty="0" smtClean="0"/>
              <a:t>Il y avait aussi des </a:t>
            </a:r>
            <a:r>
              <a:rPr lang="fr-FR" dirty="0" err="1" smtClean="0"/>
              <a:t>Tyriens</a:t>
            </a:r>
            <a:r>
              <a:rPr lang="fr-FR" dirty="0" smtClean="0"/>
              <a:t>, installés là, qui apportaient du poisson … et qui les vendaient aux Judéens, et ce à Jérusalem, le jour du sabbat. </a:t>
            </a:r>
            <a:r>
              <a:rPr lang="fr-FR" sz="1600" dirty="0" err="1" smtClean="0"/>
              <a:t>Néh</a:t>
            </a:r>
            <a:r>
              <a:rPr lang="fr-FR" sz="1600" dirty="0" smtClean="0"/>
              <a:t> 13,16</a:t>
            </a:r>
            <a:r>
              <a:rPr lang="fr-FR" dirty="0" smtClean="0"/>
              <a:t>	</a:t>
            </a:r>
          </a:p>
        </p:txBody>
      </p:sp>
      <p:pic>
        <p:nvPicPr>
          <p:cNvPr id="5" name="Espace réservé pour une image  4" descr="95928065.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re 2"/>
          <p:cNvSpPr>
            <a:spLocks noGrp="1"/>
          </p:cNvSpPr>
          <p:nvPr>
            <p:ph type="title" idx="4294967295"/>
          </p:nvPr>
        </p:nvSpPr>
        <p:spPr>
          <a:xfrm>
            <a:off x="0" y="217488"/>
            <a:ext cx="6154738" cy="563562"/>
          </a:xfrm>
          <a:prstGeom prst="rect">
            <a:avLst/>
          </a:prstGeom>
        </p:spPr>
        <p:txBody>
          <a:bodyPr/>
          <a:lstStyle/>
          <a:p>
            <a:r>
              <a:rPr lang="fr-FR" dirty="0" smtClean="0"/>
              <a:t>Relâchement du peuple</a:t>
            </a:r>
            <a:endParaRPr lang="fr-FR" dirty="0"/>
          </a:p>
        </p:txBody>
      </p:sp>
      <p:sp>
        <p:nvSpPr>
          <p:cNvPr id="6" name="Text Box 13"/>
          <p:cNvSpPr txBox="1">
            <a:spLocks noChangeArrowheads="1"/>
          </p:cNvSpPr>
          <p:nvPr/>
        </p:nvSpPr>
        <p:spPr bwMode="auto">
          <a:xfrm>
            <a:off x="8593667" y="6092825"/>
            <a:ext cx="5503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rPr>
              <a:t>TP</a:t>
            </a:r>
            <a:endParaRPr lang="fr-FR" sz="1200" b="0" dirty="0">
              <a:solidFill>
                <a:srgbClr val="4D4D4D"/>
              </a:solidFill>
            </a:endParaRPr>
          </a:p>
        </p:txBody>
      </p:sp>
    </p:spTree>
    <p:extLst>
      <p:ext uri="{BB962C8B-B14F-4D97-AF65-F5344CB8AC3E}">
        <p14:creationId xmlns:p14="http://schemas.microsoft.com/office/powerpoint/2010/main" val="1299085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Néhémie prend les mesures suivantes:</a:t>
            </a:r>
            <a:endParaRPr lang="fr-FR" dirty="0" smtClean="0"/>
          </a:p>
          <a:p>
            <a:pPr lvl="1"/>
            <a:r>
              <a:rPr lang="fr-CH" dirty="0" smtClean="0"/>
              <a:t>Avertissement,</a:t>
            </a:r>
            <a:endParaRPr lang="fr-FR" dirty="0" smtClean="0"/>
          </a:p>
          <a:p>
            <a:pPr lvl="1"/>
            <a:r>
              <a:rPr lang="fr-CH" dirty="0" smtClean="0"/>
              <a:t>Les portes de la ville sont fermées durant le sabbat.</a:t>
            </a:r>
            <a:endParaRPr lang="fr-FR" dirty="0" smtClean="0"/>
          </a:p>
          <a:p>
            <a:pPr lvl="1"/>
            <a:r>
              <a:rPr lang="fr-CH" dirty="0" smtClean="0"/>
              <a:t>Menaces d’arrestations.</a:t>
            </a:r>
            <a:endParaRPr lang="fr-FR" dirty="0" smtClean="0"/>
          </a:p>
        </p:txBody>
      </p:sp>
      <p:pic>
        <p:nvPicPr>
          <p:cNvPr id="5" name="Espace réservé pour une image  4" descr="99319979.jpg"/>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2509" y="3951663"/>
            <a:ext cx="9141491" cy="2911474"/>
          </a:xfrm>
        </p:spPr>
      </p:pic>
      <p:sp>
        <p:nvSpPr>
          <p:cNvPr id="3" name="Titre 2"/>
          <p:cNvSpPr>
            <a:spLocks noGrp="1"/>
          </p:cNvSpPr>
          <p:nvPr>
            <p:ph type="title" idx="4294967295"/>
          </p:nvPr>
        </p:nvSpPr>
        <p:spPr>
          <a:xfrm>
            <a:off x="0" y="217488"/>
            <a:ext cx="6154738" cy="563562"/>
          </a:xfrm>
          <a:prstGeom prst="rect">
            <a:avLst/>
          </a:prstGeom>
        </p:spPr>
        <p:txBody>
          <a:bodyPr/>
          <a:lstStyle/>
          <a:p>
            <a:r>
              <a:rPr lang="fr-FR" dirty="0" smtClean="0"/>
              <a:t>Relâchement du peuple</a:t>
            </a:r>
            <a:endParaRPr lang="fr-FR" dirty="0"/>
          </a:p>
        </p:txBody>
      </p:sp>
      <p:sp>
        <p:nvSpPr>
          <p:cNvPr id="6" name="Text Box 13"/>
          <p:cNvSpPr txBox="1">
            <a:spLocks noChangeArrowheads="1"/>
          </p:cNvSpPr>
          <p:nvPr/>
        </p:nvSpPr>
        <p:spPr bwMode="auto">
          <a:xfrm>
            <a:off x="8655317" y="6585985"/>
            <a:ext cx="5503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4D4D4D"/>
                </a:solidFill>
              </a:rPr>
              <a:t>TP</a:t>
            </a:r>
            <a:endParaRPr lang="fr-FR" sz="1200" b="0" dirty="0">
              <a:solidFill>
                <a:srgbClr val="4D4D4D"/>
              </a:solidFill>
            </a:endParaRPr>
          </a:p>
        </p:txBody>
      </p:sp>
    </p:spTree>
    <p:extLst>
      <p:ext uri="{BB962C8B-B14F-4D97-AF65-F5344CB8AC3E}">
        <p14:creationId xmlns:p14="http://schemas.microsoft.com/office/powerpoint/2010/main" val="3565163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u="sng" dirty="0" smtClean="0"/>
              <a:t>4</a:t>
            </a:r>
            <a:r>
              <a:rPr lang="fr-CH" u="sng" baseline="30000" dirty="0" smtClean="0"/>
              <a:t>ème</a:t>
            </a:r>
            <a:r>
              <a:rPr lang="fr-CH" u="sng" dirty="0" smtClean="0"/>
              <a:t> relâchement</a:t>
            </a:r>
            <a:r>
              <a:rPr lang="fr-CH" dirty="0" smtClean="0"/>
              <a:t>: </a:t>
            </a:r>
          </a:p>
          <a:p>
            <a:r>
              <a:rPr lang="fr-CH" dirty="0" smtClean="0"/>
              <a:t>les juifs épousent des femmes étrangères.</a:t>
            </a:r>
            <a:endParaRPr lang="fr-FR" dirty="0" smtClean="0"/>
          </a:p>
          <a:p>
            <a:r>
              <a:rPr lang="fr-CH" dirty="0" smtClean="0"/>
              <a:t>Mesures prises:</a:t>
            </a:r>
            <a:endParaRPr lang="fr-FR" dirty="0" smtClean="0"/>
          </a:p>
          <a:p>
            <a:pPr lvl="1"/>
            <a:r>
              <a:rPr lang="fr-CH" dirty="0" smtClean="0"/>
              <a:t>Remontrances,</a:t>
            </a:r>
            <a:endParaRPr lang="fr-FR" dirty="0" smtClean="0"/>
          </a:p>
          <a:p>
            <a:pPr lvl="1"/>
            <a:r>
              <a:rPr lang="fr-CH" dirty="0" smtClean="0"/>
              <a:t>Châtiments.</a:t>
            </a:r>
            <a:endParaRPr lang="fr-FR" dirty="0" smtClean="0"/>
          </a:p>
          <a:p>
            <a:pPr lvl="2"/>
            <a:r>
              <a:rPr lang="fr-FR" dirty="0" smtClean="0"/>
              <a:t>… je vis des Juifs qui avaient pris des femmes </a:t>
            </a:r>
            <a:r>
              <a:rPr lang="fr-FR" dirty="0" err="1" smtClean="0"/>
              <a:t>asdodiennes</a:t>
            </a:r>
            <a:r>
              <a:rPr lang="fr-FR" dirty="0" smtClean="0"/>
              <a:t>, ammonites, moabites. La moitié de leurs fils parlaient l'</a:t>
            </a:r>
            <a:r>
              <a:rPr lang="fr-FR" dirty="0" err="1" smtClean="0"/>
              <a:t>asdodien</a:t>
            </a:r>
            <a:r>
              <a:rPr lang="fr-FR" dirty="0" smtClean="0"/>
              <a:t>, et ne savaient pas parler l'hébreu; … Je leur fis des réprimandes, et je les maudis; j'en frappai quelques-uns, je leur arrachai les cheveux, et je les fis jurer au nom de Dieu, en disant: Vous ne donnerez pas vos filles à leurs fils, et vous ne prendrez leurs filles ni pour vos fils ni pour vous. </a:t>
            </a:r>
            <a:r>
              <a:rPr lang="fr-FR" sz="1600" dirty="0" err="1" smtClean="0"/>
              <a:t>Néh</a:t>
            </a:r>
            <a:r>
              <a:rPr lang="fr-FR" sz="1600" dirty="0" smtClean="0"/>
              <a:t> 13,23</a:t>
            </a:r>
          </a:p>
        </p:txBody>
      </p:sp>
    </p:spTree>
    <p:extLst>
      <p:ext uri="{BB962C8B-B14F-4D97-AF65-F5344CB8AC3E}">
        <p14:creationId xmlns:p14="http://schemas.microsoft.com/office/powerpoint/2010/main" val="1905653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Comme Néhémie, nous avons bien du travail à effectuer pour le Seigneur parmi les croyants:</a:t>
            </a:r>
            <a:endParaRPr lang="fr-FR" dirty="0" smtClean="0"/>
          </a:p>
          <a:p>
            <a:r>
              <a:rPr lang="fr-CH" dirty="0" smtClean="0"/>
              <a:t>Par exemple:</a:t>
            </a:r>
            <a:endParaRPr lang="fr-FR" dirty="0" smtClean="0"/>
          </a:p>
          <a:p>
            <a:pPr lvl="1"/>
            <a:r>
              <a:rPr lang="fr-CH" dirty="0" smtClean="0"/>
              <a:t>Mettre chacun à son poste,</a:t>
            </a:r>
            <a:endParaRPr lang="fr-FR" dirty="0" smtClean="0"/>
          </a:p>
          <a:p>
            <a:pPr lvl="1"/>
            <a:r>
              <a:rPr lang="fr-CH" dirty="0" smtClean="0"/>
              <a:t>Motiver chacun à lire la bible et la mettre en pratique.</a:t>
            </a:r>
            <a:endParaRPr lang="fr-FR" dirty="0" smtClean="0"/>
          </a:p>
          <a:p>
            <a:pPr lvl="1"/>
            <a:r>
              <a:rPr lang="fr-CH" dirty="0" smtClean="0"/>
              <a:t>Réveiller les consciences endormies.</a:t>
            </a:r>
            <a:endParaRPr lang="fr-FR" dirty="0" smtClean="0"/>
          </a:p>
          <a:p>
            <a:pPr lvl="1"/>
            <a:r>
              <a:rPr lang="fr-CH" dirty="0" smtClean="0"/>
              <a:t>Encourager à donner pour le Seigneur</a:t>
            </a:r>
            <a:r>
              <a:rPr lang="fr-FR" dirty="0"/>
              <a:t> </a:t>
            </a:r>
            <a:r>
              <a:rPr lang="fr-CH" dirty="0" smtClean="0"/>
              <a:t>du temps</a:t>
            </a:r>
            <a:r>
              <a:rPr lang="fr-FR" dirty="0" smtClean="0"/>
              <a:t>, </a:t>
            </a:r>
            <a:r>
              <a:rPr lang="fr-CH" dirty="0" smtClean="0"/>
              <a:t>de l’argent.</a:t>
            </a:r>
            <a:endParaRPr lang="fr-FR" dirty="0" smtClean="0"/>
          </a:p>
          <a:p>
            <a:r>
              <a:rPr lang="fr-CH" dirty="0" smtClean="0"/>
              <a:t>Pour toutes ces améliorations, pensons à nous-mêmes en premier!</a:t>
            </a:r>
            <a:endParaRPr lang="fr-FR" dirty="0" smtClean="0"/>
          </a:p>
        </p:txBody>
      </p:sp>
      <p:sp>
        <p:nvSpPr>
          <p:cNvPr id="3" name="Titre 2"/>
          <p:cNvSpPr>
            <a:spLocks noGrp="1"/>
          </p:cNvSpPr>
          <p:nvPr>
            <p:ph type="title"/>
          </p:nvPr>
        </p:nvSpPr>
        <p:spPr>
          <a:prstGeom prst="rect">
            <a:avLst/>
          </a:prstGeom>
        </p:spPr>
        <p:txBody>
          <a:bodyPr/>
          <a:lstStyle/>
          <a:p>
            <a:r>
              <a:rPr lang="fr-FR" dirty="0" smtClean="0"/>
              <a:t>conclusion</a:t>
            </a:r>
            <a:endParaRPr lang="fr-FR" dirty="0"/>
          </a:p>
        </p:txBody>
      </p:sp>
    </p:spTree>
    <p:extLst>
      <p:ext uri="{BB962C8B-B14F-4D97-AF65-F5344CB8AC3E}">
        <p14:creationId xmlns:p14="http://schemas.microsoft.com/office/powerpoint/2010/main" val="495665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Néhemie reçoit la visite de son frère Hanani.</a:t>
            </a:r>
            <a:endParaRPr lang="fr-FR" dirty="0"/>
          </a:p>
          <a:p>
            <a:pPr lvl="2"/>
            <a:r>
              <a:rPr lang="fr-FR" dirty="0" err="1"/>
              <a:t>Hanani</a:t>
            </a:r>
            <a:r>
              <a:rPr lang="fr-FR" dirty="0"/>
              <a:t>, l'un de mes frères, et quelques hommes arrivèrent de Juda. Je les questionnai au sujet des Juifs réchappés qui étaient restés de la captivité, et au sujet de Jérusalem. </a:t>
            </a:r>
          </a:p>
          <a:p>
            <a:r>
              <a:rPr lang="fr-FR" dirty="0"/>
              <a:t>Ils lui répondent: </a:t>
            </a:r>
          </a:p>
          <a:p>
            <a:pPr lvl="2"/>
            <a:r>
              <a:rPr lang="fr-FR" dirty="0"/>
              <a:t>Ceux qui sont restés de la captivité sont là dans la province, au comble du malheur et de l'opprobre ; les murailles de Jérusalem sont en ruines, et ses portes sont consumées par le feu</a:t>
            </a:r>
            <a:r>
              <a:rPr lang="fr-FR" dirty="0" smtClean="0"/>
              <a:t>. </a:t>
            </a:r>
            <a:r>
              <a:rPr lang="fr-FR" sz="1600" dirty="0" err="1" smtClean="0"/>
              <a:t>Néh</a:t>
            </a:r>
            <a:r>
              <a:rPr lang="fr-FR" sz="1600" dirty="0" smtClean="0"/>
              <a:t> </a:t>
            </a:r>
            <a:r>
              <a:rPr lang="fr-FR" sz="1600" dirty="0"/>
              <a:t>1,2</a:t>
            </a:r>
          </a:p>
          <a:p>
            <a:r>
              <a:rPr lang="fr-CH" dirty="0"/>
              <a:t>La muraille protège la ville contre les ennemis.</a:t>
            </a:r>
            <a:endParaRPr lang="fr-FR" dirty="0"/>
          </a:p>
          <a:p>
            <a:r>
              <a:rPr lang="fr-CH" dirty="0"/>
              <a:t>Les portes de la ville étaient les lieux où on jugeait. </a:t>
            </a:r>
            <a:endParaRPr lang="fr-FR" dirty="0"/>
          </a:p>
          <a:p>
            <a:pPr lvl="1"/>
            <a:r>
              <a:rPr lang="fr-CH" dirty="0"/>
              <a:t>La justice n’était plus rendue</a:t>
            </a:r>
            <a:r>
              <a:rPr lang="fr-CH" dirty="0" smtClean="0"/>
              <a:t>.</a:t>
            </a:r>
            <a:endParaRPr lang="fr-FR" dirty="0"/>
          </a:p>
        </p:txBody>
      </p:sp>
      <p:sp>
        <p:nvSpPr>
          <p:cNvPr id="4" name="Titre 3"/>
          <p:cNvSpPr>
            <a:spLocks noGrp="1"/>
          </p:cNvSpPr>
          <p:nvPr>
            <p:ph type="title"/>
          </p:nvPr>
        </p:nvSpPr>
        <p:spPr/>
        <p:txBody>
          <a:bodyPr/>
          <a:lstStyle/>
          <a:p>
            <a:r>
              <a:rPr lang="fr-FR" dirty="0" smtClean="0"/>
              <a:t>Vie de Néhémie à Suze</a:t>
            </a:r>
            <a:endParaRPr lang="fr-FR" dirty="0"/>
          </a:p>
        </p:txBody>
      </p:sp>
    </p:spTree>
    <p:extLst>
      <p:ext uri="{BB962C8B-B14F-4D97-AF65-F5344CB8AC3E}">
        <p14:creationId xmlns:p14="http://schemas.microsoft.com/office/powerpoint/2010/main" val="1268117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Fotolia_11866232_Subscription_L.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0" y="3892550"/>
            <a:ext cx="9144000" cy="2976563"/>
          </a:xfrm>
        </p:spPr>
      </p:pic>
      <p:sp>
        <p:nvSpPr>
          <p:cNvPr id="3" name="Espace réservé du texte 2"/>
          <p:cNvSpPr>
            <a:spLocks noGrp="1"/>
          </p:cNvSpPr>
          <p:nvPr>
            <p:ph type="body" sz="quarter" idx="12"/>
          </p:nvPr>
        </p:nvSpPr>
        <p:spPr/>
        <p:txBody>
          <a:bodyPr/>
          <a:lstStyle/>
          <a:p>
            <a:r>
              <a:rPr lang="fr-CH" dirty="0"/>
              <a:t>Ne nous concentrons pas seulement sur notre église.</a:t>
            </a:r>
            <a:endParaRPr lang="fr-FR" dirty="0"/>
          </a:p>
          <a:p>
            <a:r>
              <a:rPr lang="fr-CH" dirty="0"/>
              <a:t>De nombreuses personnes attendent qu'on leur parle de Jésus, ne l'oublions pas!</a:t>
            </a:r>
            <a:endParaRPr lang="fr-FR" dirty="0"/>
          </a:p>
          <a:p>
            <a:endParaRPr lang="fr-FR" dirty="0"/>
          </a:p>
        </p:txBody>
      </p:sp>
      <p:sp>
        <p:nvSpPr>
          <p:cNvPr id="4" name="Titre 3"/>
          <p:cNvSpPr>
            <a:spLocks noGrp="1"/>
          </p:cNvSpPr>
          <p:nvPr>
            <p:ph type="title"/>
          </p:nvPr>
        </p:nvSpPr>
        <p:spPr/>
        <p:txBody>
          <a:bodyPr/>
          <a:lstStyle/>
          <a:p>
            <a:r>
              <a:rPr lang="fr-FR" dirty="0"/>
              <a:t>C</a:t>
            </a:r>
            <a:r>
              <a:rPr lang="fr-FR" dirty="0" smtClean="0"/>
              <a:t>onclusion</a:t>
            </a:r>
            <a:endParaRPr lang="fr-FR" dirty="0"/>
          </a:p>
        </p:txBody>
      </p:sp>
    </p:spTree>
    <p:extLst>
      <p:ext uri="{BB962C8B-B14F-4D97-AF65-F5344CB8AC3E}">
        <p14:creationId xmlns:p14="http://schemas.microsoft.com/office/powerpoint/2010/main" val="230188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a:xfrm>
            <a:off x="161925" y="406400"/>
            <a:ext cx="8786813" cy="5824538"/>
          </a:xfrm>
        </p:spPr>
        <p:txBody>
          <a:bodyPr/>
          <a:lstStyle/>
          <a:p>
            <a:pPr>
              <a:defRPr/>
            </a:pPr>
            <a:endParaRPr lang="fr-FR" dirty="0" smtClean="0"/>
          </a:p>
          <a:p>
            <a:pPr>
              <a:defRPr/>
            </a:pPr>
            <a:endParaRPr lang="fr-FR" dirty="0"/>
          </a:p>
        </p:txBody>
      </p:sp>
      <p:sp>
        <p:nvSpPr>
          <p:cNvPr id="172034" name="Rectangle 5"/>
          <p:cNvSpPr>
            <a:spLocks noChangeArrowheads="1"/>
          </p:cNvSpPr>
          <p:nvPr/>
        </p:nvSpPr>
        <p:spPr bwMode="auto">
          <a:xfrm>
            <a:off x="230188" y="4811713"/>
            <a:ext cx="8739187"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H" sz="1200" dirty="0">
                <a:solidFill>
                  <a:srgbClr val="4D4D4D"/>
                </a:solidFill>
                <a:latin typeface="Arial" charset="0"/>
              </a:rPr>
              <a:t>Version: Segond 21</a:t>
            </a:r>
          </a:p>
          <a:p>
            <a:r>
              <a:rPr lang="fr-CH" sz="1200" dirty="0">
                <a:solidFill>
                  <a:srgbClr val="4D4D4D"/>
                </a:solidFill>
                <a:latin typeface="Arial" charset="0"/>
              </a:rPr>
              <a:t>Les images portant les mentions FO, TP, ISP et PL ont été achetées sur les sites fotolia.com, thinkstockphotos.fr, istockphoto.com et biblelieux.com; elles ne peuvent pas être utilisées dans un autre cadre que les présentations  se trouvant sur panorama-bible.ch. </a:t>
            </a:r>
          </a:p>
          <a:p>
            <a:r>
              <a:rPr lang="fr-CH" sz="1200" dirty="0">
                <a:solidFill>
                  <a:srgbClr val="4D4D4D"/>
                </a:solidFill>
                <a:latin typeface="Arial" charset="0"/>
              </a:rPr>
              <a:t>Lors de présentations de ce sujet, il n’est pas autorisé de rajouter ou de modifier les commentaires écrits sur fond bleu. Si vous pensez qu’une modification d’un texte est nécessaire, merci de bien voloir écrire à </a:t>
            </a:r>
            <a:r>
              <a:rPr lang="fr-CH" sz="1200" dirty="0">
                <a:solidFill>
                  <a:srgbClr val="4D4D4D"/>
                </a:solidFill>
                <a:latin typeface="Arial" charset="0"/>
                <a:hlinkClick r:id="rId2"/>
              </a:rPr>
              <a:t>info@panorama-bible.ch</a:t>
            </a:r>
            <a:endParaRPr lang="fr-CH" sz="1200" dirty="0">
              <a:solidFill>
                <a:srgbClr val="4D4D4D"/>
              </a:solidFill>
              <a:latin typeface="Arial" charset="0"/>
            </a:endParaRPr>
          </a:p>
          <a:p>
            <a:endParaRPr lang="fr-FR" sz="1200" dirty="0">
              <a:solidFill>
                <a:srgbClr val="4D4D4D"/>
              </a:solidFill>
              <a:latin typeface="Arial" charset="0"/>
            </a:endParaRPr>
          </a:p>
        </p:txBody>
      </p:sp>
    </p:spTree>
    <p:extLst>
      <p:ext uri="{BB962C8B-B14F-4D97-AF65-F5344CB8AC3E}">
        <p14:creationId xmlns:p14="http://schemas.microsoft.com/office/powerpoint/2010/main" val="4073633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1066799"/>
            <a:ext cx="5793236" cy="4944535"/>
          </a:xfrm>
        </p:spPr>
        <p:txBody>
          <a:bodyPr/>
          <a:lstStyle/>
          <a:p>
            <a:r>
              <a:rPr lang="fr-CH" dirty="0"/>
              <a:t>Quand il entend ces paroles, Néhémie</a:t>
            </a:r>
            <a:endParaRPr lang="fr-FR" dirty="0"/>
          </a:p>
          <a:p>
            <a:pPr lvl="1"/>
            <a:r>
              <a:rPr lang="fr-CH" dirty="0"/>
              <a:t>jeûne, pleure, mène deuil,</a:t>
            </a:r>
            <a:endParaRPr lang="fr-FR" dirty="0"/>
          </a:p>
          <a:p>
            <a:pPr lvl="1"/>
            <a:r>
              <a:rPr lang="fr-CH" dirty="0"/>
              <a:t>prie l'Eternel jour et nuit.</a:t>
            </a:r>
            <a:endParaRPr lang="fr-FR" dirty="0"/>
          </a:p>
          <a:p>
            <a:r>
              <a:rPr lang="fr-CH" dirty="0" smtClean="0"/>
              <a:t>Il </a:t>
            </a:r>
            <a:r>
              <a:rPr lang="fr-CH" dirty="0"/>
              <a:t>attend la réponse de Dieu à ses prières.</a:t>
            </a:r>
            <a:endParaRPr lang="fr-FR" dirty="0"/>
          </a:p>
          <a:p>
            <a:r>
              <a:rPr lang="fr-CH" dirty="0" smtClean="0"/>
              <a:t>Celle-ci lui parvient 4 </a:t>
            </a:r>
            <a:r>
              <a:rPr lang="fr-CH" dirty="0"/>
              <a:t>mois plus tard.</a:t>
            </a:r>
            <a:endParaRPr lang="fr-FR" dirty="0"/>
          </a:p>
          <a:p>
            <a:r>
              <a:rPr lang="fr-CH" dirty="0"/>
              <a:t>Il se trouve devant le roi.</a:t>
            </a:r>
            <a:endParaRPr lang="fr-FR" dirty="0"/>
          </a:p>
          <a:p>
            <a:r>
              <a:rPr lang="fr-FR" dirty="0"/>
              <a:t>Il lui verse le vin</a:t>
            </a:r>
            <a:r>
              <a:rPr lang="fr-FR" dirty="0" smtClean="0"/>
              <a:t>.</a:t>
            </a:r>
            <a:endParaRPr lang="fr-FR" dirty="0"/>
          </a:p>
        </p:txBody>
      </p:sp>
      <p:pic>
        <p:nvPicPr>
          <p:cNvPr id="4" name="Espace réservé pour une image  3" descr="UNADJUSTEDNONRAW_thumb_567.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23334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787095"/>
            <a:ext cx="8787267" cy="5172605"/>
          </a:xfrm>
        </p:spPr>
        <p:txBody>
          <a:bodyPr/>
          <a:lstStyle/>
          <a:p>
            <a:r>
              <a:rPr lang="fr-FR" dirty="0"/>
              <a:t>Le roi remarque la tristesse de Néhémie. </a:t>
            </a:r>
          </a:p>
          <a:p>
            <a:r>
              <a:rPr lang="fr-FR" dirty="0"/>
              <a:t>Il lui demande : </a:t>
            </a:r>
          </a:p>
          <a:p>
            <a:pPr lvl="2"/>
            <a:r>
              <a:rPr lang="fr-FR" dirty="0"/>
              <a:t>Pourquoi as-tu mauvaise mine? Tu n'es pourtant pas malade! Ce ne peut être qu'une peine de cœur! </a:t>
            </a:r>
            <a:r>
              <a:rPr lang="fr-FR" sz="1600" dirty="0" err="1"/>
              <a:t>Néh</a:t>
            </a:r>
            <a:r>
              <a:rPr lang="fr-FR" sz="1600" dirty="0"/>
              <a:t> 2,2</a:t>
            </a:r>
          </a:p>
          <a:p>
            <a:r>
              <a:rPr lang="fr-FR" dirty="0" smtClean="0"/>
              <a:t>Néhémie </a:t>
            </a:r>
            <a:r>
              <a:rPr lang="fr-FR" dirty="0"/>
              <a:t>a extrêmement peur</a:t>
            </a:r>
            <a:r>
              <a:rPr lang="fr-FR" dirty="0" smtClean="0"/>
              <a:t>.</a:t>
            </a:r>
            <a:endParaRPr lang="fr-FR" dirty="0"/>
          </a:p>
          <a:p>
            <a:pPr lvl="1"/>
            <a:r>
              <a:rPr lang="fr-CH" dirty="0"/>
              <a:t>Le vin est synonyme de </a:t>
            </a:r>
            <a:r>
              <a:rPr lang="fr-CH" dirty="0" smtClean="0"/>
              <a:t>joie.</a:t>
            </a:r>
            <a:r>
              <a:rPr lang="fr-FR" dirty="0"/>
              <a:t> </a:t>
            </a:r>
            <a:r>
              <a:rPr lang="fr-CH" dirty="0" smtClean="0"/>
              <a:t>La </a:t>
            </a:r>
            <a:r>
              <a:rPr lang="fr-CH" dirty="0"/>
              <a:t>tristesse est incompatible avec sa </a:t>
            </a:r>
            <a:r>
              <a:rPr lang="fr-CH" dirty="0" smtClean="0"/>
              <a:t>fonction, il </a:t>
            </a:r>
            <a:r>
              <a:rPr lang="fr-CH" dirty="0"/>
              <a:t>aurait pu être exécuté</a:t>
            </a:r>
            <a:r>
              <a:rPr lang="fr-CH" dirty="0" smtClean="0"/>
              <a:t>!</a:t>
            </a:r>
            <a:endParaRPr lang="fr-FR" dirty="0"/>
          </a:p>
        </p:txBody>
      </p:sp>
      <p:pic>
        <p:nvPicPr>
          <p:cNvPr id="5" name="Espace réservé pour une image  4"/>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l="-243"/>
          <a:stretch/>
        </p:blipFill>
        <p:spPr>
          <a:xfrm>
            <a:off x="-22150" y="4142540"/>
            <a:ext cx="9166150" cy="2743156"/>
          </a:xfrm>
        </p:spPr>
      </p:pic>
      <p:sp>
        <p:nvSpPr>
          <p:cNvPr id="6" name="Text Box 13"/>
          <p:cNvSpPr txBox="1">
            <a:spLocks noChangeArrowheads="1"/>
          </p:cNvSpPr>
          <p:nvPr/>
        </p:nvSpPr>
        <p:spPr bwMode="auto">
          <a:xfrm>
            <a:off x="8551686" y="6564406"/>
            <a:ext cx="7951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FO</a:t>
            </a:r>
            <a:endParaRPr lang="fr-FR" sz="1200" b="0" dirty="0">
              <a:latin typeface="+mj-lt"/>
            </a:endParaRPr>
          </a:p>
        </p:txBody>
      </p:sp>
    </p:spTree>
    <p:extLst>
      <p:ext uri="{BB962C8B-B14F-4D97-AF65-F5344CB8AC3E}">
        <p14:creationId xmlns:p14="http://schemas.microsoft.com/office/powerpoint/2010/main" val="653180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972030"/>
            <a:ext cx="8787267" cy="5172605"/>
          </a:xfrm>
        </p:spPr>
        <p:txBody>
          <a:bodyPr/>
          <a:lstStyle/>
          <a:p>
            <a:r>
              <a:rPr lang="fr-FR" dirty="0" smtClean="0"/>
              <a:t>Néhémie </a:t>
            </a:r>
            <a:r>
              <a:rPr lang="fr-FR" dirty="0"/>
              <a:t>expose sa requête au </a:t>
            </a:r>
            <a:r>
              <a:rPr lang="fr-FR" dirty="0" smtClean="0"/>
              <a:t>roi. </a:t>
            </a:r>
          </a:p>
          <a:p>
            <a:r>
              <a:rPr lang="fr-FR" dirty="0" smtClean="0"/>
              <a:t>Il </a:t>
            </a:r>
            <a:r>
              <a:rPr lang="fr-FR" dirty="0"/>
              <a:t>lui parle des ruines de Jérusalem</a:t>
            </a:r>
            <a:r>
              <a:rPr lang="fr-FR" dirty="0" smtClean="0"/>
              <a:t>.</a:t>
            </a:r>
          </a:p>
          <a:p>
            <a:r>
              <a:rPr lang="fr-FR" dirty="0"/>
              <a:t>Le roi lui demande ce qu'il désire.</a:t>
            </a:r>
          </a:p>
          <a:p>
            <a:r>
              <a:rPr lang="fr-FR" dirty="0"/>
              <a:t>Néhémie lui demande d'être envoyé à Jérusalem pour reconstruire la ville</a:t>
            </a:r>
            <a:r>
              <a:rPr lang="fr-FR" dirty="0" smtClean="0"/>
              <a:t>.</a:t>
            </a:r>
            <a:endParaRPr lang="fr-FR" dirty="0"/>
          </a:p>
        </p:txBody>
      </p:sp>
      <p:pic>
        <p:nvPicPr>
          <p:cNvPr id="4" name="Espace réservé pour une image  3" descr="UNADJUSTEDNONRAW_thumb_3588.jpg"/>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22225" y="3945275"/>
            <a:ext cx="9166225" cy="2911137"/>
          </a:xfrm>
        </p:spPr>
      </p:pic>
    </p:spTree>
    <p:extLst>
      <p:ext uri="{BB962C8B-B14F-4D97-AF65-F5344CB8AC3E}">
        <p14:creationId xmlns:p14="http://schemas.microsoft.com/office/powerpoint/2010/main" val="2812952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panorama">
  <a:themeElements>
    <a:clrScheme name="Trombone 1">
      <a:dk1>
        <a:srgbClr val="330000"/>
      </a:dk1>
      <a:lt1>
        <a:srgbClr val="FFFFFF"/>
      </a:lt1>
      <a:dk2>
        <a:srgbClr val="33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6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6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Trombone 1">
        <a:dk1>
          <a:srgbClr val="330000"/>
        </a:dk1>
        <a:lt1>
          <a:srgbClr val="FFFFFF"/>
        </a:lt1>
        <a:dk2>
          <a:srgbClr val="33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2809</TotalTime>
  <Words>3758</Words>
  <Application>Microsoft Macintosh PowerPoint</Application>
  <PresentationFormat>Présentation à l'écran (4:3)</PresentationFormat>
  <Paragraphs>366</Paragraphs>
  <Slides>61</Slides>
  <Notes>0</Notes>
  <HiddenSlides>0</HiddenSlides>
  <MMClips>0</MMClips>
  <ScaleCrop>false</ScaleCrop>
  <HeadingPairs>
    <vt:vector size="4" baseType="variant">
      <vt:variant>
        <vt:lpstr>Thème</vt:lpstr>
      </vt:variant>
      <vt:variant>
        <vt:i4>2</vt:i4>
      </vt:variant>
      <vt:variant>
        <vt:lpstr>Titres des diapositives</vt:lpstr>
      </vt:variant>
      <vt:variant>
        <vt:i4>61</vt:i4>
      </vt:variant>
    </vt:vector>
  </HeadingPairs>
  <TitlesOfParts>
    <vt:vector size="63" baseType="lpstr">
      <vt:lpstr>panorama</vt:lpstr>
      <vt:lpstr>1_Custom Design</vt:lpstr>
      <vt:lpstr>Présentation PowerPoint</vt:lpstr>
      <vt:lpstr>Présentation PowerPoint</vt:lpstr>
      <vt:lpstr>Situation du peuple d’Israël</vt:lpstr>
      <vt:lpstr>Présentation PowerPoint</vt:lpstr>
      <vt:lpstr>Présentation PowerPoint</vt:lpstr>
      <vt:lpstr>Vie de Néhémie à Suze</vt:lpstr>
      <vt:lpstr>Présentation PowerPoint</vt:lpstr>
      <vt:lpstr>Présentation PowerPoint</vt:lpstr>
      <vt:lpstr>Présentation PowerPoint</vt:lpstr>
      <vt:lpstr>Présentation PowerPoint</vt:lpstr>
      <vt:lpstr>Le jeûne et la prière</vt:lpstr>
      <vt:lpstr>Présentation PowerPoint</vt:lpstr>
      <vt:lpstr>Présentation PowerPoint</vt:lpstr>
      <vt:lpstr>Levons-nous pour Dieu</vt:lpstr>
      <vt:lpstr>Arrivée à Jérusalem</vt:lpstr>
      <vt:lpstr>Présentation PowerPoint</vt:lpstr>
      <vt:lpstr>Présentation PowerPoint</vt:lpstr>
      <vt:lpstr>Appel au peuple</vt:lpstr>
      <vt:lpstr>Au service pour Dieu</vt:lpstr>
      <vt:lpstr>Présentation PowerPoint</vt:lpstr>
      <vt:lpstr>Attaques de l’ennemi</vt:lpstr>
      <vt:lpstr>Construction de la muraille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Nouvelles attaques de l’ennemi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Rythme de travail</vt:lpstr>
      <vt:lpstr>Les attaques de Satan</vt:lpstr>
      <vt:lpstr>L’ennemi de l’intérieur</vt:lpstr>
      <vt:lpstr>Achèvement de la muraille</vt:lpstr>
      <vt:lpstr>Complicité avec l’ennemi</vt:lpstr>
      <vt:lpstr>Vie à l’intérieur des murailles</vt:lpstr>
      <vt:lpstr>Lecture de la Parole de Dieu</vt:lpstr>
      <vt:lpstr>Présentation PowerPoint</vt:lpstr>
      <vt:lpstr>La lecture de la bible</vt:lpstr>
      <vt:lpstr>Présentation PowerPoint</vt:lpstr>
      <vt:lpstr>Présentation PowerPoint</vt:lpstr>
      <vt:lpstr>Dédicace du temple</vt:lpstr>
      <vt:lpstr>Présentation PowerPoint</vt:lpstr>
      <vt:lpstr>Relâchement du peuple</vt:lpstr>
      <vt:lpstr>Relâchement du peuple</vt:lpstr>
      <vt:lpstr>Relâchement du peuple</vt:lpstr>
      <vt:lpstr>Relâchement du peuple</vt:lpstr>
      <vt:lpstr>Présentation PowerPoint</vt:lpstr>
      <vt:lpstr>conclusion</vt:lpstr>
      <vt:lpstr>Conclusion</vt:lpstr>
      <vt:lpstr>Présentation PowerPoint</vt:lpstr>
    </vt:vector>
  </TitlesOfParts>
  <Company>olivier requet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numerosept olivier requet</dc:creator>
  <cp:lastModifiedBy>Didier Gern</cp:lastModifiedBy>
  <cp:revision>225</cp:revision>
  <cp:lastPrinted>2013-09-05T16:29:19Z</cp:lastPrinted>
  <dcterms:created xsi:type="dcterms:W3CDTF">2013-08-23T10:04:23Z</dcterms:created>
  <dcterms:modified xsi:type="dcterms:W3CDTF">2018-10-24T09:10:38Z</dcterms:modified>
</cp:coreProperties>
</file>