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58"/>
  </p:notesMasterIdLst>
  <p:handoutMasterIdLst>
    <p:handoutMasterId r:id="rId59"/>
  </p:handoutMasterIdLst>
  <p:sldIdLst>
    <p:sldId id="422" r:id="rId3"/>
    <p:sldId id="330" r:id="rId4"/>
    <p:sldId id="424" r:id="rId5"/>
    <p:sldId id="471" r:id="rId6"/>
    <p:sldId id="425" r:id="rId7"/>
    <p:sldId id="468" r:id="rId8"/>
    <p:sldId id="426" r:id="rId9"/>
    <p:sldId id="427" r:id="rId10"/>
    <p:sldId id="428" r:id="rId11"/>
    <p:sldId id="429" r:id="rId12"/>
    <p:sldId id="466" r:id="rId13"/>
    <p:sldId id="430" r:id="rId14"/>
    <p:sldId id="472" r:id="rId15"/>
    <p:sldId id="431" r:id="rId16"/>
    <p:sldId id="432" r:id="rId17"/>
    <p:sldId id="433" r:id="rId18"/>
    <p:sldId id="473" r:id="rId19"/>
    <p:sldId id="467" r:id="rId20"/>
    <p:sldId id="435" r:id="rId21"/>
    <p:sldId id="436" r:id="rId22"/>
    <p:sldId id="437" r:id="rId23"/>
    <p:sldId id="438" r:id="rId24"/>
    <p:sldId id="439" r:id="rId25"/>
    <p:sldId id="440" r:id="rId26"/>
    <p:sldId id="441" r:id="rId27"/>
    <p:sldId id="474" r:id="rId28"/>
    <p:sldId id="442" r:id="rId29"/>
    <p:sldId id="443" r:id="rId30"/>
    <p:sldId id="480" r:id="rId31"/>
    <p:sldId id="445" r:id="rId32"/>
    <p:sldId id="446" r:id="rId33"/>
    <p:sldId id="447" r:id="rId34"/>
    <p:sldId id="448" r:id="rId35"/>
    <p:sldId id="449" r:id="rId36"/>
    <p:sldId id="450" r:id="rId37"/>
    <p:sldId id="469" r:id="rId38"/>
    <p:sldId id="476" r:id="rId39"/>
    <p:sldId id="475" r:id="rId40"/>
    <p:sldId id="451" r:id="rId41"/>
    <p:sldId id="452" r:id="rId42"/>
    <p:sldId id="453" r:id="rId43"/>
    <p:sldId id="470" r:id="rId44"/>
    <p:sldId id="454" r:id="rId45"/>
    <p:sldId id="455" r:id="rId46"/>
    <p:sldId id="456" r:id="rId47"/>
    <p:sldId id="477" r:id="rId48"/>
    <p:sldId id="458" r:id="rId49"/>
    <p:sldId id="459" r:id="rId50"/>
    <p:sldId id="460" r:id="rId51"/>
    <p:sldId id="461" r:id="rId52"/>
    <p:sldId id="462" r:id="rId53"/>
    <p:sldId id="463" r:id="rId54"/>
    <p:sldId id="479" r:id="rId55"/>
    <p:sldId id="464" r:id="rId56"/>
    <p:sldId id="465" r:id="rId5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5pPr>
    <a:lvl6pPr marL="2286000" algn="l" defTabSz="457200" rtl="0" eaLnBrk="1" latinLnBrk="0" hangingPunct="1">
      <a:defRPr kern="1200">
        <a:solidFill>
          <a:schemeClr val="tx1"/>
        </a:solidFill>
        <a:latin typeface="Rockwell" charset="0"/>
        <a:ea typeface="ＭＳ Ｐゴシック" charset="0"/>
        <a:cs typeface="ＭＳ Ｐゴシック" charset="0"/>
      </a:defRPr>
    </a:lvl6pPr>
    <a:lvl7pPr marL="2743200" algn="l" defTabSz="457200" rtl="0" eaLnBrk="1" latinLnBrk="0" hangingPunct="1">
      <a:defRPr kern="1200">
        <a:solidFill>
          <a:schemeClr val="tx1"/>
        </a:solidFill>
        <a:latin typeface="Rockwell" charset="0"/>
        <a:ea typeface="ＭＳ Ｐゴシック" charset="0"/>
        <a:cs typeface="ＭＳ Ｐゴシック" charset="0"/>
      </a:defRPr>
    </a:lvl7pPr>
    <a:lvl8pPr marL="3200400" algn="l" defTabSz="457200" rtl="0" eaLnBrk="1" latinLnBrk="0" hangingPunct="1">
      <a:defRPr kern="1200">
        <a:solidFill>
          <a:schemeClr val="tx1"/>
        </a:solidFill>
        <a:latin typeface="Rockwell" charset="0"/>
        <a:ea typeface="ＭＳ Ｐゴシック" charset="0"/>
        <a:cs typeface="ＭＳ Ｐゴシック" charset="0"/>
      </a:defRPr>
    </a:lvl8pPr>
    <a:lvl9pPr marL="3657600" algn="l" defTabSz="457200" rtl="0" eaLnBrk="1" latinLnBrk="0" hangingPunct="1">
      <a:defRPr kern="1200">
        <a:solidFill>
          <a:schemeClr val="tx1"/>
        </a:solidFill>
        <a:latin typeface="Rockwel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98E56"/>
    <a:srgbClr val="BB8F57"/>
    <a:srgbClr val="BC9057"/>
    <a:srgbClr val="BC9566"/>
    <a:srgbClr val="B89264"/>
    <a:srgbClr val="C29A69"/>
    <a:srgbClr val="D3A876"/>
    <a:srgbClr val="000000"/>
    <a:srgbClr val="78371B"/>
    <a:srgbClr val="359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8" autoAdjust="0"/>
    <p:restoredTop sz="97376" autoAdjust="0"/>
  </p:normalViewPr>
  <p:slideViewPr>
    <p:cSldViewPr snapToGrid="0" snapToObjects="1">
      <p:cViewPr>
        <p:scale>
          <a:sx n="68" d="100"/>
          <a:sy n="68" d="100"/>
        </p:scale>
        <p:origin x="-1080" y="-992"/>
      </p:cViewPr>
      <p:guideLst>
        <p:guide orient="horz" pos="319"/>
        <p:guide pos="41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22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8068F45-7AE3-6C43-9032-88871BDCA947}" type="datetime1">
              <a:rPr lang="fr-CH"/>
              <a:pPr>
                <a:defRPr/>
              </a:pPr>
              <a:t>27.10.18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F0B63F3-7E6A-FB48-AD57-3C4A4FBA9A10}" type="slidenum">
              <a:rPr lang="en-US"/>
              <a:pPr>
                <a:defRPr/>
              </a:pPr>
              <a:t>‹#›</a:t>
            </a:fld>
            <a:endParaRPr lang="en-US"/>
          </a:p>
        </p:txBody>
      </p:sp>
    </p:spTree>
    <p:extLst>
      <p:ext uri="{BB962C8B-B14F-4D97-AF65-F5344CB8AC3E}">
        <p14:creationId xmlns:p14="http://schemas.microsoft.com/office/powerpoint/2010/main" val="382733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4C48AB0-F8F9-DD4A-BE1C-B9EBD8E5A1F1}" type="datetime1">
              <a:rPr lang="fr-CH"/>
              <a:pPr>
                <a:defRPr/>
              </a:pPr>
              <a:t>27.10.18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noProof="0" smtClean="0"/>
              <a:t>Click to edit Master text styles</a:t>
            </a:r>
          </a:p>
          <a:p>
            <a:pPr lvl="1"/>
            <a:r>
              <a:rPr lang="fr-CH" noProof="0" smtClean="0"/>
              <a:t>Second level</a:t>
            </a:r>
          </a:p>
          <a:p>
            <a:pPr lvl="2"/>
            <a:r>
              <a:rPr lang="fr-CH" noProof="0" smtClean="0"/>
              <a:t>Third level</a:t>
            </a:r>
          </a:p>
          <a:p>
            <a:pPr lvl="3"/>
            <a:r>
              <a:rPr lang="fr-CH" noProof="0" smtClean="0"/>
              <a:t>Fourth level</a:t>
            </a:r>
          </a:p>
          <a:p>
            <a:pPr lvl="4"/>
            <a:r>
              <a:rPr lang="fr-CH"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CAFD032-8455-8C47-8B35-52D3E92D9373}" type="slidenum">
              <a:rPr lang="en-US"/>
              <a:pPr>
                <a:defRPr/>
              </a:pPr>
              <a:t>‹#›</a:t>
            </a:fld>
            <a:endParaRPr lang="en-US"/>
          </a:p>
        </p:txBody>
      </p:sp>
    </p:spTree>
    <p:extLst>
      <p:ext uri="{BB962C8B-B14F-4D97-AF65-F5344CB8AC3E}">
        <p14:creationId xmlns:p14="http://schemas.microsoft.com/office/powerpoint/2010/main" val="4117641069"/>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2570163"/>
            <a:ext cx="9144000" cy="4287837"/>
          </a:xfrm>
          <a:prstGeom prst="rect">
            <a:avLst/>
          </a:prstGeom>
        </p:spPr>
        <p:txBody>
          <a:bodyPr vert="horz"/>
          <a:lstStyle/>
          <a:p>
            <a:pPr lvl="0"/>
            <a:endParaRPr lang="en-US" noProof="0"/>
          </a:p>
        </p:txBody>
      </p:sp>
    </p:spTree>
    <p:extLst>
      <p:ext uri="{BB962C8B-B14F-4D97-AF65-F5344CB8AC3E}">
        <p14:creationId xmlns:p14="http://schemas.microsoft.com/office/powerpoint/2010/main" val="4835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4296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709963"/>
            <a:ext cx="5040000" cy="295750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326721"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20513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682960"/>
            <a:ext cx="5040000" cy="2986811"/>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143751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1 colonne titre">
    <p:spTree>
      <p:nvGrpSpPr>
        <p:cNvPr id="1" name=""/>
        <p:cNvGrpSpPr/>
        <p:nvPr/>
      </p:nvGrpSpPr>
      <p:grpSpPr>
        <a:xfrm>
          <a:off x="0" y="0"/>
          <a:ext cx="0" cy="0"/>
          <a:chOff x="0" y="0"/>
          <a:chExt cx="0" cy="0"/>
        </a:xfrm>
      </p:grpSpPr>
      <p:sp>
        <p:nvSpPr>
          <p:cNvPr id="4" name="Rectangle 3"/>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itle Placeholder 17"/>
          <p:cNvSpPr>
            <a:spLocks noGrp="1"/>
          </p:cNvSpPr>
          <p:nvPr>
            <p:ph type="title"/>
          </p:nvPr>
        </p:nvSpPr>
        <p:spPr>
          <a:xfrm>
            <a:off x="67729" y="217634"/>
            <a:ext cx="6326721"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702699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onne sans titre">
    <p:spTree>
      <p:nvGrpSpPr>
        <p:cNvPr id="1" name=""/>
        <p:cNvGrpSpPr/>
        <p:nvPr/>
      </p:nvGrpSpPr>
      <p:grpSpPr>
        <a:xfrm>
          <a:off x="0" y="0"/>
          <a:ext cx="0" cy="0"/>
          <a:chOff x="0" y="0"/>
          <a:chExt cx="0" cy="0"/>
        </a:xfrm>
      </p:grpSpPr>
      <p:pic>
        <p:nvPicPr>
          <p:cNvPr id="3" name="Picture 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4"/>
          <p:cNvSpPr>
            <a:spLocks noGrp="1"/>
          </p:cNvSpPr>
          <p:nvPr>
            <p:ph type="body" sz="quarter" idx="12"/>
          </p:nvPr>
        </p:nvSpPr>
        <p:spPr>
          <a:xfrm>
            <a:off x="162000" y="406401"/>
            <a:ext cx="8787267" cy="5824538"/>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extLst>
      <p:ext uri="{BB962C8B-B14F-4D97-AF65-F5344CB8AC3E}">
        <p14:creationId xmlns:p14="http://schemas.microsoft.com/office/powerpoint/2010/main" val="2270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onnes texte">
    <p:spTree>
      <p:nvGrpSpPr>
        <p:cNvPr id="1" name=""/>
        <p:cNvGrpSpPr/>
        <p:nvPr/>
      </p:nvGrpSpPr>
      <p:grpSpPr>
        <a:xfrm>
          <a:off x="0" y="0"/>
          <a:ext cx="0" cy="0"/>
          <a:chOff x="0" y="0"/>
          <a:chExt cx="0" cy="0"/>
        </a:xfrm>
      </p:grpSpPr>
      <p:pic>
        <p:nvPicPr>
          <p:cNvPr id="4" name="Picture 6"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p:cNvSpPr>
            <a:spLocks noGrp="1"/>
          </p:cNvSpPr>
          <p:nvPr>
            <p:ph type="body" sz="quarter" idx="12"/>
          </p:nvPr>
        </p:nvSpPr>
        <p:spPr>
          <a:xfrm>
            <a:off x="162000" y="322265"/>
            <a:ext cx="4291467" cy="5689070"/>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3" name="Text Placeholder 4"/>
          <p:cNvSpPr>
            <a:spLocks noGrp="1"/>
          </p:cNvSpPr>
          <p:nvPr>
            <p:ph type="body" sz="quarter" idx="13"/>
          </p:nvPr>
        </p:nvSpPr>
        <p:spPr>
          <a:xfrm>
            <a:off x="4642983" y="1056639"/>
            <a:ext cx="4291467" cy="495469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extLst>
      <p:ext uri="{BB962C8B-B14F-4D97-AF65-F5344CB8AC3E}">
        <p14:creationId xmlns:p14="http://schemas.microsoft.com/office/powerpoint/2010/main" val="3707146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onnes titre">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16"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8"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a:t>
            </a:r>
            <a:endParaRPr lang="en-US" dirty="0"/>
          </a:p>
        </p:txBody>
      </p:sp>
    </p:spTree>
    <p:extLst>
      <p:ext uri="{BB962C8B-B14F-4D97-AF65-F5344CB8AC3E}">
        <p14:creationId xmlns:p14="http://schemas.microsoft.com/office/powerpoint/2010/main" val="208272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6"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842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606195"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16" name="Title Placeholder 17"/>
          <p:cNvSpPr>
            <a:spLocks noGrp="1"/>
          </p:cNvSpPr>
          <p:nvPr>
            <p:ph type="title"/>
          </p:nvPr>
        </p:nvSpPr>
        <p:spPr>
          <a:xfrm>
            <a:off x="67730" y="217634"/>
            <a:ext cx="4790124"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
        <p:nvSpPr>
          <p:cNvPr id="9" name="Picture Placeholder 5"/>
          <p:cNvSpPr>
            <a:spLocks noGrp="1"/>
          </p:cNvSpPr>
          <p:nvPr>
            <p:ph type="pic" sz="quarter" idx="13"/>
          </p:nvPr>
        </p:nvSpPr>
        <p:spPr>
          <a:xfrm>
            <a:off x="5957721" y="1066799"/>
            <a:ext cx="2988000" cy="4944536"/>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319797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606195"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9" name="Picture Placeholder 5"/>
          <p:cNvSpPr>
            <a:spLocks noGrp="1"/>
          </p:cNvSpPr>
          <p:nvPr>
            <p:ph type="pic" sz="quarter" idx="13"/>
          </p:nvPr>
        </p:nvSpPr>
        <p:spPr>
          <a:xfrm>
            <a:off x="5957721" y="1066799"/>
            <a:ext cx="2988000" cy="4944536"/>
          </a:xfrm>
          <a:prstGeom prst="rect">
            <a:avLst/>
          </a:prstGeom>
        </p:spPr>
        <p:txBody>
          <a:bodyPr vert="horz"/>
          <a:lstStyle/>
          <a:p>
            <a:pPr lvl="0"/>
            <a:endParaRPr lang="en-US" noProof="0" dirty="0"/>
          </a:p>
        </p:txBody>
      </p:sp>
    </p:spTree>
    <p:extLst>
      <p:ext uri="{BB962C8B-B14F-4D97-AF65-F5344CB8AC3E}">
        <p14:creationId xmlns:p14="http://schemas.microsoft.com/office/powerpoint/2010/main" val="2525983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1427197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a:p>
            <a:pPr>
              <a:defRPr/>
            </a:pPr>
            <a:endParaRPr lang="en-US" smtClean="0">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579120" y="1058333"/>
            <a:ext cx="8220393"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7" name="Picture Placeholder 16"/>
          <p:cNvSpPr>
            <a:spLocks noGrp="1"/>
          </p:cNvSpPr>
          <p:nvPr>
            <p:ph type="pic" sz="quarter" idx="13"/>
          </p:nvPr>
        </p:nvSpPr>
        <p:spPr>
          <a:xfrm>
            <a:off x="879475" y="2835275"/>
            <a:ext cx="4159250" cy="2976563"/>
          </a:xfrm>
          <a:prstGeom prst="rect">
            <a:avLst/>
          </a:prstGeom>
        </p:spPr>
        <p:txBody>
          <a:bodyPr vert="horz"/>
          <a:lstStyle/>
          <a:p>
            <a:pPr lvl="0"/>
            <a:r>
              <a:rPr lang="fr-CH" noProof="0" smtClean="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a:t>
            </a:r>
            <a:endParaRPr lang="en-US" dirty="0"/>
          </a:p>
        </p:txBody>
      </p:sp>
    </p:spTree>
    <p:extLst>
      <p:ext uri="{BB962C8B-B14F-4D97-AF65-F5344CB8AC3E}">
        <p14:creationId xmlns:p14="http://schemas.microsoft.com/office/powerpoint/2010/main" val="376088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pPr lvl="0"/>
            <a:endParaRPr lang="en-US" noProof="0"/>
          </a:p>
        </p:txBody>
      </p:sp>
    </p:spTree>
    <p:extLst>
      <p:ext uri="{BB962C8B-B14F-4D97-AF65-F5344CB8AC3E}">
        <p14:creationId xmlns:p14="http://schemas.microsoft.com/office/powerpoint/2010/main" val="9063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6253163" cy="2840037"/>
            <a:chOff x="228600" y="208280"/>
            <a:chExt cx="6253480" cy="2839720"/>
          </a:xfrm>
        </p:grpSpPr>
        <p:sp>
          <p:nvSpPr>
            <p:cNvPr id="6" name="Rounded Rectangle 15"/>
            <p:cNvSpPr/>
            <p:nvPr userDrawn="1"/>
          </p:nvSpPr>
          <p:spPr>
            <a:xfrm>
              <a:off x="508014" y="517807"/>
              <a:ext cx="597406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63"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pic>
        <p:nvPicPr>
          <p:cNvPr id="9"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1" y="1058333"/>
            <a:ext cx="5902960" cy="1989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799" y="449377"/>
            <a:ext cx="4839001"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4280869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8802688" cy="2840037"/>
            <a:chOff x="228600" y="208280"/>
            <a:chExt cx="8802510" cy="2839720"/>
          </a:xfrm>
        </p:grpSpPr>
        <p:sp>
          <p:nvSpPr>
            <p:cNvPr id="6" name="Rounded Rectangle 15"/>
            <p:cNvSpPr/>
            <p:nvPr userDrawn="1"/>
          </p:nvSpPr>
          <p:spPr>
            <a:xfrm>
              <a:off x="507994" y="517807"/>
              <a:ext cx="852311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10"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9" name="TextBox 21"/>
          <p:cNvSpPr txBox="1">
            <a:spLocks noChangeArrowheads="1"/>
          </p:cNvSpPr>
          <p:nvPr userDrawn="1"/>
        </p:nvSpPr>
        <p:spPr bwMode="auto">
          <a:xfrm>
            <a:off x="879474" y="508000"/>
            <a:ext cx="51773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p:txBody>
      </p:sp>
      <p:pic>
        <p:nvPicPr>
          <p:cNvPr id="10"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
        <p:nvSpPr>
          <p:cNvPr id="13" name="Title Placeholder 17"/>
          <p:cNvSpPr>
            <a:spLocks noGrp="1"/>
          </p:cNvSpPr>
          <p:nvPr>
            <p:ph type="title"/>
          </p:nvPr>
        </p:nvSpPr>
        <p:spPr>
          <a:xfrm>
            <a:off x="1066799" y="449377"/>
            <a:ext cx="4989975"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1926559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8802688" cy="2840037"/>
            <a:chOff x="228600" y="208280"/>
            <a:chExt cx="8802510" cy="2839720"/>
          </a:xfrm>
        </p:grpSpPr>
        <p:sp>
          <p:nvSpPr>
            <p:cNvPr id="6" name="Rounded Rectangle 15"/>
            <p:cNvSpPr/>
            <p:nvPr userDrawn="1"/>
          </p:nvSpPr>
          <p:spPr>
            <a:xfrm>
              <a:off x="507994" y="517807"/>
              <a:ext cx="852311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10"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9" name="TextBox 21"/>
          <p:cNvSpPr txBox="1">
            <a:spLocks noChangeArrowheads="1"/>
          </p:cNvSpPr>
          <p:nvPr userDrawn="1"/>
        </p:nvSpPr>
        <p:spPr bwMode="auto">
          <a:xfrm>
            <a:off x="879475" y="508000"/>
            <a:ext cx="408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p:txBody>
      </p:sp>
      <p:pic>
        <p:nvPicPr>
          <p:cNvPr id="10"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8523288"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800" y="449377"/>
            <a:ext cx="550506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3696539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5263" y="1122363"/>
            <a:ext cx="5822950"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1531436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a:p>
            <a:pPr>
              <a:defRPr/>
            </a:pPr>
            <a:endParaRPr lang="en-US" smtClean="0">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3669066" y="1058333"/>
            <a:ext cx="5130447"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
        <p:nvSpPr>
          <p:cNvPr id="17" name="Picture Placeholder 16"/>
          <p:cNvSpPr>
            <a:spLocks noGrp="1"/>
          </p:cNvSpPr>
          <p:nvPr>
            <p:ph type="pic" sz="quarter" idx="13"/>
          </p:nvPr>
        </p:nvSpPr>
        <p:spPr>
          <a:xfrm>
            <a:off x="879474" y="1058333"/>
            <a:ext cx="2595555" cy="4798531"/>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2023934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3106738"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3255037" y="1144636"/>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2531242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4469"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193519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onne titre">
    <p:spTree>
      <p:nvGrpSpPr>
        <p:cNvPr id="1" name=""/>
        <p:cNvGrpSpPr/>
        <p:nvPr/>
      </p:nvGrpSpPr>
      <p:grpSpPr>
        <a:xfrm>
          <a:off x="0" y="0"/>
          <a:ext cx="0" cy="0"/>
          <a:chOff x="0" y="0"/>
          <a:chExt cx="0" cy="0"/>
        </a:xfrm>
      </p:grpSpPr>
      <p:sp>
        <p:nvSpPr>
          <p:cNvPr id="5" name="Rectangle 4"/>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557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028153"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6" name="Picture Placeholder 5"/>
          <p:cNvSpPr>
            <a:spLocks noGrp="1"/>
          </p:cNvSpPr>
          <p:nvPr>
            <p:ph type="pic" sz="quarter" idx="13"/>
          </p:nvPr>
        </p:nvSpPr>
        <p:spPr>
          <a:xfrm>
            <a:off x="-22151" y="1058332"/>
            <a:ext cx="2988000" cy="5799667"/>
          </a:xfrm>
          <a:prstGeom prst="rect">
            <a:avLst/>
          </a:prstGeom>
        </p:spPr>
        <p:txBody>
          <a:bodyPr vert="horz"/>
          <a:lstStyle/>
          <a:p>
            <a:pPr lvl="0"/>
            <a:endParaRPr lang="en-US" noProof="0" dirty="0"/>
          </a:p>
        </p:txBody>
      </p:sp>
      <p:sp>
        <p:nvSpPr>
          <p:cNvPr id="5" name="Rectangle 4"/>
          <p:cNvSpPr/>
          <p:nvPr userDrawn="1"/>
        </p:nvSpPr>
        <p:spPr>
          <a:xfrm>
            <a:off x="-93663" y="217488"/>
            <a:ext cx="6363062"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29" y="217634"/>
            <a:ext cx="6201670"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a:t>
            </a:r>
            <a:endParaRPr lang="en-US" dirty="0"/>
          </a:p>
        </p:txBody>
      </p:sp>
    </p:spTree>
    <p:extLst>
      <p:ext uri="{BB962C8B-B14F-4D97-AF65-F5344CB8AC3E}">
        <p14:creationId xmlns:p14="http://schemas.microsoft.com/office/powerpoint/2010/main" val="401418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107675" y="1058333"/>
            <a:ext cx="5941453"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6"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76737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107675" y="388023"/>
            <a:ext cx="5941453" cy="584291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6"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95604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03662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onne image texte haut">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432319"/>
            <a:ext cx="8787267" cy="5798619"/>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36756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4296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243178680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20" Type="http://schemas.openxmlformats.org/officeDocument/2006/relationships/slideLayout" Target="../slideLayouts/slideLayout22.xml"/><Relationship Id="rId21" Type="http://schemas.openxmlformats.org/officeDocument/2006/relationships/slideLayout" Target="../slideLayouts/slideLayout23.xml"/><Relationship Id="rId22" Type="http://schemas.openxmlformats.org/officeDocument/2006/relationships/slideLayout" Target="../slideLayouts/slideLayout24.xml"/><Relationship Id="rId23" Type="http://schemas.openxmlformats.org/officeDocument/2006/relationships/slideLayout" Target="../slideLayouts/slideLayout25.xml"/><Relationship Id="rId24" Type="http://schemas.openxmlformats.org/officeDocument/2006/relationships/slideLayout" Target="../slideLayouts/slideLayout26.xml"/><Relationship Id="rId25" Type="http://schemas.openxmlformats.org/officeDocument/2006/relationships/theme" Target="../theme/theme2.xml"/><Relationship Id="rId26" Type="http://schemas.openxmlformats.org/officeDocument/2006/relationships/image" Target="../media/image1.png"/><Relationship Id="rId10" Type="http://schemas.openxmlformats.org/officeDocument/2006/relationships/slideLayout" Target="../slideLayouts/slideLayout12.xml"/><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slideLayout" Target="../slideLayouts/slideLayout17.xml"/><Relationship Id="rId16" Type="http://schemas.openxmlformats.org/officeDocument/2006/relationships/slideLayout" Target="../slideLayouts/slideLayout18.xml"/><Relationship Id="rId17" Type="http://schemas.openxmlformats.org/officeDocument/2006/relationships/slideLayout" Target="../slideLayouts/slideLayout19.xml"/><Relationship Id="rId18" Type="http://schemas.openxmlformats.org/officeDocument/2006/relationships/slideLayout" Target="../slideLayouts/slideLayout20.xml"/><Relationship Id="rId19" Type="http://schemas.openxmlformats.org/officeDocument/2006/relationships/slideLayout" Target="../slideLayouts/slideLayout21.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 id="2147484029" r:id="rId2"/>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kumimoji="1" sz="3600" b="1" cap="all">
          <a:solidFill>
            <a:schemeClr val="bg1"/>
          </a:solidFill>
          <a:latin typeface="Rockwell"/>
          <a:ea typeface="ＭＳ Ｐゴシック" charset="0"/>
          <a:cs typeface="ヒラギノ角ゴ Pro W6" charset="0"/>
        </a:defRPr>
      </a:lvl1pPr>
      <a:lvl2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2pPr>
      <a:lvl3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3pPr>
      <a:lvl4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4pPr>
      <a:lvl5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p:titleStyle>
    <p:bodyStyle>
      <a:lvl1pPr marL="342900" indent="-342900" algn="l" rtl="0" eaLnBrk="0" fontAlgn="base" hangingPunct="0">
        <a:spcBef>
          <a:spcPct val="20000"/>
        </a:spcBef>
        <a:spcAft>
          <a:spcPct val="0"/>
        </a:spcAft>
        <a:defRPr kumimoji="1" sz="3200">
          <a:solidFill>
            <a:schemeClr val="tx1"/>
          </a:solidFill>
          <a:latin typeface="+mn-lt"/>
          <a:ea typeface="ＭＳ Ｐゴシック" charset="0"/>
          <a:cs typeface="ヒラギノ角ゴ Pro W3" charset="0"/>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0"/>
          <a:cs typeface="ヒラギノ角ゴ Pro W3"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ヒラギノ角ゴ Pro W3"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0" descr="bandefooter.png"/>
          <p:cNvPicPr>
            <a:picLocks noChangeAspect="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
          <p:cNvSpPr txBox="1">
            <a:spLocks/>
          </p:cNvSpPr>
          <p:nvPr userDrawn="1"/>
        </p:nvSpPr>
        <p:spPr>
          <a:xfrm>
            <a:off x="6934200" y="6313488"/>
            <a:ext cx="2298700" cy="365125"/>
          </a:xfrm>
          <a:prstGeom prst="rect">
            <a:avLst/>
          </a:prstGeom>
        </p:spPr>
        <p:txBody>
          <a:bodyPr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t>Panorama de la Bible </a:t>
            </a:r>
            <a:endParaRPr lang="en-US" dirty="0"/>
          </a:p>
        </p:txBody>
      </p:sp>
      <p:sp>
        <p:nvSpPr>
          <p:cNvPr id="13" name="Slide Number Placeholder 4"/>
          <p:cNvSpPr txBox="1">
            <a:spLocks/>
          </p:cNvSpPr>
          <p:nvPr userDrawn="1"/>
        </p:nvSpPr>
        <p:spPr>
          <a:xfrm>
            <a:off x="8506301" y="6313488"/>
            <a:ext cx="615474" cy="365125"/>
          </a:xfrm>
          <a:prstGeom prst="rect">
            <a:avLst/>
          </a:prstGeom>
        </p:spPr>
        <p:txBody>
          <a:bodyPr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BFABA89-278C-EA43-B63B-2CD611B0DC80}" type="slidenum">
              <a:rPr lang="en-US" smtClean="0"/>
              <a:pPr fontAlgn="auto">
                <a:spcBef>
                  <a:spcPts val="0"/>
                </a:spcBef>
                <a:spcAft>
                  <a:spcPts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4030" r:id="rId1"/>
    <p:sldLayoutId id="2147484053" r:id="rId2"/>
    <p:sldLayoutId id="2147484031" r:id="rId3"/>
    <p:sldLayoutId id="2147484054" r:id="rId4"/>
    <p:sldLayoutId id="2147484032" r:id="rId5"/>
    <p:sldLayoutId id="2147484048"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51" r:id="rId15"/>
    <p:sldLayoutId id="2147484049" r:id="rId16"/>
    <p:sldLayoutId id="2147484041" r:id="rId17"/>
    <p:sldLayoutId id="2147484042" r:id="rId18"/>
    <p:sldLayoutId id="2147484043" r:id="rId19"/>
    <p:sldLayoutId id="2147484046" r:id="rId20"/>
    <p:sldLayoutId id="2147484052" r:id="rId21"/>
    <p:sldLayoutId id="2147484044" r:id="rId22"/>
    <p:sldLayoutId id="2147484045" r:id="rId23"/>
    <p:sldLayoutId id="2147484050" r:id="rId24"/>
  </p:sldLayoutIdLst>
  <p:timing>
    <p:tnLst>
      <p:par>
        <p:cTn xmlns:p14="http://schemas.microsoft.com/office/powerpoint/2010/main" id="1" dur="indefinite" restart="never" nodeType="tmRoot"/>
      </p:par>
    </p:tnLst>
  </p:timing>
  <p:hf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eg"/><Relationship Id="rId3"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mailto:info@panorama-bible.c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32094" r="-29703"/>
          <a:stretch/>
        </p:blipFill>
        <p:spPr>
          <a:xfrm>
            <a:off x="-918792" y="3161334"/>
            <a:ext cx="9144000" cy="3696666"/>
          </a:xfrm>
        </p:spPr>
      </p:pic>
      <p:pic>
        <p:nvPicPr>
          <p:cNvPr id="26625" name="Picture 16" descr="bandebleu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57225"/>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a:xfrm>
            <a:off x="873125" y="1671638"/>
            <a:ext cx="9172575" cy="2225675"/>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pPr>
              <a:defRPr/>
            </a:pPr>
            <a:r>
              <a:rPr lang="fr-FR" b="0" cap="none" dirty="0" smtClean="0">
                <a:latin typeface="Cambria"/>
                <a:cs typeface="Cambria"/>
              </a:rPr>
              <a:t>La vie de</a:t>
            </a:r>
          </a:p>
          <a:p>
            <a:pPr>
              <a:lnSpc>
                <a:spcPct val="70000"/>
              </a:lnSpc>
              <a:spcBef>
                <a:spcPts val="0"/>
              </a:spcBef>
              <a:defRPr/>
            </a:pPr>
            <a:r>
              <a:rPr lang="fr-FR" sz="11000" b="0" cap="none" spc="300" dirty="0" smtClean="0">
                <a:latin typeface="Cambria"/>
                <a:cs typeface="Cambria"/>
              </a:rPr>
              <a:t>Daniel</a:t>
            </a:r>
            <a:endParaRPr lang="fr-CH" sz="11000" b="0" cap="none" spc="300" dirty="0">
              <a:latin typeface="Cambria"/>
              <a:cs typeface="Cambria"/>
            </a:endParaRPr>
          </a:p>
        </p:txBody>
      </p:sp>
      <p:pic>
        <p:nvPicPr>
          <p:cNvPr id="26627" name="Picture 18" descr="bandefooter.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Footer Placeholder 1"/>
          <p:cNvSpPr txBox="1">
            <a:spLocks/>
          </p:cNvSpPr>
          <p:nvPr/>
        </p:nvSpPr>
        <p:spPr bwMode="auto">
          <a:xfrm>
            <a:off x="6934200" y="6313488"/>
            <a:ext cx="2298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sz="1300" dirty="0" smtClean="0">
                <a:solidFill>
                  <a:schemeClr val="bg1"/>
                </a:solidFill>
              </a:rPr>
              <a:t>D </a:t>
            </a:r>
            <a:r>
              <a:rPr lang="en-US" sz="1300" dirty="0">
                <a:solidFill>
                  <a:schemeClr val="bg1"/>
                </a:solidFill>
              </a:rPr>
              <a:t>Gern        1.2014</a:t>
            </a:r>
          </a:p>
        </p:txBody>
      </p:sp>
      <p:sp>
        <p:nvSpPr>
          <p:cNvPr id="26629" name="Slide Number Placeholder 4"/>
          <p:cNvSpPr txBox="1">
            <a:spLocks/>
          </p:cNvSpPr>
          <p:nvPr/>
        </p:nvSpPr>
        <p:spPr bwMode="auto">
          <a:xfrm>
            <a:off x="8672513" y="6313488"/>
            <a:ext cx="4492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r" eaLnBrk="1" hangingPunct="1"/>
            <a:endParaRPr lang="fr-FR" sz="1300">
              <a:solidFill>
                <a:schemeClr val="bg1"/>
              </a:solidFill>
            </a:endParaRPr>
          </a:p>
        </p:txBody>
      </p:sp>
      <p:pic>
        <p:nvPicPr>
          <p:cNvPr id="26630" name="Picture 15" descr="titre_panoram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225" y="-192088"/>
            <a:ext cx="6980238"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4500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a:t>L’objectif de ce changement de noms est que ces jeunes</a:t>
            </a:r>
            <a:endParaRPr lang="fr-FR" dirty="0"/>
          </a:p>
          <a:p>
            <a:pPr lvl="1"/>
            <a:r>
              <a:rPr lang="fr-CH" dirty="0"/>
              <a:t>s’attachent aux dieux de Babylone,</a:t>
            </a:r>
            <a:endParaRPr lang="fr-FR" dirty="0"/>
          </a:p>
          <a:p>
            <a:pPr lvl="1"/>
            <a:r>
              <a:rPr lang="fr-CH" dirty="0"/>
              <a:t>abandonnent leurs propres racines religieuses</a:t>
            </a:r>
            <a:r>
              <a:rPr lang="fr-CH" dirty="0" smtClean="0"/>
              <a:t>.</a:t>
            </a:r>
            <a:endParaRPr lang="fr-FR" dirty="0"/>
          </a:p>
          <a:p>
            <a:r>
              <a:rPr lang="fr-CH" dirty="0" smtClean="0"/>
              <a:t>Ces </a:t>
            </a:r>
            <a:r>
              <a:rPr lang="fr-CH" dirty="0"/>
              <a:t>jeunes sont contraints de suivre les chaldéens jusqu'à Babylone.</a:t>
            </a:r>
            <a:endParaRPr lang="fr-FR" dirty="0"/>
          </a:p>
          <a:p>
            <a:r>
              <a:rPr lang="fr-CH" dirty="0"/>
              <a:t>Ils effectuent une marche de 1200 km.</a:t>
            </a:r>
            <a:endParaRPr lang="fr-FR" dirty="0"/>
          </a:p>
          <a:p>
            <a:r>
              <a:rPr lang="fr-CH" dirty="0"/>
              <a:t>A Babylone, ils entrent dans le palais royal</a:t>
            </a:r>
            <a:r>
              <a:rPr lang="fr-CH" dirty="0" smtClean="0"/>
              <a:t>.</a:t>
            </a:r>
            <a:endParaRPr lang="fr-FR" dirty="0"/>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7057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 name="Espace réservé du texte 2"/>
          <p:cNvSpPr>
            <a:spLocks noGrp="1"/>
          </p:cNvSpPr>
          <p:nvPr>
            <p:ph type="body" sz="quarter" idx="12"/>
          </p:nvPr>
        </p:nvSpPr>
        <p:spPr/>
        <p:txBody>
          <a:bodyPr/>
          <a:lstStyle/>
          <a:p>
            <a:r>
              <a:rPr lang="fr-CH" dirty="0" smtClean="0"/>
              <a:t>Avant d’arriver à Babylone, Daniel </a:t>
            </a:r>
            <a:r>
              <a:rPr lang="fr-CH" dirty="0"/>
              <a:t>et ses amis ont habité Jérusalem.</a:t>
            </a:r>
            <a:endParaRPr lang="fr-FR" dirty="0"/>
          </a:p>
          <a:p>
            <a:pPr lvl="1"/>
            <a:r>
              <a:rPr lang="fr-CH" dirty="0"/>
              <a:t>A cette époque, Josias et Jérémie ont parlé de Dieu autour d’eux.</a:t>
            </a:r>
            <a:endParaRPr lang="fr-FR" dirty="0"/>
          </a:p>
          <a:p>
            <a:pPr lvl="1"/>
            <a:r>
              <a:rPr lang="fr-CH" dirty="0" smtClean="0"/>
              <a:t>Ils </a:t>
            </a:r>
            <a:r>
              <a:rPr lang="fr-CH" dirty="0"/>
              <a:t>ont peut-être, sans s’en rendre compte, marqué les 4 jeunes par leur comportement et par leurs paroles.</a:t>
            </a:r>
            <a:endParaRPr lang="fr-FR" dirty="0"/>
          </a:p>
          <a:p>
            <a:r>
              <a:rPr lang="fr-CH" dirty="0"/>
              <a:t>Quelles empreintes laissons-nous aux générations suivantes</a:t>
            </a:r>
            <a:r>
              <a:rPr lang="fr-CH" dirty="0" smtClean="0"/>
              <a:t>?</a:t>
            </a:r>
            <a:endParaRPr lang="fr-FR" dirty="0"/>
          </a:p>
        </p:txBody>
      </p:sp>
      <p:sp>
        <p:nvSpPr>
          <p:cNvPr id="7" name="Text Box 13"/>
          <p:cNvSpPr txBox="1">
            <a:spLocks noChangeArrowheads="1"/>
          </p:cNvSpPr>
          <p:nvPr/>
        </p:nvSpPr>
        <p:spPr bwMode="auto">
          <a:xfrm>
            <a:off x="8604285" y="6058430"/>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FO</a:t>
            </a:r>
            <a:endParaRPr lang="fr-FR" sz="1200" dirty="0">
              <a:solidFill>
                <a:srgbClr val="4D4D4D"/>
              </a:solidFill>
              <a:latin typeface="+mj-lt"/>
            </a:endParaRPr>
          </a:p>
        </p:txBody>
      </p:sp>
    </p:spTree>
    <p:extLst>
      <p:ext uri="{BB962C8B-B14F-4D97-AF65-F5344CB8AC3E}">
        <p14:creationId xmlns:p14="http://schemas.microsoft.com/office/powerpoint/2010/main" val="3139886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Durant </a:t>
            </a:r>
            <a:r>
              <a:rPr lang="fr-CH" dirty="0"/>
              <a:t>3 ans, ils suivent une formation</a:t>
            </a:r>
            <a:r>
              <a:rPr lang="fr-CH" dirty="0" smtClean="0"/>
              <a:t>.</a:t>
            </a:r>
            <a:endParaRPr lang="fr-FR" dirty="0"/>
          </a:p>
          <a:p>
            <a:r>
              <a:rPr lang="fr-CH" dirty="0"/>
              <a:t>3 matières parmi d'autres:</a:t>
            </a:r>
            <a:endParaRPr lang="fr-FR" dirty="0"/>
          </a:p>
          <a:p>
            <a:pPr lvl="1"/>
            <a:r>
              <a:rPr lang="fr-CH" dirty="0"/>
              <a:t>La science,</a:t>
            </a:r>
            <a:endParaRPr lang="fr-FR" dirty="0"/>
          </a:p>
          <a:p>
            <a:pPr lvl="1"/>
            <a:r>
              <a:rPr lang="fr-CH" dirty="0"/>
              <a:t>Le chaldéen,</a:t>
            </a:r>
            <a:endParaRPr lang="fr-FR" dirty="0"/>
          </a:p>
          <a:p>
            <a:pPr lvl="1"/>
            <a:r>
              <a:rPr lang="fr-CH" dirty="0"/>
              <a:t>La littérature chaldéenne</a:t>
            </a:r>
            <a:r>
              <a:rPr lang="fr-CH" dirty="0" smtClean="0"/>
              <a:t>.</a:t>
            </a:r>
            <a:endParaRPr lang="fr-FR" dirty="0"/>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4010402"/>
            <a:ext cx="9166150" cy="2851150"/>
          </a:xfrm>
        </p:spPr>
      </p:pic>
    </p:spTree>
    <p:extLst>
      <p:ext uri="{BB962C8B-B14F-4D97-AF65-F5344CB8AC3E}">
        <p14:creationId xmlns:p14="http://schemas.microsoft.com/office/powerpoint/2010/main" val="6347348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D’autres matières d’études ont certainement été enseignées:</a:t>
            </a:r>
          </a:p>
          <a:p>
            <a:pPr lvl="1"/>
            <a:r>
              <a:rPr lang="fr-FR" dirty="0"/>
              <a:t>L’astrologie,</a:t>
            </a:r>
          </a:p>
          <a:p>
            <a:pPr lvl="1"/>
            <a:r>
              <a:rPr lang="fr-FR" dirty="0"/>
              <a:t>La magie,</a:t>
            </a:r>
          </a:p>
          <a:p>
            <a:pPr lvl="1"/>
            <a:r>
              <a:rPr lang="fr-FR" dirty="0"/>
              <a:t>La sorcellerie. </a:t>
            </a:r>
          </a:p>
          <a:p>
            <a:r>
              <a:rPr lang="fr-FR" dirty="0"/>
              <a:t>Toutes ces choses sont nouvelles pour les 4 amis.</a:t>
            </a:r>
          </a:p>
          <a:p>
            <a:r>
              <a:rPr lang="fr-FR" dirty="0"/>
              <a:t>Après cette formation, ils entrent au service personnel du roi </a:t>
            </a:r>
            <a:r>
              <a:rPr lang="fr-FR" dirty="0" err="1"/>
              <a:t>Nebucadnetsar</a:t>
            </a:r>
            <a:r>
              <a:rPr lang="fr-FR" dirty="0"/>
              <a:t>.</a:t>
            </a:r>
          </a:p>
          <a:p>
            <a:endParaRPr lang="fr-FR" dirty="0"/>
          </a:p>
        </p:txBody>
      </p:sp>
    </p:spTree>
    <p:extLst>
      <p:ext uri="{BB962C8B-B14F-4D97-AF65-F5344CB8AC3E}">
        <p14:creationId xmlns:p14="http://schemas.microsoft.com/office/powerpoint/2010/main" val="2242472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 name="Espace réservé du texte 2"/>
          <p:cNvSpPr>
            <a:spLocks noGrp="1"/>
          </p:cNvSpPr>
          <p:nvPr>
            <p:ph type="body" sz="quarter" idx="12"/>
          </p:nvPr>
        </p:nvSpPr>
        <p:spPr/>
        <p:txBody>
          <a:bodyPr/>
          <a:lstStyle/>
          <a:p>
            <a:r>
              <a:rPr lang="fr-CH" dirty="0" smtClean="0"/>
              <a:t>On </a:t>
            </a:r>
            <a:r>
              <a:rPr lang="fr-CH" dirty="0"/>
              <a:t>peut également se trouver dans un contexte nouveau:</a:t>
            </a:r>
            <a:endParaRPr lang="fr-FR" dirty="0"/>
          </a:p>
          <a:p>
            <a:pPr lvl="1"/>
            <a:r>
              <a:rPr lang="fr-CH" dirty="0"/>
              <a:t>stage à l’étranger, </a:t>
            </a:r>
            <a:endParaRPr lang="fr-CH" dirty="0" smtClean="0"/>
          </a:p>
          <a:p>
            <a:pPr lvl="1"/>
            <a:r>
              <a:rPr lang="fr-CH" dirty="0" smtClean="0"/>
              <a:t>voyage </a:t>
            </a:r>
            <a:r>
              <a:rPr lang="fr-CH" dirty="0"/>
              <a:t>professionnel, etc</a:t>
            </a:r>
            <a:r>
              <a:rPr lang="fr-CH" dirty="0" smtClean="0"/>
              <a:t>…</a:t>
            </a:r>
            <a:endParaRPr lang="fr-FR" dirty="0" smtClean="0"/>
          </a:p>
          <a:p>
            <a:r>
              <a:rPr lang="fr-CH" dirty="0" smtClean="0"/>
              <a:t>Nous sommes alors « livrés à nous-mêmes ».</a:t>
            </a:r>
          </a:p>
          <a:p>
            <a:r>
              <a:rPr lang="fr-CH" dirty="0" smtClean="0"/>
              <a:t>La seule solution pour se protéger:</a:t>
            </a:r>
          </a:p>
          <a:p>
            <a:pPr lvl="1"/>
            <a:r>
              <a:rPr lang="fr-CH" dirty="0" smtClean="0"/>
              <a:t>Prendre des résolutions, … et prier.</a:t>
            </a:r>
          </a:p>
        </p:txBody>
      </p:sp>
      <p:sp>
        <p:nvSpPr>
          <p:cNvPr id="6" name="Text Box 13"/>
          <p:cNvSpPr txBox="1">
            <a:spLocks noChangeArrowheads="1"/>
          </p:cNvSpPr>
          <p:nvPr/>
        </p:nvSpPr>
        <p:spPr bwMode="auto">
          <a:xfrm>
            <a:off x="8593138" y="6053300"/>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3841924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Daniel </a:t>
            </a:r>
            <a:r>
              <a:rPr lang="fr-CH" dirty="0"/>
              <a:t>et ses amis décident de ne pas se souiller avec la nourriture du roi.</a:t>
            </a:r>
            <a:endParaRPr lang="fr-FR" dirty="0"/>
          </a:p>
          <a:p>
            <a:pPr lvl="2"/>
            <a:r>
              <a:rPr lang="fr-FR" dirty="0"/>
              <a:t>Daniel résolut de ne pas se souiller par les mets du roi et par le vin dont le roi buvait, et il pria le chef des eunuques de ne pas l'obliger à se souiller. Dan 1,8	</a:t>
            </a:r>
          </a:p>
          <a:p>
            <a:r>
              <a:rPr lang="fr-CH" dirty="0" smtClean="0"/>
              <a:t>Ils </a:t>
            </a:r>
            <a:r>
              <a:rPr lang="fr-CH" dirty="0"/>
              <a:t>désirent suivre les règles juives en matière de nourriture.</a:t>
            </a:r>
            <a:endParaRPr lang="fr-FR" dirty="0"/>
          </a:p>
          <a:p>
            <a:pPr lvl="1"/>
            <a:r>
              <a:rPr lang="fr-CH" dirty="0"/>
              <a:t>Il était interdit aux juifs de manger de la viande d'animaux impurs (lévitique 11).</a:t>
            </a:r>
            <a:endParaRPr lang="fr-FR" dirty="0"/>
          </a:p>
          <a:p>
            <a:r>
              <a:rPr lang="fr-CH" dirty="0"/>
              <a:t>Cette nourriture et ce vin pouvaient avoir été préalablement consacrés aux idoles, selon un rite babylonien.</a:t>
            </a:r>
            <a:endParaRPr lang="fr-FR" dirty="0"/>
          </a:p>
          <a:p>
            <a:r>
              <a:rPr lang="fr-FR" dirty="0"/>
              <a:t> </a:t>
            </a:r>
          </a:p>
        </p:txBody>
      </p:sp>
      <p:sp>
        <p:nvSpPr>
          <p:cNvPr id="4" name="Titre 3"/>
          <p:cNvSpPr>
            <a:spLocks noGrp="1"/>
          </p:cNvSpPr>
          <p:nvPr>
            <p:ph type="title"/>
          </p:nvPr>
        </p:nvSpPr>
        <p:spPr/>
        <p:txBody>
          <a:bodyPr/>
          <a:lstStyle/>
          <a:p>
            <a:r>
              <a:rPr lang="fr-CH" dirty="0"/>
              <a:t>Problème de </a:t>
            </a:r>
            <a:r>
              <a:rPr lang="fr-CH" dirty="0" smtClean="0"/>
              <a:t>nourriture</a:t>
            </a:r>
            <a:endParaRPr lang="fr-FR" dirty="0"/>
          </a:p>
        </p:txBody>
      </p:sp>
    </p:spTree>
    <p:extLst>
      <p:ext uri="{BB962C8B-B14F-4D97-AF65-F5344CB8AC3E}">
        <p14:creationId xmlns:p14="http://schemas.microsoft.com/office/powerpoint/2010/main" val="632488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Satan </a:t>
            </a:r>
            <a:r>
              <a:rPr lang="fr-CH" dirty="0"/>
              <a:t>pousse sournoisement les croyants à se détourner de Dieu </a:t>
            </a:r>
            <a:r>
              <a:rPr lang="fr-CH" dirty="0" smtClean="0"/>
              <a:t>par </a:t>
            </a:r>
          </a:p>
          <a:p>
            <a:pPr lvl="1"/>
            <a:r>
              <a:rPr lang="fr-CH" dirty="0"/>
              <a:t>d</a:t>
            </a:r>
            <a:r>
              <a:rPr lang="fr-CH" dirty="0" smtClean="0"/>
              <a:t>es pratiques occultes, l’astrologie, la magie, …</a:t>
            </a:r>
            <a:endParaRPr lang="fr-FR" dirty="0"/>
          </a:p>
          <a:p>
            <a:r>
              <a:rPr lang="fr-CH" dirty="0"/>
              <a:t>La bible nous met clairement en garde:</a:t>
            </a:r>
            <a:endParaRPr lang="fr-FR" dirty="0"/>
          </a:p>
          <a:p>
            <a:pPr lvl="2"/>
            <a:r>
              <a:rPr lang="fr-CH" dirty="0"/>
              <a:t>Il ne se trouvera au milieu de toi … ni devin qui se mêle de divination, … ni magicien, ni sorcier, ni personne qui consulte les esprits, ni diseur de bonne aventure, ni personne qui interroge les morts; car quiconque fait ces choses est en abomination à l'Eternel; Dt 18,10</a:t>
            </a:r>
            <a:endParaRPr lang="fr-FR" dirty="0"/>
          </a:p>
          <a:p>
            <a:r>
              <a:rPr lang="fr-CH" dirty="0"/>
              <a:t>Satan se cache derrière ces pratiques.</a:t>
            </a:r>
            <a:endParaRPr lang="fr-FR" dirty="0"/>
          </a:p>
          <a:p>
            <a:pPr lvl="1"/>
            <a:r>
              <a:rPr lang="fr-CH" dirty="0"/>
              <a:t>N’y touchons pas</a:t>
            </a:r>
            <a:r>
              <a:rPr lang="fr-CH" dirty="0" smtClean="0"/>
              <a:t>!</a:t>
            </a:r>
            <a:endParaRPr lang="fr-FR" dirty="0"/>
          </a:p>
        </p:txBody>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2479535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Daniel </a:t>
            </a:r>
            <a:r>
              <a:rPr lang="fr-CH" dirty="0"/>
              <a:t>propose un marché à l'intendant du palais:</a:t>
            </a:r>
            <a:endParaRPr lang="fr-FR" dirty="0"/>
          </a:p>
          <a:p>
            <a:r>
              <a:rPr lang="fr-CH" dirty="0"/>
              <a:t>Un test de 10 jours est effectué.</a:t>
            </a:r>
            <a:endParaRPr lang="fr-FR" dirty="0"/>
          </a:p>
          <a:p>
            <a:pPr lvl="1"/>
            <a:r>
              <a:rPr lang="fr-CH" dirty="0"/>
              <a:t>Les mets fins avec viande et vin sont supprimés.</a:t>
            </a:r>
            <a:endParaRPr lang="fr-FR" dirty="0"/>
          </a:p>
          <a:p>
            <a:pPr lvl="1"/>
            <a:r>
              <a:rPr lang="fr-CH" dirty="0"/>
              <a:t>Ils sont remplacés par des légumes et de l’eau</a:t>
            </a:r>
            <a:r>
              <a:rPr lang="fr-CH" dirty="0" smtClean="0"/>
              <a:t>.</a:t>
            </a:r>
            <a:endParaRPr lang="fr-FR" dirty="0"/>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22225" y="3906838"/>
            <a:ext cx="9166225" cy="2987675"/>
          </a:xfrm>
        </p:spPr>
      </p:pic>
      <p:sp>
        <p:nvSpPr>
          <p:cNvPr id="5" name="Text Box 13"/>
          <p:cNvSpPr txBox="1">
            <a:spLocks noChangeArrowheads="1"/>
          </p:cNvSpPr>
          <p:nvPr/>
        </p:nvSpPr>
        <p:spPr bwMode="auto">
          <a:xfrm>
            <a:off x="8593138" y="6370758"/>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3618648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Ce marché ne va-t-il pas compromettre leurs chances de carrière</a:t>
            </a:r>
            <a:r>
              <a:rPr lang="fr-CH" dirty="0" smtClean="0"/>
              <a:t>?</a:t>
            </a:r>
          </a:p>
          <a:p>
            <a:r>
              <a:rPr lang="fr-CH" dirty="0"/>
              <a:t>Les autres jeunes ne vont-ils pas se moquer d’eux?</a:t>
            </a:r>
            <a:endParaRPr lang="fr-FR" dirty="0"/>
          </a:p>
          <a:p>
            <a:endParaRPr lang="fr-FR" dirty="0"/>
          </a:p>
          <a:p>
            <a:endParaRPr lang="fr-FR" dirty="0"/>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Box 13"/>
          <p:cNvSpPr txBox="1">
            <a:spLocks noChangeArrowheads="1"/>
          </p:cNvSpPr>
          <p:nvPr/>
        </p:nvSpPr>
        <p:spPr bwMode="auto">
          <a:xfrm>
            <a:off x="8593138" y="6472109"/>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253723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3" name="Espace réservé du texte 2"/>
          <p:cNvSpPr>
            <a:spLocks noGrp="1"/>
          </p:cNvSpPr>
          <p:nvPr>
            <p:ph type="body" sz="quarter" idx="12"/>
          </p:nvPr>
        </p:nvSpPr>
        <p:spPr/>
        <p:txBody>
          <a:bodyPr/>
          <a:lstStyle/>
          <a:p>
            <a:r>
              <a:rPr lang="fr-CH" dirty="0" smtClean="0"/>
              <a:t>2 </a:t>
            </a:r>
            <a:r>
              <a:rPr lang="fr-CH" dirty="0"/>
              <a:t>types de comportements s’offrent à nous:</a:t>
            </a:r>
            <a:endParaRPr lang="fr-FR" dirty="0"/>
          </a:p>
          <a:p>
            <a:pPr lvl="1"/>
            <a:r>
              <a:rPr lang="fr-CH" dirty="0"/>
              <a:t>Une pratique de compromis avec le monde,</a:t>
            </a:r>
            <a:endParaRPr lang="fr-FR" dirty="0"/>
          </a:p>
          <a:p>
            <a:pPr lvl="1"/>
            <a:r>
              <a:rPr lang="fr-CH" dirty="0"/>
              <a:t>Une vie dépendante de Christ.</a:t>
            </a:r>
            <a:endParaRPr lang="fr-FR" dirty="0"/>
          </a:p>
          <a:p>
            <a:pPr lvl="2"/>
            <a:r>
              <a:rPr lang="fr-CH" dirty="0"/>
              <a:t>Nous aussi, … courons avec patience la course qui est devant nous, fixant les yeux sur Jésus... Hbr 12,1	</a:t>
            </a:r>
            <a:endParaRPr lang="fr-FR" dirty="0"/>
          </a:p>
        </p:txBody>
      </p:sp>
      <p:sp>
        <p:nvSpPr>
          <p:cNvPr id="8" name="Text Box 13"/>
          <p:cNvSpPr txBox="1">
            <a:spLocks noChangeArrowheads="1"/>
          </p:cNvSpPr>
          <p:nvPr/>
        </p:nvSpPr>
        <p:spPr bwMode="auto">
          <a:xfrm>
            <a:off x="8768790" y="6058430"/>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FO</a:t>
            </a:r>
            <a:endParaRPr lang="fr-FR" sz="1200" dirty="0">
              <a:solidFill>
                <a:srgbClr val="4D4D4D"/>
              </a:solidFill>
              <a:latin typeface="+mj-lt"/>
            </a:endParaRPr>
          </a:p>
        </p:txBody>
      </p:sp>
    </p:spTree>
    <p:extLst>
      <p:ext uri="{BB962C8B-B14F-4D97-AF65-F5344CB8AC3E}">
        <p14:creationId xmlns:p14="http://schemas.microsoft.com/office/powerpoint/2010/main" val="3476812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63" name="Group 62"/>
          <p:cNvGrpSpPr/>
          <p:nvPr/>
        </p:nvGrpSpPr>
        <p:grpSpPr>
          <a:xfrm>
            <a:off x="7347379" y="2273089"/>
            <a:ext cx="1413157" cy="518724"/>
            <a:chOff x="7347379" y="2273089"/>
            <a:chExt cx="1413157" cy="518724"/>
          </a:xfrm>
        </p:grpSpPr>
        <p:pic>
          <p:nvPicPr>
            <p:cNvPr id="43" name="Picture 42"/>
            <p:cNvPicPr>
              <a:picLocks noChangeAspect="1"/>
            </p:cNvPicPr>
            <p:nvPr/>
          </p:nvPicPr>
          <p:blipFill>
            <a:blip r:embed="rId3"/>
            <a:stretch>
              <a:fillRect/>
            </a:stretch>
          </p:blipFill>
          <p:spPr>
            <a:xfrm flipV="1">
              <a:off x="8557336" y="2360012"/>
              <a:ext cx="203200" cy="431801"/>
            </a:xfrm>
            <a:prstGeom prst="rect">
              <a:avLst/>
            </a:prstGeom>
          </p:spPr>
        </p:pic>
        <p:sp>
          <p:nvSpPr>
            <p:cNvPr id="44" name="TextBox 43"/>
            <p:cNvSpPr txBox="1"/>
            <p:nvPr/>
          </p:nvSpPr>
          <p:spPr>
            <a:xfrm>
              <a:off x="7347379" y="2273089"/>
              <a:ext cx="1404788" cy="292389"/>
            </a:xfrm>
            <a:prstGeom prst="rect">
              <a:avLst/>
            </a:prstGeom>
            <a:noFill/>
          </p:spPr>
          <p:txBody>
            <a:bodyPr wrap="square" rtlCol="0">
              <a:spAutoFit/>
            </a:bodyPr>
            <a:lstStyle/>
            <a:p>
              <a:r>
                <a:rPr lang="en-US" sz="1300" dirty="0" smtClean="0">
                  <a:solidFill>
                    <a:schemeClr val="bg1"/>
                  </a:solidFill>
                  <a:latin typeface="Cambria"/>
                  <a:cs typeface="Cambria"/>
                </a:rPr>
                <a:t>JESUS</a:t>
              </a:r>
              <a:r>
                <a:rPr lang="en-US" sz="1300" baseline="0" dirty="0" smtClean="0">
                  <a:solidFill>
                    <a:schemeClr val="bg1"/>
                  </a:solidFill>
                  <a:latin typeface="Cambria"/>
                  <a:cs typeface="Cambria"/>
                </a:rPr>
                <a:t> </a:t>
              </a:r>
              <a:r>
                <a:rPr lang="en-US" sz="1300" dirty="0" smtClean="0">
                  <a:solidFill>
                    <a:schemeClr val="bg1"/>
                  </a:solidFill>
                  <a:latin typeface="Cambria"/>
                  <a:cs typeface="Cambria"/>
                </a:rPr>
                <a:t>CHRIST</a:t>
              </a:r>
              <a:endParaRPr lang="en-US" sz="1300" dirty="0">
                <a:solidFill>
                  <a:schemeClr val="bg1"/>
                </a:solidFill>
                <a:latin typeface="Cambria"/>
                <a:cs typeface="Cambria"/>
              </a:endParaRPr>
            </a:p>
          </p:txBody>
        </p:sp>
      </p:grpSp>
      <p:sp>
        <p:nvSpPr>
          <p:cNvPr id="45" name="TextBox 44"/>
          <p:cNvSpPr txBox="1"/>
          <p:nvPr/>
        </p:nvSpPr>
        <p:spPr>
          <a:xfrm>
            <a:off x="405478" y="2926294"/>
            <a:ext cx="1159162" cy="276999"/>
          </a:xfrm>
          <a:prstGeom prst="rect">
            <a:avLst/>
          </a:prstGeom>
          <a:noFill/>
        </p:spPr>
        <p:txBody>
          <a:bodyPr wrap="square" rtlCol="0">
            <a:spAutoFit/>
          </a:bodyPr>
          <a:lstStyle/>
          <a:p>
            <a:pPr algn="ctr"/>
            <a:r>
              <a:rPr lang="en-US" sz="1200" dirty="0" smtClean="0">
                <a:solidFill>
                  <a:srgbClr val="FFFFFF"/>
                </a:solidFill>
              </a:rPr>
              <a:t>300</a:t>
            </a:r>
            <a:r>
              <a:rPr lang="en-US" sz="1200" baseline="0" dirty="0" smtClean="0">
                <a:solidFill>
                  <a:srgbClr val="FFFFFF"/>
                </a:solidFill>
              </a:rPr>
              <a:t> </a:t>
            </a:r>
            <a:r>
              <a:rPr lang="en-US" sz="1200" baseline="0" dirty="0" err="1" smtClean="0">
                <a:solidFill>
                  <a:srgbClr val="FFFFFF"/>
                </a:solidFill>
              </a:rPr>
              <a:t>ans</a:t>
            </a:r>
            <a:endParaRPr lang="en-US" sz="1200" dirty="0">
              <a:solidFill>
                <a:srgbClr val="FFFFFF"/>
              </a:solidFill>
            </a:endParaRPr>
          </a:p>
        </p:txBody>
      </p:sp>
      <p:sp>
        <p:nvSpPr>
          <p:cNvPr id="46" name="TextBox 45"/>
          <p:cNvSpPr txBox="1"/>
          <p:nvPr/>
        </p:nvSpPr>
        <p:spPr>
          <a:xfrm>
            <a:off x="1641611" y="2926294"/>
            <a:ext cx="1159162" cy="276999"/>
          </a:xfrm>
          <a:prstGeom prst="rect">
            <a:avLst/>
          </a:prstGeom>
          <a:noFill/>
        </p:spPr>
        <p:txBody>
          <a:bodyPr wrap="square" rtlCol="0">
            <a:spAutoFit/>
          </a:bodyPr>
          <a:lstStyle/>
          <a:p>
            <a:pPr algn="ctr"/>
            <a:r>
              <a:rPr lang="en-US" sz="1200" dirty="0" smtClean="0">
                <a:solidFill>
                  <a:srgbClr val="FFFFFF"/>
                </a:solidFill>
              </a:rPr>
              <a:t>400 </a:t>
            </a:r>
            <a:r>
              <a:rPr lang="en-US" sz="1200" baseline="0" dirty="0" err="1" smtClean="0">
                <a:solidFill>
                  <a:srgbClr val="FFFFFF"/>
                </a:solidFill>
              </a:rPr>
              <a:t>ans</a:t>
            </a:r>
            <a:endParaRPr lang="en-US" sz="1200" dirty="0">
              <a:solidFill>
                <a:srgbClr val="FFFFFF"/>
              </a:solidFill>
            </a:endParaRPr>
          </a:p>
        </p:txBody>
      </p:sp>
      <p:sp>
        <p:nvSpPr>
          <p:cNvPr id="47" name="TextBox 46"/>
          <p:cNvSpPr txBox="1"/>
          <p:nvPr/>
        </p:nvSpPr>
        <p:spPr>
          <a:xfrm>
            <a:off x="2800773" y="2926294"/>
            <a:ext cx="685800" cy="276999"/>
          </a:xfrm>
          <a:prstGeom prst="rect">
            <a:avLst/>
          </a:prstGeom>
          <a:noFill/>
        </p:spPr>
        <p:txBody>
          <a:bodyPr wrap="square" rtlCol="0">
            <a:spAutoFit/>
          </a:bodyPr>
          <a:lstStyle/>
          <a:p>
            <a:pPr algn="ctr"/>
            <a:r>
              <a:rPr lang="en-US" sz="1200" dirty="0" smtClean="0">
                <a:solidFill>
                  <a:srgbClr val="FFFFFF"/>
                </a:solidFill>
              </a:rPr>
              <a:t>40 </a:t>
            </a:r>
            <a:r>
              <a:rPr lang="en-US" sz="1200" baseline="0" dirty="0" err="1" smtClean="0">
                <a:solidFill>
                  <a:srgbClr val="FFFFFF"/>
                </a:solidFill>
              </a:rPr>
              <a:t>ans</a:t>
            </a:r>
            <a:endParaRPr lang="en-US" sz="1200" dirty="0">
              <a:solidFill>
                <a:srgbClr val="FFFFFF"/>
              </a:solidFill>
            </a:endParaRPr>
          </a:p>
        </p:txBody>
      </p:sp>
      <p:sp>
        <p:nvSpPr>
          <p:cNvPr id="48" name="TextBox 47"/>
          <p:cNvSpPr txBox="1"/>
          <p:nvPr/>
        </p:nvSpPr>
        <p:spPr>
          <a:xfrm>
            <a:off x="3545839" y="2926294"/>
            <a:ext cx="1134533" cy="276999"/>
          </a:xfrm>
          <a:prstGeom prst="rect">
            <a:avLst/>
          </a:prstGeom>
          <a:noFill/>
        </p:spPr>
        <p:txBody>
          <a:bodyPr wrap="square" rtlCol="0">
            <a:spAutoFit/>
          </a:bodyPr>
          <a:lstStyle/>
          <a:p>
            <a:pPr algn="ctr"/>
            <a:r>
              <a:rPr lang="en-US" sz="1200" dirty="0" smtClean="0">
                <a:solidFill>
                  <a:srgbClr val="FFFFFF"/>
                </a:solidFill>
              </a:rPr>
              <a:t>360 </a:t>
            </a:r>
            <a:r>
              <a:rPr lang="en-US" sz="1200" baseline="0" dirty="0" err="1" smtClean="0">
                <a:solidFill>
                  <a:srgbClr val="FFFFFF"/>
                </a:solidFill>
              </a:rPr>
              <a:t>ans</a:t>
            </a:r>
            <a:endParaRPr lang="en-US" sz="1200" dirty="0">
              <a:solidFill>
                <a:srgbClr val="FFFFFF"/>
              </a:solidFill>
            </a:endParaRPr>
          </a:p>
        </p:txBody>
      </p:sp>
      <p:sp>
        <p:nvSpPr>
          <p:cNvPr id="49" name="TextBox 48"/>
          <p:cNvSpPr txBox="1"/>
          <p:nvPr/>
        </p:nvSpPr>
        <p:spPr>
          <a:xfrm>
            <a:off x="4680372" y="2926294"/>
            <a:ext cx="880535" cy="276999"/>
          </a:xfrm>
          <a:prstGeom prst="rect">
            <a:avLst/>
          </a:prstGeom>
          <a:noFill/>
        </p:spPr>
        <p:txBody>
          <a:bodyPr wrap="square" rtlCol="0">
            <a:spAutoFit/>
          </a:bodyPr>
          <a:lstStyle/>
          <a:p>
            <a:pPr algn="ctr"/>
            <a:r>
              <a:rPr lang="en-US" sz="1200" dirty="0" smtClean="0">
                <a:solidFill>
                  <a:srgbClr val="FFFFFF"/>
                </a:solidFill>
              </a:rPr>
              <a:t>120 </a:t>
            </a:r>
            <a:r>
              <a:rPr lang="en-US" sz="1200" baseline="0" dirty="0" err="1" smtClean="0">
                <a:solidFill>
                  <a:srgbClr val="FFFFFF"/>
                </a:solidFill>
              </a:rPr>
              <a:t>ans</a:t>
            </a:r>
            <a:endParaRPr lang="en-US" sz="1200" dirty="0">
              <a:solidFill>
                <a:srgbClr val="FFFFFF"/>
              </a:solidFill>
            </a:endParaRPr>
          </a:p>
        </p:txBody>
      </p:sp>
      <p:sp>
        <p:nvSpPr>
          <p:cNvPr id="50" name="TextBox 49"/>
          <p:cNvSpPr txBox="1"/>
          <p:nvPr/>
        </p:nvSpPr>
        <p:spPr>
          <a:xfrm>
            <a:off x="5560907" y="3118468"/>
            <a:ext cx="1168400" cy="276999"/>
          </a:xfrm>
          <a:prstGeom prst="rect">
            <a:avLst/>
          </a:prstGeom>
          <a:noFill/>
        </p:spPr>
        <p:txBody>
          <a:bodyPr wrap="square" rtlCol="0">
            <a:spAutoFit/>
          </a:bodyPr>
          <a:lstStyle/>
          <a:p>
            <a:pPr algn="ctr"/>
            <a:r>
              <a:rPr lang="en-US" sz="1200" dirty="0" smtClean="0">
                <a:solidFill>
                  <a:srgbClr val="FFFFFF"/>
                </a:solidFill>
              </a:rPr>
              <a:t>330 </a:t>
            </a:r>
            <a:r>
              <a:rPr lang="en-US" sz="1200" dirty="0" err="1" smtClean="0">
                <a:solidFill>
                  <a:srgbClr val="FFFFFF"/>
                </a:solidFill>
              </a:rPr>
              <a:t>ans</a:t>
            </a:r>
            <a:endParaRPr lang="en-US" sz="1200" dirty="0">
              <a:solidFill>
                <a:srgbClr val="FFFFFF"/>
              </a:solidFill>
            </a:endParaRPr>
          </a:p>
        </p:txBody>
      </p:sp>
      <p:sp>
        <p:nvSpPr>
          <p:cNvPr id="51" name="TextBox 50"/>
          <p:cNvSpPr txBox="1"/>
          <p:nvPr/>
        </p:nvSpPr>
        <p:spPr>
          <a:xfrm>
            <a:off x="6830907" y="3118468"/>
            <a:ext cx="687463" cy="276999"/>
          </a:xfrm>
          <a:prstGeom prst="rect">
            <a:avLst/>
          </a:prstGeom>
          <a:noFill/>
        </p:spPr>
        <p:txBody>
          <a:bodyPr wrap="square" rtlCol="0">
            <a:spAutoFit/>
          </a:bodyPr>
          <a:lstStyle/>
          <a:p>
            <a:pPr algn="ctr"/>
            <a:r>
              <a:rPr lang="en-US" sz="1200" dirty="0" smtClean="0">
                <a:solidFill>
                  <a:srgbClr val="FFFFFF"/>
                </a:solidFill>
              </a:rPr>
              <a:t>70 </a:t>
            </a:r>
            <a:r>
              <a:rPr lang="en-US" sz="1200" dirty="0" err="1" smtClean="0">
                <a:solidFill>
                  <a:srgbClr val="FFFFFF"/>
                </a:solidFill>
              </a:rPr>
              <a:t>ans</a:t>
            </a:r>
            <a:endParaRPr lang="en-US" sz="1200" dirty="0">
              <a:solidFill>
                <a:srgbClr val="FFFFFF"/>
              </a:solidFill>
            </a:endParaRPr>
          </a:p>
        </p:txBody>
      </p:sp>
      <p:sp>
        <p:nvSpPr>
          <p:cNvPr id="52" name="TextBox 51"/>
          <p:cNvSpPr txBox="1"/>
          <p:nvPr/>
        </p:nvSpPr>
        <p:spPr>
          <a:xfrm>
            <a:off x="7584440" y="3118468"/>
            <a:ext cx="1133764" cy="246221"/>
          </a:xfrm>
          <a:prstGeom prst="rect">
            <a:avLst/>
          </a:prstGeom>
          <a:noFill/>
        </p:spPr>
        <p:txBody>
          <a:bodyPr wrap="square" rtlCol="0">
            <a:spAutoFit/>
          </a:bodyPr>
          <a:lstStyle/>
          <a:p>
            <a:pPr algn="ctr"/>
            <a:r>
              <a:rPr lang="en-US" sz="1000" dirty="0" smtClean="0">
                <a:solidFill>
                  <a:srgbClr val="FFFFFF"/>
                </a:solidFill>
              </a:rPr>
              <a:t>500 </a:t>
            </a:r>
            <a:r>
              <a:rPr lang="en-US" sz="1000" dirty="0" err="1" smtClean="0">
                <a:solidFill>
                  <a:srgbClr val="FFFFFF"/>
                </a:solidFill>
              </a:rPr>
              <a:t>ans</a:t>
            </a:r>
            <a:endParaRPr lang="en-US" sz="1000" dirty="0">
              <a:solidFill>
                <a:srgbClr val="FFFFFF"/>
              </a:solidFill>
            </a:endParaRPr>
          </a:p>
        </p:txBody>
      </p:sp>
      <p:pic>
        <p:nvPicPr>
          <p:cNvPr id="57" name="Picture 5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9391" y="-146210"/>
            <a:ext cx="621145" cy="1035243"/>
          </a:xfrm>
          <a:prstGeom prst="rect">
            <a:avLst/>
          </a:prstGeom>
        </p:spPr>
      </p:pic>
      <p:grpSp>
        <p:nvGrpSpPr>
          <p:cNvPr id="62" name="Group 61"/>
          <p:cNvGrpSpPr/>
          <p:nvPr/>
        </p:nvGrpSpPr>
        <p:grpSpPr>
          <a:xfrm>
            <a:off x="6259038" y="3341686"/>
            <a:ext cx="940538" cy="724190"/>
            <a:chOff x="-3503036" y="2982222"/>
            <a:chExt cx="1404788" cy="724190"/>
          </a:xfrm>
        </p:grpSpPr>
        <p:pic>
          <p:nvPicPr>
            <p:cNvPr id="60" name="Picture 59"/>
            <p:cNvPicPr>
              <a:picLocks noChangeAspect="1"/>
            </p:cNvPicPr>
            <p:nvPr/>
          </p:nvPicPr>
          <p:blipFill>
            <a:blip r:embed="rId3"/>
            <a:stretch>
              <a:fillRect/>
            </a:stretch>
          </p:blipFill>
          <p:spPr>
            <a:xfrm>
              <a:off x="-2712122" y="2982222"/>
              <a:ext cx="203200" cy="431801"/>
            </a:xfrm>
            <a:prstGeom prst="rect">
              <a:avLst/>
            </a:prstGeom>
          </p:spPr>
        </p:pic>
        <p:sp>
          <p:nvSpPr>
            <p:cNvPr id="61" name="TextBox 60"/>
            <p:cNvSpPr txBox="1"/>
            <p:nvPr/>
          </p:nvSpPr>
          <p:spPr>
            <a:xfrm>
              <a:off x="-3503036" y="3414023"/>
              <a:ext cx="1404788" cy="292389"/>
            </a:xfrm>
            <a:prstGeom prst="rect">
              <a:avLst/>
            </a:prstGeom>
            <a:noFill/>
          </p:spPr>
          <p:txBody>
            <a:bodyPr wrap="square" rtlCol="0">
              <a:spAutoFit/>
            </a:bodyPr>
            <a:lstStyle/>
            <a:p>
              <a:r>
                <a:rPr lang="en-US" sz="1300" dirty="0" smtClean="0">
                  <a:solidFill>
                    <a:schemeClr val="bg1"/>
                  </a:solidFill>
                  <a:latin typeface="Cambria"/>
                  <a:cs typeface="Cambria"/>
                </a:rPr>
                <a:t>Daniel</a:t>
              </a:r>
              <a:endParaRPr lang="en-US" sz="1300" dirty="0">
                <a:solidFill>
                  <a:schemeClr val="bg1"/>
                </a:solidFill>
                <a:latin typeface="Cambria"/>
                <a:cs typeface="Cambria"/>
              </a:endParaRPr>
            </a:p>
          </p:txBody>
        </p:sp>
      </p:grpSp>
      <p:pic>
        <p:nvPicPr>
          <p:cNvPr id="29" name="Picture 4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4813" y="2489200"/>
            <a:ext cx="831373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963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Au </a:t>
            </a:r>
            <a:r>
              <a:rPr lang="fr-CH" dirty="0"/>
              <a:t>bout de 10 jours, les 4 amis ont une meilleure mine que tous les autres jeunes.</a:t>
            </a:r>
            <a:endParaRPr lang="fr-FR" dirty="0"/>
          </a:p>
          <a:p>
            <a:r>
              <a:rPr lang="fr-CH" dirty="0"/>
              <a:t>L'intendant accepte qu'ils continuent ce régime.</a:t>
            </a:r>
            <a:endParaRPr lang="fr-FR" dirty="0"/>
          </a:p>
          <a:p>
            <a:r>
              <a:rPr lang="fr-CH" dirty="0"/>
              <a:t>Daniel et ses amis ont « tenu ferme ».</a:t>
            </a:r>
            <a:endParaRPr lang="fr-FR" dirty="0"/>
          </a:p>
          <a:p>
            <a:r>
              <a:rPr lang="fr-CH" dirty="0"/>
              <a:t>Parmi les autres déportés, beaucoup ont renié l'Eternel.</a:t>
            </a:r>
            <a:endParaRPr lang="fr-FR" dirty="0"/>
          </a:p>
          <a:p>
            <a:pPr lvl="2"/>
            <a:r>
              <a:rPr lang="fr-FR" dirty="0"/>
              <a:t>Je les ai dispersés parmi les nations, et ils ont été disséminés en divers pays; je les ai jugés selon leur conduite et selon leurs </a:t>
            </a:r>
            <a:r>
              <a:rPr lang="fr-FR" dirty="0" err="1"/>
              <a:t>oeuvres</a:t>
            </a:r>
            <a:r>
              <a:rPr lang="fr-FR" dirty="0"/>
              <a:t>.  </a:t>
            </a:r>
          </a:p>
          <a:p>
            <a:pPr lvl="2"/>
            <a:r>
              <a:rPr lang="fr-FR" dirty="0"/>
              <a:t>Ils sont arrivés chez les nations où ils allaient, et ils ont profané mon saint nom, en sorte qu'on disait d'eux: C'est le peuple de l'Eternel, c'est de son pays qu'ils sont sortis. </a:t>
            </a:r>
            <a:r>
              <a:rPr lang="fr-FR" dirty="0" err="1"/>
              <a:t>Ezé</a:t>
            </a:r>
            <a:r>
              <a:rPr lang="fr-FR" dirty="0"/>
              <a:t> 36,19	</a:t>
            </a:r>
          </a:p>
        </p:txBody>
      </p:sp>
    </p:spTree>
    <p:extLst>
      <p:ext uri="{BB962C8B-B14F-4D97-AF65-F5344CB8AC3E}">
        <p14:creationId xmlns:p14="http://schemas.microsoft.com/office/powerpoint/2010/main" val="1319526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Après </a:t>
            </a:r>
            <a:r>
              <a:rPr lang="fr-CH" dirty="0"/>
              <a:t>3 ans, les 4 juifs sont introduits devant le roi.</a:t>
            </a:r>
            <a:endParaRPr lang="fr-FR" dirty="0"/>
          </a:p>
          <a:p>
            <a:r>
              <a:rPr lang="fr-CH" dirty="0"/>
              <a:t>Le roi s'entretient avec chacun d'eux.</a:t>
            </a:r>
            <a:endParaRPr lang="fr-FR" dirty="0"/>
          </a:p>
          <a:p>
            <a:r>
              <a:rPr lang="fr-CH" dirty="0"/>
              <a:t>Aucun jeune n'est trouvé à la hauteur de Daniel et de ses 3 amis.</a:t>
            </a:r>
            <a:endParaRPr lang="fr-FR" dirty="0"/>
          </a:p>
          <a:p>
            <a:r>
              <a:rPr lang="fr-CH" dirty="0"/>
              <a:t>Le roi les fait entrer à son service personnel.</a:t>
            </a:r>
            <a:endParaRPr lang="fr-FR" dirty="0"/>
          </a:p>
          <a:p>
            <a:r>
              <a:rPr lang="fr-CH" dirty="0"/>
              <a:t>Une question nécessitant sagesse et discernement?</a:t>
            </a:r>
            <a:endParaRPr lang="fr-FR" dirty="0"/>
          </a:p>
          <a:p>
            <a:pPr lvl="1"/>
            <a:r>
              <a:rPr lang="fr-CH" dirty="0"/>
              <a:t>Le roi les trouve 10 fois supérieurs à ses sages et ses magiciens</a:t>
            </a:r>
            <a:r>
              <a:rPr lang="fr-CH" dirty="0" smtClean="0"/>
              <a:t>.</a:t>
            </a:r>
            <a:endParaRPr lang="fr-FR" dirty="0"/>
          </a:p>
        </p:txBody>
      </p:sp>
      <p:sp>
        <p:nvSpPr>
          <p:cNvPr id="2" name="Titre 1"/>
          <p:cNvSpPr>
            <a:spLocks noGrp="1"/>
          </p:cNvSpPr>
          <p:nvPr>
            <p:ph type="title"/>
          </p:nvPr>
        </p:nvSpPr>
        <p:spPr/>
        <p:txBody>
          <a:bodyPr/>
          <a:lstStyle/>
          <a:p>
            <a:r>
              <a:rPr lang="fr-CH" dirty="0"/>
              <a:t>Résultat de la </a:t>
            </a:r>
            <a:r>
              <a:rPr lang="fr-CH" dirty="0" smtClean="0"/>
              <a:t>formation</a:t>
            </a:r>
            <a:endParaRPr lang="fr-FR" dirty="0"/>
          </a:p>
        </p:txBody>
      </p:sp>
      <p:pic>
        <p:nvPicPr>
          <p:cNvPr id="5" name="Espace réservé pour une image  4"/>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flipH="1">
            <a:off x="-22151" y="1058332"/>
            <a:ext cx="2988000" cy="5799667"/>
          </a:xfrm>
        </p:spPr>
      </p:pic>
      <p:sp>
        <p:nvSpPr>
          <p:cNvPr id="9" name="Text Box 13"/>
          <p:cNvSpPr txBox="1">
            <a:spLocks noChangeArrowheads="1"/>
          </p:cNvSpPr>
          <p:nvPr/>
        </p:nvSpPr>
        <p:spPr bwMode="auto">
          <a:xfrm>
            <a:off x="2925313" y="6581170"/>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2384735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Daniel </a:t>
            </a:r>
            <a:r>
              <a:rPr lang="fr-CH" dirty="0"/>
              <a:t>commence un carrière publique de plus de 60 ans dans les plus hautes fonctions du gouvernement.</a:t>
            </a:r>
            <a:endParaRPr lang="fr-FR" dirty="0"/>
          </a:p>
          <a:p>
            <a:r>
              <a:rPr lang="fr-CH" dirty="0"/>
              <a:t>Une question se pose:</a:t>
            </a:r>
            <a:endParaRPr lang="fr-FR" dirty="0"/>
          </a:p>
          <a:p>
            <a:pPr lvl="1"/>
            <a:r>
              <a:rPr lang="fr-CH" dirty="0"/>
              <a:t>Pourquoi s'attirer des ennuis alors qu'on vient d'arriver à la cour du roi?</a:t>
            </a:r>
            <a:endParaRPr lang="fr-FR" dirty="0"/>
          </a:p>
          <a:p>
            <a:pPr lvl="2"/>
            <a:r>
              <a:rPr lang="fr-FR" dirty="0"/>
              <a:t>Soit donc que vous mangiez, soit que vous buviez, soit que vous fassiez quelque autre chose, faites tout pour la gloire de Dieu. 1.Cor 10,31	</a:t>
            </a:r>
          </a:p>
          <a:p>
            <a:r>
              <a:rPr lang="fr-CH" dirty="0"/>
              <a:t>Jeune, Daniel a fait le bon choix. </a:t>
            </a:r>
            <a:endParaRPr lang="fr-FR" dirty="0"/>
          </a:p>
          <a:p>
            <a:r>
              <a:rPr lang="fr-CH" dirty="0"/>
              <a:t>Il va être durant plusieurs décennies un témoin pour Dieu à la tête du gouvernement</a:t>
            </a:r>
            <a:r>
              <a:rPr lang="fr-CH" dirty="0" smtClean="0"/>
              <a:t>.</a:t>
            </a:r>
            <a:endParaRPr lang="fr-FR" dirty="0"/>
          </a:p>
        </p:txBody>
      </p:sp>
    </p:spTree>
    <p:extLst>
      <p:ext uri="{BB962C8B-B14F-4D97-AF65-F5344CB8AC3E}">
        <p14:creationId xmlns:p14="http://schemas.microsoft.com/office/powerpoint/2010/main" val="44417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Seule </a:t>
            </a:r>
            <a:r>
              <a:rPr lang="fr-CH" dirty="0"/>
              <a:t>la communion avec Dieu nous rend capable</a:t>
            </a:r>
            <a:endParaRPr lang="fr-FR" dirty="0"/>
          </a:p>
          <a:p>
            <a:pPr lvl="1"/>
            <a:r>
              <a:rPr lang="fr-CH" dirty="0"/>
              <a:t>de connaître ses pensées,</a:t>
            </a:r>
            <a:endParaRPr lang="fr-FR" dirty="0"/>
          </a:p>
          <a:p>
            <a:pPr lvl="1"/>
            <a:r>
              <a:rPr lang="fr-CH" dirty="0"/>
              <a:t>de discerner sa volonté. </a:t>
            </a:r>
            <a:endParaRPr lang="fr-FR" dirty="0"/>
          </a:p>
          <a:p>
            <a:r>
              <a:rPr lang="fr-CH" dirty="0"/>
              <a:t>Voyons quelques caractères que nous devrions avoir:</a:t>
            </a:r>
            <a:endParaRPr lang="fr-FR" dirty="0"/>
          </a:p>
          <a:p>
            <a:pPr lvl="1"/>
            <a:r>
              <a:rPr lang="fr-CH" dirty="0"/>
              <a:t>L'obéissance à Dieu.</a:t>
            </a:r>
            <a:endParaRPr lang="fr-FR" dirty="0"/>
          </a:p>
          <a:p>
            <a:pPr lvl="1"/>
            <a:r>
              <a:rPr lang="fr-CH" dirty="0"/>
              <a:t>La foi en Dieu face à l'épreuve.</a:t>
            </a:r>
            <a:endParaRPr lang="fr-FR" dirty="0"/>
          </a:p>
          <a:p>
            <a:pPr lvl="1"/>
            <a:r>
              <a:rPr lang="fr-CH" dirty="0"/>
              <a:t>L'humilité.</a:t>
            </a:r>
            <a:endParaRPr lang="fr-FR" dirty="0"/>
          </a:p>
          <a:p>
            <a:pPr lvl="1"/>
            <a:r>
              <a:rPr lang="fr-CH" dirty="0"/>
              <a:t>La séparation des choses qui ne font pas honneur à Dieu.</a:t>
            </a:r>
            <a:endParaRPr lang="fr-FR" dirty="0"/>
          </a:p>
          <a:p>
            <a:pPr lvl="1"/>
            <a:r>
              <a:rPr lang="fr-CH" dirty="0"/>
              <a:t>La position de témoin pour Dieu.</a:t>
            </a:r>
            <a:endParaRPr lang="fr-FR" dirty="0"/>
          </a:p>
          <a:p>
            <a:pPr lvl="1"/>
            <a:r>
              <a:rPr lang="fr-CH" dirty="0"/>
              <a:t>Une utilisation intensive de la prière</a:t>
            </a:r>
            <a:r>
              <a:rPr lang="fr-CH" dirty="0" smtClean="0"/>
              <a:t>.</a:t>
            </a:r>
            <a:endParaRPr lang="fr-FR" dirty="0"/>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1157000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Nebucadnetsar </a:t>
            </a:r>
            <a:r>
              <a:rPr lang="fr-CH" dirty="0"/>
              <a:t>fait un rêve et désire en connaître  la signification.</a:t>
            </a:r>
            <a:endParaRPr lang="fr-FR" dirty="0"/>
          </a:p>
          <a:p>
            <a:r>
              <a:rPr lang="fr-CH" dirty="0"/>
              <a:t>Il </a:t>
            </a:r>
            <a:r>
              <a:rPr lang="fr-CH" dirty="0" smtClean="0"/>
              <a:t>convoque</a:t>
            </a:r>
            <a:r>
              <a:rPr lang="fr-FR" dirty="0"/>
              <a:t> </a:t>
            </a:r>
            <a:endParaRPr lang="fr-FR" dirty="0" smtClean="0"/>
          </a:p>
          <a:p>
            <a:pPr lvl="1"/>
            <a:r>
              <a:rPr lang="fr-CH" dirty="0" smtClean="0"/>
              <a:t>les </a:t>
            </a:r>
            <a:r>
              <a:rPr lang="fr-CH" dirty="0"/>
              <a:t>magiciens</a:t>
            </a:r>
            <a:r>
              <a:rPr lang="fr-CH" dirty="0" smtClean="0"/>
              <a:t>,</a:t>
            </a:r>
            <a:r>
              <a:rPr lang="fr-FR" dirty="0"/>
              <a:t> </a:t>
            </a:r>
            <a:endParaRPr lang="fr-FR" dirty="0" smtClean="0"/>
          </a:p>
          <a:p>
            <a:pPr lvl="1"/>
            <a:r>
              <a:rPr lang="fr-CH" dirty="0" smtClean="0"/>
              <a:t>les </a:t>
            </a:r>
            <a:r>
              <a:rPr lang="fr-CH" dirty="0"/>
              <a:t>enchanteurs (devins)</a:t>
            </a:r>
            <a:r>
              <a:rPr lang="fr-CH" dirty="0" smtClean="0"/>
              <a:t>,</a:t>
            </a:r>
            <a:r>
              <a:rPr lang="fr-FR" dirty="0"/>
              <a:t> </a:t>
            </a:r>
            <a:endParaRPr lang="fr-FR" dirty="0" smtClean="0"/>
          </a:p>
          <a:p>
            <a:pPr lvl="1"/>
            <a:r>
              <a:rPr lang="fr-CH" dirty="0" smtClean="0"/>
              <a:t>les </a:t>
            </a:r>
            <a:r>
              <a:rPr lang="fr-CH" dirty="0"/>
              <a:t>astrologues.</a:t>
            </a:r>
            <a:endParaRPr lang="fr-FR" dirty="0"/>
          </a:p>
          <a:p>
            <a:r>
              <a:rPr lang="fr-CH" dirty="0"/>
              <a:t>Ils demandent que le roi leur raconte son rêve.</a:t>
            </a:r>
            <a:endParaRPr lang="fr-FR" dirty="0"/>
          </a:p>
          <a:p>
            <a:pPr lvl="2"/>
            <a:r>
              <a:rPr lang="fr-CH" dirty="0"/>
              <a:t>Le roi </a:t>
            </a:r>
            <a:r>
              <a:rPr lang="fr-CH" dirty="0" smtClean="0"/>
              <a:t>… dit </a:t>
            </a:r>
            <a:r>
              <a:rPr lang="fr-CH" dirty="0"/>
              <a:t>aux Chaldéens: La chose m'a échappé; si vous ne me faites connaître le songe et son explication, vous serez mis en pièces, et vos maisons seront réduites en un tas d'immondices. Dan 2,5	</a:t>
            </a:r>
            <a:endParaRPr lang="fr-FR" dirty="0"/>
          </a:p>
          <a:p>
            <a:r>
              <a:rPr lang="fr-CH" dirty="0" smtClean="0"/>
              <a:t>Ils </a:t>
            </a:r>
            <a:r>
              <a:rPr lang="fr-CH" dirty="0"/>
              <a:t>ne sont pas capables de raconter le rêve.</a:t>
            </a:r>
            <a:endParaRPr lang="fr-FR" dirty="0"/>
          </a:p>
          <a:p>
            <a:endParaRPr lang="fr-FR" dirty="0"/>
          </a:p>
        </p:txBody>
      </p:sp>
      <p:sp>
        <p:nvSpPr>
          <p:cNvPr id="4" name="Titre 3"/>
          <p:cNvSpPr>
            <a:spLocks noGrp="1"/>
          </p:cNvSpPr>
          <p:nvPr>
            <p:ph type="title"/>
          </p:nvPr>
        </p:nvSpPr>
        <p:spPr/>
        <p:txBody>
          <a:bodyPr/>
          <a:lstStyle/>
          <a:p>
            <a:r>
              <a:rPr lang="fr-CH" dirty="0"/>
              <a:t>Le rêve de la statue </a:t>
            </a:r>
            <a:r>
              <a:rPr lang="fr-CH" dirty="0" smtClean="0"/>
              <a:t>brisée</a:t>
            </a:r>
            <a:endParaRPr lang="fr-FR" dirty="0"/>
          </a:p>
        </p:txBody>
      </p:sp>
    </p:spTree>
    <p:extLst>
      <p:ext uri="{BB962C8B-B14F-4D97-AF65-F5344CB8AC3E}">
        <p14:creationId xmlns:p14="http://schemas.microsoft.com/office/powerpoint/2010/main" val="610995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a:t>Le roi se fâche et décide de tuer tous les sages du royaume.</a:t>
            </a:r>
            <a:endParaRPr lang="fr-FR" dirty="0"/>
          </a:p>
          <a:p>
            <a:r>
              <a:rPr lang="fr-CH" dirty="0" smtClean="0"/>
              <a:t>Daniel </a:t>
            </a:r>
            <a:r>
              <a:rPr lang="fr-CH" dirty="0"/>
              <a:t>demande au chef des bourreaux une audition auprès du roi.</a:t>
            </a:r>
            <a:endParaRPr lang="fr-FR" dirty="0"/>
          </a:p>
          <a:p>
            <a:pPr lvl="2"/>
            <a:r>
              <a:rPr lang="fr-FR" dirty="0"/>
              <a:t>Et Daniel se rendit vers le roi, et le pria de lui accorder du temps pour donner au roi l'explication. Dan 2,16	</a:t>
            </a:r>
          </a:p>
          <a:p>
            <a:r>
              <a:rPr lang="fr-CH" dirty="0" smtClean="0"/>
              <a:t>Il </a:t>
            </a:r>
            <a:r>
              <a:rPr lang="fr-CH" dirty="0"/>
              <a:t>demande à ses 3 amis de supplier Dieu de révéler le rêve</a:t>
            </a:r>
            <a:r>
              <a:rPr lang="fr-CH" dirty="0" smtClean="0"/>
              <a:t>.</a:t>
            </a:r>
            <a:endParaRPr lang="fr-FR" dirty="0"/>
          </a:p>
        </p:txBody>
      </p:sp>
    </p:spTree>
    <p:extLst>
      <p:ext uri="{BB962C8B-B14F-4D97-AF65-F5344CB8AC3E}">
        <p14:creationId xmlns:p14="http://schemas.microsoft.com/office/powerpoint/2010/main" val="3630237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Durant </a:t>
            </a:r>
            <a:r>
              <a:rPr lang="fr-CH" dirty="0"/>
              <a:t>la nuit, l'Eternel révèle à Daniel le rêve et son </a:t>
            </a:r>
            <a:r>
              <a:rPr lang="fr-CH" dirty="0" smtClean="0"/>
              <a:t>interprétation.</a:t>
            </a:r>
          </a:p>
          <a:p>
            <a:pPr lvl="2"/>
            <a:r>
              <a:rPr lang="fr-CH" dirty="0" smtClean="0"/>
              <a:t>Après </a:t>
            </a:r>
            <a:r>
              <a:rPr lang="fr-CH" dirty="0"/>
              <a:t>cela, Daniel se rendit auprès d'Arjoc, à qui le roi avait ordonné de faire périr les sages de Babylone; il alla, et lui parla ainsi: Ne fais pas périr les sages de Babylone! Conduis-moi devant le roi et je donnerai au roi l'explication. Dan 2,24	</a:t>
            </a:r>
            <a:endParaRPr lang="fr-FR" dirty="0"/>
          </a:p>
          <a:p>
            <a:endParaRPr lang="fr-FR" dirty="0"/>
          </a:p>
        </p:txBody>
      </p:sp>
      <p:pic>
        <p:nvPicPr>
          <p:cNvPr id="6" name="Espace réservé pour une image  5"/>
          <p:cNvPicPr>
            <a:picLocks noGrp="1" noChangeAspect="1"/>
          </p:cNvPicPr>
          <p:nvPr>
            <p:ph type="pic" sz="quarter" idx="13"/>
          </p:nvPr>
        </p:nvPicPr>
        <p:blipFill>
          <a:blip r:embed="rId2" cstate="email">
            <a:extLst>
              <a:ext uri="{BEBA8EAE-BF5A-486C-A8C5-ECC9F3942E4B}">
                <a14:imgProps xmlns:a14="http://schemas.microsoft.com/office/drawing/2010/main">
                  <a14:imgLayer r:embed="rId3">
                    <a14:imgEffect>
                      <a14:brightnessContrast bright="35000" contrast="-20000"/>
                    </a14:imgEffect>
                  </a14:imgLayer>
                </a14:imgProps>
              </a:ext>
              <a:ext uri="{28A0092B-C50C-407E-A947-70E740481C1C}">
                <a14:useLocalDpi xmlns:a14="http://schemas.microsoft.com/office/drawing/2010/main"/>
              </a:ext>
            </a:extLst>
          </a:blip>
          <a:srcRect/>
          <a:stretch>
            <a:fillRect/>
          </a:stretch>
        </p:blipFill>
        <p:spPr/>
      </p:pic>
      <p:sp>
        <p:nvSpPr>
          <p:cNvPr id="7" name="Text Box 13"/>
          <p:cNvSpPr txBox="1">
            <a:spLocks noChangeArrowheads="1"/>
          </p:cNvSpPr>
          <p:nvPr/>
        </p:nvSpPr>
        <p:spPr bwMode="auto">
          <a:xfrm>
            <a:off x="8397249" y="6019282"/>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FO</a:t>
            </a:r>
            <a:endParaRPr lang="fr-FR" sz="1200" dirty="0">
              <a:solidFill>
                <a:srgbClr val="4D4D4D"/>
              </a:solidFill>
              <a:latin typeface="+mj-lt"/>
            </a:endParaRPr>
          </a:p>
        </p:txBody>
      </p:sp>
    </p:spTree>
    <p:extLst>
      <p:ext uri="{BB962C8B-B14F-4D97-AF65-F5344CB8AC3E}">
        <p14:creationId xmlns:p14="http://schemas.microsoft.com/office/powerpoint/2010/main" val="2364807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Arjoc </a:t>
            </a:r>
            <a:r>
              <a:rPr lang="fr-CH" dirty="0"/>
              <a:t>conduit Daniel devant </a:t>
            </a:r>
            <a:r>
              <a:rPr lang="fr-CH" dirty="0" smtClean="0"/>
              <a:t>Nebucadnetsar.</a:t>
            </a:r>
            <a:endParaRPr lang="fr-FR" dirty="0" smtClean="0"/>
          </a:p>
          <a:p>
            <a:pPr lvl="2"/>
            <a:r>
              <a:rPr lang="fr-CH" dirty="0" smtClean="0"/>
              <a:t>Arjoc conduisit promptement Daniel devant le roi, et lui parla ainsi: J'ai trouvé parmi les captifs de Juda un homme qui donnera l'explication au roi. Dan 2,25	</a:t>
            </a:r>
            <a:endParaRPr lang="fr-FR" dirty="0" smtClean="0"/>
          </a:p>
          <a:p>
            <a:r>
              <a:rPr lang="fr-CH" dirty="0" smtClean="0"/>
              <a:t>Dance cette situation,</a:t>
            </a:r>
          </a:p>
          <a:p>
            <a:pPr lvl="1"/>
            <a:r>
              <a:rPr lang="fr-CH" dirty="0" smtClean="0"/>
              <a:t>Arjoc </a:t>
            </a:r>
            <a:r>
              <a:rPr lang="fr-CH" dirty="0"/>
              <a:t>s'arroge le mérite d'avoir trouvé Daniel.</a:t>
            </a:r>
            <a:endParaRPr lang="fr-FR" dirty="0"/>
          </a:p>
          <a:p>
            <a:pPr lvl="1"/>
            <a:r>
              <a:rPr lang="fr-CH" dirty="0"/>
              <a:t>Daniel attribue tout l'honneur à </a:t>
            </a:r>
            <a:r>
              <a:rPr lang="fr-CH" dirty="0" smtClean="0"/>
              <a:t>Dieu.</a:t>
            </a:r>
          </a:p>
          <a:p>
            <a:pPr lvl="2"/>
            <a:r>
              <a:rPr lang="fr-CH" dirty="0"/>
              <a:t>Mais il y a dans les cieux un Dieu qui révèle les secrets, et qui a fait connaître au roi Nebucadnetsar ce qui arrivera dans la suite des temps. Voici ton songe et les visions que tu as eues sur ta couche. Dan </a:t>
            </a:r>
            <a:r>
              <a:rPr lang="fr-CH" dirty="0" smtClean="0"/>
              <a:t>2,28</a:t>
            </a:r>
            <a:endParaRPr lang="fr-FR" dirty="0"/>
          </a:p>
        </p:txBody>
      </p:sp>
    </p:spTree>
    <p:extLst>
      <p:ext uri="{BB962C8B-B14F-4D97-AF65-F5344CB8AC3E}">
        <p14:creationId xmlns:p14="http://schemas.microsoft.com/office/powerpoint/2010/main" val="190541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a:t>Daniel explique le rêve au roi.</a:t>
            </a:r>
            <a:endParaRPr lang="fr-FR" dirty="0"/>
          </a:p>
          <a:p>
            <a:r>
              <a:rPr lang="fr-CH" dirty="0" smtClean="0"/>
              <a:t>Il </a:t>
            </a:r>
            <a:r>
              <a:rPr lang="fr-CH" dirty="0"/>
              <a:t>s'agit d'une statue magnifique.</a:t>
            </a:r>
            <a:endParaRPr lang="fr-FR" dirty="0"/>
          </a:p>
          <a:p>
            <a:r>
              <a:rPr lang="fr-CH" i="1" dirty="0"/>
              <a:t>La tête est en or pur.</a:t>
            </a:r>
            <a:endParaRPr lang="fr-FR" dirty="0"/>
          </a:p>
          <a:p>
            <a:pPr lvl="1"/>
            <a:r>
              <a:rPr lang="fr-CH" dirty="0"/>
              <a:t>Il s'agit de Nebucadnetsar.</a:t>
            </a:r>
            <a:endParaRPr lang="fr-FR" dirty="0"/>
          </a:p>
          <a:p>
            <a:r>
              <a:rPr lang="fr-CH" i="1" dirty="0"/>
              <a:t>La poitrine et les bras sont en argent.</a:t>
            </a:r>
            <a:endParaRPr lang="fr-FR" dirty="0"/>
          </a:p>
          <a:p>
            <a:pPr lvl="1"/>
            <a:r>
              <a:rPr lang="fr-CH" dirty="0"/>
              <a:t>Le royaume des Mèdes et des Perses va remplacer le royaume babylonien.</a:t>
            </a:r>
            <a:endParaRPr lang="fr-FR" dirty="0"/>
          </a:p>
          <a:p>
            <a:r>
              <a:rPr lang="fr-FR" dirty="0"/>
              <a:t> </a:t>
            </a:r>
            <a:r>
              <a:rPr lang="fr-CH" i="1" dirty="0"/>
              <a:t>Le ventre et les hanches sont en bronze.</a:t>
            </a:r>
            <a:endParaRPr lang="fr-FR" dirty="0"/>
          </a:p>
          <a:p>
            <a:pPr lvl="1"/>
            <a:r>
              <a:rPr lang="fr-CH" dirty="0"/>
              <a:t>Le royaume grec va remplacer le précédent</a:t>
            </a:r>
            <a:r>
              <a:rPr lang="fr-CH" dirty="0" smtClean="0"/>
              <a:t>.</a:t>
            </a:r>
            <a:endParaRPr lang="fr-FR" dirty="0"/>
          </a:p>
        </p:txBody>
      </p:sp>
    </p:spTree>
    <p:extLst>
      <p:ext uri="{BB962C8B-B14F-4D97-AF65-F5344CB8AC3E}">
        <p14:creationId xmlns:p14="http://schemas.microsoft.com/office/powerpoint/2010/main" val="1435930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i="1" dirty="0" smtClean="0"/>
              <a:t>Les </a:t>
            </a:r>
            <a:r>
              <a:rPr lang="fr-CH" i="1" dirty="0"/>
              <a:t>jambes et les pieds sont en fer.</a:t>
            </a:r>
            <a:endParaRPr lang="fr-FR" dirty="0"/>
          </a:p>
          <a:p>
            <a:pPr lvl="1"/>
            <a:r>
              <a:rPr lang="fr-CH" dirty="0"/>
              <a:t>C'est l'image de l'empire </a:t>
            </a:r>
            <a:r>
              <a:rPr lang="fr-CH" dirty="0" smtClean="0"/>
              <a:t>romain. Le </a:t>
            </a:r>
            <a:r>
              <a:rPr lang="fr-CH" dirty="0"/>
              <a:t>fer, le métal le plus résistant, montre la force de cet empire.</a:t>
            </a:r>
            <a:endParaRPr lang="fr-FR" dirty="0"/>
          </a:p>
          <a:p>
            <a:pPr lvl="1"/>
            <a:r>
              <a:rPr lang="fr-CH" dirty="0"/>
              <a:t>Les pieds sont en fer et en argile. Cela pourrait symboliser l'infiltration des barbares dans l'empire romain.</a:t>
            </a:r>
            <a:endParaRPr lang="fr-FR" dirty="0"/>
          </a:p>
          <a:p>
            <a:pPr lvl="1"/>
            <a:endParaRPr lang="fr-FR" dirty="0"/>
          </a:p>
          <a:p>
            <a:r>
              <a:rPr lang="fr-CH" dirty="0"/>
              <a:t>Une pierre se détache et pulvérise les pieds. </a:t>
            </a:r>
            <a:endParaRPr lang="fr-FR" dirty="0"/>
          </a:p>
          <a:p>
            <a:pPr lvl="1"/>
            <a:r>
              <a:rPr lang="fr-CH" dirty="0"/>
              <a:t>Toute la statue part en poussière. </a:t>
            </a:r>
            <a:endParaRPr lang="fr-FR" dirty="0"/>
          </a:p>
          <a:p>
            <a:pPr lvl="1"/>
            <a:r>
              <a:rPr lang="fr-CH" dirty="0"/>
              <a:t>La pierre devient une grande montagne.</a:t>
            </a:r>
            <a:endParaRPr lang="fr-FR" dirty="0"/>
          </a:p>
          <a:p>
            <a:endParaRPr lang="fr-FR" dirty="0"/>
          </a:p>
        </p:txBody>
      </p:sp>
    </p:spTree>
    <p:extLst>
      <p:ext uri="{BB962C8B-B14F-4D97-AF65-F5344CB8AC3E}">
        <p14:creationId xmlns:p14="http://schemas.microsoft.com/office/powerpoint/2010/main" val="2469355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Le </a:t>
            </a:r>
            <a:r>
              <a:rPr lang="fr-CH" dirty="0"/>
              <a:t>peuple d'Israël est emmené à Babylone en 3 étapes:</a:t>
            </a:r>
            <a:endParaRPr lang="fr-FR" dirty="0"/>
          </a:p>
          <a:p>
            <a:pPr lvl="1"/>
            <a:r>
              <a:rPr lang="fr-CH" dirty="0"/>
              <a:t>En 605 av JC, l'élite juive (dont Daniel) est déportée.</a:t>
            </a:r>
            <a:endParaRPr lang="fr-FR" dirty="0"/>
          </a:p>
          <a:p>
            <a:pPr lvl="1"/>
            <a:r>
              <a:rPr lang="fr-CH" dirty="0"/>
              <a:t>8 ans plus tard, des milliers de Juifs (dont Ezéchiel) sont déportés.</a:t>
            </a:r>
            <a:endParaRPr lang="fr-FR" dirty="0"/>
          </a:p>
          <a:p>
            <a:pPr lvl="1"/>
            <a:r>
              <a:rPr lang="fr-CH" dirty="0"/>
              <a:t>120 ans avant l'arrivée de Daniel à Babylone, Esaïe avait annoncé, lors de la venue d'une délégation babylonienne:</a:t>
            </a:r>
            <a:endParaRPr lang="fr-FR" dirty="0"/>
          </a:p>
          <a:p>
            <a:pPr lvl="2"/>
            <a:r>
              <a:rPr lang="fr-CH" dirty="0"/>
              <a:t>Voici, les temps viendront où l'on emportera à Babylone tout ce qui est dans ta maison et ce que tes pères ont amassé jusqu'à ce jour; il n'en restera rien, dit l'Eternel.   Es 39,6	</a:t>
            </a:r>
            <a:endParaRPr lang="fr-FR" dirty="0"/>
          </a:p>
          <a:p>
            <a:r>
              <a:rPr lang="fr-CH" dirty="0"/>
              <a:t> </a:t>
            </a:r>
            <a:endParaRPr lang="fr-FR" dirty="0"/>
          </a:p>
          <a:p>
            <a:endParaRPr lang="fr-FR" dirty="0"/>
          </a:p>
        </p:txBody>
      </p:sp>
      <p:sp>
        <p:nvSpPr>
          <p:cNvPr id="2" name="Titre 1"/>
          <p:cNvSpPr>
            <a:spLocks noGrp="1"/>
          </p:cNvSpPr>
          <p:nvPr>
            <p:ph type="title"/>
          </p:nvPr>
        </p:nvSpPr>
        <p:spPr/>
        <p:txBody>
          <a:bodyPr/>
          <a:lstStyle/>
          <a:p>
            <a:r>
              <a:rPr lang="fr-CH" dirty="0"/>
              <a:t>Situation du peuple </a:t>
            </a:r>
            <a:r>
              <a:rPr lang="fr-CH" dirty="0" smtClean="0"/>
              <a:t>d'Israël</a:t>
            </a:r>
            <a:endParaRPr lang="fr-FR" dirty="0"/>
          </a:p>
        </p:txBody>
      </p:sp>
    </p:spTree>
    <p:extLst>
      <p:ext uri="{BB962C8B-B14F-4D97-AF65-F5344CB8AC3E}">
        <p14:creationId xmlns:p14="http://schemas.microsoft.com/office/powerpoint/2010/main" val="1615235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La </a:t>
            </a:r>
            <a:r>
              <a:rPr lang="fr-CH" dirty="0"/>
              <a:t>pierre, c'est Jésus-Christ, qui détruit l'édifice international</a:t>
            </a:r>
            <a:r>
              <a:rPr lang="fr-CH" dirty="0" smtClean="0"/>
              <a:t>.</a:t>
            </a:r>
            <a:endParaRPr lang="fr-FR" dirty="0"/>
          </a:p>
          <a:p>
            <a:r>
              <a:rPr lang="fr-CH" dirty="0"/>
              <a:t>Après la mort de Jésus, l'empire romain s'est écroulé.</a:t>
            </a:r>
            <a:endParaRPr lang="fr-FR" dirty="0"/>
          </a:p>
          <a:p>
            <a:pPr lvl="1"/>
            <a:r>
              <a:rPr lang="fr-CH" dirty="0"/>
              <a:t>En 476 ap JC pour sa partie occidentale,</a:t>
            </a:r>
            <a:endParaRPr lang="fr-FR" dirty="0"/>
          </a:p>
          <a:p>
            <a:pPr lvl="1"/>
            <a:r>
              <a:rPr lang="fr-CH" dirty="0"/>
              <a:t>En 1453 ap JC pour sa partie orientale.</a:t>
            </a:r>
            <a:endParaRPr lang="fr-FR" dirty="0"/>
          </a:p>
          <a:p>
            <a:r>
              <a:rPr lang="fr-CH" dirty="0"/>
              <a:t>Aucun autre empire mondial n'a succédé à l'empire romain</a:t>
            </a:r>
            <a:r>
              <a:rPr lang="fr-CH" dirty="0" smtClean="0"/>
              <a:t>.</a:t>
            </a:r>
          </a:p>
          <a:p>
            <a:pPr marL="0" lvl="2"/>
            <a:r>
              <a:rPr lang="fr-CH" dirty="0"/>
              <a:t>Mais la pierre qui avait frappé la statue devint une grande montagne, et remplit toute la terre. Dan 2,35	</a:t>
            </a:r>
            <a:endParaRPr lang="fr-FR" dirty="0"/>
          </a:p>
          <a:p>
            <a:endParaRPr lang="fr-FR" dirty="0"/>
          </a:p>
        </p:txBody>
      </p:sp>
    </p:spTree>
    <p:extLst>
      <p:ext uri="{BB962C8B-B14F-4D97-AF65-F5344CB8AC3E}">
        <p14:creationId xmlns:p14="http://schemas.microsoft.com/office/powerpoint/2010/main" val="1070496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Un </a:t>
            </a:r>
            <a:r>
              <a:rPr lang="fr-CH" dirty="0"/>
              <a:t>autre royaume, qui ne sera jamais détruit, pulvérisera tous ces royaumes.</a:t>
            </a:r>
            <a:endParaRPr lang="fr-FR" dirty="0"/>
          </a:p>
          <a:p>
            <a:pPr lvl="1"/>
            <a:r>
              <a:rPr lang="fr-CH" dirty="0"/>
              <a:t>C'est l'époque millénaire. </a:t>
            </a:r>
            <a:endParaRPr lang="fr-FR" dirty="0"/>
          </a:p>
          <a:p>
            <a:pPr lvl="1"/>
            <a:r>
              <a:rPr lang="fr-CH" dirty="0"/>
              <a:t>Le monde connaîtra une ère de bénédiction et de paix</a:t>
            </a:r>
            <a:r>
              <a:rPr lang="fr-CH" dirty="0" smtClean="0"/>
              <a:t>.</a:t>
            </a:r>
            <a:endParaRPr lang="fr-FR" dirty="0"/>
          </a:p>
          <a:p>
            <a:r>
              <a:rPr lang="fr-CH" dirty="0"/>
              <a:t>Suite à ces explications, </a:t>
            </a:r>
            <a:r>
              <a:rPr lang="fr-CH" dirty="0" smtClean="0"/>
              <a:t>le roi </a:t>
            </a:r>
          </a:p>
          <a:p>
            <a:pPr lvl="1"/>
            <a:r>
              <a:rPr lang="fr-CH" dirty="0" smtClean="0"/>
              <a:t>se </a:t>
            </a:r>
            <a:r>
              <a:rPr lang="fr-CH" dirty="0"/>
              <a:t>prosterne devant </a:t>
            </a:r>
            <a:r>
              <a:rPr lang="fr-CH" dirty="0" smtClean="0"/>
              <a:t>Daniel.</a:t>
            </a:r>
            <a:endParaRPr lang="fr-FR" dirty="0"/>
          </a:p>
          <a:p>
            <a:pPr lvl="1"/>
            <a:r>
              <a:rPr lang="fr-CH" dirty="0" smtClean="0"/>
              <a:t>lui </a:t>
            </a:r>
            <a:r>
              <a:rPr lang="fr-CH" dirty="0"/>
              <a:t>fait offrir des offrandes et des </a:t>
            </a:r>
            <a:r>
              <a:rPr lang="fr-CH" dirty="0" smtClean="0"/>
              <a:t>parfums.</a:t>
            </a:r>
            <a:endParaRPr lang="fr-FR" dirty="0"/>
          </a:p>
          <a:p>
            <a:pPr lvl="1"/>
            <a:r>
              <a:rPr lang="fr-CH" dirty="0" smtClean="0"/>
              <a:t>reconnaît </a:t>
            </a:r>
            <a:r>
              <a:rPr lang="fr-CH" dirty="0"/>
              <a:t>que Dieu est le Dieu des cieux</a:t>
            </a:r>
            <a:r>
              <a:rPr lang="fr-CH" dirty="0" smtClean="0"/>
              <a:t>.</a:t>
            </a:r>
          </a:p>
          <a:p>
            <a:pPr lvl="2"/>
            <a:r>
              <a:rPr lang="fr-CH" dirty="0"/>
              <a:t>Le roi adressa la parole à Daniel et dit: En vérité, votre Dieu est le Dieu des dieux et le Seigneur des rois, et il révèle les secrets, puisque tu as pu découvrir ce secret. Dan 2,47	</a:t>
            </a:r>
            <a:endParaRPr lang="fr-FR" dirty="0"/>
          </a:p>
          <a:p>
            <a:pPr lvl="1"/>
            <a:endParaRPr lang="fr-FR" dirty="0"/>
          </a:p>
        </p:txBody>
      </p:sp>
    </p:spTree>
    <p:extLst>
      <p:ext uri="{BB962C8B-B14F-4D97-AF65-F5344CB8AC3E}">
        <p14:creationId xmlns:p14="http://schemas.microsoft.com/office/powerpoint/2010/main" val="3272747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Il </a:t>
            </a:r>
            <a:r>
              <a:rPr lang="fr-CH" dirty="0"/>
              <a:t>élève Daniel à une haute position.</a:t>
            </a:r>
            <a:endParaRPr lang="fr-FR" dirty="0"/>
          </a:p>
          <a:p>
            <a:pPr lvl="1"/>
            <a:r>
              <a:rPr lang="fr-CH" dirty="0"/>
              <a:t>Il le nomme gouverneur de la province de Babylone.</a:t>
            </a:r>
            <a:endParaRPr lang="fr-FR" dirty="0"/>
          </a:p>
          <a:p>
            <a:pPr lvl="1"/>
            <a:r>
              <a:rPr lang="fr-CH" dirty="0" smtClean="0"/>
              <a:t>Il </a:t>
            </a:r>
            <a:r>
              <a:rPr lang="fr-CH" dirty="0"/>
              <a:t>le nomme chef suprême de tous les sages.</a:t>
            </a:r>
            <a:endParaRPr lang="fr-FR" dirty="0"/>
          </a:p>
          <a:p>
            <a:r>
              <a:rPr lang="fr-CH" dirty="0"/>
              <a:t>L'administration de la province de Babylone est confiée à Hanania, Michaël et Azaria</a:t>
            </a:r>
            <a:r>
              <a:rPr lang="fr-CH" dirty="0" smtClean="0"/>
              <a:t>.</a:t>
            </a:r>
            <a:endParaRPr lang="fr-FR" dirty="0"/>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Box 13"/>
          <p:cNvSpPr txBox="1">
            <a:spLocks noChangeArrowheads="1"/>
          </p:cNvSpPr>
          <p:nvPr/>
        </p:nvSpPr>
        <p:spPr bwMode="auto">
          <a:xfrm>
            <a:off x="2965849" y="6505997"/>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4230787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Une </a:t>
            </a:r>
            <a:r>
              <a:rPr lang="fr-CH" dirty="0"/>
              <a:t>statue en or est construite dans la plaine de Doura.</a:t>
            </a:r>
            <a:endParaRPr lang="fr-FR" dirty="0"/>
          </a:p>
          <a:p>
            <a:r>
              <a:rPr lang="fr-CH" dirty="0"/>
              <a:t>Ses </a:t>
            </a:r>
            <a:r>
              <a:rPr lang="fr-CH" dirty="0" smtClean="0"/>
              <a:t>dimensions sont géantes: </a:t>
            </a:r>
          </a:p>
          <a:p>
            <a:pPr lvl="1"/>
            <a:r>
              <a:rPr lang="fr-CH" dirty="0" smtClean="0"/>
              <a:t>30 </a:t>
            </a:r>
            <a:r>
              <a:rPr lang="fr-CH" dirty="0"/>
              <a:t>m de </a:t>
            </a:r>
            <a:r>
              <a:rPr lang="fr-CH" dirty="0" smtClean="0"/>
              <a:t>haut</a:t>
            </a:r>
            <a:r>
              <a:rPr lang="fr-CH" dirty="0"/>
              <a:t> </a:t>
            </a:r>
            <a:r>
              <a:rPr lang="fr-CH" dirty="0" smtClean="0"/>
              <a:t>et 3 </a:t>
            </a:r>
            <a:r>
              <a:rPr lang="fr-CH" dirty="0"/>
              <a:t>m de </a:t>
            </a:r>
            <a:r>
              <a:rPr lang="fr-CH" dirty="0" smtClean="0"/>
              <a:t>large.</a:t>
            </a:r>
            <a:endParaRPr lang="fr-FR" dirty="0"/>
          </a:p>
          <a:p>
            <a:r>
              <a:rPr lang="fr-CH" dirty="0"/>
              <a:t>L'inauguration de la statue a lieu en présence de tous les dirigeants du pays.</a:t>
            </a:r>
            <a:endParaRPr lang="fr-FR" dirty="0"/>
          </a:p>
          <a:p>
            <a:r>
              <a:rPr lang="fr-CH" dirty="0"/>
              <a:t>Au son de la musique, tous doivent se prosterner devant la statue et l'adorer.</a:t>
            </a:r>
            <a:endParaRPr lang="fr-FR" dirty="0"/>
          </a:p>
          <a:p>
            <a:pPr lvl="2"/>
            <a:r>
              <a:rPr lang="fr-CH" dirty="0"/>
              <a:t>Maintenant tenez-vous prêts, et au moment où vous entendrez le son de la trompette, du chalumeau, de la guitare, de la sambuque, du psaltérion, de la cornemuse, et de toutes sortes d'instruments, vous vous prosternerez et vous adorerez la statue que j'ai faite; Dan </a:t>
            </a:r>
            <a:r>
              <a:rPr lang="fr-CH" dirty="0" smtClean="0"/>
              <a:t>3,15</a:t>
            </a:r>
            <a:endParaRPr lang="fr-FR" dirty="0"/>
          </a:p>
        </p:txBody>
      </p:sp>
      <p:sp>
        <p:nvSpPr>
          <p:cNvPr id="2" name="Titre 1"/>
          <p:cNvSpPr>
            <a:spLocks noGrp="1"/>
          </p:cNvSpPr>
          <p:nvPr>
            <p:ph type="title"/>
          </p:nvPr>
        </p:nvSpPr>
        <p:spPr/>
        <p:txBody>
          <a:bodyPr/>
          <a:lstStyle/>
          <a:p>
            <a:r>
              <a:rPr lang="fr-CH" dirty="0"/>
              <a:t>La statue en </a:t>
            </a:r>
            <a:r>
              <a:rPr lang="fr-CH" dirty="0" smtClean="0"/>
              <a:t>or</a:t>
            </a:r>
            <a:endParaRPr lang="fr-FR" dirty="0"/>
          </a:p>
        </p:txBody>
      </p:sp>
    </p:spTree>
    <p:extLst>
      <p:ext uri="{BB962C8B-B14F-4D97-AF65-F5344CB8AC3E}">
        <p14:creationId xmlns:p14="http://schemas.microsoft.com/office/powerpoint/2010/main" val="2583783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Les consignes sont claires:</a:t>
            </a:r>
          </a:p>
          <a:p>
            <a:pPr lvl="1"/>
            <a:r>
              <a:rPr lang="fr-CH" dirty="0" smtClean="0"/>
              <a:t>celui qui refuse de se prosterner sera brûlé. </a:t>
            </a:r>
            <a:endParaRPr lang="fr-FR" dirty="0" smtClean="0"/>
          </a:p>
          <a:p>
            <a:pPr lvl="2"/>
            <a:r>
              <a:rPr lang="fr-CH" dirty="0" smtClean="0"/>
              <a:t>si </a:t>
            </a:r>
            <a:r>
              <a:rPr lang="fr-CH" dirty="0"/>
              <a:t>vous ne l'adorez pas, vous serez jetés à l'instant même au milieu d'une fournaise ardente. </a:t>
            </a:r>
            <a:r>
              <a:rPr lang="fr-CH" dirty="0" smtClean="0"/>
              <a:t>Et </a:t>
            </a:r>
            <a:r>
              <a:rPr lang="fr-CH" dirty="0"/>
              <a:t>quel est le dieu qui vous délivrera de ma main? Dan </a:t>
            </a:r>
            <a:r>
              <a:rPr lang="fr-CH" dirty="0" smtClean="0"/>
              <a:t>3,15</a:t>
            </a:r>
            <a:endParaRPr lang="fr-FR" dirty="0" smtClean="0"/>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4010402"/>
            <a:ext cx="9166150" cy="2851150"/>
          </a:xfrm>
        </p:spPr>
      </p:pic>
      <p:sp>
        <p:nvSpPr>
          <p:cNvPr id="4" name="Text Box 13"/>
          <p:cNvSpPr txBox="1">
            <a:spLocks noChangeArrowheads="1"/>
          </p:cNvSpPr>
          <p:nvPr/>
        </p:nvSpPr>
        <p:spPr bwMode="auto">
          <a:xfrm>
            <a:off x="8673836" y="6428957"/>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chemeClr val="bg1"/>
                </a:solidFill>
                <a:latin typeface="+mj-lt"/>
              </a:rPr>
              <a:t>TP</a:t>
            </a:r>
            <a:endParaRPr lang="fr-FR" sz="1200" dirty="0">
              <a:solidFill>
                <a:schemeClr val="bg1"/>
              </a:solidFill>
              <a:latin typeface="+mj-lt"/>
            </a:endParaRPr>
          </a:p>
        </p:txBody>
      </p:sp>
    </p:spTree>
    <p:extLst>
      <p:ext uri="{BB962C8B-B14F-4D97-AF65-F5344CB8AC3E}">
        <p14:creationId xmlns:p14="http://schemas.microsoft.com/office/powerpoint/2010/main" val="3822698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a:t>Schadrac, Messac et Abed Nego ne se prosternent pas. A la menace du roi, les 3 Juifs répondent:</a:t>
            </a:r>
          </a:p>
          <a:p>
            <a:pPr lvl="2"/>
            <a:r>
              <a:rPr lang="fr-FR" dirty="0"/>
              <a:t>Voici, notre Dieu que nous servons peut nous délivrer de la fournaise ardente, et il nous délivrera de ta main, ô roi. Dan 3,17</a:t>
            </a:r>
          </a:p>
          <a:p>
            <a:r>
              <a:rPr lang="fr-CH" dirty="0" smtClean="0"/>
              <a:t>Ils </a:t>
            </a:r>
            <a:r>
              <a:rPr lang="fr-CH" dirty="0"/>
              <a:t>offrent ainsi leurs membres à Dieu.</a:t>
            </a:r>
            <a:endParaRPr lang="fr-FR" dirty="0"/>
          </a:p>
          <a:p>
            <a:r>
              <a:rPr lang="fr-CH" dirty="0"/>
              <a:t>Des milliers de personnes n'auraient rien su de Dieu si les 3 amis s'étaient prosternés!	</a:t>
            </a:r>
            <a:endParaRPr lang="fr-FR" dirty="0"/>
          </a:p>
        </p:txBody>
      </p:sp>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7" name="Text Box 13"/>
          <p:cNvSpPr txBox="1">
            <a:spLocks noChangeArrowheads="1"/>
          </p:cNvSpPr>
          <p:nvPr/>
        </p:nvSpPr>
        <p:spPr bwMode="auto">
          <a:xfrm>
            <a:off x="8697354" y="6111824"/>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4145641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a:t>La fournaise est chauffée 7 fois plus que d'habitude.</a:t>
            </a:r>
            <a:endParaRPr lang="fr-FR" dirty="0"/>
          </a:p>
          <a:p>
            <a:r>
              <a:rPr lang="fr-CH" dirty="0"/>
              <a:t>Les 3 juifs sont ligotés et jetés dans le feu.</a:t>
            </a:r>
            <a:endParaRPr lang="fr-FR" dirty="0"/>
          </a:p>
          <a:p>
            <a:r>
              <a:rPr lang="fr-CH" dirty="0" smtClean="0"/>
              <a:t>Les </a:t>
            </a:r>
            <a:r>
              <a:rPr lang="fr-CH" dirty="0"/>
              <a:t>soldats qui jettent les 3 juifs périssent à cause de la chaleur du feu</a:t>
            </a:r>
            <a:r>
              <a:rPr lang="fr-CH" dirty="0" smtClean="0"/>
              <a:t>.</a:t>
            </a:r>
            <a:endParaRPr lang="fr-FR" dirty="0"/>
          </a:p>
          <a:p>
            <a:r>
              <a:rPr lang="fr-CH" dirty="0"/>
              <a:t>Toutes les autorités du pays sont présentes, Dieu veut que sa gloire éclate devant tous!</a:t>
            </a:r>
            <a:endParaRPr lang="fr-FR" dirty="0"/>
          </a:p>
          <a:p>
            <a:r>
              <a:rPr lang="fr-CH" dirty="0"/>
              <a:t>Le roi est alors saisi de stupeur car il voit 4 hommes dans le </a:t>
            </a:r>
            <a:r>
              <a:rPr lang="fr-CH" dirty="0" smtClean="0"/>
              <a:t>feu. </a:t>
            </a:r>
          </a:p>
          <a:p>
            <a:pPr lvl="2"/>
            <a:r>
              <a:rPr lang="fr-CH" dirty="0"/>
              <a:t>Il reprit et dit: Eh bien, je vois quatre hommes sans liens, qui marchent au milieu du feu, et qui n'ont point de mal; et la figure du quatrième ressemble à celle d'un fils des dieux. Dan </a:t>
            </a:r>
            <a:r>
              <a:rPr lang="fr-CH" dirty="0" smtClean="0"/>
              <a:t>3,25</a:t>
            </a:r>
            <a:endParaRPr lang="fr-FR" dirty="0"/>
          </a:p>
        </p:txBody>
      </p:sp>
    </p:spTree>
    <p:extLst>
      <p:ext uri="{BB962C8B-B14F-4D97-AF65-F5344CB8AC3E}">
        <p14:creationId xmlns:p14="http://schemas.microsoft.com/office/powerpoint/2010/main" val="115859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579120" y="983637"/>
            <a:ext cx="8220393" cy="4936067"/>
          </a:xfrm>
        </p:spPr>
        <p:txBody>
          <a:bodyPr/>
          <a:lstStyle/>
          <a:p>
            <a:r>
              <a:rPr lang="fr-FR" dirty="0"/>
              <a:t>Dans l'épreuve</a:t>
            </a:r>
            <a:r>
              <a:rPr lang="fr-FR" dirty="0" smtClean="0"/>
              <a:t>, voyons</a:t>
            </a:r>
            <a:r>
              <a:rPr lang="fr-FR" dirty="0"/>
              <a:t>-nous aussi le "quatrième" qui se tient à notre côté, Jésus-Christ?</a:t>
            </a:r>
          </a:p>
          <a:p>
            <a:pPr lvl="2"/>
            <a:r>
              <a:rPr lang="fr-FR" dirty="0"/>
              <a:t>… Dieu, qui est fidèle, ne permettra pas que vous soyez tentés au-delà de vos forces; mais avec la tentation il préparera aussi le moyen d'en sortir, afin que vous puissiez la supporter. 1.Cor 10,1</a:t>
            </a:r>
          </a:p>
          <a:p>
            <a:r>
              <a:rPr lang="fr-FR" dirty="0"/>
              <a:t>Dieu avertit les croyants qu'ils vont passer par diverses </a:t>
            </a:r>
            <a:r>
              <a:rPr lang="fr-FR" dirty="0" smtClean="0"/>
              <a:t>épreuves. Pourquoi</a:t>
            </a:r>
            <a:r>
              <a:rPr lang="fr-FR" dirty="0"/>
              <a:t>? </a:t>
            </a:r>
          </a:p>
          <a:p>
            <a:pPr lvl="2"/>
            <a:r>
              <a:rPr lang="fr-FR" dirty="0"/>
              <a:t>afin que l'épreuve de votre foi, plus précieuse que l'or périssable (qui cependant est éprouvé par le feu), ait pour résultat la louange, la gloire et l'honneur, lorsque Jésus-Christ apparaîtra. 1.Pi 1,7</a:t>
            </a:r>
          </a:p>
          <a:p>
            <a:endParaRPr lang="fr-FR" dirty="0"/>
          </a:p>
        </p:txBody>
      </p:sp>
      <p:sp>
        <p:nvSpPr>
          <p:cNvPr id="4" name="Titre 3"/>
          <p:cNvSpPr>
            <a:spLocks noGrp="1"/>
          </p:cNvSpPr>
          <p:nvPr>
            <p:ph type="title"/>
          </p:nvPr>
        </p:nvSpPr>
        <p:spPr/>
        <p:txBody>
          <a:bodyPr/>
          <a:lstStyle/>
          <a:p>
            <a:endParaRPr lang="fr-FR"/>
          </a:p>
        </p:txBody>
      </p:sp>
    </p:spTree>
    <p:extLst>
      <p:ext uri="{BB962C8B-B14F-4D97-AF65-F5344CB8AC3E}">
        <p14:creationId xmlns:p14="http://schemas.microsoft.com/office/powerpoint/2010/main" val="762093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Il s’approche </a:t>
            </a:r>
            <a:r>
              <a:rPr lang="fr-CH" dirty="0"/>
              <a:t>de la </a:t>
            </a:r>
            <a:r>
              <a:rPr lang="fr-CH" dirty="0" smtClean="0"/>
              <a:t>fournaise et appelle </a:t>
            </a:r>
            <a:r>
              <a:rPr lang="fr-CH" dirty="0"/>
              <a:t>les 3 juifs:</a:t>
            </a:r>
            <a:endParaRPr lang="fr-FR" dirty="0"/>
          </a:p>
          <a:p>
            <a:pPr lvl="2"/>
            <a:r>
              <a:rPr lang="fr-CH" dirty="0"/>
              <a:t>Schadrac, Méschac et Abed-Nego, … sortez et venez! Dan </a:t>
            </a:r>
            <a:r>
              <a:rPr lang="fr-CH" dirty="0" smtClean="0"/>
              <a:t>3,26</a:t>
            </a:r>
          </a:p>
          <a:p>
            <a:r>
              <a:rPr lang="fr-CH" dirty="0"/>
              <a:t>Les 3 amis sortent du </a:t>
            </a:r>
            <a:r>
              <a:rPr lang="fr-CH" dirty="0" smtClean="0"/>
              <a:t>feu.</a:t>
            </a:r>
            <a:r>
              <a:rPr lang="fr-FR" dirty="0" smtClean="0"/>
              <a:t> </a:t>
            </a:r>
          </a:p>
          <a:p>
            <a:pPr lvl="1"/>
            <a:r>
              <a:rPr lang="fr-CH" dirty="0" smtClean="0"/>
              <a:t>Leurs </a:t>
            </a:r>
            <a:r>
              <a:rPr lang="fr-CH" dirty="0"/>
              <a:t>corps et leurs cheveux n'ont pas </a:t>
            </a:r>
            <a:r>
              <a:rPr lang="fr-CH" dirty="0" smtClean="0"/>
              <a:t>brulé. </a:t>
            </a:r>
          </a:p>
          <a:p>
            <a:pPr lvl="1"/>
            <a:r>
              <a:rPr lang="fr-CH" dirty="0" smtClean="0"/>
              <a:t>Leurs </a:t>
            </a:r>
            <a:r>
              <a:rPr lang="fr-CH" dirty="0"/>
              <a:t>vêtements ne sentent pas l'odeur du feu.</a:t>
            </a:r>
            <a:endParaRPr lang="fr-FR" dirty="0"/>
          </a:p>
          <a:p>
            <a:endParaRPr lang="fr-FR" dirty="0"/>
          </a:p>
          <a:p>
            <a:r>
              <a:rPr lang="fr-CH" dirty="0"/>
              <a:t>Quand Dieu fait les choses, il ne les fait pas à moitié!</a:t>
            </a:r>
            <a:endParaRPr lang="fr-FR" dirty="0"/>
          </a:p>
          <a:p>
            <a:pPr lvl="2"/>
            <a:endParaRPr lang="fr-FR" dirty="0"/>
          </a:p>
        </p:txBody>
      </p:sp>
    </p:spTree>
    <p:extLst>
      <p:ext uri="{BB962C8B-B14F-4D97-AF65-F5344CB8AC3E}">
        <p14:creationId xmlns:p14="http://schemas.microsoft.com/office/powerpoint/2010/main" val="18369823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Nebucadnetsar </a:t>
            </a:r>
            <a:r>
              <a:rPr lang="fr-CH" dirty="0"/>
              <a:t>prend la parole et dit:</a:t>
            </a:r>
            <a:endParaRPr lang="fr-FR" dirty="0"/>
          </a:p>
          <a:p>
            <a:pPr lvl="2"/>
            <a:r>
              <a:rPr lang="fr-CH" dirty="0"/>
              <a:t>Béni soit le Dieu de Schadrac, de Méschac et d'Abed-Nego, lequel a envoyé son ange et délivré ses serviteurs qui ont eu confiance en lui…  Dan 3,28	</a:t>
            </a:r>
            <a:endParaRPr lang="fr-FR" dirty="0"/>
          </a:p>
          <a:p>
            <a:r>
              <a:rPr lang="fr-CH" dirty="0"/>
              <a:t>Il reconnaît qu'il n'y a pas d'autre dieu qui puisse ainsi sauver les hommes</a:t>
            </a:r>
            <a:r>
              <a:rPr lang="fr-CH" dirty="0" smtClean="0"/>
              <a:t>.</a:t>
            </a:r>
          </a:p>
          <a:p>
            <a:endParaRPr lang="fr-FR" dirty="0"/>
          </a:p>
          <a:p>
            <a:r>
              <a:rPr lang="fr-FR" dirty="0"/>
              <a:t> </a:t>
            </a:r>
          </a:p>
          <a:p>
            <a:endParaRPr lang="fr-FR" dirty="0"/>
          </a:p>
          <a:p>
            <a:endParaRPr lang="fr-FR" dirty="0"/>
          </a:p>
          <a:p>
            <a:endParaRPr lang="fr-FR" dirty="0"/>
          </a:p>
        </p:txBody>
      </p:sp>
      <p:pic>
        <p:nvPicPr>
          <p:cNvPr id="7" name="Espace réservé pour une image  6"/>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863999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endParaRPr lang="fr-FR"/>
          </a:p>
        </p:txBody>
      </p:sp>
      <p:sp>
        <p:nvSpPr>
          <p:cNvPr id="9" name="ZoneTexte 8"/>
          <p:cNvSpPr txBox="1"/>
          <p:nvPr/>
        </p:nvSpPr>
        <p:spPr>
          <a:xfrm>
            <a:off x="-1958011" y="2840226"/>
            <a:ext cx="184666" cy="369332"/>
          </a:xfrm>
          <a:prstGeom prst="rect">
            <a:avLst/>
          </a:prstGeom>
          <a:noFill/>
        </p:spPr>
        <p:txBody>
          <a:bodyPr wrap="none" rtlCol="0">
            <a:spAutoFit/>
          </a:bodyPr>
          <a:lstStyle/>
          <a:p>
            <a:endParaRPr lang="fr-FR" dirty="0"/>
          </a:p>
        </p:txBody>
      </p:sp>
      <p:pic>
        <p:nvPicPr>
          <p:cNvPr id="10" name="Image 9" descr="carte babylone_babylon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905" y="946961"/>
            <a:ext cx="7450585" cy="5283978"/>
          </a:xfrm>
          <a:prstGeom prst="rect">
            <a:avLst/>
          </a:prstGeom>
        </p:spPr>
      </p:pic>
    </p:spTree>
    <p:extLst>
      <p:ext uri="{BB962C8B-B14F-4D97-AF65-F5344CB8AC3E}">
        <p14:creationId xmlns:p14="http://schemas.microsoft.com/office/powerpoint/2010/main" val="124528609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Nebucadnetsar donne alors les ordres suivants:</a:t>
            </a:r>
            <a:endParaRPr lang="fr-FR" dirty="0"/>
          </a:p>
          <a:p>
            <a:pPr lvl="2"/>
            <a:r>
              <a:rPr lang="fr-CH" dirty="0"/>
              <a:t>Tout homme, à quelque peuple, nation ou langue qu'il appartienne, qui parlera mal du Dieu de Schadrac, de Méschac et d'Abed-Nego, sera mis en pièces, et sa maison sera réduite en un tas d'immondices, parce qu'il n'y a aucun autre dieu qui puisse délivrer comme lui. Dan 3,29	</a:t>
            </a:r>
            <a:endParaRPr lang="fr-FR" dirty="0"/>
          </a:p>
          <a:p>
            <a:r>
              <a:rPr lang="fr-CH" dirty="0" smtClean="0"/>
              <a:t>Daniel </a:t>
            </a:r>
            <a:r>
              <a:rPr lang="fr-CH" dirty="0"/>
              <a:t>et ses amis sont prêts à tout endurer pour Dieu.</a:t>
            </a:r>
            <a:endParaRPr lang="fr-FR" dirty="0"/>
          </a:p>
          <a:p>
            <a:r>
              <a:rPr lang="fr-CH" dirty="0"/>
              <a:t>Dieu va aussi tout faire pour eux</a:t>
            </a:r>
            <a:r>
              <a:rPr lang="fr-CH" dirty="0" smtClean="0"/>
              <a:t>!</a:t>
            </a:r>
            <a:endParaRPr lang="fr-FR" dirty="0"/>
          </a:p>
        </p:txBody>
      </p:sp>
    </p:spTree>
    <p:extLst>
      <p:ext uri="{BB962C8B-B14F-4D97-AF65-F5344CB8AC3E}">
        <p14:creationId xmlns:p14="http://schemas.microsoft.com/office/powerpoint/2010/main" val="1310201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Nebucadnetsar </a:t>
            </a:r>
            <a:r>
              <a:rPr lang="fr-CH" dirty="0"/>
              <a:t>fait un nouveau rêve.</a:t>
            </a:r>
            <a:endParaRPr lang="fr-FR" dirty="0"/>
          </a:p>
          <a:p>
            <a:pPr lvl="1"/>
            <a:r>
              <a:rPr lang="fr-CH" dirty="0"/>
              <a:t>Un arbre se dresse dont la cime va jusqu'au ciel. On peut le voir de toute la terre.</a:t>
            </a:r>
            <a:endParaRPr lang="fr-FR" dirty="0"/>
          </a:p>
          <a:p>
            <a:pPr lvl="1"/>
            <a:r>
              <a:rPr lang="fr-CH" dirty="0" smtClean="0"/>
              <a:t>Il </a:t>
            </a:r>
            <a:r>
              <a:rPr lang="fr-CH" dirty="0"/>
              <a:t>porte de la nourriture pour tout être vivant.</a:t>
            </a:r>
            <a:endParaRPr lang="fr-FR" dirty="0"/>
          </a:p>
          <a:p>
            <a:pPr lvl="1"/>
            <a:r>
              <a:rPr lang="fr-CH" dirty="0"/>
              <a:t>Un Saint du ciel crie</a:t>
            </a:r>
            <a:r>
              <a:rPr lang="fr-CH" dirty="0" smtClean="0"/>
              <a:t>:</a:t>
            </a:r>
          </a:p>
          <a:p>
            <a:pPr lvl="2"/>
            <a:r>
              <a:rPr lang="fr-CH" dirty="0"/>
              <a:t>Il perdra sa raison.</a:t>
            </a:r>
          </a:p>
          <a:p>
            <a:pPr lvl="2"/>
            <a:r>
              <a:rPr lang="fr-CH" dirty="0"/>
              <a:t>Abattez-l'arbre.</a:t>
            </a:r>
          </a:p>
          <a:p>
            <a:pPr lvl="2"/>
            <a:r>
              <a:rPr lang="fr-CH" dirty="0"/>
              <a:t>Attachez la souche avec une chaîne de fer.</a:t>
            </a:r>
          </a:p>
          <a:p>
            <a:pPr lvl="2"/>
            <a:r>
              <a:rPr lang="fr-CH" dirty="0"/>
              <a:t>Qu'il se nourrisse d'herbe</a:t>
            </a:r>
            <a:r>
              <a:rPr lang="fr-CH" dirty="0" smtClean="0"/>
              <a:t>.</a:t>
            </a:r>
            <a:endParaRPr lang="fr-CH" dirty="0"/>
          </a:p>
        </p:txBody>
      </p:sp>
      <p:sp>
        <p:nvSpPr>
          <p:cNvPr id="3" name="Titre 2"/>
          <p:cNvSpPr>
            <a:spLocks noGrp="1"/>
          </p:cNvSpPr>
          <p:nvPr>
            <p:ph type="title"/>
          </p:nvPr>
        </p:nvSpPr>
        <p:spPr>
          <a:prstGeom prst="rect">
            <a:avLst/>
          </a:prstGeom>
        </p:spPr>
        <p:txBody>
          <a:bodyPr/>
          <a:lstStyle/>
          <a:p>
            <a:r>
              <a:rPr lang="fr-CH" dirty="0"/>
              <a:t>Le rêve du grand </a:t>
            </a:r>
            <a:r>
              <a:rPr lang="fr-CH" dirty="0" smtClean="0"/>
              <a:t>arbre</a:t>
            </a:r>
            <a:endParaRPr lang="fr-FR" dirty="0"/>
          </a:p>
        </p:txBody>
      </p:sp>
      <p:pic>
        <p:nvPicPr>
          <p:cNvPr id="9" name="Espace réservé pour une image  8" descr="DSC00960.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00173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Tous les sages de Babylone sont convoqués; Aucun ne peut expliquer le rêve.</a:t>
            </a:r>
          </a:p>
          <a:p>
            <a:r>
              <a:rPr lang="fr-FR" dirty="0"/>
              <a:t>Daniel en donne l'explication:</a:t>
            </a:r>
          </a:p>
          <a:p>
            <a:pPr lvl="2"/>
            <a:r>
              <a:rPr lang="fr-FR" dirty="0"/>
              <a:t>L'arbre représente </a:t>
            </a:r>
            <a:r>
              <a:rPr lang="fr-FR" dirty="0" err="1"/>
              <a:t>Nebucadnetsar</a:t>
            </a:r>
            <a:r>
              <a:rPr lang="fr-FR" dirty="0"/>
              <a:t>. Il sera chassé et vivra comme les bêtes durant 7 "temps".</a:t>
            </a:r>
          </a:p>
          <a:p>
            <a:r>
              <a:rPr lang="fr-FR" dirty="0"/>
              <a:t>Ces événements s'accomplissent une année plus tard.</a:t>
            </a:r>
          </a:p>
          <a:p>
            <a:r>
              <a:rPr lang="fr-FR" dirty="0" smtClean="0"/>
              <a:t>En se promenant dans son palais le </a:t>
            </a:r>
            <a:r>
              <a:rPr lang="fr-FR" dirty="0"/>
              <a:t>roi prend la parole:</a:t>
            </a:r>
          </a:p>
          <a:p>
            <a:pPr lvl="2"/>
            <a:r>
              <a:rPr lang="fr-FR" dirty="0"/>
              <a:t>N'est-ce pas ici Babylone la grande, que j'ai bâtie, comme résidence royale, par la puissance de ma force et pour la gloire de ma magnificence</a:t>
            </a:r>
            <a:r>
              <a:rPr lang="fr-FR" dirty="0" smtClean="0"/>
              <a:t>? Dan 4:27</a:t>
            </a:r>
            <a:endParaRPr lang="fr-FR" dirty="0"/>
          </a:p>
          <a:p>
            <a:endParaRPr lang="fr-FR" dirty="0"/>
          </a:p>
        </p:txBody>
      </p:sp>
    </p:spTree>
    <p:extLst>
      <p:ext uri="{BB962C8B-B14F-4D97-AF65-F5344CB8AC3E}">
        <p14:creationId xmlns:p14="http://schemas.microsoft.com/office/powerpoint/2010/main" val="342480364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Après </a:t>
            </a:r>
            <a:r>
              <a:rPr lang="fr-FR" dirty="0"/>
              <a:t>qu’il ait dit cela, une voix du ciel lui dit:</a:t>
            </a:r>
          </a:p>
          <a:p>
            <a:pPr lvl="2"/>
            <a:r>
              <a:rPr lang="fr-FR" dirty="0"/>
              <a:t>Apprends, roi </a:t>
            </a:r>
            <a:r>
              <a:rPr lang="fr-FR" dirty="0" err="1"/>
              <a:t>Nebucadnetsar</a:t>
            </a:r>
            <a:r>
              <a:rPr lang="fr-FR" dirty="0"/>
              <a:t>, qu’on va t’enlever le royaume. Dan 4,3</a:t>
            </a:r>
          </a:p>
          <a:p>
            <a:r>
              <a:rPr lang="fr-FR" dirty="0"/>
              <a:t>Au même instant la parole s'accomplit sur </a:t>
            </a:r>
            <a:r>
              <a:rPr lang="fr-FR" dirty="0" err="1"/>
              <a:t>Nebucadnetsar</a:t>
            </a:r>
            <a:r>
              <a:rPr lang="fr-FR" dirty="0"/>
              <a:t>. </a:t>
            </a:r>
          </a:p>
          <a:p>
            <a:pPr lvl="2"/>
            <a:r>
              <a:rPr lang="fr-FR" dirty="0"/>
              <a:t>Il fut chassé du milieu des hommes, il mangea de l'herbe comme les </a:t>
            </a:r>
            <a:r>
              <a:rPr lang="fr-FR" dirty="0" err="1"/>
              <a:t>boeufs</a:t>
            </a:r>
            <a:r>
              <a:rPr lang="fr-FR" dirty="0"/>
              <a:t>, son corps fut trempé de la rosée du ciel; jusqu'à ce que ses cheveux croissent comme les plumes des aigles, et ses ongles comme ceux des oiseaux. Dan 4,30</a:t>
            </a:r>
          </a:p>
          <a:p>
            <a:r>
              <a:rPr lang="fr-FR" dirty="0"/>
              <a:t> </a:t>
            </a:r>
          </a:p>
        </p:txBody>
      </p:sp>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22151" y="0"/>
            <a:ext cx="2988000" cy="6858000"/>
          </a:xfrm>
        </p:spPr>
      </p:pic>
    </p:spTree>
    <p:extLst>
      <p:ext uri="{BB962C8B-B14F-4D97-AF65-F5344CB8AC3E}">
        <p14:creationId xmlns:p14="http://schemas.microsoft.com/office/powerpoint/2010/main" val="223783202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Au </a:t>
            </a:r>
            <a:r>
              <a:rPr lang="fr-CH" dirty="0"/>
              <a:t>terme du temps annoncé, il est réinstallé sur son trône.</a:t>
            </a:r>
            <a:endParaRPr lang="fr-FR" dirty="0"/>
          </a:p>
          <a:p>
            <a:pPr lvl="2"/>
            <a:r>
              <a:rPr lang="fr-FR" dirty="0"/>
              <a:t>… moi, </a:t>
            </a:r>
            <a:r>
              <a:rPr lang="fr-FR" dirty="0" err="1"/>
              <a:t>Nebucadnetsar</a:t>
            </a:r>
            <a:r>
              <a:rPr lang="fr-FR" dirty="0"/>
              <a:t>, je levai les yeux vers le ciel, et la raison me revint. </a:t>
            </a:r>
          </a:p>
          <a:p>
            <a:pPr lvl="2"/>
            <a:r>
              <a:rPr lang="fr-FR" dirty="0"/>
              <a:t>J'ai béni le Très-Haut, j'ai loué et glorifié celui qui vit éternellement, celui dont la domination est une domination éternelle, et dont le règne subsiste de génération en génération. </a:t>
            </a:r>
          </a:p>
          <a:p>
            <a:pPr lvl="2"/>
            <a:r>
              <a:rPr lang="fr-FR" dirty="0"/>
              <a:t>En ce temps, la raison me revint; la gloire de mon royaume, ma magnificence et ma splendeur me furent rendues; mes conseillers et mes grands me redemandèrent; je fus rétabli dans mon royaume, et ma puissance ne fit que s'accroître. Dan 4,36	</a:t>
            </a:r>
          </a:p>
          <a:p>
            <a:r>
              <a:rPr lang="fr-FR" dirty="0"/>
              <a:t> </a:t>
            </a:r>
          </a:p>
        </p:txBody>
      </p:sp>
    </p:spTree>
    <p:extLst>
      <p:ext uri="{BB962C8B-B14F-4D97-AF65-F5344CB8AC3E}">
        <p14:creationId xmlns:p14="http://schemas.microsoft.com/office/powerpoint/2010/main" val="23521725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Nabonide </a:t>
            </a:r>
            <a:r>
              <a:rPr lang="fr-CH" dirty="0"/>
              <a:t>est le dernier roi de Babylone (555-539 av JC). </a:t>
            </a:r>
            <a:endParaRPr lang="fr-FR" dirty="0"/>
          </a:p>
          <a:p>
            <a:r>
              <a:rPr lang="fr-CH" dirty="0"/>
              <a:t>Il se retire en Arabie.</a:t>
            </a:r>
            <a:endParaRPr lang="fr-FR" dirty="0"/>
          </a:p>
          <a:p>
            <a:r>
              <a:rPr lang="fr-CH" dirty="0"/>
              <a:t>Il laisse son fils Belshatsar agir comme roi de Babylone.</a:t>
            </a:r>
            <a:endParaRPr lang="fr-FR" dirty="0"/>
          </a:p>
          <a:p>
            <a:r>
              <a:rPr lang="fr-FR" dirty="0" smtClean="0"/>
              <a:t> </a:t>
            </a:r>
            <a:endParaRPr lang="fr-FR" dirty="0"/>
          </a:p>
        </p:txBody>
      </p:sp>
      <p:pic>
        <p:nvPicPr>
          <p:cNvPr id="5" name="Picture 12" descr="Right-Click to copy  (or Control-click on a Mac)"/>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017849" y="5387351"/>
            <a:ext cx="3614862" cy="923330"/>
          </a:xfrm>
          <a:prstGeom prst="rect">
            <a:avLst/>
          </a:prstGeom>
        </p:spPr>
        <p:txBody>
          <a:bodyPr wrap="square">
            <a:spAutoFit/>
          </a:bodyPr>
          <a:lstStyle/>
          <a:p>
            <a:pPr eaLnBrk="1" hangingPunct="1"/>
            <a:r>
              <a:rPr lang="fr-CH" i="1" dirty="0">
                <a:latin typeface="+mj-lt"/>
              </a:rPr>
              <a:t>Document écrit en chaldéen par le roi Nabonide, parlant de son fils Belshatzar</a:t>
            </a:r>
            <a:r>
              <a:rPr lang="fr-CH" dirty="0">
                <a:latin typeface="+mj-lt"/>
              </a:rPr>
              <a:t> </a:t>
            </a:r>
            <a:endParaRPr lang="fr-FR" dirty="0">
              <a:latin typeface="+mj-lt"/>
            </a:endParaRPr>
          </a:p>
        </p:txBody>
      </p:sp>
    </p:spTree>
    <p:extLst>
      <p:ext uri="{BB962C8B-B14F-4D97-AF65-F5344CB8AC3E}">
        <p14:creationId xmlns:p14="http://schemas.microsoft.com/office/powerpoint/2010/main" val="2640734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Lors d'un grand banquet, les doigts d'une main humaine écrivent sur le mur de la salle. </a:t>
            </a:r>
            <a:endParaRPr lang="fr-FR" dirty="0" smtClean="0"/>
          </a:p>
          <a:p>
            <a:r>
              <a:rPr lang="fr-FR" dirty="0"/>
              <a:t>Aucun sage du roi ne peut donner l’explication.</a:t>
            </a:r>
          </a:p>
          <a:p>
            <a:r>
              <a:rPr lang="fr-FR" dirty="0"/>
              <a:t>La reine propose au roi de demander à Daniel</a:t>
            </a:r>
            <a:r>
              <a:rPr lang="fr-FR" dirty="0" smtClean="0"/>
              <a:t>.</a:t>
            </a:r>
          </a:p>
          <a:p>
            <a:r>
              <a:rPr lang="fr-FR" dirty="0"/>
              <a:t>Daniel donne l'explication au roi </a:t>
            </a:r>
            <a:r>
              <a:rPr lang="fr-FR" dirty="0" err="1"/>
              <a:t>Belschatsar</a:t>
            </a:r>
            <a:r>
              <a:rPr lang="fr-FR" dirty="0"/>
              <a:t>:</a:t>
            </a:r>
          </a:p>
          <a:p>
            <a:pPr lvl="2"/>
            <a:r>
              <a:rPr lang="fr-FR" dirty="0"/>
              <a:t>Voici, l'écriture qui a été tracée: Compté, compté, pesé, et divisé. Et voici l'explication de ces mots. </a:t>
            </a:r>
          </a:p>
          <a:p>
            <a:pPr lvl="2"/>
            <a:r>
              <a:rPr lang="fr-FR" dirty="0"/>
              <a:t>Compté: Dieu a compté ton règne, et y a mis fin.</a:t>
            </a:r>
          </a:p>
          <a:p>
            <a:pPr lvl="2"/>
            <a:r>
              <a:rPr lang="fr-FR" dirty="0"/>
              <a:t>Pesé: Tu as été pesé dans la balance, et tu as été trouvé léger.</a:t>
            </a:r>
          </a:p>
          <a:p>
            <a:pPr lvl="2"/>
            <a:r>
              <a:rPr lang="fr-FR" dirty="0"/>
              <a:t>Divisé: Ton royaume sera divisé, et donné aux Mèdes et aux Perses. Dan 5,26-28	</a:t>
            </a:r>
          </a:p>
          <a:p>
            <a:endParaRPr lang="fr-FR" dirty="0"/>
          </a:p>
          <a:p>
            <a:endParaRPr lang="fr-FR" dirty="0" smtClean="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759612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Daniel est revêtu de pourpre.</a:t>
            </a:r>
          </a:p>
          <a:p>
            <a:r>
              <a:rPr lang="fr-CH" dirty="0"/>
              <a:t>Il devient un des 3 gouverneurs du pays.</a:t>
            </a:r>
          </a:p>
          <a:p>
            <a:r>
              <a:rPr lang="fr-CH" dirty="0" smtClean="0"/>
              <a:t>Dans </a:t>
            </a:r>
            <a:r>
              <a:rPr lang="fr-CH" dirty="0"/>
              <a:t>la même nuit, le roi Belschatsar est tué</a:t>
            </a:r>
            <a:r>
              <a:rPr lang="fr-CH" dirty="0" smtClean="0"/>
              <a:t>.</a:t>
            </a:r>
            <a:endParaRPr lang="fr-FR" dirty="0"/>
          </a:p>
        </p:txBody>
      </p:sp>
    </p:spTree>
    <p:extLst>
      <p:ext uri="{BB962C8B-B14F-4D97-AF65-F5344CB8AC3E}">
        <p14:creationId xmlns:p14="http://schemas.microsoft.com/office/powerpoint/2010/main" val="2079843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Hérodote </a:t>
            </a:r>
            <a:r>
              <a:rPr lang="fr-CH" dirty="0"/>
              <a:t>décrit la prise de Babylone par Cyrus, futur empereur des Mèdes et des Perses:</a:t>
            </a:r>
            <a:endParaRPr lang="fr-FR" dirty="0"/>
          </a:p>
          <a:p>
            <a:pPr lvl="1"/>
            <a:r>
              <a:rPr lang="fr-CH" dirty="0"/>
              <a:t>2 corps d'armée entourent la ville.</a:t>
            </a:r>
            <a:endParaRPr lang="fr-FR" dirty="0"/>
          </a:p>
          <a:p>
            <a:pPr lvl="1"/>
            <a:r>
              <a:rPr lang="fr-CH" dirty="0"/>
              <a:t>Un corps d'armée détourne l'Euphrate.</a:t>
            </a:r>
            <a:endParaRPr lang="fr-FR" dirty="0"/>
          </a:p>
          <a:p>
            <a:pPr lvl="1"/>
            <a:r>
              <a:rPr lang="fr-CH" dirty="0"/>
              <a:t>L'armée pénètre dans la ville par le lit asséché.</a:t>
            </a:r>
            <a:endParaRPr lang="fr-FR" dirty="0"/>
          </a:p>
          <a:p>
            <a:pPr lvl="1"/>
            <a:r>
              <a:rPr lang="fr-CH" dirty="0"/>
              <a:t>Les gardes babyloniens sont pris à revers.</a:t>
            </a:r>
            <a:endParaRPr lang="fr-FR" dirty="0"/>
          </a:p>
          <a:p>
            <a:pPr lvl="2"/>
            <a:r>
              <a:rPr lang="fr-FR" dirty="0"/>
              <a:t>Cette même nuit, </a:t>
            </a:r>
            <a:r>
              <a:rPr lang="fr-FR" dirty="0" err="1"/>
              <a:t>Belschatsar</a:t>
            </a:r>
            <a:r>
              <a:rPr lang="fr-FR" dirty="0"/>
              <a:t>, roi des Chaldéens, fut tué. Et Darius, le Mède, s'empara du royaume, étant âgé de soixante-deux ans. Dan 5,30-31	</a:t>
            </a:r>
          </a:p>
          <a:p>
            <a:r>
              <a:rPr lang="fr-CH" dirty="0" smtClean="0"/>
              <a:t>Nommé </a:t>
            </a:r>
            <a:r>
              <a:rPr lang="fr-CH" dirty="0"/>
              <a:t>par Cyrus, Darius devient gouverneur de la Médie</a:t>
            </a:r>
            <a:r>
              <a:rPr lang="fr-CH" dirty="0" smtClean="0"/>
              <a:t>.</a:t>
            </a:r>
            <a:endParaRPr lang="fr-FR" dirty="0"/>
          </a:p>
        </p:txBody>
      </p:sp>
      <p:sp>
        <p:nvSpPr>
          <p:cNvPr id="3" name="Titre 2"/>
          <p:cNvSpPr>
            <a:spLocks noGrp="1"/>
          </p:cNvSpPr>
          <p:nvPr>
            <p:ph type="title"/>
          </p:nvPr>
        </p:nvSpPr>
        <p:spPr/>
        <p:txBody>
          <a:bodyPr/>
          <a:lstStyle/>
          <a:p>
            <a:r>
              <a:rPr lang="fr-CH" dirty="0"/>
              <a:t>Prise de </a:t>
            </a:r>
            <a:r>
              <a:rPr lang="fr-CH" dirty="0" smtClean="0"/>
              <a:t>Babylone</a:t>
            </a:r>
            <a:endParaRPr lang="fr-FR" dirty="0"/>
          </a:p>
        </p:txBody>
      </p:sp>
    </p:spTree>
    <p:extLst>
      <p:ext uri="{BB962C8B-B14F-4D97-AF65-F5344CB8AC3E}">
        <p14:creationId xmlns:p14="http://schemas.microsoft.com/office/powerpoint/2010/main" val="3480464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Darius </a:t>
            </a:r>
            <a:r>
              <a:rPr lang="fr-CH" dirty="0"/>
              <a:t>nomme 12 satrapes pour gouverner l'empire.</a:t>
            </a:r>
            <a:endParaRPr lang="fr-FR" dirty="0"/>
          </a:p>
          <a:p>
            <a:r>
              <a:rPr lang="fr-CH" dirty="0"/>
              <a:t>Au-dessus de ces satrapes sont placés 3 ministres dont Daniel </a:t>
            </a:r>
            <a:endParaRPr lang="fr-FR" dirty="0"/>
          </a:p>
          <a:p>
            <a:r>
              <a:rPr lang="fr-CH" dirty="0"/>
              <a:t>Il a environ 80 ans.</a:t>
            </a:r>
            <a:endParaRPr lang="fr-FR" dirty="0"/>
          </a:p>
          <a:p>
            <a:pPr lvl="2"/>
            <a:r>
              <a:rPr lang="fr-CH" dirty="0"/>
              <a:t>Daniel surpassait les chefs et les satrapes, parce qu'il y avait en lui un esprit supérieur; et le roi pensait à l'établir sur tout le royaume. Alors les chefs et les satrapes cherchèrent une occasion d'accuser Daniel en ce qui concernait les affaires du royaume. Mais ils ne purent trouver aucune occasion, ni aucune chose à reprendre, parce qu'il était fidèle, et qu'on apercevait chez lui ni faute, ni rien de mauvais. Dan 6,3	</a:t>
            </a:r>
            <a:endParaRPr lang="fr-FR" dirty="0"/>
          </a:p>
          <a:p>
            <a:r>
              <a:rPr lang="fr-CH" dirty="0"/>
              <a:t>Les autres ministres cherchent à accuser Daniel</a:t>
            </a:r>
            <a:r>
              <a:rPr lang="fr-CH" dirty="0" smtClean="0"/>
              <a:t>.</a:t>
            </a:r>
            <a:endParaRPr lang="fr-FR" dirty="0"/>
          </a:p>
        </p:txBody>
      </p:sp>
      <p:sp>
        <p:nvSpPr>
          <p:cNvPr id="3" name="Titre 2"/>
          <p:cNvSpPr>
            <a:spLocks noGrp="1"/>
          </p:cNvSpPr>
          <p:nvPr>
            <p:ph type="title"/>
          </p:nvPr>
        </p:nvSpPr>
        <p:spPr/>
        <p:txBody>
          <a:bodyPr/>
          <a:lstStyle/>
          <a:p>
            <a:r>
              <a:rPr lang="fr-CH" dirty="0"/>
              <a:t>Dans la fosse aux </a:t>
            </a:r>
            <a:r>
              <a:rPr lang="fr-CH" dirty="0" smtClean="0"/>
              <a:t>lions</a:t>
            </a:r>
            <a:endParaRPr lang="fr-FR" dirty="0"/>
          </a:p>
        </p:txBody>
      </p:sp>
    </p:spTree>
    <p:extLst>
      <p:ext uri="{BB962C8B-B14F-4D97-AF65-F5344CB8AC3E}">
        <p14:creationId xmlns:p14="http://schemas.microsoft.com/office/powerpoint/2010/main" val="667379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a:t>Hérodote décrit Babylone comme une ville carrée de 23 km de côté.</a:t>
            </a:r>
          </a:p>
          <a:p>
            <a:r>
              <a:rPr lang="fr-CH" dirty="0"/>
              <a:t>Une double muraille entoure la ville.</a:t>
            </a:r>
            <a:endParaRPr lang="fr-FR" dirty="0"/>
          </a:p>
          <a:p>
            <a:r>
              <a:rPr lang="fr-CH" dirty="0" smtClean="0"/>
              <a:t>Chaque </a:t>
            </a:r>
            <a:r>
              <a:rPr lang="fr-CH" dirty="0"/>
              <a:t>muraille a </a:t>
            </a:r>
            <a:endParaRPr lang="fr-FR" dirty="0"/>
          </a:p>
          <a:p>
            <a:pPr lvl="1"/>
            <a:r>
              <a:rPr lang="fr-CH" dirty="0"/>
              <a:t>une épaisseur de 8 m.</a:t>
            </a:r>
            <a:endParaRPr lang="fr-FR" dirty="0"/>
          </a:p>
          <a:p>
            <a:pPr lvl="1"/>
            <a:r>
              <a:rPr lang="fr-CH" dirty="0"/>
              <a:t>une hauteur de 92 m.</a:t>
            </a:r>
            <a:endParaRPr lang="fr-FR" dirty="0"/>
          </a:p>
          <a:p>
            <a:r>
              <a:rPr lang="fr-CH" dirty="0"/>
              <a:t>L'Euphrate coule au milieu de la ville.</a:t>
            </a:r>
            <a:endParaRPr lang="fr-FR" dirty="0"/>
          </a:p>
          <a:p>
            <a:r>
              <a:rPr lang="fr-CH" dirty="0"/>
              <a:t>360 tours se dressent sur le mur (une tous les 50  m</a:t>
            </a:r>
            <a:r>
              <a:rPr lang="fr-CH" dirty="0" smtClean="0"/>
              <a:t>)</a:t>
            </a:r>
          </a:p>
          <a:p>
            <a:endParaRPr lang="fr-FR" dirty="0"/>
          </a:p>
        </p:txBody>
      </p:sp>
      <p:sp>
        <p:nvSpPr>
          <p:cNvPr id="2" name="Titre 1"/>
          <p:cNvSpPr>
            <a:spLocks noGrp="1"/>
          </p:cNvSpPr>
          <p:nvPr>
            <p:ph type="title"/>
          </p:nvPr>
        </p:nvSpPr>
        <p:spPr/>
        <p:txBody>
          <a:bodyPr/>
          <a:lstStyle/>
          <a:p>
            <a:r>
              <a:rPr lang="fr-FR" dirty="0" smtClean="0"/>
              <a:t>Description de Babylone</a:t>
            </a:r>
            <a:endParaRPr lang="fr-FR" dirty="0"/>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48183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Ils </a:t>
            </a:r>
            <a:r>
              <a:rPr lang="fr-CH" dirty="0"/>
              <a:t>proposent à l'empereur que quiconque priera un dieu sera jeté dans la fosse aux lions.</a:t>
            </a:r>
            <a:endParaRPr lang="fr-FR" dirty="0"/>
          </a:p>
          <a:p>
            <a:r>
              <a:rPr lang="fr-CH" dirty="0"/>
              <a:t>Comment réagit Daniel?</a:t>
            </a:r>
            <a:endParaRPr lang="fr-FR" dirty="0"/>
          </a:p>
          <a:p>
            <a:pPr lvl="1"/>
            <a:r>
              <a:rPr lang="fr-CH" dirty="0"/>
              <a:t>Il entre dans sa maison</a:t>
            </a:r>
            <a:endParaRPr lang="fr-FR" dirty="0"/>
          </a:p>
          <a:p>
            <a:pPr lvl="1"/>
            <a:r>
              <a:rPr lang="fr-CH" dirty="0"/>
              <a:t>Il prie en laissant ses fenêtres ouvertes.</a:t>
            </a:r>
            <a:endParaRPr lang="fr-FR" dirty="0"/>
          </a:p>
          <a:p>
            <a:r>
              <a:rPr lang="fr-CH" dirty="0"/>
              <a:t>Daniel ne laisse pas de place aux compromis.</a:t>
            </a:r>
            <a:endParaRPr lang="fr-FR" dirty="0"/>
          </a:p>
          <a:p>
            <a:r>
              <a:rPr lang="fr-CH" dirty="0" smtClean="0"/>
              <a:t>Il </a:t>
            </a:r>
            <a:r>
              <a:rPr lang="fr-CH" dirty="0"/>
              <a:t>est arrêté et jeté dans la fosse aux lions</a:t>
            </a:r>
            <a:r>
              <a:rPr lang="fr-CH" dirty="0" smtClean="0"/>
              <a:t>.</a:t>
            </a:r>
            <a:endParaRPr lang="fr-FR" dirty="0"/>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957671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Le </a:t>
            </a:r>
            <a:r>
              <a:rPr lang="fr-CH" dirty="0"/>
              <a:t>roi dit à Daniel: </a:t>
            </a:r>
            <a:endParaRPr lang="fr-FR" dirty="0"/>
          </a:p>
          <a:p>
            <a:pPr lvl="2"/>
            <a:r>
              <a:rPr lang="fr-CH" dirty="0"/>
              <a:t>Puisse ton Dieu, que tu sers avec persévérance, te délivrer! On apporta une pierre, et on la mit sur l'ouverture de la fosse; le roi la scella de son anneau et de l'anneau de ses grands, afin que rien ne soit changé à l'égard de Daniel. Dan 6,16	</a:t>
            </a:r>
            <a:endParaRPr lang="fr-FR" dirty="0"/>
          </a:p>
          <a:p>
            <a:r>
              <a:rPr lang="fr-CH" dirty="0"/>
              <a:t>Le roi se rend ensuite dans son palais.</a:t>
            </a:r>
            <a:endParaRPr lang="fr-FR" dirty="0"/>
          </a:p>
          <a:p>
            <a:pPr lvl="2"/>
            <a:r>
              <a:rPr lang="fr-CH" dirty="0"/>
              <a:t>Il passa la nuit à jeun, … et il ne put se livrer au sommeil. Le roi se leva au point du jour, avec l'aurore, et il alla précipitamment à la fosse aux lions</a:t>
            </a:r>
            <a:r>
              <a:rPr lang="fr-CH" dirty="0" smtClean="0"/>
              <a:t>.</a:t>
            </a:r>
            <a:endParaRPr lang="fr-FR" dirty="0"/>
          </a:p>
        </p:txBody>
      </p:sp>
    </p:spTree>
    <p:extLst>
      <p:ext uri="{BB962C8B-B14F-4D97-AF65-F5344CB8AC3E}">
        <p14:creationId xmlns:p14="http://schemas.microsoft.com/office/powerpoint/2010/main" val="3350954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 roi s'approche de la fosse et appelle Daniel d'une voix triste. </a:t>
            </a:r>
            <a:endParaRPr lang="fr-FR" dirty="0"/>
          </a:p>
          <a:p>
            <a:pPr lvl="2"/>
            <a:r>
              <a:rPr lang="fr-CH" dirty="0" smtClean="0"/>
              <a:t>Daniel</a:t>
            </a:r>
            <a:r>
              <a:rPr lang="fr-CH" dirty="0"/>
              <a:t>, serviteur du Dieu vivant, ton Dieu, que tu sers avec persévérance, a-t-il pu te délivrer des lions? Dan </a:t>
            </a:r>
            <a:r>
              <a:rPr lang="fr-CH" dirty="0" smtClean="0"/>
              <a:t>6,20</a:t>
            </a:r>
            <a:endParaRPr lang="fr-FR" dirty="0"/>
          </a:p>
          <a:p>
            <a:r>
              <a:rPr lang="fr-FR" dirty="0"/>
              <a:t>Daniel répond au roi: </a:t>
            </a:r>
          </a:p>
          <a:p>
            <a:pPr lvl="2"/>
            <a:r>
              <a:rPr lang="fr-FR" dirty="0"/>
              <a:t>Roi, vis éternellement! Mon Dieu a envoyé son ange et fermé la gueule des lions, qui ne m'ont fait aucun mal, parce que j'ai été trouvé innocent devant lui; et devant toi non plus, ô roi, je n'ai rien fait de mauvais. Dan 6,21	</a:t>
            </a:r>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22225" y="0"/>
            <a:ext cx="2987675" cy="6858000"/>
          </a:xfrm>
        </p:spPr>
      </p:pic>
    </p:spTree>
    <p:extLst>
      <p:ext uri="{BB962C8B-B14F-4D97-AF65-F5344CB8AC3E}">
        <p14:creationId xmlns:p14="http://schemas.microsoft.com/office/powerpoint/2010/main" val="1112599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Très </a:t>
            </a:r>
            <a:r>
              <a:rPr lang="fr-FR" dirty="0"/>
              <a:t>joyeux, le roi ordonne qu’on fasse sortir Daniel de la fosse.</a:t>
            </a:r>
          </a:p>
          <a:p>
            <a:pPr lvl="1"/>
            <a:r>
              <a:rPr lang="fr-FR" dirty="0"/>
              <a:t>Aucune blessure n’est trouvée sur lui</a:t>
            </a:r>
          </a:p>
          <a:p>
            <a:pPr lvl="1"/>
            <a:r>
              <a:rPr lang="fr-FR" dirty="0"/>
              <a:t>… parce qu’il avait mis sa confiance en Dieu.</a:t>
            </a:r>
          </a:p>
          <a:p>
            <a:r>
              <a:rPr lang="fr-CH" dirty="0" smtClean="0"/>
              <a:t>L'empereur </a:t>
            </a:r>
            <a:r>
              <a:rPr lang="fr-CH" dirty="0"/>
              <a:t>délivre Daniel.</a:t>
            </a:r>
            <a:endParaRPr lang="fr-FR" dirty="0"/>
          </a:p>
          <a:p>
            <a:pPr lvl="2"/>
            <a:r>
              <a:rPr lang="fr-CH" dirty="0"/>
              <a:t>Le roi ordonna que ces hommes qui avaient accusé Daniel soient amenés et jetés dans la fosse aux lions, eux, leurs enfants et leurs femmes; et avant qu'ils soient parvenus au fond de la fosse, les lions les saisirent et brisèrent tous leurs os. Dan </a:t>
            </a:r>
            <a:r>
              <a:rPr lang="fr-CH" dirty="0" smtClean="0"/>
              <a:t>6,24</a:t>
            </a:r>
            <a:endParaRPr lang="fr-FR" dirty="0"/>
          </a:p>
        </p:txBody>
      </p:sp>
    </p:spTree>
    <p:extLst>
      <p:ext uri="{BB962C8B-B14F-4D97-AF65-F5344CB8AC3E}">
        <p14:creationId xmlns:p14="http://schemas.microsoft.com/office/powerpoint/2010/main" val="28417796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Après </a:t>
            </a:r>
            <a:r>
              <a:rPr lang="fr-CH" dirty="0"/>
              <a:t>cet événement, le roi Darius écrit à tous les habitants de son royaume ces paroles:</a:t>
            </a:r>
            <a:endParaRPr lang="fr-FR" dirty="0"/>
          </a:p>
          <a:p>
            <a:pPr lvl="2"/>
            <a:r>
              <a:rPr lang="fr-CH" dirty="0"/>
              <a:t>J'ordonne que, dans toute l'étendue de mon royaume, on ait de la crainte et de la frayeur pour le Dieu de Daniel. Car il est le Dieu vivant, et il subsiste éternellement; son royaume ne sera jamais détruit, et sa domination durera jusqu'à la fin. Dan 6,26	</a:t>
            </a:r>
            <a:endParaRPr lang="fr-FR" dirty="0"/>
          </a:p>
          <a:p>
            <a:r>
              <a:rPr lang="fr-CH" dirty="0"/>
              <a:t>Darius exprime sa confiance personnelle en Dieu</a:t>
            </a:r>
            <a:r>
              <a:rPr lang="fr-CH" dirty="0" smtClean="0"/>
              <a:t>.</a:t>
            </a:r>
          </a:p>
        </p:txBody>
      </p:sp>
    </p:spTree>
    <p:extLst>
      <p:ext uri="{BB962C8B-B14F-4D97-AF65-F5344CB8AC3E}">
        <p14:creationId xmlns:p14="http://schemas.microsoft.com/office/powerpoint/2010/main" val="2110206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Daniel </a:t>
            </a:r>
            <a:r>
              <a:rPr lang="fr-CH" dirty="0"/>
              <a:t>a pris des </a:t>
            </a:r>
            <a:r>
              <a:rPr lang="fr-CH" dirty="0" smtClean="0"/>
              <a:t>bonnes décisions </a:t>
            </a:r>
            <a:r>
              <a:rPr lang="fr-CH" dirty="0"/>
              <a:t>dans sa jeunesse.</a:t>
            </a:r>
            <a:endParaRPr lang="fr-FR" dirty="0"/>
          </a:p>
          <a:p>
            <a:r>
              <a:rPr lang="fr-CH" dirty="0"/>
              <a:t>Elles ont des conséquences sur toute sa vie.</a:t>
            </a:r>
            <a:endParaRPr lang="fr-FR" dirty="0"/>
          </a:p>
          <a:p>
            <a:r>
              <a:rPr lang="fr-CH" dirty="0"/>
              <a:t>Dieu cherche aujourd’hui des chrétiens qui soient des « moteurs »</a:t>
            </a:r>
            <a:endParaRPr lang="fr-FR" dirty="0"/>
          </a:p>
          <a:p>
            <a:pPr lvl="1"/>
            <a:r>
              <a:rPr lang="fr-CH" dirty="0"/>
              <a:t>pour motiver leur entourage dans la vie chrétienne,</a:t>
            </a:r>
            <a:endParaRPr lang="fr-FR" dirty="0"/>
          </a:p>
          <a:p>
            <a:pPr lvl="1"/>
            <a:r>
              <a:rPr lang="fr-CH" dirty="0"/>
              <a:t>pour amener des nouvelles personnes à Christ.</a:t>
            </a:r>
            <a:endParaRPr lang="fr-FR" dirty="0"/>
          </a:p>
          <a:p>
            <a:r>
              <a:rPr lang="fr-CH" dirty="0"/>
              <a:t>Sommes-nous des Daniel pour le Seigneur?</a:t>
            </a:r>
            <a:endParaRPr lang="fr-FR" dirty="0"/>
          </a:p>
          <a:p>
            <a:r>
              <a:rPr lang="fr-FR" dirty="0"/>
              <a:t> </a:t>
            </a:r>
          </a:p>
          <a:p>
            <a:endParaRPr lang="fr-FR" dirty="0"/>
          </a:p>
        </p:txBody>
      </p:sp>
      <p:sp>
        <p:nvSpPr>
          <p:cNvPr id="3" name="Titre 2"/>
          <p:cNvSpPr>
            <a:spLocks noGrp="1"/>
          </p:cNvSpPr>
          <p:nvPr>
            <p:ph type="title"/>
          </p:nvPr>
        </p:nvSpPr>
        <p:spPr/>
        <p:txBody>
          <a:bodyPr/>
          <a:lstStyle/>
          <a:p>
            <a:endParaRPr lang="fr-FR"/>
          </a:p>
        </p:txBody>
      </p:sp>
      <p:sp>
        <p:nvSpPr>
          <p:cNvPr id="5" name="Rectangle 5"/>
          <p:cNvSpPr>
            <a:spLocks noChangeArrowheads="1"/>
          </p:cNvSpPr>
          <p:nvPr/>
        </p:nvSpPr>
        <p:spPr bwMode="auto">
          <a:xfrm>
            <a:off x="230188" y="4811713"/>
            <a:ext cx="873918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1200" dirty="0">
                <a:solidFill>
                  <a:srgbClr val="4D4D4D"/>
                </a:solidFill>
                <a:latin typeface="Arial" charset="0"/>
              </a:rPr>
              <a:t>Version: </a:t>
            </a:r>
            <a:r>
              <a:rPr lang="fr-CH" sz="1200" dirty="0" smtClean="0">
                <a:solidFill>
                  <a:srgbClr val="4D4D4D"/>
                </a:solidFill>
                <a:latin typeface="Arial" charset="0"/>
              </a:rPr>
              <a:t>Segond</a:t>
            </a:r>
            <a:endParaRPr lang="fr-CH" sz="1200" dirty="0">
              <a:solidFill>
                <a:srgbClr val="4D4D4D"/>
              </a:solidFill>
              <a:latin typeface="Arial" charset="0"/>
            </a:endParaRPr>
          </a:p>
          <a:p>
            <a:r>
              <a:rPr lang="fr-CH" sz="1200" dirty="0">
                <a:solidFill>
                  <a:srgbClr val="4D4D4D"/>
                </a:solidFill>
                <a:latin typeface="Arial" charset="0"/>
              </a:rPr>
              <a:t>Les images portant les mentions FO, TP, ISP et PL ont été achetées sur les sites fotolia.com, thinkstockphotos.fr, istockphoto.com et biblelieux.com; elles ne peuvent pas être utilisées dans un autre cadre que les présentations  se trouvant sur panorama-bible.ch. </a:t>
            </a:r>
          </a:p>
          <a:p>
            <a:r>
              <a:rPr lang="fr-CH" sz="1200" dirty="0">
                <a:solidFill>
                  <a:srgbClr val="4D4D4D"/>
                </a:solidFill>
                <a:latin typeface="Arial" charset="0"/>
              </a:rPr>
              <a:t>Lors de présentations de ce sujet, il n’est pas autorisé de rajouter ou de modifier les commentaires écrits sur fond bleu. Si vous pensez qu’une modification d’un texte est nécessaire, merci de bien voloir écrire à </a:t>
            </a:r>
            <a:r>
              <a:rPr lang="fr-CH" sz="1200" dirty="0">
                <a:solidFill>
                  <a:srgbClr val="4D4D4D"/>
                </a:solidFill>
                <a:latin typeface="Arial" charset="0"/>
                <a:hlinkClick r:id="rId2"/>
              </a:rPr>
              <a:t>info@panorama-bible.ch</a:t>
            </a:r>
            <a:endParaRPr lang="fr-CH" sz="1200" dirty="0">
              <a:solidFill>
                <a:srgbClr val="4D4D4D"/>
              </a:solidFill>
              <a:latin typeface="Arial" charset="0"/>
            </a:endParaRPr>
          </a:p>
          <a:p>
            <a:endParaRPr lang="fr-FR" sz="1200" dirty="0">
              <a:solidFill>
                <a:srgbClr val="4D4D4D"/>
              </a:solidFill>
              <a:latin typeface="Arial" charset="0"/>
            </a:endParaRPr>
          </a:p>
        </p:txBody>
      </p:sp>
    </p:spTree>
    <p:extLst>
      <p:ext uri="{BB962C8B-B14F-4D97-AF65-F5344CB8AC3E}">
        <p14:creationId xmlns:p14="http://schemas.microsoft.com/office/powerpoint/2010/main" val="67760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Box 13"/>
          <p:cNvSpPr txBox="1">
            <a:spLocks noChangeArrowheads="1"/>
          </p:cNvSpPr>
          <p:nvPr/>
        </p:nvSpPr>
        <p:spPr bwMode="auto">
          <a:xfrm>
            <a:off x="8586145" y="6509744"/>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chemeClr val="bg1"/>
                </a:solidFill>
                <a:latin typeface="+mj-lt"/>
              </a:rPr>
              <a:t>TP</a:t>
            </a:r>
            <a:endParaRPr lang="fr-FR" sz="1200" dirty="0">
              <a:solidFill>
                <a:schemeClr val="bg1"/>
              </a:solidFill>
              <a:latin typeface="+mj-lt"/>
            </a:endParaRPr>
          </a:p>
        </p:txBody>
      </p:sp>
    </p:spTree>
    <p:extLst>
      <p:ext uri="{BB962C8B-B14F-4D97-AF65-F5344CB8AC3E}">
        <p14:creationId xmlns:p14="http://schemas.microsoft.com/office/powerpoint/2010/main" val="3615464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a:t>Nebucadnetsar construit des jardins suspendus.</a:t>
            </a:r>
            <a:endParaRPr lang="fr-FR" dirty="0"/>
          </a:p>
          <a:p>
            <a:pPr lvl="1"/>
            <a:r>
              <a:rPr lang="fr-CH" dirty="0"/>
              <a:t>Ils sont l'une des 7 merveilles du monde antique.</a:t>
            </a:r>
            <a:endParaRPr lang="fr-FR" dirty="0"/>
          </a:p>
          <a:p>
            <a:r>
              <a:rPr lang="fr-CH" dirty="0" smtClean="0"/>
              <a:t>Le roi </a:t>
            </a:r>
            <a:r>
              <a:rPr lang="fr-CH" dirty="0"/>
              <a:t>veut fortifier sa position personnelle dans son royaume. </a:t>
            </a:r>
            <a:endParaRPr lang="fr-FR" dirty="0"/>
          </a:p>
          <a:p>
            <a:r>
              <a:rPr lang="fr-CH" dirty="0"/>
              <a:t>Il s'entoure d'une élite spirituelle tirée des nations asservies.</a:t>
            </a:r>
            <a:endParaRPr lang="fr-FR" dirty="0"/>
          </a:p>
          <a:p>
            <a:r>
              <a:rPr lang="fr-CH" dirty="0" smtClean="0"/>
              <a:t>Le but est d’en </a:t>
            </a:r>
            <a:r>
              <a:rPr lang="fr-CH" dirty="0"/>
              <a:t>faire des magiciens pour le seconder dans ses pratiques occultes.</a:t>
            </a:r>
            <a:endParaRPr lang="fr-FR" dirty="0"/>
          </a:p>
          <a:p>
            <a:pPr lvl="2"/>
            <a:r>
              <a:rPr lang="fr-CH" dirty="0"/>
              <a:t>Car le roi de Babylone se tient au carrefour, à l'entrée des deux chemins, pour tirer des présages; il secoue les flèches, il interroge les téraphim, il examine le foie. Ezé 21,26	</a:t>
            </a:r>
            <a:endParaRPr lang="fr-FR" dirty="0"/>
          </a:p>
          <a:p>
            <a:r>
              <a:rPr lang="fr-CH" dirty="0"/>
              <a:t> </a:t>
            </a:r>
            <a:endParaRPr lang="fr-FR" dirty="0"/>
          </a:p>
        </p:txBody>
      </p:sp>
    </p:spTree>
    <p:extLst>
      <p:ext uri="{BB962C8B-B14F-4D97-AF65-F5344CB8AC3E}">
        <p14:creationId xmlns:p14="http://schemas.microsoft.com/office/powerpoint/2010/main" val="134866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La </a:t>
            </a:r>
            <a:r>
              <a:rPr lang="fr-CH" dirty="0"/>
              <a:t>sélection </a:t>
            </a:r>
            <a:r>
              <a:rPr lang="fr-CH" dirty="0" smtClean="0"/>
              <a:t>des jeunes gens est </a:t>
            </a:r>
            <a:r>
              <a:rPr lang="fr-CH" dirty="0"/>
              <a:t>basée sur les éléments suivants:</a:t>
            </a:r>
            <a:endParaRPr lang="fr-FR" dirty="0"/>
          </a:p>
          <a:p>
            <a:pPr lvl="1"/>
            <a:r>
              <a:rPr lang="fr-CH" dirty="0"/>
              <a:t>Vigoureux, </a:t>
            </a:r>
            <a:endParaRPr lang="fr-FR" dirty="0"/>
          </a:p>
          <a:p>
            <a:pPr lvl="1"/>
            <a:r>
              <a:rPr lang="fr-CH" dirty="0"/>
              <a:t>Sans défaut physique, </a:t>
            </a:r>
            <a:endParaRPr lang="fr-FR" dirty="0"/>
          </a:p>
          <a:p>
            <a:pPr lvl="1"/>
            <a:r>
              <a:rPr lang="fr-CH" dirty="0"/>
              <a:t>De belle apparence,</a:t>
            </a:r>
            <a:endParaRPr lang="fr-FR" dirty="0"/>
          </a:p>
          <a:p>
            <a:pPr lvl="1"/>
            <a:r>
              <a:rPr lang="fr-CH" dirty="0"/>
              <a:t>Doué d'intelligence, de sagesse dans tous les domaines,</a:t>
            </a:r>
            <a:endParaRPr lang="fr-FR" dirty="0"/>
          </a:p>
          <a:p>
            <a:pPr lvl="1"/>
            <a:r>
              <a:rPr lang="fr-CH" dirty="0"/>
              <a:t>Ayant de grandes connaissances,</a:t>
            </a:r>
            <a:endParaRPr lang="fr-FR" dirty="0"/>
          </a:p>
          <a:p>
            <a:pPr lvl="1"/>
            <a:r>
              <a:rPr lang="fr-CH" dirty="0"/>
              <a:t>Capable d'apprendre la science.</a:t>
            </a:r>
            <a:endParaRPr lang="fr-FR" dirty="0"/>
          </a:p>
          <a:p>
            <a:r>
              <a:rPr lang="fr-FR" dirty="0"/>
              <a:t> </a:t>
            </a:r>
          </a:p>
        </p:txBody>
      </p:sp>
      <p:pic>
        <p:nvPicPr>
          <p:cNvPr id="5" name="Espace réservé pour une image  4"/>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6" name="Text Box 13"/>
          <p:cNvSpPr txBox="1">
            <a:spLocks noChangeArrowheads="1"/>
          </p:cNvSpPr>
          <p:nvPr/>
        </p:nvSpPr>
        <p:spPr bwMode="auto">
          <a:xfrm>
            <a:off x="8275638" y="6011334"/>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1178833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4 </a:t>
            </a:r>
            <a:r>
              <a:rPr lang="fr-CH" dirty="0"/>
              <a:t>jeunes sont choisis par Nebucadnetsar:</a:t>
            </a:r>
            <a:endParaRPr lang="fr-FR" dirty="0"/>
          </a:p>
          <a:p>
            <a:pPr lvl="1"/>
            <a:r>
              <a:rPr lang="fr-CH" dirty="0" smtClean="0"/>
              <a:t>Daniel</a:t>
            </a:r>
            <a:r>
              <a:rPr lang="fr-FR" dirty="0" smtClean="0"/>
              <a:t>, </a:t>
            </a:r>
            <a:r>
              <a:rPr lang="fr-CH" dirty="0" smtClean="0"/>
              <a:t>Hanania</a:t>
            </a:r>
            <a:r>
              <a:rPr lang="fr-FR" dirty="0" smtClean="0"/>
              <a:t>, </a:t>
            </a:r>
            <a:r>
              <a:rPr lang="fr-CH" dirty="0" smtClean="0"/>
              <a:t>Mischaël</a:t>
            </a:r>
            <a:r>
              <a:rPr lang="fr-FR" dirty="0" smtClean="0"/>
              <a:t>, </a:t>
            </a:r>
            <a:r>
              <a:rPr lang="fr-CH" dirty="0" smtClean="0"/>
              <a:t>Azaria</a:t>
            </a:r>
            <a:endParaRPr lang="fr-FR" dirty="0"/>
          </a:p>
          <a:p>
            <a:pPr lvl="2"/>
            <a:r>
              <a:rPr lang="fr-FR" dirty="0"/>
              <a:t>Le chef des eunuques leur donna des noms, à Daniel celui de </a:t>
            </a:r>
            <a:r>
              <a:rPr lang="fr-FR" dirty="0" err="1"/>
              <a:t>Beltschatsar</a:t>
            </a:r>
            <a:r>
              <a:rPr lang="fr-FR" dirty="0"/>
              <a:t>, à </a:t>
            </a:r>
            <a:r>
              <a:rPr lang="fr-FR" dirty="0" err="1"/>
              <a:t>Hanania</a:t>
            </a:r>
            <a:r>
              <a:rPr lang="fr-FR" dirty="0"/>
              <a:t> celui de </a:t>
            </a:r>
            <a:r>
              <a:rPr lang="fr-FR" dirty="0" err="1"/>
              <a:t>Schadrac</a:t>
            </a:r>
            <a:r>
              <a:rPr lang="fr-FR" dirty="0"/>
              <a:t>, à </a:t>
            </a:r>
            <a:r>
              <a:rPr lang="fr-FR" dirty="0" err="1"/>
              <a:t>Mischaël</a:t>
            </a:r>
            <a:r>
              <a:rPr lang="fr-FR" dirty="0"/>
              <a:t> celui de </a:t>
            </a:r>
            <a:r>
              <a:rPr lang="fr-FR" dirty="0" err="1"/>
              <a:t>Méschac</a:t>
            </a:r>
            <a:r>
              <a:rPr lang="fr-FR" dirty="0"/>
              <a:t>, et à </a:t>
            </a:r>
            <a:r>
              <a:rPr lang="fr-FR" dirty="0" err="1"/>
              <a:t>Azaria</a:t>
            </a:r>
            <a:r>
              <a:rPr lang="fr-FR" dirty="0"/>
              <a:t> celui d'Abed-</a:t>
            </a:r>
            <a:r>
              <a:rPr lang="fr-FR" dirty="0" err="1"/>
              <a:t>Nego</a:t>
            </a:r>
            <a:r>
              <a:rPr lang="fr-FR" dirty="0"/>
              <a:t>. Dan </a:t>
            </a:r>
            <a:r>
              <a:rPr lang="fr-FR" dirty="0" smtClean="0"/>
              <a:t>1,7</a:t>
            </a:r>
            <a:endParaRPr lang="fr-FR" dirty="0"/>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0" y="3869740"/>
            <a:ext cx="9144000" cy="2986088"/>
          </a:xfrm>
        </p:spPr>
      </p:pic>
      <p:sp>
        <p:nvSpPr>
          <p:cNvPr id="6" name="Text Box 13"/>
          <p:cNvSpPr txBox="1">
            <a:spLocks noChangeArrowheads="1"/>
          </p:cNvSpPr>
          <p:nvPr/>
        </p:nvSpPr>
        <p:spPr bwMode="auto">
          <a:xfrm>
            <a:off x="8398405" y="6530975"/>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FFFFFF"/>
                </a:solidFill>
                <a:latin typeface="+mj-lt"/>
              </a:rPr>
              <a:t>TP</a:t>
            </a:r>
            <a:endParaRPr lang="fr-FR" sz="1200" dirty="0">
              <a:solidFill>
                <a:srgbClr val="FFFFFF"/>
              </a:solidFill>
              <a:latin typeface="+mj-lt"/>
            </a:endParaRPr>
          </a:p>
        </p:txBody>
      </p:sp>
    </p:spTree>
    <p:extLst>
      <p:ext uri="{BB962C8B-B14F-4D97-AF65-F5344CB8AC3E}">
        <p14:creationId xmlns:p14="http://schemas.microsoft.com/office/powerpoint/2010/main" val="2014599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panorama">
  <a:themeElements>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11408</TotalTime>
  <Words>3566</Words>
  <Application>Microsoft Macintosh PowerPoint</Application>
  <PresentationFormat>Présentation à l'écran (4:3)</PresentationFormat>
  <Paragraphs>324</Paragraphs>
  <Slides>55</Slides>
  <Notes>0</Notes>
  <HiddenSlides>0</HiddenSlides>
  <MMClips>0</MMClips>
  <ScaleCrop>false</ScaleCrop>
  <HeadingPairs>
    <vt:vector size="4" baseType="variant">
      <vt:variant>
        <vt:lpstr>Thème</vt:lpstr>
      </vt:variant>
      <vt:variant>
        <vt:i4>2</vt:i4>
      </vt:variant>
      <vt:variant>
        <vt:lpstr>Titres des diapositives</vt:lpstr>
      </vt:variant>
      <vt:variant>
        <vt:i4>55</vt:i4>
      </vt:variant>
    </vt:vector>
  </HeadingPairs>
  <TitlesOfParts>
    <vt:vector size="57" baseType="lpstr">
      <vt:lpstr>panorama</vt:lpstr>
      <vt:lpstr>1_Custom Design</vt:lpstr>
      <vt:lpstr>Présentation PowerPoint</vt:lpstr>
      <vt:lpstr>Présentation PowerPoint</vt:lpstr>
      <vt:lpstr>Situation du peuple d'Israël</vt:lpstr>
      <vt:lpstr>Présentation PowerPoint</vt:lpstr>
      <vt:lpstr>Description de Babylone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Problème de nourriture</vt:lpstr>
      <vt:lpstr>Présentation PowerPoint</vt:lpstr>
      <vt:lpstr>Présentation PowerPoint</vt:lpstr>
      <vt:lpstr>Présentation PowerPoint</vt:lpstr>
      <vt:lpstr>Présentation PowerPoint</vt:lpstr>
      <vt:lpstr>Présentation PowerPoint</vt:lpstr>
      <vt:lpstr>Résultat de la formation</vt:lpstr>
      <vt:lpstr>Présentation PowerPoint</vt:lpstr>
      <vt:lpstr>Présentation PowerPoint</vt:lpstr>
      <vt:lpstr>Le rêve de la statue brisée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statue en or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rêve du grand arbre</vt:lpstr>
      <vt:lpstr>Présentation PowerPoint</vt:lpstr>
      <vt:lpstr>Présentation PowerPoint</vt:lpstr>
      <vt:lpstr>Présentation PowerPoint</vt:lpstr>
      <vt:lpstr>Présentation PowerPoint</vt:lpstr>
      <vt:lpstr>Présentation PowerPoint</vt:lpstr>
      <vt:lpstr>Présentation PowerPoint</vt:lpstr>
      <vt:lpstr>Prise de Babylone</vt:lpstr>
      <vt:lpstr>Dans la fosse aux lions</vt:lpstr>
      <vt:lpstr>Présentation PowerPoint</vt:lpstr>
      <vt:lpstr>Présentation PowerPoint</vt:lpstr>
      <vt:lpstr>Présentation PowerPoint</vt:lpstr>
      <vt:lpstr>Présentation PowerPoint</vt:lpstr>
      <vt:lpstr>Présentation PowerPoint</vt:lpstr>
      <vt:lpstr>Présentation PowerPoint</vt:lpstr>
    </vt:vector>
  </TitlesOfParts>
  <Company>olivier requet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numerosept olivier requet</dc:creator>
  <cp:lastModifiedBy>Didier Gern</cp:lastModifiedBy>
  <cp:revision>618</cp:revision>
  <cp:lastPrinted>2013-09-05T16:29:19Z</cp:lastPrinted>
  <dcterms:created xsi:type="dcterms:W3CDTF">2013-08-23T10:04:23Z</dcterms:created>
  <dcterms:modified xsi:type="dcterms:W3CDTF">2018-10-27T17:21:43Z</dcterms:modified>
</cp:coreProperties>
</file>