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51"/>
  </p:notesMasterIdLst>
  <p:handoutMasterIdLst>
    <p:handoutMasterId r:id="rId52"/>
  </p:handoutMasterIdLst>
  <p:sldIdLst>
    <p:sldId id="262" r:id="rId3"/>
    <p:sldId id="263" r:id="rId4"/>
    <p:sldId id="264" r:id="rId5"/>
    <p:sldId id="310" r:id="rId6"/>
    <p:sldId id="265" r:id="rId7"/>
    <p:sldId id="266" r:id="rId8"/>
    <p:sldId id="267" r:id="rId9"/>
    <p:sldId id="268" r:id="rId10"/>
    <p:sldId id="269" r:id="rId11"/>
    <p:sldId id="307" r:id="rId12"/>
    <p:sldId id="270" r:id="rId13"/>
    <p:sldId id="271" r:id="rId14"/>
    <p:sldId id="272" r:id="rId15"/>
    <p:sldId id="305" r:id="rId16"/>
    <p:sldId id="273" r:id="rId17"/>
    <p:sldId id="274" r:id="rId18"/>
    <p:sldId id="276" r:id="rId19"/>
    <p:sldId id="277" r:id="rId20"/>
    <p:sldId id="278" r:id="rId21"/>
    <p:sldId id="279" r:id="rId22"/>
    <p:sldId id="280" r:id="rId23"/>
    <p:sldId id="281" r:id="rId24"/>
    <p:sldId id="282" r:id="rId25"/>
    <p:sldId id="283" r:id="rId26"/>
    <p:sldId id="306" r:id="rId27"/>
    <p:sldId id="285" r:id="rId28"/>
    <p:sldId id="286" r:id="rId29"/>
    <p:sldId id="284" r:id="rId30"/>
    <p:sldId id="287" r:id="rId31"/>
    <p:sldId id="288" r:id="rId32"/>
    <p:sldId id="289" r:id="rId33"/>
    <p:sldId id="290" r:id="rId34"/>
    <p:sldId id="308" r:id="rId35"/>
    <p:sldId id="291" r:id="rId36"/>
    <p:sldId id="292" r:id="rId37"/>
    <p:sldId id="293" r:id="rId38"/>
    <p:sldId id="294" r:id="rId39"/>
    <p:sldId id="295" r:id="rId40"/>
    <p:sldId id="298" r:id="rId41"/>
    <p:sldId id="296" r:id="rId42"/>
    <p:sldId id="297" r:id="rId43"/>
    <p:sldId id="299" r:id="rId44"/>
    <p:sldId id="300" r:id="rId45"/>
    <p:sldId id="301" r:id="rId46"/>
    <p:sldId id="302" r:id="rId47"/>
    <p:sldId id="309" r:id="rId48"/>
    <p:sldId id="303" r:id="rId49"/>
    <p:sldId id="304"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8527" autoAdjust="0"/>
  </p:normalViewPr>
  <p:slideViewPr>
    <p:cSldViewPr snapToGrid="0" snapToObjects="1">
      <p:cViewPr>
        <p:scale>
          <a:sx n="90" d="100"/>
          <a:sy n="90" d="100"/>
        </p:scale>
        <p:origin x="-392" y="-480"/>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73111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75328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58909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4681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32485"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392153"/>
            <a:ext cx="8787267" cy="583878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64261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theme" Target="../theme/theme2.xml"/><Relationship Id="rId22"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49"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4" r:id="rId13"/>
    <p:sldLayoutId id="2147484047" r:id="rId14"/>
    <p:sldLayoutId id="2147484048" r:id="rId15"/>
    <p:sldLayoutId id="2147484045" r:id="rId16"/>
    <p:sldLayoutId id="2147484046" r:id="rId17"/>
    <p:sldLayoutId id="2147484041" r:id="rId18"/>
    <p:sldLayoutId id="2147484042" r:id="rId19"/>
    <p:sldLayoutId id="2147484043" r:id="rId20"/>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7"/>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La vie du prophète</a:t>
            </a:r>
          </a:p>
          <a:p>
            <a:pPr>
              <a:lnSpc>
                <a:spcPct val="70000"/>
              </a:lnSpc>
              <a:spcBef>
                <a:spcPts val="0"/>
              </a:spcBef>
              <a:defRPr/>
            </a:pPr>
            <a:r>
              <a:rPr lang="fr-FR" sz="11000" b="0" cap="none" spc="300" dirty="0" smtClean="0">
                <a:latin typeface="Cambria"/>
                <a:cs typeface="Cambria"/>
              </a:rPr>
              <a:t>Jérémie</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4.2014</a:t>
            </a:r>
            <a:endParaRPr lang="en-US" sz="1300" dirty="0">
              <a:solidFill>
                <a:schemeClr val="bg1"/>
              </a:solidFill>
            </a:endParaRP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solidFill>
                  <a:schemeClr val="bg1"/>
                </a:solidFill>
                <a:latin typeface="Tahoma" charset="0"/>
              </a:rPr>
              <a:t>TP</a:t>
            </a:r>
            <a:endParaRPr lang="fr-FR" sz="1200" dirty="0">
              <a:solidFill>
                <a:schemeClr val="bg1"/>
              </a:solidFill>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Espace réservé du texte 2"/>
          <p:cNvSpPr>
            <a:spLocks noGrp="1"/>
          </p:cNvSpPr>
          <p:nvPr>
            <p:ph type="body" sz="quarter" idx="12"/>
          </p:nvPr>
        </p:nvSpPr>
        <p:spPr/>
        <p:txBody>
          <a:bodyPr/>
          <a:lstStyle/>
          <a:p>
            <a:r>
              <a:rPr lang="fr-FR" dirty="0" smtClean="0"/>
              <a:t>C’est dans sa proximité que nous serons guidés par Lui.</a:t>
            </a:r>
          </a:p>
          <a:p>
            <a:pPr lvl="2"/>
            <a:r>
              <a:rPr lang="fr-FR" dirty="0" smtClean="0"/>
              <a:t>… que </a:t>
            </a:r>
            <a:r>
              <a:rPr lang="fr-FR" dirty="0"/>
              <a:t>vous soyez remplis de la connaissance de sa volonté, en toutes sagesse et intelligence </a:t>
            </a:r>
            <a:r>
              <a:rPr lang="fr-FR" dirty="0" smtClean="0"/>
              <a:t>spirituelles, pour marcher d'une manière digne du Seigneur et lui plaire entièrement. Vous aurez pour fruits toutes sortes d’œuvres bonnes et vous progresserez dans la connaissance de Dieu. Col 1:9-10</a:t>
            </a:r>
          </a:p>
          <a:p>
            <a:pPr lvl="2"/>
            <a:endParaRPr lang="fr-FR" dirty="0"/>
          </a:p>
        </p:txBody>
      </p:sp>
      <p:sp>
        <p:nvSpPr>
          <p:cNvPr id="10" name="Text Box 13"/>
          <p:cNvSpPr txBox="1">
            <a:spLocks noChangeArrowheads="1"/>
          </p:cNvSpPr>
          <p:nvPr/>
        </p:nvSpPr>
        <p:spPr bwMode="auto">
          <a:xfrm>
            <a:off x="8604285" y="6037987"/>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983539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L'Eternel dit à Jérémie: </a:t>
            </a:r>
          </a:p>
          <a:p>
            <a:pPr lvl="2"/>
            <a:r>
              <a:rPr lang="fr-FR" dirty="0"/>
              <a:t>…tu iras vers tous ceux auprès de qui je t'enverrai... Jr 1,7</a:t>
            </a:r>
          </a:p>
          <a:p>
            <a:r>
              <a:rPr lang="fr-FR" dirty="0" smtClean="0"/>
              <a:t>Que </a:t>
            </a:r>
            <a:r>
              <a:rPr lang="fr-FR" dirty="0"/>
              <a:t>doit-il annoncer?</a:t>
            </a:r>
          </a:p>
          <a:p>
            <a:pPr lvl="2"/>
            <a:r>
              <a:rPr lang="fr-FR" dirty="0"/>
              <a:t>Et tu diras tout ce que je t'ordonnerai. Jr 1,7</a:t>
            </a:r>
          </a:p>
          <a:p>
            <a:pPr lvl="2"/>
            <a:r>
              <a:rPr lang="fr-FR" dirty="0"/>
              <a:t>Voici, je mets mes paroles dans ta bouche. Jr </a:t>
            </a:r>
            <a:r>
              <a:rPr lang="fr-FR" dirty="0" smtClean="0"/>
              <a:t>1,9</a:t>
            </a:r>
          </a:p>
          <a:p>
            <a:r>
              <a:rPr lang="fr-FR" dirty="0"/>
              <a:t>L’Eternel lui donne les forces pour accomplir sa mission.</a:t>
            </a:r>
          </a:p>
          <a:p>
            <a:pPr lvl="2"/>
            <a:r>
              <a:rPr lang="fr-FR" dirty="0"/>
              <a:t>Ne les crains point, car je suis avec toi pour te délivrer, dit l'Eternel. Jr 1,8</a:t>
            </a:r>
          </a:p>
          <a:p>
            <a:pPr lvl="2"/>
            <a:endParaRPr lang="fr-FR" dirty="0"/>
          </a:p>
        </p:txBody>
      </p:sp>
    </p:spTree>
    <p:extLst>
      <p:ext uri="{BB962C8B-B14F-4D97-AF65-F5344CB8AC3E}">
        <p14:creationId xmlns:p14="http://schemas.microsoft.com/office/powerpoint/2010/main" val="151555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Jérémie annonce le jugement</a:t>
            </a:r>
          </a:p>
          <a:p>
            <a:pPr lvl="2"/>
            <a:r>
              <a:rPr lang="fr-FR" dirty="0"/>
              <a:t>Regarde, je t'établis aujourd'hui sur les nations et sur les royaumes, pour que tu arraches et que tu abattes, pour que tu ruines et que tu détruises, pour que tu bâtisses et que tu plantes. Jr 1,10</a:t>
            </a:r>
          </a:p>
          <a:p>
            <a:r>
              <a:rPr lang="fr-FR" dirty="0" smtClean="0"/>
              <a:t>Il </a:t>
            </a:r>
            <a:r>
              <a:rPr lang="fr-FR" dirty="0"/>
              <a:t>doit se tenir à l’entrée du temple et crier la Parole de Dieu.</a:t>
            </a:r>
          </a:p>
          <a:p>
            <a:r>
              <a:rPr lang="fr-FR" dirty="0"/>
              <a:t>A cette époque il devait être soutenu par le roi Josias.</a:t>
            </a:r>
          </a:p>
          <a:p>
            <a:r>
              <a:rPr lang="fr-FR" dirty="0"/>
              <a:t>19 ans plus tard, on le voit continuer à crier au peuple les paroles de l'Eternel.</a:t>
            </a:r>
          </a:p>
          <a:p>
            <a:endParaRPr lang="fr-FR" dirty="0"/>
          </a:p>
        </p:txBody>
      </p:sp>
      <p:sp>
        <p:nvSpPr>
          <p:cNvPr id="4" name="Titre 3"/>
          <p:cNvSpPr>
            <a:spLocks noGrp="1"/>
          </p:cNvSpPr>
          <p:nvPr>
            <p:ph type="title"/>
          </p:nvPr>
        </p:nvSpPr>
        <p:spPr/>
        <p:txBody>
          <a:bodyPr/>
          <a:lstStyle/>
          <a:p>
            <a:r>
              <a:rPr lang="fr-FR" dirty="0" smtClean="0"/>
              <a:t>Le message</a:t>
            </a:r>
            <a:endParaRPr lang="fr-FR" dirty="0"/>
          </a:p>
        </p:txBody>
      </p:sp>
    </p:spTree>
    <p:extLst>
      <p:ext uri="{BB962C8B-B14F-4D97-AF65-F5344CB8AC3E}">
        <p14:creationId xmlns:p14="http://schemas.microsoft.com/office/powerpoint/2010/main" val="95192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La situation a </a:t>
            </a:r>
            <a:r>
              <a:rPr lang="fr-FR" dirty="0" smtClean="0"/>
              <a:t>maintenant changé</a:t>
            </a:r>
            <a:r>
              <a:rPr lang="fr-FR" dirty="0"/>
              <a:t>, le roi </a:t>
            </a:r>
            <a:r>
              <a:rPr lang="fr-FR" dirty="0" err="1"/>
              <a:t>Jeojakim</a:t>
            </a:r>
            <a:r>
              <a:rPr lang="fr-FR" dirty="0"/>
              <a:t> ne veut pas entendre parler des choses de Dieu.</a:t>
            </a:r>
          </a:p>
          <a:p>
            <a:pPr lvl="2"/>
            <a:r>
              <a:rPr lang="fr-FR" dirty="0"/>
              <a:t>Lorsque </a:t>
            </a:r>
            <a:r>
              <a:rPr lang="fr-FR" dirty="0" err="1"/>
              <a:t>Jehudi</a:t>
            </a:r>
            <a:r>
              <a:rPr lang="fr-FR" dirty="0"/>
              <a:t> (serviteur de Jérémie) eut lu trois ou quatre feuilles, le roi coupa le livre avec le canif du secrétaire, et le jeta dans le feu du brasier, où il fut entièrement consumé. Jr 36,23</a:t>
            </a:r>
          </a:p>
          <a:p>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2965849" y="6611779"/>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266404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smtClean="0"/>
              <a:t>2600 </a:t>
            </a:r>
            <a:r>
              <a:rPr lang="fr-FR" dirty="0"/>
              <a:t>ans plus tard, nous avons aussi la mission d'annoncer la Parole de Dieu</a:t>
            </a:r>
            <a:r>
              <a:rPr lang="fr-FR" dirty="0" smtClean="0"/>
              <a:t>.</a:t>
            </a:r>
            <a:endParaRPr lang="fr-FR" dirty="0"/>
          </a:p>
          <a:p>
            <a:pPr lvl="2"/>
            <a:r>
              <a:rPr lang="fr-FR" dirty="0"/>
              <a:t>Jésus leur dit: Allez par tout le monde, et prêchez la bonne nouvelle à toute la création. Mc 16,15</a:t>
            </a:r>
          </a:p>
          <a:p>
            <a:r>
              <a:rPr lang="fr-FR" dirty="0"/>
              <a:t>Nous avons une bonne nouvelle à annoncer.</a:t>
            </a:r>
          </a:p>
          <a:p>
            <a:endParaRPr lang="fr-FR" dirty="0"/>
          </a:p>
        </p:txBody>
      </p:sp>
    </p:spTree>
    <p:extLst>
      <p:ext uri="{BB962C8B-B14F-4D97-AF65-F5344CB8AC3E}">
        <p14:creationId xmlns:p14="http://schemas.microsoft.com/office/powerpoint/2010/main" val="303759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12"/>
          </p:nvPr>
        </p:nvSpPr>
        <p:spPr/>
        <p:txBody>
          <a:bodyPr/>
          <a:lstStyle/>
          <a:p>
            <a:r>
              <a:rPr lang="fr-FR" dirty="0" smtClean="0"/>
              <a:t>Notre message de salut en Jésus-Christ est rempli </a:t>
            </a:r>
          </a:p>
          <a:p>
            <a:pPr lvl="1"/>
            <a:r>
              <a:rPr lang="fr-FR" dirty="0" smtClean="0"/>
              <a:t>d’espoir, </a:t>
            </a:r>
          </a:p>
          <a:p>
            <a:pPr lvl="1"/>
            <a:r>
              <a:rPr lang="fr-FR" dirty="0" smtClean="0"/>
              <a:t>de libération,  </a:t>
            </a:r>
          </a:p>
          <a:p>
            <a:pPr lvl="1"/>
            <a:r>
              <a:rPr lang="fr-FR" dirty="0" smtClean="0"/>
              <a:t>de joie, </a:t>
            </a:r>
          </a:p>
          <a:p>
            <a:pPr lvl="1"/>
            <a:r>
              <a:rPr lang="fr-FR" dirty="0" smtClean="0"/>
              <a:t>de bonheur éternel.</a:t>
            </a:r>
          </a:p>
          <a:p>
            <a:r>
              <a:rPr lang="fr-FR" dirty="0" smtClean="0"/>
              <a:t>Le </a:t>
            </a:r>
            <a:r>
              <a:rPr lang="fr-FR" dirty="0"/>
              <a:t>Seigneur nous demande d’être des témoins par notre comportement.</a:t>
            </a:r>
          </a:p>
          <a:p>
            <a:r>
              <a:rPr lang="fr-FR" dirty="0"/>
              <a:t>Il nous demande également d’annoncer le message du salut. </a:t>
            </a:r>
          </a:p>
          <a:p>
            <a:endParaRPr lang="fr-FR" dirty="0"/>
          </a:p>
        </p:txBody>
      </p:sp>
      <p:sp>
        <p:nvSpPr>
          <p:cNvPr id="10" name="Text Box 13"/>
          <p:cNvSpPr txBox="1">
            <a:spLocks noChangeArrowheads="1"/>
          </p:cNvSpPr>
          <p:nvPr/>
        </p:nvSpPr>
        <p:spPr bwMode="auto">
          <a:xfrm>
            <a:off x="8716610" y="6080703"/>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266404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Des personnes près de nous sont prêtes à l’entendre.</a:t>
            </a:r>
          </a:p>
          <a:p>
            <a:r>
              <a:rPr lang="fr-FR" dirty="0"/>
              <a:t>L’apôtre Paul nous stimule à leur parler:</a:t>
            </a:r>
          </a:p>
          <a:p>
            <a:pPr lvl="2"/>
            <a:r>
              <a:rPr lang="fr-FR" dirty="0"/>
              <a:t>Car quiconque invoquera le nom du Seigneur sera sauvé… Et comment croiront-ils en celui dont ils n'ont pas entendu parler ? Et comment en entendront-ils parler, s'il n'y a personne qui prêche ? </a:t>
            </a:r>
            <a:r>
              <a:rPr lang="fr-FR" dirty="0" err="1"/>
              <a:t>Ro</a:t>
            </a:r>
            <a:r>
              <a:rPr lang="fr-FR" dirty="0"/>
              <a:t> 10:13-15</a:t>
            </a:r>
          </a:p>
          <a:p>
            <a:r>
              <a:rPr lang="fr-FR" dirty="0"/>
              <a:t>Notre Sauveur nous regarde à tout instant.</a:t>
            </a:r>
          </a:p>
          <a:p>
            <a:r>
              <a:rPr lang="fr-FR" dirty="0"/>
              <a:t>Lorsque nous témoignons pour lui, je suis sûr qu’il se dit:</a:t>
            </a:r>
          </a:p>
          <a:p>
            <a:pPr lvl="2"/>
            <a:r>
              <a:rPr lang="fr-FR" dirty="0"/>
              <a:t>Qu'ils sont beaux les pieds de ceux qui annoncent la paix, de ceux qui annoncent de bonnes nouvelles ! </a:t>
            </a:r>
            <a:r>
              <a:rPr lang="fr-FR" dirty="0" err="1"/>
              <a:t>Ro</a:t>
            </a:r>
            <a:r>
              <a:rPr lang="fr-FR" dirty="0"/>
              <a:t> 10:13-15</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66404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Jérémie reçoit des visions de la part de l'Eternel. </a:t>
            </a:r>
          </a:p>
          <a:p>
            <a:pPr lvl="1"/>
            <a:r>
              <a:rPr lang="fr-FR" dirty="0"/>
              <a:t>Il va utiliser leurs messages pour parler au peuple.</a:t>
            </a:r>
          </a:p>
          <a:p>
            <a:r>
              <a:rPr lang="fr-FR" dirty="0"/>
              <a:t>Tout au long de son ministère, il </a:t>
            </a:r>
            <a:r>
              <a:rPr lang="fr-FR" dirty="0" smtClean="0"/>
              <a:t>doit </a:t>
            </a:r>
            <a:r>
              <a:rPr lang="fr-FR" dirty="0"/>
              <a:t>rappeler au peuple les avertissements de l'Eternel.</a:t>
            </a:r>
          </a:p>
          <a:p>
            <a:r>
              <a:rPr lang="fr-FR" dirty="0" smtClean="0"/>
              <a:t>Il </a:t>
            </a:r>
            <a:r>
              <a:rPr lang="fr-FR" dirty="0"/>
              <a:t>reçoit une première vision</a:t>
            </a:r>
            <a:r>
              <a:rPr lang="fr-FR" dirty="0" smtClean="0"/>
              <a:t>.</a:t>
            </a:r>
            <a:endParaRPr lang="fr-FR" dirty="0"/>
          </a:p>
          <a:p>
            <a:pPr lvl="2"/>
            <a:r>
              <a:rPr lang="fr-FR" dirty="0"/>
              <a:t>La parole de l'Eternel me fut adressée, en ces mots: Que vois-tu, Jérémie? Je répondis: Je vois une branche d'amandier. Jr 1,11	</a:t>
            </a:r>
          </a:p>
          <a:p>
            <a:endParaRPr lang="fr-FR" dirty="0"/>
          </a:p>
          <a:p>
            <a:endParaRPr lang="fr-FR" dirty="0"/>
          </a:p>
        </p:txBody>
      </p:sp>
      <p:pic>
        <p:nvPicPr>
          <p:cNvPr id="8" name="Espace réservé pour une image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Titre 3"/>
          <p:cNvSpPr>
            <a:spLocks noGrp="1"/>
          </p:cNvSpPr>
          <p:nvPr>
            <p:ph type="title"/>
          </p:nvPr>
        </p:nvSpPr>
        <p:spPr/>
        <p:txBody>
          <a:bodyPr/>
          <a:lstStyle/>
          <a:p>
            <a:r>
              <a:rPr lang="fr-FR" dirty="0" smtClean="0"/>
              <a:t>Les visions de Jérémie</a:t>
            </a:r>
            <a:endParaRPr lang="fr-FR" dirty="0"/>
          </a:p>
        </p:txBody>
      </p:sp>
      <p:sp>
        <p:nvSpPr>
          <p:cNvPr id="9" name="Text Box 13"/>
          <p:cNvSpPr txBox="1">
            <a:spLocks noChangeArrowheads="1"/>
          </p:cNvSpPr>
          <p:nvPr/>
        </p:nvSpPr>
        <p:spPr bwMode="auto">
          <a:xfrm>
            <a:off x="8448501" y="5981926"/>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3156178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mot "amandier" signifie "arbre qui veille. </a:t>
            </a:r>
          </a:p>
          <a:p>
            <a:pPr lvl="2"/>
            <a:r>
              <a:rPr lang="fr-FR" dirty="0"/>
              <a:t>Et l'Eternel me dit: Tu as bien vu; car je veille sur ma parole, pour l'exécuter. Jr 1,12</a:t>
            </a:r>
          </a:p>
          <a:p>
            <a:r>
              <a:rPr lang="fr-FR" dirty="0"/>
              <a:t>L’amandier est un des premiers arbres à fleurir au printemps.</a:t>
            </a:r>
          </a:p>
          <a:p>
            <a:r>
              <a:rPr lang="fr-FR" dirty="0"/>
              <a:t>La vision de cette branche annonce le début du jugement divin.</a:t>
            </a:r>
          </a:p>
          <a:p>
            <a:endParaRPr lang="fr-FR" dirty="0"/>
          </a:p>
          <a:p>
            <a:endParaRPr lang="fr-FR" dirty="0"/>
          </a:p>
        </p:txBody>
      </p:sp>
    </p:spTree>
    <p:extLst>
      <p:ext uri="{BB962C8B-B14F-4D97-AF65-F5344CB8AC3E}">
        <p14:creationId xmlns:p14="http://schemas.microsoft.com/office/powerpoint/2010/main" val="116525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reçoit une 2ème vision.</a:t>
            </a:r>
          </a:p>
          <a:p>
            <a:pPr lvl="2"/>
            <a:r>
              <a:rPr lang="fr-FR" dirty="0"/>
              <a:t>La parole de l'Eternel me fut adressée une seconde fois, en ces mots: Que vois-tu? Je répondis: Je vois une chaudière bouillante, du côté du septentrion</a:t>
            </a:r>
            <a:r>
              <a:rPr lang="fr-FR" dirty="0" smtClean="0"/>
              <a:t>.</a:t>
            </a:r>
            <a:endParaRPr lang="fr-FR" dirty="0"/>
          </a:p>
          <a:p>
            <a:r>
              <a:rPr lang="fr-FR" dirty="0"/>
              <a:t>Et l'Eternel lui dit: </a:t>
            </a:r>
          </a:p>
          <a:p>
            <a:pPr lvl="2"/>
            <a:r>
              <a:rPr lang="fr-FR" dirty="0"/>
              <a:t>C'est du septentrion que la calamité se répandra sur tous les habitants du pays. Jr 1,13</a:t>
            </a:r>
          </a:p>
          <a:p>
            <a:r>
              <a:rPr lang="fr-FR" dirty="0"/>
              <a:t>Cette vision est l'image du violent conflit qui va arriver sur le pays de Juda depuis le Nord, c'est-à-dire l'invasion babylonienne.</a:t>
            </a:r>
          </a:p>
          <a:p>
            <a:endParaRPr lang="fr-FR" dirty="0"/>
          </a:p>
        </p:txBody>
      </p:sp>
    </p:spTree>
    <p:extLst>
      <p:ext uri="{BB962C8B-B14F-4D97-AF65-F5344CB8AC3E}">
        <p14:creationId xmlns:p14="http://schemas.microsoft.com/office/powerpoint/2010/main" val="116525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Jérémie appartient à une famille de sacrificateurs.</a:t>
            </a:r>
          </a:p>
          <a:p>
            <a:r>
              <a:rPr lang="fr-FR" dirty="0" smtClean="0"/>
              <a:t>Sa famille habite à </a:t>
            </a:r>
            <a:r>
              <a:rPr lang="fr-FR" dirty="0" err="1" smtClean="0"/>
              <a:t>Anathoth</a:t>
            </a:r>
            <a:r>
              <a:rPr lang="fr-FR" dirty="0" smtClean="0"/>
              <a:t>, près de Jérusalem.</a:t>
            </a:r>
          </a:p>
          <a:p>
            <a:r>
              <a:rPr lang="fr-FR" dirty="0" smtClean="0"/>
              <a:t>Il prophétise durant plus de 40 ans, sous le règne de 5 rois:</a:t>
            </a:r>
          </a:p>
          <a:p>
            <a:pPr lvl="1"/>
            <a:endParaRPr lang="fr-FR" dirty="0"/>
          </a:p>
          <a:p>
            <a:endParaRPr lang="fr-FR" dirty="0" smtClean="0"/>
          </a:p>
          <a:p>
            <a:endParaRPr lang="fr-FR" dirty="0"/>
          </a:p>
          <a:p>
            <a:r>
              <a:rPr lang="fr-FR" dirty="0" smtClean="0"/>
              <a:t>Il supplie le peuple de se tourner à nouveau vers l’Eternel.</a:t>
            </a:r>
          </a:p>
          <a:p>
            <a:endParaRPr lang="fr-FR" dirty="0"/>
          </a:p>
        </p:txBody>
      </p:sp>
      <p:sp>
        <p:nvSpPr>
          <p:cNvPr id="3" name="Text Box 9"/>
          <p:cNvSpPr txBox="1">
            <a:spLocks noChangeArrowheads="1"/>
          </p:cNvSpPr>
          <p:nvPr/>
        </p:nvSpPr>
        <p:spPr bwMode="auto">
          <a:xfrm>
            <a:off x="2246313" y="3886729"/>
            <a:ext cx="119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a:latin typeface="+mj-lt"/>
              </a:rPr>
              <a:t>3 mois</a:t>
            </a:r>
          </a:p>
        </p:txBody>
      </p:sp>
      <p:sp>
        <p:nvSpPr>
          <p:cNvPr id="4" name="Text Box 10"/>
          <p:cNvSpPr txBox="1">
            <a:spLocks noChangeArrowheads="1"/>
          </p:cNvSpPr>
          <p:nvPr/>
        </p:nvSpPr>
        <p:spPr bwMode="auto">
          <a:xfrm>
            <a:off x="3551238" y="3896254"/>
            <a:ext cx="119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a:latin typeface="+mj-lt"/>
              </a:rPr>
              <a:t>11 ans</a:t>
            </a:r>
          </a:p>
        </p:txBody>
      </p:sp>
      <p:sp>
        <p:nvSpPr>
          <p:cNvPr id="6" name="Text Box 11"/>
          <p:cNvSpPr txBox="1">
            <a:spLocks noChangeArrowheads="1"/>
          </p:cNvSpPr>
          <p:nvPr/>
        </p:nvSpPr>
        <p:spPr bwMode="auto">
          <a:xfrm>
            <a:off x="985838" y="3896254"/>
            <a:ext cx="119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a:latin typeface="+mj-lt"/>
              </a:rPr>
              <a:t>31 ans</a:t>
            </a:r>
          </a:p>
        </p:txBody>
      </p:sp>
      <p:sp>
        <p:nvSpPr>
          <p:cNvPr id="7" name="Text Box 12"/>
          <p:cNvSpPr txBox="1">
            <a:spLocks noChangeArrowheads="1"/>
          </p:cNvSpPr>
          <p:nvPr/>
        </p:nvSpPr>
        <p:spPr bwMode="auto">
          <a:xfrm>
            <a:off x="838200" y="334062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400">
                <a:solidFill>
                  <a:schemeClr val="bg1"/>
                </a:solidFill>
                <a:latin typeface="+mj-lt"/>
                <a:ea typeface="+mn-ea"/>
                <a:cs typeface="+mn-cs"/>
              </a:rPr>
              <a:t>Josias</a:t>
            </a:r>
          </a:p>
        </p:txBody>
      </p:sp>
      <p:sp>
        <p:nvSpPr>
          <p:cNvPr id="8" name="Text Box 13"/>
          <p:cNvSpPr txBox="1">
            <a:spLocks noChangeArrowheads="1"/>
          </p:cNvSpPr>
          <p:nvPr/>
        </p:nvSpPr>
        <p:spPr bwMode="auto">
          <a:xfrm>
            <a:off x="2155825" y="334062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400">
                <a:solidFill>
                  <a:schemeClr val="bg1"/>
                </a:solidFill>
                <a:latin typeface="+mj-lt"/>
                <a:ea typeface="+mn-ea"/>
                <a:cs typeface="+mn-cs"/>
              </a:rPr>
              <a:t>Joachaz</a:t>
            </a:r>
          </a:p>
        </p:txBody>
      </p:sp>
      <p:sp>
        <p:nvSpPr>
          <p:cNvPr id="9" name="Text Box 14"/>
          <p:cNvSpPr txBox="1">
            <a:spLocks noChangeArrowheads="1"/>
          </p:cNvSpPr>
          <p:nvPr/>
        </p:nvSpPr>
        <p:spPr bwMode="auto">
          <a:xfrm>
            <a:off x="3462338" y="334062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400">
                <a:solidFill>
                  <a:schemeClr val="bg1"/>
                </a:solidFill>
                <a:latin typeface="+mj-lt"/>
                <a:ea typeface="+mn-ea"/>
                <a:cs typeface="+mn-cs"/>
              </a:rPr>
              <a:t>Jojakim</a:t>
            </a:r>
          </a:p>
        </p:txBody>
      </p:sp>
      <p:sp>
        <p:nvSpPr>
          <p:cNvPr id="10" name="Text Box 15"/>
          <p:cNvSpPr txBox="1">
            <a:spLocks noChangeArrowheads="1"/>
          </p:cNvSpPr>
          <p:nvPr/>
        </p:nvSpPr>
        <p:spPr bwMode="auto">
          <a:xfrm>
            <a:off x="4824413" y="3891491"/>
            <a:ext cx="119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a:latin typeface="+mj-lt"/>
              </a:rPr>
              <a:t>3 mois</a:t>
            </a:r>
          </a:p>
        </p:txBody>
      </p:sp>
      <p:sp>
        <p:nvSpPr>
          <p:cNvPr id="11" name="Text Box 16"/>
          <p:cNvSpPr txBox="1">
            <a:spLocks noChangeArrowheads="1"/>
          </p:cNvSpPr>
          <p:nvPr/>
        </p:nvSpPr>
        <p:spPr bwMode="auto">
          <a:xfrm>
            <a:off x="6129338" y="3880379"/>
            <a:ext cx="119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a:latin typeface="+mj-lt"/>
              </a:rPr>
              <a:t>11 ans</a:t>
            </a:r>
          </a:p>
        </p:txBody>
      </p:sp>
      <p:sp>
        <p:nvSpPr>
          <p:cNvPr id="12" name="Text Box 17"/>
          <p:cNvSpPr txBox="1">
            <a:spLocks noChangeArrowheads="1"/>
          </p:cNvSpPr>
          <p:nvPr/>
        </p:nvSpPr>
        <p:spPr bwMode="auto">
          <a:xfrm>
            <a:off x="4799013" y="3340629"/>
            <a:ext cx="127317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p>
            <a:pPr>
              <a:defRPr/>
            </a:pPr>
            <a:r>
              <a:rPr lang="fr-FR" sz="2400">
                <a:solidFill>
                  <a:schemeClr val="bg1"/>
                </a:solidFill>
                <a:latin typeface="+mj-lt"/>
                <a:ea typeface="+mn-ea"/>
                <a:cs typeface="+mn-cs"/>
              </a:rPr>
              <a:t>Jojakin</a:t>
            </a:r>
          </a:p>
        </p:txBody>
      </p:sp>
      <p:sp>
        <p:nvSpPr>
          <p:cNvPr id="13" name="Text Box 18"/>
          <p:cNvSpPr txBox="1">
            <a:spLocks noChangeArrowheads="1"/>
          </p:cNvSpPr>
          <p:nvPr/>
        </p:nvSpPr>
        <p:spPr bwMode="auto">
          <a:xfrm>
            <a:off x="6116638" y="3340629"/>
            <a:ext cx="1418695" cy="504825"/>
          </a:xfrm>
          <a:prstGeom prst="rect">
            <a:avLst/>
          </a:prstGeom>
          <a:solidFill>
            <a:srgbClr val="3599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FR" b="0" dirty="0">
                <a:solidFill>
                  <a:schemeClr val="bg1"/>
                </a:solidFill>
                <a:latin typeface="+mj-lt"/>
              </a:rPr>
              <a:t>Sédécias</a:t>
            </a:r>
          </a:p>
        </p:txBody>
      </p:sp>
    </p:spTree>
    <p:extLst>
      <p:ext uri="{BB962C8B-B14F-4D97-AF65-F5344CB8AC3E}">
        <p14:creationId xmlns:p14="http://schemas.microsoft.com/office/powerpoint/2010/main" val="1336390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0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20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20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20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20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20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20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P spid="9" grpId="0" animBg="1"/>
      <p:bldP spid="10" grpId="0"/>
      <p:bldP spid="11" grpId="0"/>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 peuple continue à aller au temple.</a:t>
            </a:r>
          </a:p>
          <a:p>
            <a:pPr lvl="2"/>
            <a:r>
              <a:rPr lang="fr-FR" dirty="0"/>
              <a:t>Ne vous livrez pas à des espérances trompeuses, en disant: C'est ici le temple de l'Eternel, le temple de l'Eternel, le temple de l'Eternel! Jr 7,4	</a:t>
            </a:r>
          </a:p>
          <a:p>
            <a:r>
              <a:rPr lang="fr-FR" dirty="0"/>
              <a:t>La forme est respectée mais le cœur est ailleurs.</a:t>
            </a:r>
          </a:p>
          <a:p>
            <a:r>
              <a:rPr lang="fr-FR" dirty="0"/>
              <a:t>Après la mort de Josias, le peuple s'éloigne de l'Eternel, s'attache à d'autres dieux.</a:t>
            </a:r>
          </a:p>
          <a:p>
            <a:endParaRPr lang="fr-FR" dirty="0"/>
          </a:p>
          <a:p>
            <a:endParaRPr lang="fr-FR" dirty="0"/>
          </a:p>
        </p:txBody>
      </p:sp>
      <p:sp>
        <p:nvSpPr>
          <p:cNvPr id="3" name="Titre 2"/>
          <p:cNvSpPr>
            <a:spLocks noGrp="1"/>
          </p:cNvSpPr>
          <p:nvPr>
            <p:ph type="title"/>
          </p:nvPr>
        </p:nvSpPr>
        <p:spPr/>
        <p:txBody>
          <a:bodyPr/>
          <a:lstStyle/>
          <a:p>
            <a:r>
              <a:rPr lang="fr-FR" dirty="0"/>
              <a:t>La double vie du peuple</a:t>
            </a:r>
          </a:p>
        </p:txBody>
      </p:sp>
    </p:spTree>
    <p:extLst>
      <p:ext uri="{BB962C8B-B14F-4D97-AF65-F5344CB8AC3E}">
        <p14:creationId xmlns:p14="http://schemas.microsoft.com/office/powerpoint/2010/main" val="116525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12"/>
          </p:nvPr>
        </p:nvSpPr>
        <p:spPr/>
        <p:txBody>
          <a:bodyPr/>
          <a:lstStyle/>
          <a:p>
            <a:r>
              <a:rPr lang="fr-FR" dirty="0"/>
              <a:t>Est-ce que notre vie chrétienne n'est qu'une façade?</a:t>
            </a:r>
          </a:p>
          <a:p>
            <a:r>
              <a:rPr lang="fr-FR" dirty="0" smtClean="0"/>
              <a:t>Dieu </a:t>
            </a:r>
            <a:r>
              <a:rPr lang="fr-FR" dirty="0"/>
              <a:t>désire vivre avec nous une relation d’amour.</a:t>
            </a:r>
          </a:p>
          <a:p>
            <a:r>
              <a:rPr lang="fr-FR" dirty="0"/>
              <a:t>Tout ce qu’il fait pour nous est empreint de Son amour.</a:t>
            </a:r>
          </a:p>
          <a:p>
            <a:r>
              <a:rPr lang="fr-FR" dirty="0"/>
              <a:t>Il veut que toutes nos actions pour Lui soient </a:t>
            </a:r>
            <a:r>
              <a:rPr lang="fr-FR" dirty="0" smtClean="0"/>
              <a:t>motivées</a:t>
            </a:r>
            <a:endParaRPr lang="fr-FR" dirty="0"/>
          </a:p>
          <a:p>
            <a:pPr lvl="1"/>
            <a:r>
              <a:rPr lang="fr-FR" dirty="0"/>
              <a:t>Par l’amour qu’on a pour notre Seigneur</a:t>
            </a:r>
          </a:p>
          <a:p>
            <a:pPr lvl="1"/>
            <a:r>
              <a:rPr lang="fr-FR" dirty="0"/>
              <a:t>et non par des actions religieuses qu’on s’est imposées nous-</a:t>
            </a:r>
            <a:r>
              <a:rPr lang="fr-FR" dirty="0" smtClean="0"/>
              <a:t>mêmes.</a:t>
            </a:r>
            <a:endParaRPr lang="fr-FR" dirty="0"/>
          </a:p>
        </p:txBody>
      </p:sp>
      <p:sp>
        <p:nvSpPr>
          <p:cNvPr id="8" name="Text Box 13"/>
          <p:cNvSpPr txBox="1">
            <a:spLocks noChangeArrowheads="1"/>
          </p:cNvSpPr>
          <p:nvPr/>
        </p:nvSpPr>
        <p:spPr bwMode="auto">
          <a:xfrm>
            <a:off x="2947819" y="6597668"/>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1435216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L'Eternel dit à Jérémie </a:t>
            </a:r>
          </a:p>
          <a:p>
            <a:pPr lvl="1"/>
            <a:r>
              <a:rPr lang="fr-FR" dirty="0"/>
              <a:t>d'acheter une ceinture de lin,</a:t>
            </a:r>
          </a:p>
          <a:p>
            <a:pPr lvl="1"/>
            <a:r>
              <a:rPr lang="fr-FR" dirty="0"/>
              <a:t>de la garder sur ses reins,</a:t>
            </a:r>
          </a:p>
          <a:p>
            <a:pPr lvl="1"/>
            <a:r>
              <a:rPr lang="fr-FR" dirty="0"/>
              <a:t>de ne pas la laver.</a:t>
            </a:r>
          </a:p>
          <a:p>
            <a:r>
              <a:rPr lang="fr-FR" dirty="0"/>
              <a:t>Il doit ensuite aller la cacher dans le creux d'un rocher près d'une rivière.</a:t>
            </a:r>
          </a:p>
          <a:p>
            <a:r>
              <a:rPr lang="fr-FR" dirty="0"/>
              <a:t>Longtemps après, il doit retourner chercher la ceinture toute gâtée.</a:t>
            </a:r>
          </a:p>
          <a:p>
            <a:endParaRPr lang="fr-FR" dirty="0"/>
          </a:p>
          <a:p>
            <a:endParaRPr lang="fr-FR" dirty="0"/>
          </a:p>
          <a:p>
            <a:endParaRPr lang="fr-FR" dirty="0"/>
          </a:p>
          <a:p>
            <a:endParaRPr lang="fr-FR" dirty="0"/>
          </a:p>
        </p:txBody>
      </p:sp>
      <p:sp>
        <p:nvSpPr>
          <p:cNvPr id="3" name="Titre 2"/>
          <p:cNvSpPr>
            <a:spLocks noGrp="1"/>
          </p:cNvSpPr>
          <p:nvPr>
            <p:ph type="title"/>
          </p:nvPr>
        </p:nvSpPr>
        <p:spPr/>
        <p:txBody>
          <a:bodyPr/>
          <a:lstStyle/>
          <a:p>
            <a:r>
              <a:rPr lang="fr-FR" dirty="0" smtClean="0"/>
              <a:t>Les images</a:t>
            </a:r>
            <a:endParaRPr lang="fr-FR" dirty="0"/>
          </a:p>
        </p:txBody>
      </p:sp>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8" name="Text Box 13"/>
          <p:cNvSpPr txBox="1">
            <a:spLocks noChangeArrowheads="1"/>
          </p:cNvSpPr>
          <p:nvPr/>
        </p:nvSpPr>
        <p:spPr bwMode="auto">
          <a:xfrm>
            <a:off x="8394708" y="6019113"/>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GN</a:t>
            </a:r>
            <a:endParaRPr lang="fr-FR" sz="1000" dirty="0">
              <a:solidFill>
                <a:srgbClr val="4D4D4D"/>
              </a:solidFill>
              <a:latin typeface="+mj-lt"/>
            </a:endParaRPr>
          </a:p>
        </p:txBody>
      </p:sp>
    </p:spTree>
    <p:extLst>
      <p:ext uri="{BB962C8B-B14F-4D97-AF65-F5344CB8AC3E}">
        <p14:creationId xmlns:p14="http://schemas.microsoft.com/office/powerpoint/2010/main" val="1435216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message à adresser au peuple est le suivant:</a:t>
            </a:r>
          </a:p>
          <a:p>
            <a:pPr lvl="1"/>
            <a:r>
              <a:rPr lang="fr-FR" dirty="0"/>
              <a:t>Dieu s'est attaché à eux comme une ceinture s'attache aux reins d'un homme. </a:t>
            </a:r>
          </a:p>
          <a:p>
            <a:r>
              <a:rPr lang="fr-FR" dirty="0"/>
              <a:t>Leur orgueil, leur refus d'écouter Dieu les conduira, comme la ceinture, près de l'Euphrate (Babylone).</a:t>
            </a:r>
          </a:p>
          <a:p>
            <a:endParaRPr lang="fr-FR" dirty="0"/>
          </a:p>
        </p:txBody>
      </p:sp>
    </p:spTree>
    <p:extLst>
      <p:ext uri="{BB962C8B-B14F-4D97-AF65-F5344CB8AC3E}">
        <p14:creationId xmlns:p14="http://schemas.microsoft.com/office/powerpoint/2010/main" val="143521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doit aller dans la maison du </a:t>
            </a:r>
            <a:r>
              <a:rPr lang="fr-FR" dirty="0" smtClean="0"/>
              <a:t>potier</a:t>
            </a:r>
            <a:r>
              <a:rPr lang="fr-FR" dirty="0"/>
              <a:t>.</a:t>
            </a:r>
          </a:p>
          <a:p>
            <a:pPr lvl="2"/>
            <a:r>
              <a:rPr lang="fr-FR" dirty="0"/>
              <a:t>Lève-toi, et descends dans la maison du potier; Là, je te ferai entendre mes paroles</a:t>
            </a:r>
            <a:r>
              <a:rPr lang="fr-FR" dirty="0" smtClean="0"/>
              <a:t>.</a:t>
            </a:r>
            <a:endParaRPr lang="fr-FR" dirty="0"/>
          </a:p>
          <a:p>
            <a:pPr lvl="2"/>
            <a:r>
              <a:rPr lang="fr-FR" dirty="0"/>
              <a:t>… Et voici, il travaillait sur un tour. Le vase qu'il faisait ne réussit pas, Comme il arrive à l'argile dans la main du potier; Il en refit un autre vase, tel qu'il trouva bon de le faire. Jr 18,4	</a:t>
            </a:r>
          </a:p>
          <a:p>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947819" y="6597668"/>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3864567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Box 13"/>
          <p:cNvSpPr txBox="1">
            <a:spLocks noChangeArrowheads="1"/>
          </p:cNvSpPr>
          <p:nvPr/>
        </p:nvSpPr>
        <p:spPr bwMode="auto">
          <a:xfrm>
            <a:off x="8593138" y="6474557"/>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chemeClr val="bg1"/>
                </a:solidFill>
                <a:latin typeface="+mj-lt"/>
              </a:rPr>
              <a:t>TP</a:t>
            </a:r>
            <a:endParaRPr lang="fr-FR" sz="1000" dirty="0">
              <a:solidFill>
                <a:schemeClr val="bg1"/>
              </a:solidFill>
              <a:latin typeface="+mj-lt"/>
            </a:endParaRPr>
          </a:p>
        </p:txBody>
      </p:sp>
    </p:spTree>
    <p:extLst>
      <p:ext uri="{BB962C8B-B14F-4D97-AF65-F5344CB8AC3E}">
        <p14:creationId xmlns:p14="http://schemas.microsoft.com/office/powerpoint/2010/main" val="312870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reçoit une nouvelle vision.</a:t>
            </a:r>
          </a:p>
          <a:p>
            <a:r>
              <a:rPr lang="fr-FR" dirty="0"/>
              <a:t>L’Eternel lui dit de porter un joug à son cou. </a:t>
            </a:r>
          </a:p>
          <a:p>
            <a:r>
              <a:rPr lang="fr-FR" dirty="0"/>
              <a:t>Il doit également en envoyer un à plusieurs rois des pays d'alentour.</a:t>
            </a:r>
          </a:p>
          <a:p>
            <a:r>
              <a:rPr lang="fr-FR" dirty="0"/>
              <a:t>Le message:</a:t>
            </a:r>
          </a:p>
          <a:p>
            <a:pPr lvl="2"/>
            <a:r>
              <a:rPr lang="fr-FR" dirty="0"/>
              <a:t>… Pliez votre cou sous le joug du roi de Babylone, soumettez-vous à lui et à son peuple, et vous vivrez. Jr </a:t>
            </a:r>
            <a:r>
              <a:rPr lang="fr-FR" dirty="0" smtClean="0"/>
              <a:t>27,12</a:t>
            </a:r>
            <a:endParaRPr lang="fr-FR" dirty="0"/>
          </a:p>
          <a:p>
            <a:r>
              <a:rPr lang="fr-FR" dirty="0"/>
              <a:t>Ces illustrations pratiques n'ont pas d'effet réel sur le peuple.</a:t>
            </a:r>
          </a:p>
          <a:p>
            <a:endParaRPr lang="fr-FR" dirty="0"/>
          </a:p>
        </p:txBody>
      </p:sp>
    </p:spTree>
    <p:extLst>
      <p:ext uri="{BB962C8B-B14F-4D97-AF65-F5344CB8AC3E}">
        <p14:creationId xmlns:p14="http://schemas.microsoft.com/office/powerpoint/2010/main" val="256150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 roi Sédécias demande à Jérémie si </a:t>
            </a:r>
            <a:r>
              <a:rPr lang="fr-FR" dirty="0" err="1"/>
              <a:t>Nebucadnetsar</a:t>
            </a:r>
            <a:r>
              <a:rPr lang="fr-FR" dirty="0"/>
              <a:t> va attaquer Jérusalem:</a:t>
            </a:r>
          </a:p>
          <a:p>
            <a:pPr lvl="2"/>
            <a:r>
              <a:rPr lang="fr-FR" dirty="0"/>
              <a:t>Consulte pour nous l'Eternel; car </a:t>
            </a:r>
            <a:r>
              <a:rPr lang="fr-FR" dirty="0" err="1"/>
              <a:t>Nebucadnetsar</a:t>
            </a:r>
            <a:r>
              <a:rPr lang="fr-FR" dirty="0"/>
              <a:t>, roi de Babylone, nous fait la guerre; peut-être l'Eternel fera-t-il en notre faveur un de ses miracles, afin qu'il s'éloigne de nous. Jr 21,2</a:t>
            </a:r>
          </a:p>
          <a:p>
            <a:r>
              <a:rPr lang="fr-FR" dirty="0"/>
              <a:t>Jérémie lui rapporte les paroles de l'Eternel.</a:t>
            </a:r>
          </a:p>
          <a:p>
            <a:pPr lvl="2"/>
            <a:r>
              <a:rPr lang="fr-FR" dirty="0"/>
              <a:t>… je combattrai contre vous… avec fureur, avec une grande irritation. Je frapperai les habitants de cette ville, les hommes et les bêtes; ils mourront d'une peste affreuse. Après cela, …, je livrerai Sédécias, roi de Juda, ses serviteurs, le peuple, … entre les mains de </a:t>
            </a:r>
            <a:r>
              <a:rPr lang="fr-FR" dirty="0" err="1"/>
              <a:t>Nebucadnetsar</a:t>
            </a:r>
            <a:r>
              <a:rPr lang="fr-FR" dirty="0"/>
              <a:t>, … Jr 21,4-7</a:t>
            </a:r>
          </a:p>
          <a:p>
            <a:endParaRPr lang="fr-FR" dirty="0"/>
          </a:p>
          <a:p>
            <a:endParaRPr lang="fr-FR" dirty="0"/>
          </a:p>
        </p:txBody>
      </p:sp>
      <p:sp>
        <p:nvSpPr>
          <p:cNvPr id="3" name="Titre 2"/>
          <p:cNvSpPr>
            <a:spLocks noGrp="1"/>
          </p:cNvSpPr>
          <p:nvPr>
            <p:ph type="title"/>
          </p:nvPr>
        </p:nvSpPr>
        <p:spPr/>
        <p:txBody>
          <a:bodyPr/>
          <a:lstStyle/>
          <a:p>
            <a:r>
              <a:rPr lang="fr-FR" dirty="0"/>
              <a:t>Messages aux chefs</a:t>
            </a:r>
          </a:p>
        </p:txBody>
      </p:sp>
    </p:spTree>
    <p:extLst>
      <p:ext uri="{BB962C8B-B14F-4D97-AF65-F5344CB8AC3E}">
        <p14:creationId xmlns:p14="http://schemas.microsoft.com/office/powerpoint/2010/main" val="256150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dit à Sédécias de se soumettre à Babylone.</a:t>
            </a:r>
          </a:p>
          <a:p>
            <a:pPr lvl="2"/>
            <a:r>
              <a:rPr lang="fr-FR" dirty="0"/>
              <a:t>Pliez votre cou sous le joug du roi de Babylone, soumettez-vous à lui et à son peuple, et vous vivrez.</a:t>
            </a:r>
          </a:p>
          <a:p>
            <a:r>
              <a:rPr lang="fr-FR" dirty="0"/>
              <a:t>Il le répète lors du siège de Jérusalem.</a:t>
            </a:r>
          </a:p>
          <a:p>
            <a:r>
              <a:rPr lang="fr-FR" dirty="0"/>
              <a:t>Jérémie s’adresse aux prophètes</a:t>
            </a:r>
          </a:p>
          <a:p>
            <a:pPr lvl="2"/>
            <a:r>
              <a:rPr lang="fr-FR" dirty="0"/>
              <a:t>Ainsi parle l'Eternel des armées: N'écoutez pas les paroles des prophètes qui vous prophétisent! Ils vous entraînent à des choses de néant; Ils disent les visions de leur </a:t>
            </a:r>
            <a:r>
              <a:rPr lang="fr-FR" dirty="0" err="1"/>
              <a:t>coeur</a:t>
            </a:r>
            <a:r>
              <a:rPr lang="fr-FR" dirty="0"/>
              <a:t>, Et non ce qui vient de la bouche de l'Eternel. Jr 23,16	</a:t>
            </a:r>
          </a:p>
          <a:p>
            <a:endParaRPr lang="fr-FR" dirty="0"/>
          </a:p>
          <a:p>
            <a:endParaRPr lang="fr-FR" dirty="0"/>
          </a:p>
          <a:p>
            <a:endParaRPr lang="fr-FR" dirty="0"/>
          </a:p>
        </p:txBody>
      </p:sp>
    </p:spTree>
    <p:extLst>
      <p:ext uri="{BB962C8B-B14F-4D97-AF65-F5344CB8AC3E}">
        <p14:creationId xmlns:p14="http://schemas.microsoft.com/office/powerpoint/2010/main" val="42879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Au lieu de transmettre les paroles de Dieu, ces prophètes disent leurs propres visions.</a:t>
            </a:r>
          </a:p>
          <a:p>
            <a:r>
              <a:rPr lang="fr-FR" dirty="0"/>
              <a:t>Veillons de ne pas déformer la Parole de Dieu ou de ne pas dire ce que Dieu nous a révélé.</a:t>
            </a:r>
          </a:p>
          <a:p>
            <a:pPr lvl="2"/>
            <a:r>
              <a:rPr lang="fr-FR" dirty="0"/>
              <a:t>Je n'ai point envoyé ces prophètes, et ils ont couru; Je ne leur ai point parlé, et ils ont prophétisé. Jr 23,21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29922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Satellite de l'Assyrie, le royaume de Juda lui paie un tribu.</a:t>
            </a:r>
            <a:endParaRPr lang="fr-CH" dirty="0"/>
          </a:p>
          <a:p>
            <a:r>
              <a:rPr lang="fr-FR" dirty="0"/>
              <a:t>En 627 av JC, Ninive, capitale de l'Assyrie, est pillée.</a:t>
            </a:r>
            <a:endParaRPr lang="fr-CH" dirty="0"/>
          </a:p>
          <a:p>
            <a:pPr lvl="1"/>
            <a:r>
              <a:rPr lang="fr-FR" dirty="0"/>
              <a:t>Le royaume d'Assyrie est très affaibli.</a:t>
            </a:r>
            <a:endParaRPr lang="fr-CH" dirty="0"/>
          </a:p>
          <a:p>
            <a:pPr lvl="1"/>
            <a:r>
              <a:rPr lang="fr-FR" dirty="0" err="1"/>
              <a:t>Néco</a:t>
            </a:r>
            <a:r>
              <a:rPr lang="fr-FR" dirty="0"/>
              <a:t>, roi d'Egypte, vient au secours de l'Assyrie.</a:t>
            </a:r>
            <a:endParaRPr lang="fr-CH" dirty="0"/>
          </a:p>
          <a:p>
            <a:pPr lvl="1"/>
            <a:r>
              <a:rPr lang="fr-FR" dirty="0"/>
              <a:t>Josias, roi de Juda, lui barre en vain le passage à </a:t>
            </a:r>
            <a:r>
              <a:rPr lang="fr-FR" dirty="0" err="1"/>
              <a:t>Meguiddo</a:t>
            </a:r>
            <a:r>
              <a:rPr lang="fr-FR" dirty="0"/>
              <a:t>.</a:t>
            </a:r>
            <a:endParaRPr lang="fr-CH" dirty="0"/>
          </a:p>
          <a:p>
            <a:pPr lvl="1"/>
            <a:r>
              <a:rPr lang="fr-FR" dirty="0"/>
              <a:t>Il est tué durant la bataille</a:t>
            </a:r>
            <a:r>
              <a:rPr lang="fr-FR" dirty="0" smtClean="0"/>
              <a:t>.</a:t>
            </a:r>
          </a:p>
          <a:p>
            <a:pPr lvl="1"/>
            <a:r>
              <a:rPr lang="fr-FR" dirty="0"/>
              <a:t>Le royaume de Juda devient un Etat vassal de l’Egypte.</a:t>
            </a:r>
            <a:endParaRPr lang="fr-CH" dirty="0"/>
          </a:p>
          <a:p>
            <a:endParaRPr lang="fr-CH" dirty="0"/>
          </a:p>
        </p:txBody>
      </p:sp>
      <p:sp>
        <p:nvSpPr>
          <p:cNvPr id="2" name="Titre 1"/>
          <p:cNvSpPr>
            <a:spLocks noGrp="1"/>
          </p:cNvSpPr>
          <p:nvPr>
            <p:ph type="title"/>
          </p:nvPr>
        </p:nvSpPr>
        <p:spPr/>
        <p:txBody>
          <a:bodyPr/>
          <a:lstStyle/>
          <a:p>
            <a:r>
              <a:rPr lang="fr-FR" dirty="0" smtClean="0"/>
              <a:t>Situation historique</a:t>
            </a:r>
            <a:endParaRPr lang="fr-FR" dirty="0"/>
          </a:p>
        </p:txBody>
      </p:sp>
      <p:sp>
        <p:nvSpPr>
          <p:cNvPr id="6" name="Text Box 13"/>
          <p:cNvSpPr txBox="1">
            <a:spLocks noChangeArrowheads="1"/>
          </p:cNvSpPr>
          <p:nvPr/>
        </p:nvSpPr>
        <p:spPr bwMode="auto">
          <a:xfrm>
            <a:off x="8540456" y="6011334"/>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464706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habitants de son village cherchent à le tuer.</a:t>
            </a:r>
          </a:p>
          <a:p>
            <a:pPr lvl="2"/>
            <a:r>
              <a:rPr lang="fr-FR" dirty="0"/>
              <a:t>C'est pourquoi ainsi parle l'Eternel contre les gens d'</a:t>
            </a:r>
            <a:r>
              <a:rPr lang="fr-FR" dirty="0" err="1"/>
              <a:t>Anathoth</a:t>
            </a:r>
            <a:r>
              <a:rPr lang="fr-FR" dirty="0"/>
              <a:t>, qui en veulent à ta vie, et qui disent: Ne prophétise pas au nom de l'Eternel, ou tu mourras de notre main! Jr 11,21	</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06850"/>
            <a:ext cx="9166150" cy="2851150"/>
          </a:xfrm>
        </p:spPr>
      </p:pic>
      <p:sp>
        <p:nvSpPr>
          <p:cNvPr id="3" name="Titre 2"/>
          <p:cNvSpPr>
            <a:spLocks noGrp="1"/>
          </p:cNvSpPr>
          <p:nvPr>
            <p:ph type="title"/>
          </p:nvPr>
        </p:nvSpPr>
        <p:spPr/>
        <p:txBody>
          <a:bodyPr/>
          <a:lstStyle/>
          <a:p>
            <a:r>
              <a:rPr lang="fr-FR" dirty="0" smtClean="0"/>
              <a:t>La persécution</a:t>
            </a:r>
            <a:endParaRPr lang="fr-FR" dirty="0"/>
          </a:p>
        </p:txBody>
      </p:sp>
      <p:sp>
        <p:nvSpPr>
          <p:cNvPr id="7" name="Text Box 13"/>
          <p:cNvSpPr txBox="1">
            <a:spLocks noChangeArrowheads="1"/>
          </p:cNvSpPr>
          <p:nvPr/>
        </p:nvSpPr>
        <p:spPr bwMode="auto">
          <a:xfrm>
            <a:off x="8673836" y="6611779"/>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299221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Ils </a:t>
            </a:r>
            <a:r>
              <a:rPr lang="fr-FR" dirty="0"/>
              <a:t>saccagent sa vigne.</a:t>
            </a:r>
          </a:p>
          <a:p>
            <a:r>
              <a:rPr lang="fr-FR" dirty="0"/>
              <a:t>Jérémie part seul, abandonnant sa maison et ses terres</a:t>
            </a:r>
            <a:r>
              <a:rPr lang="fr-FR" dirty="0" smtClean="0"/>
              <a:t>.</a:t>
            </a:r>
            <a:endParaRPr lang="fr-FR" dirty="0"/>
          </a:p>
          <a:p>
            <a:r>
              <a:rPr lang="fr-FR" dirty="0" smtClean="0"/>
              <a:t>Le </a:t>
            </a:r>
            <a:r>
              <a:rPr lang="fr-FR" dirty="0"/>
              <a:t>peuple répand de faux bruits sur lui.</a:t>
            </a:r>
          </a:p>
          <a:p>
            <a:pPr lvl="2"/>
            <a:r>
              <a:rPr lang="fr-FR" dirty="0"/>
              <a:t>Et ils ont dit: Venez, complotons contre Jérémie! Car la loi ne périra pas faute de sacrificateurs, ni le conseil faute de sages, ni la parole faute de prophètes. Venez, tuons-le avec la langue; Ne prenons pas garde à tous ses discours! Jr 18,18</a:t>
            </a:r>
          </a:p>
          <a:p>
            <a:r>
              <a:rPr lang="fr-FR" dirty="0"/>
              <a:t>Quel danger de saboter le travail des serviteurs de Dieu par</a:t>
            </a:r>
          </a:p>
          <a:p>
            <a:pPr lvl="1"/>
            <a:r>
              <a:rPr lang="fr-FR" dirty="0"/>
              <a:t>des calomnies,</a:t>
            </a:r>
          </a:p>
          <a:p>
            <a:pPr lvl="1"/>
            <a:r>
              <a:rPr lang="fr-FR" dirty="0"/>
              <a:t>par des faux-bruits,</a:t>
            </a:r>
          </a:p>
          <a:p>
            <a:pPr lvl="1"/>
            <a:r>
              <a:rPr lang="fr-FR" dirty="0"/>
              <a:t>de la médisance.</a:t>
            </a:r>
          </a:p>
          <a:p>
            <a:endParaRPr lang="fr-FR" dirty="0"/>
          </a:p>
          <a:p>
            <a:endParaRPr lang="fr-FR" dirty="0"/>
          </a:p>
        </p:txBody>
      </p:sp>
    </p:spTree>
    <p:extLst>
      <p:ext uri="{BB962C8B-B14F-4D97-AF65-F5344CB8AC3E}">
        <p14:creationId xmlns:p14="http://schemas.microsoft.com/office/powerpoint/2010/main" val="229922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Ayant entendu Jérémie prophétiser, </a:t>
            </a:r>
            <a:r>
              <a:rPr lang="fr-FR" dirty="0" err="1"/>
              <a:t>Pashkur</a:t>
            </a:r>
            <a:r>
              <a:rPr lang="fr-FR" dirty="0"/>
              <a:t>, sacrificateur, le frappe et le met en prison. (Jr 20,1)</a:t>
            </a:r>
          </a:p>
          <a:p>
            <a:r>
              <a:rPr lang="fr-FR" dirty="0"/>
              <a:t>C'est dans cette situation qu'il peut dire:</a:t>
            </a:r>
          </a:p>
          <a:p>
            <a:pPr lvl="2"/>
            <a:r>
              <a:rPr lang="fr-FR" dirty="0"/>
              <a:t>Si je dis: Je ne ferai plus mention de lui, Je ne parlerai plus en son nom, Il y a dans mon </a:t>
            </a:r>
            <a:r>
              <a:rPr lang="fr-FR" dirty="0" err="1"/>
              <a:t>coeur</a:t>
            </a:r>
            <a:r>
              <a:rPr lang="fr-FR" dirty="0"/>
              <a:t> comme un feu dévorant Qui est renfermé dans mes os. Je m'efforce de le contenir, et je ne le puis. Jr 20,9	</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58725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12"/>
          </p:nvPr>
        </p:nvSpPr>
        <p:spPr/>
        <p:txBody>
          <a:bodyPr/>
          <a:lstStyle/>
          <a:p>
            <a:r>
              <a:rPr lang="fr-FR" dirty="0" smtClean="0"/>
              <a:t>Transposons </a:t>
            </a:r>
            <a:r>
              <a:rPr lang="fr-FR" dirty="0"/>
              <a:t>ce verset à notre temps:</a:t>
            </a:r>
          </a:p>
          <a:p>
            <a:pPr lvl="1"/>
            <a:r>
              <a:rPr lang="fr-FR" dirty="0"/>
              <a:t>Toutes les fois que je parle, je proclame l'amour de Dieu, la mort rédemptrice de Jésus, la vie éternelle.</a:t>
            </a:r>
          </a:p>
          <a:p>
            <a:r>
              <a:rPr lang="fr-FR" dirty="0"/>
              <a:t>Mais au fait … parlons-nous de Jésus autour de nous?</a:t>
            </a:r>
          </a:p>
          <a:p>
            <a:endParaRPr lang="fr-FR" dirty="0"/>
          </a:p>
        </p:txBody>
      </p:sp>
      <p:sp>
        <p:nvSpPr>
          <p:cNvPr id="6" name="Text Box 13"/>
          <p:cNvSpPr txBox="1">
            <a:spLocks noChangeArrowheads="1"/>
          </p:cNvSpPr>
          <p:nvPr/>
        </p:nvSpPr>
        <p:spPr bwMode="auto">
          <a:xfrm>
            <a:off x="8687947" y="6033392"/>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4252026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Durant le règne de </a:t>
            </a:r>
            <a:r>
              <a:rPr lang="fr-FR" dirty="0" err="1"/>
              <a:t>Jeojakim</a:t>
            </a:r>
            <a:r>
              <a:rPr lang="fr-FR" dirty="0"/>
              <a:t>, Jérémie prophétise dans le temple</a:t>
            </a:r>
            <a:r>
              <a:rPr lang="fr-FR" dirty="0" smtClean="0"/>
              <a:t>.</a:t>
            </a:r>
            <a:endParaRPr lang="fr-FR" dirty="0"/>
          </a:p>
          <a:p>
            <a:r>
              <a:rPr lang="fr-FR" dirty="0"/>
              <a:t>Les sacrificateurs et les prophètes l’entendent.</a:t>
            </a:r>
          </a:p>
          <a:p>
            <a:r>
              <a:rPr lang="fr-FR" dirty="0"/>
              <a:t>Ils demandent aux princes de le mettre à mort.</a:t>
            </a:r>
          </a:p>
          <a:p>
            <a:r>
              <a:rPr lang="fr-FR" dirty="0"/>
              <a:t>Jérémie a le droit de </a:t>
            </a:r>
            <a:r>
              <a:rPr lang="fr-FR" dirty="0" smtClean="0"/>
              <a:t>s'exprimer et répond qu'il </a:t>
            </a:r>
            <a:r>
              <a:rPr lang="fr-FR" dirty="0"/>
              <a:t>parle au nom de l'Eternel.</a:t>
            </a:r>
          </a:p>
          <a:p>
            <a:r>
              <a:rPr lang="fr-FR" dirty="0"/>
              <a:t>Il leur dit de se tourner vers l'Eternel.</a:t>
            </a:r>
          </a:p>
          <a:p>
            <a:pPr lvl="2"/>
            <a:r>
              <a:rPr lang="fr-FR" dirty="0"/>
              <a:t>Maintenant réformez vos voies et vos </a:t>
            </a:r>
            <a:r>
              <a:rPr lang="fr-FR" dirty="0" err="1"/>
              <a:t>oeuvres</a:t>
            </a:r>
            <a:r>
              <a:rPr lang="fr-FR" dirty="0"/>
              <a:t>, écoutez la voix de l'Eternel, votre Dieu, et l'Eternel se repentira du mal qu'il a prononcé contre vous. Jr 26,13</a:t>
            </a:r>
          </a:p>
          <a:p>
            <a:r>
              <a:rPr lang="fr-FR" dirty="0"/>
              <a:t>Les princes le libèrent.</a:t>
            </a:r>
          </a:p>
          <a:p>
            <a:endParaRPr lang="fr-FR" dirty="0"/>
          </a:p>
          <a:p>
            <a:endParaRPr lang="fr-FR" dirty="0"/>
          </a:p>
        </p:txBody>
      </p:sp>
    </p:spTree>
    <p:extLst>
      <p:ext uri="{BB962C8B-B14F-4D97-AF65-F5344CB8AC3E}">
        <p14:creationId xmlns:p14="http://schemas.microsoft.com/office/powerpoint/2010/main" val="222056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Babyloniens assiègent Jérusalem</a:t>
            </a:r>
            <a:r>
              <a:rPr lang="fr-FR" dirty="0" smtClean="0"/>
              <a:t>.</a:t>
            </a:r>
            <a:endParaRPr lang="fr-FR" dirty="0"/>
          </a:p>
          <a:p>
            <a:r>
              <a:rPr lang="fr-FR" dirty="0"/>
              <a:t>L'avenir est totalement incertain.</a:t>
            </a:r>
          </a:p>
          <a:p>
            <a:r>
              <a:rPr lang="fr-FR" dirty="0"/>
              <a:t>Un parent de Jérémie vient le voir.</a:t>
            </a:r>
          </a:p>
          <a:p>
            <a:pPr lvl="2"/>
            <a:r>
              <a:rPr lang="fr-FR" dirty="0"/>
              <a:t>Et </a:t>
            </a:r>
            <a:r>
              <a:rPr lang="fr-FR" dirty="0" err="1"/>
              <a:t>Hanameel</a:t>
            </a:r>
            <a:r>
              <a:rPr lang="fr-FR" dirty="0"/>
              <a:t>, fils de mon oncle, vint auprès de moi, …, dans la cour de la prison, et il me dit: Achète mon champ, qui est à </a:t>
            </a:r>
            <a:r>
              <a:rPr lang="fr-FR" dirty="0" err="1"/>
              <a:t>Anathoth</a:t>
            </a:r>
            <a:r>
              <a:rPr lang="fr-FR" dirty="0"/>
              <a:t>, … car tu as le droit d'héritage et de rachat, achète-le! Jr 32,8	</a:t>
            </a:r>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3" name="Titre 2"/>
          <p:cNvSpPr>
            <a:spLocks noGrp="1"/>
          </p:cNvSpPr>
          <p:nvPr>
            <p:ph type="title"/>
          </p:nvPr>
        </p:nvSpPr>
        <p:spPr/>
        <p:txBody>
          <a:bodyPr/>
          <a:lstStyle/>
          <a:p>
            <a:r>
              <a:rPr lang="fr-FR" dirty="0" smtClean="0"/>
              <a:t>Achat d’un champ</a:t>
            </a:r>
            <a:endParaRPr lang="fr-FR" dirty="0"/>
          </a:p>
        </p:txBody>
      </p:sp>
      <p:sp>
        <p:nvSpPr>
          <p:cNvPr id="7" name="Text Box 13"/>
          <p:cNvSpPr txBox="1">
            <a:spLocks noChangeArrowheads="1"/>
          </p:cNvSpPr>
          <p:nvPr/>
        </p:nvSpPr>
        <p:spPr bwMode="auto">
          <a:xfrm>
            <a:off x="8275638" y="6020090"/>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220566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Que fait Jérémie?.</a:t>
            </a:r>
          </a:p>
          <a:p>
            <a:pPr lvl="2"/>
            <a:r>
              <a:rPr lang="fr-FR" dirty="0"/>
              <a:t>Je reconnus que c'était la parole de l'Eternel. J'achetai … le champ qui est à </a:t>
            </a:r>
            <a:r>
              <a:rPr lang="fr-FR" dirty="0" err="1"/>
              <a:t>Anathoth</a:t>
            </a:r>
            <a:r>
              <a:rPr lang="fr-FR" dirty="0"/>
              <a:t>, et je lui pesai l'argent, dix-sept sicles d'argent. Jr 32,8	</a:t>
            </a:r>
          </a:p>
          <a:p>
            <a:r>
              <a:rPr lang="fr-FR" dirty="0"/>
              <a:t>Jérémie veut sortir de Jérusalem pour prendre possession de son champ à </a:t>
            </a:r>
            <a:r>
              <a:rPr lang="fr-FR" dirty="0" err="1"/>
              <a:t>Anathoth</a:t>
            </a:r>
            <a:r>
              <a:rPr lang="fr-FR" dirty="0"/>
              <a:t>.</a:t>
            </a:r>
          </a:p>
          <a:p>
            <a:r>
              <a:rPr lang="fr-FR" dirty="0"/>
              <a:t>A la porte de Jérusalem, la sentinelle lui barre le passage et le traite de traître.</a:t>
            </a:r>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3"/>
          <p:cNvSpPr txBox="1">
            <a:spLocks noChangeArrowheads="1"/>
          </p:cNvSpPr>
          <p:nvPr/>
        </p:nvSpPr>
        <p:spPr bwMode="auto">
          <a:xfrm>
            <a:off x="8275638" y="6020090"/>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2220566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Il est emprisonné dans un cachot</a:t>
            </a:r>
            <a:r>
              <a:rPr lang="fr-FR" dirty="0" smtClean="0"/>
              <a:t>.</a:t>
            </a:r>
            <a:endParaRPr lang="fr-FR" dirty="0"/>
          </a:p>
          <a:p>
            <a:pPr lvl="2"/>
            <a:r>
              <a:rPr lang="fr-FR" dirty="0"/>
              <a:t>Les chefs, irrités contre Jérémie, le frappèrent, et le mirent en prison dans la maison de Jonathan, le secrétaire; car ils en avaient fait une prison.</a:t>
            </a:r>
          </a:p>
          <a:p>
            <a:pPr lvl="2"/>
            <a:r>
              <a:rPr lang="fr-FR" dirty="0"/>
              <a:t>Ce fut ainsi que Jérémie entra dans la prison et dans les cachots, où il resta longtemps. Jr 37,15	</a:t>
            </a:r>
          </a:p>
          <a:p>
            <a:r>
              <a:rPr lang="fr-FR" dirty="0"/>
              <a:t>Longtemps après, Sédécias le fait sortir pour l'interroger </a:t>
            </a:r>
            <a:r>
              <a:rPr lang="fr-FR" dirty="0" smtClean="0"/>
              <a:t>secrètement. Il </a:t>
            </a:r>
            <a:r>
              <a:rPr lang="fr-FR" dirty="0"/>
              <a:t>lui </a:t>
            </a:r>
            <a:r>
              <a:rPr lang="fr-FR" dirty="0" smtClean="0"/>
              <a:t>demande: </a:t>
            </a:r>
            <a:endParaRPr lang="fr-FR" dirty="0"/>
          </a:p>
          <a:p>
            <a:pPr lvl="2"/>
            <a:r>
              <a:rPr lang="fr-FR" dirty="0"/>
              <a:t>Y a-t-il une parole de la part de l'Eternel? </a:t>
            </a:r>
          </a:p>
          <a:p>
            <a:r>
              <a:rPr lang="fr-FR" dirty="0"/>
              <a:t>Jérémie répond: </a:t>
            </a:r>
          </a:p>
          <a:p>
            <a:pPr lvl="2"/>
            <a:r>
              <a:rPr lang="fr-FR" dirty="0"/>
              <a:t>Oui … Tu seras livré entre les mains du roi de Babylone. Jr 37,17</a:t>
            </a:r>
          </a:p>
          <a:p>
            <a:endParaRPr lang="fr-FR" dirty="0"/>
          </a:p>
          <a:p>
            <a:endParaRPr lang="fr-FR" dirty="0"/>
          </a:p>
        </p:txBody>
      </p:sp>
    </p:spTree>
    <p:extLst>
      <p:ext uri="{BB962C8B-B14F-4D97-AF65-F5344CB8AC3E}">
        <p14:creationId xmlns:p14="http://schemas.microsoft.com/office/powerpoint/2010/main" val="2396660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Jérémie </a:t>
            </a:r>
            <a:r>
              <a:rPr lang="fr-FR" dirty="0"/>
              <a:t>est transféré dans la cour du corps de garde.</a:t>
            </a:r>
          </a:p>
          <a:p>
            <a:r>
              <a:rPr lang="fr-FR" dirty="0"/>
              <a:t>Le roi ordonne de lui donner un pain par jour</a:t>
            </a:r>
            <a:r>
              <a:rPr lang="fr-FR" dirty="0" smtClean="0"/>
              <a:t>.</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Box 13"/>
          <p:cNvSpPr txBox="1">
            <a:spLocks noChangeArrowheads="1"/>
          </p:cNvSpPr>
          <p:nvPr/>
        </p:nvSpPr>
        <p:spPr bwMode="auto">
          <a:xfrm>
            <a:off x="4211638" y="6546660"/>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84927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Quelles paroles Jérémie adresse-t-il au peuple?</a:t>
            </a:r>
          </a:p>
          <a:p>
            <a:pPr lvl="2"/>
            <a:r>
              <a:rPr lang="fr-FR" dirty="0" smtClean="0"/>
              <a:t>Ainsi parle l'Eternel: Celui qui restera dans cette ville mourra par l'épée, par la famine ou par la peste; mais celui qui sortira pour se rendre aux Chaldéens, aura la vie sauve, sa vie sera son butin, et il vivra. Jr 38,2</a:t>
            </a:r>
          </a:p>
          <a:p>
            <a:r>
              <a:rPr lang="fr-FR" dirty="0" smtClean="0"/>
              <a:t>Entendant </a:t>
            </a:r>
            <a:r>
              <a:rPr lang="fr-FR" dirty="0"/>
              <a:t>cela, les dirigeants prennent Jérémie et le mettent au fond d'un puits.</a:t>
            </a:r>
          </a:p>
          <a:p>
            <a:pPr lvl="2"/>
            <a:r>
              <a:rPr lang="fr-FR" dirty="0"/>
              <a:t>Alors ils prirent Jérémie, et le jetèrent dans la citerne de </a:t>
            </a:r>
            <a:r>
              <a:rPr lang="fr-FR" dirty="0" err="1"/>
              <a:t>Malkija</a:t>
            </a:r>
            <a:r>
              <a:rPr lang="fr-FR" dirty="0"/>
              <a:t>, … ils descendirent Jérémie avec des cordes. Il n'y avait point d'eau dans la citerne, mais il y avait de la boue; et Jérémie enfonça dans la boue. Jr 38,6</a:t>
            </a:r>
          </a:p>
          <a:p>
            <a:endParaRPr lang="fr-FR" dirty="0"/>
          </a:p>
          <a:p>
            <a:endParaRPr lang="fr-FR" dirty="0"/>
          </a:p>
        </p:txBody>
      </p:sp>
    </p:spTree>
    <p:extLst>
      <p:ext uri="{BB962C8B-B14F-4D97-AF65-F5344CB8AC3E}">
        <p14:creationId xmlns:p14="http://schemas.microsoft.com/office/powerpoint/2010/main" val="243054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ADJUSTEDNONRAW_thumb_1a9a.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Box 13"/>
          <p:cNvSpPr txBox="1">
            <a:spLocks noChangeArrowheads="1"/>
          </p:cNvSpPr>
          <p:nvPr/>
        </p:nvSpPr>
        <p:spPr bwMode="auto">
          <a:xfrm>
            <a:off x="2952925" y="6387933"/>
            <a:ext cx="28608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chemeClr val="bg1"/>
                </a:solidFill>
                <a:latin typeface="+mj-lt"/>
              </a:rPr>
              <a:t>Plaine de Megguido</a:t>
            </a:r>
            <a:endParaRPr lang="fr-FR" sz="1600" dirty="0">
              <a:solidFill>
                <a:schemeClr val="bg1"/>
              </a:solidFill>
              <a:latin typeface="+mj-lt"/>
            </a:endParaRPr>
          </a:p>
        </p:txBody>
      </p:sp>
    </p:spTree>
    <p:extLst>
      <p:ext uri="{BB962C8B-B14F-4D97-AF65-F5344CB8AC3E}">
        <p14:creationId xmlns:p14="http://schemas.microsoft.com/office/powerpoint/2010/main" val="2440074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La 9ème année du roi Sédécias, </a:t>
            </a:r>
            <a:r>
              <a:rPr lang="fr-FR" dirty="0" err="1"/>
              <a:t>Nebucadnetsar</a:t>
            </a:r>
            <a:r>
              <a:rPr lang="fr-FR" dirty="0"/>
              <a:t> assiège Jérusalem.</a:t>
            </a:r>
          </a:p>
          <a:p>
            <a:r>
              <a:rPr lang="fr-FR" dirty="0"/>
              <a:t>Après 18 mois, une brèche dans le mur de la ville est faite</a:t>
            </a:r>
            <a:r>
              <a:rPr lang="fr-FR" dirty="0" smtClean="0"/>
              <a:t>.</a:t>
            </a:r>
            <a:endParaRPr lang="fr-FR" dirty="0"/>
          </a:p>
          <a:p>
            <a:r>
              <a:rPr lang="fr-FR" dirty="0"/>
              <a:t>L'envahisseur entre dans la ville.</a:t>
            </a:r>
          </a:p>
          <a:p>
            <a:r>
              <a:rPr lang="fr-FR" dirty="0"/>
              <a:t>Sédécias et les soldats s'enfuient de la ville.</a:t>
            </a:r>
          </a:p>
          <a:p>
            <a:r>
              <a:rPr lang="fr-FR" dirty="0"/>
              <a:t>Ils sont rattrapés par les soldats de </a:t>
            </a:r>
            <a:r>
              <a:rPr lang="fr-FR" dirty="0" err="1"/>
              <a:t>Nebucadnetsar</a:t>
            </a:r>
            <a:endParaRPr lang="fr-FR" dirty="0"/>
          </a:p>
        </p:txBody>
      </p:sp>
      <p:sp>
        <p:nvSpPr>
          <p:cNvPr id="3" name="Titre 2"/>
          <p:cNvSpPr>
            <a:spLocks noGrp="1"/>
          </p:cNvSpPr>
          <p:nvPr>
            <p:ph type="title"/>
          </p:nvPr>
        </p:nvSpPr>
        <p:spPr/>
        <p:txBody>
          <a:bodyPr/>
          <a:lstStyle/>
          <a:p>
            <a:r>
              <a:rPr lang="fr-FR" dirty="0"/>
              <a:t>Prise de Jérusalem</a:t>
            </a:r>
          </a:p>
        </p:txBody>
      </p:sp>
    </p:spTree>
    <p:extLst>
      <p:ext uri="{BB962C8B-B14F-4D97-AF65-F5344CB8AC3E}">
        <p14:creationId xmlns:p14="http://schemas.microsoft.com/office/powerpoint/2010/main" val="284927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fils du roi Sédécias sont égorgés devant leur père.</a:t>
            </a:r>
          </a:p>
          <a:p>
            <a:r>
              <a:rPr lang="fr-FR" dirty="0" err="1"/>
              <a:t>Nebucadnetsar</a:t>
            </a:r>
            <a:r>
              <a:rPr lang="fr-FR" dirty="0"/>
              <a:t> fait crever les yeux de Sédécias.</a:t>
            </a:r>
          </a:p>
          <a:p>
            <a:r>
              <a:rPr lang="fr-FR" dirty="0" smtClean="0"/>
              <a:t>Il </a:t>
            </a:r>
            <a:r>
              <a:rPr lang="fr-FR" dirty="0"/>
              <a:t>est emmené enchaîné à Babylone.</a:t>
            </a:r>
          </a:p>
          <a:p>
            <a:r>
              <a:rPr lang="fr-FR" dirty="0"/>
              <a:t>Le palais royal et les maisons sont brûlées.</a:t>
            </a:r>
          </a:p>
          <a:p>
            <a:r>
              <a:rPr lang="fr-FR" dirty="0"/>
              <a:t>La muraille est détruite.</a:t>
            </a:r>
          </a:p>
          <a:p>
            <a:r>
              <a:rPr lang="fr-FR" dirty="0"/>
              <a:t>Le reste de la population est emmenée à Babylone.</a:t>
            </a:r>
          </a:p>
          <a:p>
            <a:r>
              <a:rPr lang="fr-FR" dirty="0"/>
              <a:t>Une partie des pauvres est laissée à Jérusalem.</a:t>
            </a:r>
          </a:p>
          <a:p>
            <a:endParaRPr lang="fr-FR" dirty="0"/>
          </a:p>
          <a:p>
            <a:endParaRPr lang="fr-FR" dirty="0"/>
          </a:p>
          <a:p>
            <a:endParaRPr lang="fr-FR" dirty="0"/>
          </a:p>
          <a:p>
            <a:endParaRPr lang="fr-FR" dirty="0"/>
          </a:p>
          <a:p>
            <a:endParaRPr lang="fr-FR" dirty="0"/>
          </a:p>
          <a:p>
            <a:endParaRPr lang="fr-FR" dirty="0"/>
          </a:p>
          <a:p>
            <a:endParaRPr lang="fr-FR" dirty="0"/>
          </a:p>
          <a:p>
            <a:r>
              <a:rPr lang="fr-FR" dirty="0"/>
              <a:t>Mais </a:t>
            </a:r>
            <a:r>
              <a:rPr lang="fr-FR" dirty="0" err="1"/>
              <a:t>Nebuzaradan</a:t>
            </a:r>
            <a:r>
              <a:rPr lang="fr-FR" dirty="0"/>
              <a:t>, chef des gardes, laissa dans le pays de Juda quelques-uns des plus pauvres du peuple, ceux qui n'avaient rien; et il leur donna alors des vignes et des champs. Jr 39,10	</a:t>
            </a:r>
          </a:p>
          <a:p>
            <a:endParaRPr lang="fr-FR" dirty="0"/>
          </a:p>
        </p:txBody>
      </p:sp>
    </p:spTree>
    <p:extLst>
      <p:ext uri="{BB962C8B-B14F-4D97-AF65-F5344CB8AC3E}">
        <p14:creationId xmlns:p14="http://schemas.microsoft.com/office/powerpoint/2010/main" val="284927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a:t>Nebucadnetsar</a:t>
            </a:r>
            <a:r>
              <a:rPr lang="fr-FR" dirty="0"/>
              <a:t> donne au chef des gardes des ordres concernant Jérémie.</a:t>
            </a:r>
          </a:p>
          <a:p>
            <a:pPr lvl="2"/>
            <a:r>
              <a:rPr lang="fr-FR" dirty="0"/>
              <a:t>Prends-le, et aie les yeux sur lui, et ne lui fais aucun mal; mais selon ce qu'il te dira, ainsi agis avec lui. Jr 39,11	</a:t>
            </a:r>
          </a:p>
          <a:p>
            <a:r>
              <a:rPr lang="fr-FR" dirty="0" smtClean="0"/>
              <a:t>Jérémie </a:t>
            </a:r>
            <a:r>
              <a:rPr lang="fr-FR" dirty="0"/>
              <a:t>se trouve par erreur enchaîné dans la foule des captifs à destination de Babylone.</a:t>
            </a:r>
          </a:p>
          <a:p>
            <a:r>
              <a:rPr lang="fr-FR" dirty="0"/>
              <a:t>Après quelques heures de marche, le chef des gardes </a:t>
            </a:r>
          </a:p>
          <a:p>
            <a:pPr lvl="1"/>
            <a:r>
              <a:rPr lang="fr-FR" dirty="0"/>
              <a:t>le découvre, </a:t>
            </a:r>
          </a:p>
          <a:p>
            <a:pPr lvl="1"/>
            <a:r>
              <a:rPr lang="fr-FR" dirty="0"/>
              <a:t>le retire du convoi,</a:t>
            </a:r>
          </a:p>
          <a:p>
            <a:pPr lvl="1"/>
            <a:r>
              <a:rPr lang="fr-FR" dirty="0"/>
              <a:t>le détache</a:t>
            </a:r>
            <a:r>
              <a:rPr lang="fr-FR" dirty="0" smtClean="0"/>
              <a:t>.</a:t>
            </a:r>
            <a:endParaRPr lang="fr-FR" dirty="0"/>
          </a:p>
        </p:txBody>
      </p:sp>
    </p:spTree>
    <p:extLst>
      <p:ext uri="{BB962C8B-B14F-4D97-AF65-F5344CB8AC3E}">
        <p14:creationId xmlns:p14="http://schemas.microsoft.com/office/powerpoint/2010/main" val="1710721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Il </a:t>
            </a:r>
            <a:r>
              <a:rPr lang="fr-FR" dirty="0"/>
              <a:t>lui propose 2 alternatives:</a:t>
            </a:r>
          </a:p>
          <a:p>
            <a:pPr lvl="2"/>
            <a:r>
              <a:rPr lang="fr-FR" dirty="0"/>
              <a:t>… si tu veux venir avec moi à Babylone, viens, j'aurai soin de toi; si cela te déplaît de venir avec moi à Babylone, ne viens pas; regarde, tout le pays est devant toi, va où il te semblera bon et convenable d'aller. Jr 40,4	</a:t>
            </a:r>
          </a:p>
          <a:p>
            <a:r>
              <a:rPr lang="fr-FR" dirty="0"/>
              <a:t>Jérémie décide de rester dans le pays de Juda.</a:t>
            </a:r>
          </a:p>
          <a:p>
            <a:endParaRPr lang="fr-FR" dirty="0" smtClean="0"/>
          </a:p>
          <a:p>
            <a:endParaRPr lang="fr-FR" dirty="0"/>
          </a:p>
          <a:p>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275638" y="6020090"/>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155311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On est tous confronté durant notre vie à des choix au sujet:</a:t>
            </a:r>
          </a:p>
          <a:p>
            <a:pPr lvl="1"/>
            <a:r>
              <a:rPr lang="fr-FR" dirty="0" smtClean="0"/>
              <a:t>du travail,</a:t>
            </a:r>
          </a:p>
          <a:p>
            <a:pPr lvl="1"/>
            <a:r>
              <a:rPr lang="fr-FR" dirty="0" smtClean="0"/>
              <a:t>du mariage,</a:t>
            </a:r>
          </a:p>
          <a:p>
            <a:pPr lvl="1"/>
            <a:r>
              <a:rPr lang="fr-FR" dirty="0" smtClean="0"/>
              <a:t>de l’église,</a:t>
            </a:r>
          </a:p>
          <a:p>
            <a:pPr lvl="1"/>
            <a:r>
              <a:rPr lang="fr-FR" dirty="0" smtClean="0"/>
              <a:t>du lieu d’habitation, etc…</a:t>
            </a:r>
            <a:endParaRPr lang="fr-FR" dirty="0"/>
          </a:p>
          <a:p>
            <a:r>
              <a:rPr lang="fr-FR" dirty="0" smtClean="0"/>
              <a:t>De </a:t>
            </a:r>
            <a:r>
              <a:rPr lang="fr-FR" dirty="0"/>
              <a:t>ces choix dépendent notre vie future.</a:t>
            </a:r>
          </a:p>
          <a:p>
            <a:r>
              <a:rPr lang="fr-FR" dirty="0"/>
              <a:t>Prions et laissons-nous guider par le Seigneur!</a:t>
            </a:r>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750267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revient à </a:t>
            </a:r>
            <a:r>
              <a:rPr lang="fr-FR" dirty="0" err="1"/>
              <a:t>Mitspa</a:t>
            </a:r>
            <a:r>
              <a:rPr lang="fr-FR" dirty="0"/>
              <a:t>.</a:t>
            </a:r>
          </a:p>
          <a:p>
            <a:r>
              <a:rPr lang="fr-FR" dirty="0"/>
              <a:t>Il habite chez </a:t>
            </a:r>
            <a:r>
              <a:rPr lang="fr-FR" dirty="0" err="1"/>
              <a:t>Guedalia</a:t>
            </a:r>
            <a:r>
              <a:rPr lang="fr-FR" dirty="0"/>
              <a:t>, petit-fils de </a:t>
            </a:r>
            <a:r>
              <a:rPr lang="fr-FR" dirty="0" err="1"/>
              <a:t>Shaphan</a:t>
            </a:r>
            <a:r>
              <a:rPr lang="fr-FR" dirty="0"/>
              <a:t> le scribe</a:t>
            </a:r>
            <a:r>
              <a:rPr lang="fr-FR" dirty="0" smtClean="0"/>
              <a:t>.</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275638" y="6118867"/>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PL</a:t>
            </a:r>
            <a:endParaRPr lang="fr-FR" sz="1000" dirty="0">
              <a:solidFill>
                <a:srgbClr val="4D4D4D"/>
              </a:solidFill>
              <a:latin typeface="+mj-lt"/>
            </a:endParaRPr>
          </a:p>
        </p:txBody>
      </p:sp>
      <p:sp>
        <p:nvSpPr>
          <p:cNvPr id="6" name="Text Box 13"/>
          <p:cNvSpPr txBox="1">
            <a:spLocks noChangeArrowheads="1"/>
          </p:cNvSpPr>
          <p:nvPr/>
        </p:nvSpPr>
        <p:spPr bwMode="auto">
          <a:xfrm>
            <a:off x="2952925" y="6148156"/>
            <a:ext cx="1802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Ruines à Mitspa</a:t>
            </a:r>
            <a:endParaRPr lang="fr-FR" sz="1600" dirty="0">
              <a:solidFill>
                <a:srgbClr val="4D4D4D"/>
              </a:solidFill>
              <a:latin typeface="+mj-lt"/>
            </a:endParaRPr>
          </a:p>
        </p:txBody>
      </p:sp>
    </p:spTree>
    <p:extLst>
      <p:ext uri="{BB962C8B-B14F-4D97-AF65-F5344CB8AC3E}">
        <p14:creationId xmlns:p14="http://schemas.microsoft.com/office/powerpoint/2010/main" val="2562060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smtClean="0"/>
              <a:t>Nebucadnetsar</a:t>
            </a:r>
            <a:r>
              <a:rPr lang="fr-FR" dirty="0" smtClean="0"/>
              <a:t> </a:t>
            </a:r>
            <a:r>
              <a:rPr lang="fr-FR" dirty="0"/>
              <a:t>a nommé </a:t>
            </a:r>
            <a:r>
              <a:rPr lang="fr-FR" dirty="0" err="1"/>
              <a:t>Guedalia</a:t>
            </a:r>
            <a:r>
              <a:rPr lang="fr-FR" dirty="0"/>
              <a:t> chef des villes de Juda.</a:t>
            </a:r>
          </a:p>
          <a:p>
            <a:pPr lvl="2"/>
            <a:r>
              <a:rPr lang="fr-FR" dirty="0"/>
              <a:t>Et tous les Juifs revinrent de tous les lieux où ils étaient dispersés, ils se rendirent dans le pays de Juda vers </a:t>
            </a:r>
            <a:r>
              <a:rPr lang="fr-FR" dirty="0" err="1"/>
              <a:t>Guedalia</a:t>
            </a:r>
            <a:r>
              <a:rPr lang="fr-FR" dirty="0"/>
              <a:t> à </a:t>
            </a:r>
            <a:r>
              <a:rPr lang="fr-FR" dirty="0" err="1"/>
              <a:t>Mitspa</a:t>
            </a:r>
            <a:r>
              <a:rPr lang="fr-FR" dirty="0"/>
              <a:t>, et ils firent une abondante récolte de vin et de fruits d'été. Jr 40,12	</a:t>
            </a:r>
          </a:p>
          <a:p>
            <a:r>
              <a:rPr lang="fr-FR" dirty="0"/>
              <a:t>Jaloux, Ismaël, de descendance royale, assassine </a:t>
            </a:r>
          </a:p>
          <a:p>
            <a:pPr lvl="1"/>
            <a:r>
              <a:rPr lang="fr-FR" dirty="0" err="1"/>
              <a:t>Guedalia</a:t>
            </a:r>
            <a:r>
              <a:rPr lang="fr-FR" dirty="0"/>
              <a:t>, </a:t>
            </a:r>
          </a:p>
          <a:p>
            <a:pPr lvl="1"/>
            <a:r>
              <a:rPr lang="fr-FR" dirty="0"/>
              <a:t>tous ses proches,</a:t>
            </a:r>
          </a:p>
          <a:p>
            <a:pPr lvl="1"/>
            <a:r>
              <a:rPr lang="fr-FR" dirty="0"/>
              <a:t>la garde chaldéenne laissée </a:t>
            </a:r>
            <a:r>
              <a:rPr lang="fr-FR" dirty="0" smtClean="0"/>
              <a:t>par </a:t>
            </a:r>
            <a:r>
              <a:rPr lang="fr-FR" dirty="0" err="1"/>
              <a:t>Nebucadnetsar</a:t>
            </a:r>
            <a:r>
              <a:rPr lang="fr-FR" dirty="0"/>
              <a:t>.</a:t>
            </a:r>
          </a:p>
          <a:p>
            <a:pPr lvl="1"/>
            <a:endParaRPr lang="fr-FR" dirty="0"/>
          </a:p>
          <a:p>
            <a:endParaRPr lang="fr-FR" dirty="0"/>
          </a:p>
        </p:txBody>
      </p:sp>
    </p:spTree>
    <p:extLst>
      <p:ext uri="{BB962C8B-B14F-4D97-AF65-F5344CB8AC3E}">
        <p14:creationId xmlns:p14="http://schemas.microsoft.com/office/powerpoint/2010/main" val="2453996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Ismaël emmène le peuple vers le pays d'Amon.</a:t>
            </a:r>
          </a:p>
          <a:p>
            <a:r>
              <a:rPr lang="fr-FR" dirty="0"/>
              <a:t>En route, </a:t>
            </a:r>
            <a:r>
              <a:rPr lang="fr-FR" dirty="0" err="1"/>
              <a:t>Jokhanan</a:t>
            </a:r>
            <a:r>
              <a:rPr lang="fr-FR" dirty="0"/>
              <a:t> et ses troupes délivrent les captifs.</a:t>
            </a:r>
          </a:p>
          <a:p>
            <a:r>
              <a:rPr lang="fr-FR" dirty="0"/>
              <a:t>Ismaël s'enfuit avec 8 hommes dans le pays d'Amon.</a:t>
            </a:r>
          </a:p>
          <a:p>
            <a:r>
              <a:rPr lang="fr-FR" dirty="0"/>
              <a:t>Le peuple libéré se retrouve dans une hôtellerie à Bethléem.</a:t>
            </a:r>
          </a:p>
          <a:p>
            <a:r>
              <a:rPr lang="fr-FR" dirty="0"/>
              <a:t>Par peur des représailles de la part des babyloniens (la garde avait été tuée), les chefs partent avec le reste du peuple en Egypte.</a:t>
            </a:r>
          </a:p>
          <a:p>
            <a:endParaRPr lang="fr-FR" dirty="0"/>
          </a:p>
          <a:p>
            <a:endParaRPr lang="fr-FR" dirty="0"/>
          </a:p>
          <a:p>
            <a:endParaRPr lang="fr-FR" dirty="0"/>
          </a:p>
        </p:txBody>
      </p:sp>
    </p:spTree>
    <p:extLst>
      <p:ext uri="{BB962C8B-B14F-4D97-AF65-F5344CB8AC3E}">
        <p14:creationId xmlns:p14="http://schemas.microsoft.com/office/powerpoint/2010/main" val="3885868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Jérémie apparaît comme un personnage solitaire et isolé.</a:t>
            </a:r>
          </a:p>
          <a:p>
            <a:r>
              <a:rPr lang="fr-FR" dirty="0"/>
              <a:t>Le message de Dieu qu'il a transmis au peuple l'a rendu de plus en plus impopulaire.</a:t>
            </a:r>
          </a:p>
          <a:p>
            <a:r>
              <a:rPr lang="fr-FR" dirty="0"/>
              <a:t>Le peuple l'a considéré comme un traître car il a plaidé la soumission à Babylone, comme Dieu lui avait dit.</a:t>
            </a:r>
          </a:p>
          <a:p>
            <a:r>
              <a:rPr lang="fr-FR" dirty="0"/>
              <a:t>Souvent maltraité, emprisonné, il n'a jamais altéré le message reçu de Dieu.</a:t>
            </a:r>
          </a:p>
          <a:p>
            <a:endParaRPr lang="fr-FR" dirty="0"/>
          </a:p>
        </p:txBody>
      </p:sp>
      <p:sp>
        <p:nvSpPr>
          <p:cNvPr id="3" name="Titre 2"/>
          <p:cNvSpPr>
            <a:spLocks noGrp="1"/>
          </p:cNvSpPr>
          <p:nvPr>
            <p:ph type="title"/>
          </p:nvPr>
        </p:nvSpPr>
        <p:spPr/>
        <p:txBody>
          <a:bodyPr/>
          <a:lstStyle/>
          <a:p>
            <a:r>
              <a:rPr lang="fr-FR" dirty="0" smtClean="0"/>
              <a:t>conclusion</a:t>
            </a:r>
            <a:endParaRPr lang="fr-FR" dirty="0"/>
          </a:p>
        </p:txBody>
      </p:sp>
      <p:sp>
        <p:nvSpPr>
          <p:cNvPr id="5" name="Rectangle 5"/>
          <p:cNvSpPr>
            <a:spLocks noChangeArrowheads="1"/>
          </p:cNvSpPr>
          <p:nvPr/>
        </p:nvSpPr>
        <p:spPr bwMode="auto">
          <a:xfrm>
            <a:off x="201613" y="5610225"/>
            <a:ext cx="8739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TP, ISP et PL ont été achetées sur les sites thinkstockphotos.fr, istockphoto.com et biblelieux.com; elles ne peuvent pas être utilisées dans un autre cadre que les présentations  se trouvant sur panorama-bible.ch</a:t>
            </a:r>
            <a:endParaRPr lang="fr-FR" sz="1200" b="0" dirty="0">
              <a:solidFill>
                <a:srgbClr val="4D4D4D"/>
              </a:solidFill>
              <a:latin typeface="Arial" charset="0"/>
            </a:endParaRPr>
          </a:p>
        </p:txBody>
      </p:sp>
    </p:spTree>
    <p:extLst>
      <p:ext uri="{BB962C8B-B14F-4D97-AF65-F5344CB8AC3E}">
        <p14:creationId xmlns:p14="http://schemas.microsoft.com/office/powerpoint/2010/main" val="388586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20 ans plus tard, le roi </a:t>
            </a:r>
            <a:r>
              <a:rPr lang="fr-FR" dirty="0" err="1"/>
              <a:t>Nebucadnetsar</a:t>
            </a:r>
            <a:r>
              <a:rPr lang="fr-FR" dirty="0"/>
              <a:t>, de Babylone, écrase les Egyptiens à Karkemish.</a:t>
            </a:r>
          </a:p>
          <a:p>
            <a:r>
              <a:rPr lang="fr-FR" dirty="0"/>
              <a:t>Le royaume de Juda passe sous le pouvoir de </a:t>
            </a:r>
            <a:r>
              <a:rPr lang="fr-FR" dirty="0" smtClean="0"/>
              <a:t>Babylone.</a:t>
            </a:r>
          </a:p>
          <a:p>
            <a:r>
              <a:rPr lang="fr-FR" dirty="0"/>
              <a:t>En 597 av JC, Babylone attaque Jérusalem</a:t>
            </a:r>
            <a:r>
              <a:rPr lang="fr-FR" dirty="0" smtClean="0"/>
              <a:t>.</a:t>
            </a:r>
            <a:endParaRPr lang="fr-FR" dirty="0"/>
          </a:p>
          <a:p>
            <a:pPr lvl="1"/>
            <a:r>
              <a:rPr lang="fr-FR" dirty="0" smtClean="0"/>
              <a:t>La ville </a:t>
            </a:r>
            <a:r>
              <a:rPr lang="fr-FR" dirty="0"/>
              <a:t>tombe après 2 jours de siège. </a:t>
            </a:r>
          </a:p>
          <a:p>
            <a:pPr lvl="1"/>
            <a:r>
              <a:rPr lang="fr-FR" dirty="0"/>
              <a:t>Les Babyloniens emmènent à Babylone le roi </a:t>
            </a:r>
            <a:r>
              <a:rPr lang="fr-FR" dirty="0" err="1"/>
              <a:t>Jeojakin</a:t>
            </a:r>
            <a:r>
              <a:rPr lang="fr-FR" dirty="0"/>
              <a:t> et l'élite du peuple d'Israël  (dont Daniel).</a:t>
            </a:r>
          </a:p>
          <a:p>
            <a:r>
              <a:rPr lang="fr-FR" dirty="0"/>
              <a:t>En 588 av JC, l'Egypte pousse la Syrie et Juda à se révolter contre Babylone.</a:t>
            </a:r>
          </a:p>
          <a:p>
            <a:r>
              <a:rPr lang="fr-FR" dirty="0"/>
              <a:t>Sédécias, roi de Juda,  avait pourtant juré fidélité à </a:t>
            </a:r>
            <a:r>
              <a:rPr lang="fr-FR" dirty="0" smtClean="0"/>
              <a:t>Babylone.</a:t>
            </a:r>
            <a:endParaRPr lang="fr-FR" dirty="0"/>
          </a:p>
          <a:p>
            <a:endParaRPr lang="fr-FR" dirty="0"/>
          </a:p>
        </p:txBody>
      </p:sp>
    </p:spTree>
    <p:extLst>
      <p:ext uri="{BB962C8B-B14F-4D97-AF65-F5344CB8AC3E}">
        <p14:creationId xmlns:p14="http://schemas.microsoft.com/office/powerpoint/2010/main" val="246470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pPr marL="0" lvl="1" indent="0">
              <a:buClrTx/>
              <a:buSzTx/>
              <a:buNone/>
            </a:pPr>
            <a:r>
              <a:rPr lang="fr-CH" sz="2800" dirty="0"/>
              <a:t>Jérémie s'oppose ouvertement à cette révolte.</a:t>
            </a:r>
            <a:endParaRPr lang="fr-CH" sz="2800" dirty="0">
              <a:latin typeface="Arial" charset="0"/>
            </a:endParaRPr>
          </a:p>
          <a:p>
            <a:r>
              <a:rPr lang="fr-CH" dirty="0"/>
              <a:t>Face aux pressions internes et aux pressions de l'Egypte, Sédécias </a:t>
            </a:r>
          </a:p>
          <a:p>
            <a:pPr lvl="1"/>
            <a:r>
              <a:rPr lang="fr-CH" dirty="0"/>
              <a:t>viole sa promesse envers Nebucadnetsar,</a:t>
            </a:r>
          </a:p>
          <a:p>
            <a:pPr lvl="1"/>
            <a:r>
              <a:rPr lang="fr-CH" dirty="0"/>
              <a:t>s'associe à l'Egypte.</a:t>
            </a:r>
          </a:p>
          <a:p>
            <a:r>
              <a:rPr lang="fr-CH" dirty="0"/>
              <a:t>Nebucadnetsar assiège à nouveau Jérusalem (587 av JC)</a:t>
            </a:r>
            <a:r>
              <a:rPr lang="fr-CH" dirty="0" smtClean="0"/>
              <a:t>.</a:t>
            </a:r>
          </a:p>
          <a:p>
            <a:pPr lvl="1"/>
            <a:r>
              <a:rPr lang="fr-CH" dirty="0"/>
              <a:t>les couches aisées de la population sont emmenées à Babylone.</a:t>
            </a:r>
          </a:p>
          <a:p>
            <a:endParaRPr lang="fr-CH" dirty="0" smtClean="0"/>
          </a:p>
          <a:p>
            <a:endParaRPr lang="fr-FR"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2965849" y="6611779"/>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464706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Très jeune, Jérémie reçoit l'appel de l'Eternel de le servir.</a:t>
            </a:r>
          </a:p>
          <a:p>
            <a:pPr lvl="2"/>
            <a:r>
              <a:rPr lang="fr-FR" dirty="0"/>
              <a:t>Avant de te former dans le ventre de ta mère, je te connaissais, et avant que tu naisses, je t'avais consacré, je t'avais désigné prophète pour les nations. Jr 1,5 </a:t>
            </a:r>
          </a:p>
          <a:p>
            <a:r>
              <a:rPr lang="fr-FR" dirty="0"/>
              <a:t>Comment réagit Jérémie?</a:t>
            </a:r>
          </a:p>
          <a:p>
            <a:pPr lvl="2"/>
            <a:r>
              <a:rPr lang="fr-FR" dirty="0"/>
              <a:t>Je répondis: Ah! Seigneur Eternel! voici, je ne sais point parler, car je suis un enfant. Jr 1,6	</a:t>
            </a:r>
          </a:p>
          <a:p>
            <a:r>
              <a:rPr lang="fr-FR" dirty="0"/>
              <a:t>D'autres personnes ont eu cette réaction:</a:t>
            </a:r>
          </a:p>
          <a:p>
            <a:r>
              <a:rPr lang="fr-FR" dirty="0"/>
              <a:t>Moïse:</a:t>
            </a:r>
          </a:p>
          <a:p>
            <a:pPr lvl="2"/>
            <a:r>
              <a:rPr lang="fr-FR" dirty="0"/>
              <a:t>Ah! Seigneur, je ne suis pas un homme qui ait la parole facile… Ex 4,10</a:t>
            </a:r>
          </a:p>
          <a:p>
            <a:endParaRPr lang="fr-FR" dirty="0"/>
          </a:p>
        </p:txBody>
      </p:sp>
      <p:sp>
        <p:nvSpPr>
          <p:cNvPr id="2" name="Titre 1"/>
          <p:cNvSpPr>
            <a:spLocks noGrp="1"/>
          </p:cNvSpPr>
          <p:nvPr>
            <p:ph type="title"/>
          </p:nvPr>
        </p:nvSpPr>
        <p:spPr/>
        <p:txBody>
          <a:bodyPr/>
          <a:lstStyle/>
          <a:p>
            <a:r>
              <a:rPr lang="fr-FR" dirty="0" smtClean="0"/>
              <a:t>Dieu appelle Jérémie</a:t>
            </a:r>
            <a:endParaRPr lang="fr-FR" dirty="0"/>
          </a:p>
        </p:txBody>
      </p:sp>
    </p:spTree>
    <p:extLst>
      <p:ext uri="{BB962C8B-B14F-4D97-AF65-F5344CB8AC3E}">
        <p14:creationId xmlns:p14="http://schemas.microsoft.com/office/powerpoint/2010/main" val="235201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Gédéon:</a:t>
            </a:r>
          </a:p>
          <a:p>
            <a:pPr lvl="2"/>
            <a:r>
              <a:rPr lang="fr-FR" dirty="0"/>
              <a:t>Ah! mon seigneur, avec quoi délivrerai-je Israël? Voici, ma famille est la plus pauvre en Manassé, et je suis le plus petit dans la maison de mon père. </a:t>
            </a:r>
            <a:r>
              <a:rPr lang="fr-FR" dirty="0" err="1"/>
              <a:t>Jug</a:t>
            </a:r>
            <a:r>
              <a:rPr lang="fr-FR" dirty="0"/>
              <a:t> 6,15</a:t>
            </a:r>
          </a:p>
          <a:p>
            <a:r>
              <a:rPr lang="fr-FR" dirty="0" smtClean="0"/>
              <a:t>Amos</a:t>
            </a:r>
            <a:r>
              <a:rPr lang="fr-FR" dirty="0"/>
              <a:t>:</a:t>
            </a:r>
          </a:p>
          <a:p>
            <a:pPr lvl="2"/>
            <a:r>
              <a:rPr lang="fr-FR" dirty="0"/>
              <a:t>Je ne suis ni prophète, ni fils de prophète; mais je suis berger, et je cultive des sycomores. Am 7,14</a:t>
            </a:r>
          </a:p>
          <a:p>
            <a:endParaRPr lang="fr-FR" dirty="0"/>
          </a:p>
          <a:p>
            <a:endParaRPr lang="fr-FR" dirty="0"/>
          </a:p>
          <a:p>
            <a:endParaRPr lang="fr-FR" dirty="0"/>
          </a:p>
          <a:p>
            <a:r>
              <a:rPr lang="fr-FR" dirty="0"/>
              <a:t>	</a:t>
            </a:r>
          </a:p>
          <a:p>
            <a:endParaRPr lang="fr-FR"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265025" y="6005002"/>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TP</a:t>
            </a:r>
            <a:endParaRPr lang="fr-FR" sz="1000" dirty="0">
              <a:solidFill>
                <a:srgbClr val="4D4D4D"/>
              </a:solidFill>
              <a:latin typeface="+mj-lt"/>
            </a:endParaRPr>
          </a:p>
        </p:txBody>
      </p:sp>
    </p:spTree>
    <p:extLst>
      <p:ext uri="{BB962C8B-B14F-4D97-AF65-F5344CB8AC3E}">
        <p14:creationId xmlns:p14="http://schemas.microsoft.com/office/powerpoint/2010/main" val="235201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3" name="Espace réservé du texte 2"/>
          <p:cNvSpPr>
            <a:spLocks noGrp="1"/>
          </p:cNvSpPr>
          <p:nvPr>
            <p:ph type="body" sz="quarter" idx="12"/>
          </p:nvPr>
        </p:nvSpPr>
        <p:spPr/>
        <p:txBody>
          <a:bodyPr/>
          <a:lstStyle/>
          <a:p>
            <a:r>
              <a:rPr lang="fr-FR" dirty="0"/>
              <a:t>N'avons-nous pas des réactions semblables quand Dieu nous demande de le servir?</a:t>
            </a:r>
          </a:p>
          <a:p>
            <a:pPr lvl="1"/>
            <a:r>
              <a:rPr lang="fr-FR" dirty="0"/>
              <a:t>Je suis trop jeune</a:t>
            </a:r>
          </a:p>
          <a:p>
            <a:pPr lvl="1"/>
            <a:r>
              <a:rPr lang="fr-FR" dirty="0"/>
              <a:t>Je n’ai pas le temps</a:t>
            </a:r>
          </a:p>
          <a:p>
            <a:pPr lvl="1"/>
            <a:r>
              <a:rPr lang="fr-FR" dirty="0"/>
              <a:t>Je n’ai pas les qualifications</a:t>
            </a:r>
            <a:r>
              <a:rPr lang="fr-FR" dirty="0" smtClean="0"/>
              <a:t>.</a:t>
            </a:r>
          </a:p>
          <a:p>
            <a:r>
              <a:rPr lang="fr-FR" dirty="0" smtClean="0"/>
              <a:t>Dieu a un plan pour chacun de nous.</a:t>
            </a:r>
          </a:p>
        </p:txBody>
      </p:sp>
      <p:sp>
        <p:nvSpPr>
          <p:cNvPr id="10" name="Text Box 13"/>
          <p:cNvSpPr txBox="1">
            <a:spLocks noChangeArrowheads="1"/>
          </p:cNvSpPr>
          <p:nvPr/>
        </p:nvSpPr>
        <p:spPr bwMode="auto">
          <a:xfrm>
            <a:off x="2965849" y="6611779"/>
            <a:ext cx="550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000" dirty="0" smtClean="0">
                <a:solidFill>
                  <a:srgbClr val="4D4D4D"/>
                </a:solidFill>
                <a:latin typeface="+mj-lt"/>
              </a:rPr>
              <a:t>FO</a:t>
            </a:r>
            <a:endParaRPr lang="fr-FR" sz="1000" dirty="0">
              <a:solidFill>
                <a:srgbClr val="4D4D4D"/>
              </a:solidFill>
              <a:latin typeface="+mj-lt"/>
            </a:endParaRPr>
          </a:p>
        </p:txBody>
      </p:sp>
    </p:spTree>
    <p:extLst>
      <p:ext uri="{BB962C8B-B14F-4D97-AF65-F5344CB8AC3E}">
        <p14:creationId xmlns:p14="http://schemas.microsoft.com/office/powerpoint/2010/main" val="235201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7462</TotalTime>
  <Words>3043</Words>
  <Application>Microsoft Macintosh PowerPoint</Application>
  <PresentationFormat>Présentation à l'écran (4:3)</PresentationFormat>
  <Paragraphs>284</Paragraphs>
  <Slides>48</Slides>
  <Notes>0</Notes>
  <HiddenSlides>0</HiddenSlides>
  <MMClips>0</MMClips>
  <ScaleCrop>false</ScaleCrop>
  <HeadingPairs>
    <vt:vector size="4" baseType="variant">
      <vt:variant>
        <vt:lpstr>Thème</vt:lpstr>
      </vt:variant>
      <vt:variant>
        <vt:i4>2</vt:i4>
      </vt:variant>
      <vt:variant>
        <vt:lpstr>Titres des diapositives</vt:lpstr>
      </vt:variant>
      <vt:variant>
        <vt:i4>48</vt:i4>
      </vt:variant>
    </vt:vector>
  </HeadingPairs>
  <TitlesOfParts>
    <vt:vector size="50" baseType="lpstr">
      <vt:lpstr>panorama</vt:lpstr>
      <vt:lpstr>1_Custom Design</vt:lpstr>
      <vt:lpstr>Présentation PowerPoint</vt:lpstr>
      <vt:lpstr>Présentation PowerPoint</vt:lpstr>
      <vt:lpstr>Situation historique</vt:lpstr>
      <vt:lpstr>Présentation PowerPoint</vt:lpstr>
      <vt:lpstr>Présentation PowerPoint</vt:lpstr>
      <vt:lpstr>Présentation PowerPoint</vt:lpstr>
      <vt:lpstr>Dieu appelle Jérémie</vt:lpstr>
      <vt:lpstr>Présentation PowerPoint</vt:lpstr>
      <vt:lpstr>Présentation PowerPoint</vt:lpstr>
      <vt:lpstr>Présentation PowerPoint</vt:lpstr>
      <vt:lpstr>Présentation PowerPoint</vt:lpstr>
      <vt:lpstr>Le message</vt:lpstr>
      <vt:lpstr>Présentation PowerPoint</vt:lpstr>
      <vt:lpstr>Présentation PowerPoint</vt:lpstr>
      <vt:lpstr>Présentation PowerPoint</vt:lpstr>
      <vt:lpstr>Présentation PowerPoint</vt:lpstr>
      <vt:lpstr>Les visions de Jérémie</vt:lpstr>
      <vt:lpstr>Présentation PowerPoint</vt:lpstr>
      <vt:lpstr>Présentation PowerPoint</vt:lpstr>
      <vt:lpstr>La double vie du peuple</vt:lpstr>
      <vt:lpstr>Présentation PowerPoint</vt:lpstr>
      <vt:lpstr>Les images</vt:lpstr>
      <vt:lpstr>Présentation PowerPoint</vt:lpstr>
      <vt:lpstr>Présentation PowerPoint</vt:lpstr>
      <vt:lpstr>Présentation PowerPoint</vt:lpstr>
      <vt:lpstr>Présentation PowerPoint</vt:lpstr>
      <vt:lpstr>Messages aux chefs</vt:lpstr>
      <vt:lpstr>Présentation PowerPoint</vt:lpstr>
      <vt:lpstr>Présentation PowerPoint</vt:lpstr>
      <vt:lpstr>La persécution</vt:lpstr>
      <vt:lpstr>Présentation PowerPoint</vt:lpstr>
      <vt:lpstr>Présentation PowerPoint</vt:lpstr>
      <vt:lpstr>Présentation PowerPoint</vt:lpstr>
      <vt:lpstr>Présentation PowerPoint</vt:lpstr>
      <vt:lpstr>Achat d’un champ</vt:lpstr>
      <vt:lpstr>Présentation PowerPoint</vt:lpstr>
      <vt:lpstr>Présentation PowerPoint</vt:lpstr>
      <vt:lpstr>Présentation PowerPoint</vt:lpstr>
      <vt:lpstr>Présentation PowerPoint</vt:lpstr>
      <vt:lpstr>Prise de Jérusalem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445</cp:revision>
  <cp:lastPrinted>2013-09-05T16:29:19Z</cp:lastPrinted>
  <dcterms:created xsi:type="dcterms:W3CDTF">2013-08-23T10:04:23Z</dcterms:created>
  <dcterms:modified xsi:type="dcterms:W3CDTF">2018-10-27T18:38:15Z</dcterms:modified>
</cp:coreProperties>
</file>