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61"/>
  </p:notesMasterIdLst>
  <p:handoutMasterIdLst>
    <p:handoutMasterId r:id="rId62"/>
  </p:handoutMasterIdLst>
  <p:sldIdLst>
    <p:sldId id="262" r:id="rId3"/>
    <p:sldId id="263" r:id="rId4"/>
    <p:sldId id="310" r:id="rId5"/>
    <p:sldId id="341" r:id="rId6"/>
    <p:sldId id="307" r:id="rId7"/>
    <p:sldId id="336" r:id="rId8"/>
    <p:sldId id="270" r:id="rId9"/>
    <p:sldId id="334" r:id="rId10"/>
    <p:sldId id="271" r:id="rId11"/>
    <p:sldId id="308" r:id="rId12"/>
    <p:sldId id="321" r:id="rId13"/>
    <p:sldId id="304" r:id="rId14"/>
    <p:sldId id="343" r:id="rId15"/>
    <p:sldId id="331" r:id="rId16"/>
    <p:sldId id="329" r:id="rId17"/>
    <p:sldId id="330" r:id="rId18"/>
    <p:sldId id="342" r:id="rId19"/>
    <p:sldId id="337" r:id="rId20"/>
    <p:sldId id="346" r:id="rId21"/>
    <p:sldId id="322" r:id="rId22"/>
    <p:sldId id="305" r:id="rId23"/>
    <p:sldId id="309" r:id="rId24"/>
    <p:sldId id="297" r:id="rId25"/>
    <p:sldId id="311" r:id="rId26"/>
    <p:sldId id="335" r:id="rId27"/>
    <p:sldId id="299" r:id="rId28"/>
    <p:sldId id="339" r:id="rId29"/>
    <p:sldId id="274" r:id="rId30"/>
    <p:sldId id="300" r:id="rId31"/>
    <p:sldId id="301" r:id="rId32"/>
    <p:sldId id="325" r:id="rId33"/>
    <p:sldId id="302" r:id="rId34"/>
    <p:sldId id="303" r:id="rId35"/>
    <p:sldId id="338" r:id="rId36"/>
    <p:sldId id="327" r:id="rId37"/>
    <p:sldId id="279" r:id="rId38"/>
    <p:sldId id="348" r:id="rId39"/>
    <p:sldId id="349" r:id="rId40"/>
    <p:sldId id="347" r:id="rId41"/>
    <p:sldId id="282" r:id="rId42"/>
    <p:sldId id="286" r:id="rId43"/>
    <p:sldId id="287" r:id="rId44"/>
    <p:sldId id="344" r:id="rId45"/>
    <p:sldId id="314" r:id="rId46"/>
    <p:sldId id="315" r:id="rId47"/>
    <p:sldId id="350" r:id="rId48"/>
    <p:sldId id="351" r:id="rId49"/>
    <p:sldId id="316" r:id="rId50"/>
    <p:sldId id="317" r:id="rId51"/>
    <p:sldId id="326" r:id="rId52"/>
    <p:sldId id="318" r:id="rId53"/>
    <p:sldId id="319" r:id="rId54"/>
    <p:sldId id="276" r:id="rId55"/>
    <p:sldId id="340" r:id="rId56"/>
    <p:sldId id="352" r:id="rId57"/>
    <p:sldId id="354" r:id="rId58"/>
    <p:sldId id="332" r:id="rId59"/>
    <p:sldId id="355"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78371B"/>
    <a:srgbClr val="3599D9"/>
    <a:srgbClr val="2D8EC2"/>
    <a:srgbClr val="257A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3" autoAdjust="0"/>
    <p:restoredTop sz="98318" autoAdjust="0"/>
  </p:normalViewPr>
  <p:slideViewPr>
    <p:cSldViewPr snapToGrid="0" snapToObjects="1">
      <p:cViewPr>
        <p:scale>
          <a:sx n="99" d="100"/>
          <a:sy n="99" d="100"/>
        </p:scale>
        <p:origin x="48" y="-200"/>
      </p:cViewPr>
      <p:guideLst>
        <p:guide orient="horz" pos="197"/>
        <p:guide orient="horz" pos="4319"/>
        <p:guide pos="5716"/>
        <p:guide pos="387"/>
      </p:guideLst>
    </p:cSldViewPr>
  </p:slideViewPr>
  <p:notesTextViewPr>
    <p:cViewPr>
      <p:scale>
        <a:sx n="100" d="100"/>
        <a:sy n="100" d="100"/>
      </p:scale>
      <p:origin x="0" y="0"/>
    </p:cViewPr>
  </p:notesTextViewPr>
  <p:sorterViewPr>
    <p:cViewPr>
      <p:scale>
        <a:sx n="188" d="100"/>
        <a:sy n="188" d="100"/>
      </p:scale>
      <p:origin x="0" y="43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CBD764-D1F6-124F-92B2-09017126E5F6}" type="datetime1">
              <a:rPr lang="fr-CH" smtClean="0"/>
              <a:t>28.10.18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F18E37-7ED5-C944-A231-AE2F33FA8053}" type="slidenum">
              <a:rPr lang="en-US" smtClean="0"/>
              <a:t>‹#›</a:t>
            </a:fld>
            <a:endParaRPr lang="en-US"/>
          </a:p>
        </p:txBody>
      </p:sp>
    </p:spTree>
    <p:extLst>
      <p:ext uri="{BB962C8B-B14F-4D97-AF65-F5344CB8AC3E}">
        <p14:creationId xmlns:p14="http://schemas.microsoft.com/office/powerpoint/2010/main" val="29649467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BDEC9-074F-1A4C-A146-334DA502ED47}" type="datetime1">
              <a:rPr lang="fr-CH" smtClean="0"/>
              <a:t>28.10.18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7F4D0-6086-204A-8970-AE1EA4110A81}" type="slidenum">
              <a:rPr lang="en-US" smtClean="0"/>
              <a:t>‹#›</a:t>
            </a:fld>
            <a:endParaRPr lang="en-US"/>
          </a:p>
        </p:txBody>
      </p:sp>
    </p:spTree>
    <p:extLst>
      <p:ext uri="{BB962C8B-B14F-4D97-AF65-F5344CB8AC3E}">
        <p14:creationId xmlns:p14="http://schemas.microsoft.com/office/powerpoint/2010/main" val="158615178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2570163"/>
            <a:ext cx="9144000" cy="4287837"/>
          </a:xfrm>
          <a:prstGeom prst="rect">
            <a:avLst/>
          </a:prstGeom>
        </p:spPr>
        <p:txBody>
          <a:bodyPr vert="horz"/>
          <a:lstStyle/>
          <a:p>
            <a:endParaRPr lang="en-US"/>
          </a:p>
        </p:txBody>
      </p:sp>
    </p:spTree>
    <p:extLst>
      <p:ext uri="{BB962C8B-B14F-4D97-AF65-F5344CB8AC3E}">
        <p14:creationId xmlns:p14="http://schemas.microsoft.com/office/powerpoint/2010/main" val="79429363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onne sans titre">
    <p:spTree>
      <p:nvGrpSpPr>
        <p:cNvPr id="1" name=""/>
        <p:cNvGrpSpPr/>
        <p:nvPr/>
      </p:nvGrpSpPr>
      <p:grpSpPr>
        <a:xfrm>
          <a:off x="0" y="0"/>
          <a:ext cx="0" cy="0"/>
          <a:chOff x="0" y="0"/>
          <a:chExt cx="0" cy="0"/>
        </a:xfrm>
      </p:grpSpPr>
      <p:sp>
        <p:nvSpPr>
          <p:cNvPr id="9" name="Text Placeholder 4"/>
          <p:cNvSpPr>
            <a:spLocks noGrp="1"/>
          </p:cNvSpPr>
          <p:nvPr>
            <p:ph type="body" sz="quarter" idx="12" hasCustomPrompt="1"/>
          </p:nvPr>
        </p:nvSpPr>
        <p:spPr>
          <a:xfrm>
            <a:off x="162000" y="406401"/>
            <a:ext cx="8787267" cy="5824538"/>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Texte de premier niveau</a:t>
            </a:r>
          </a:p>
          <a:p>
            <a:pPr lvl="1"/>
            <a:r>
              <a:rPr lang="fr-CH" dirty="0" smtClean="0"/>
              <a:t>Deuxième niveau</a:t>
            </a:r>
          </a:p>
          <a:p>
            <a:pPr lvl="2"/>
            <a:r>
              <a:rPr lang="fr-CH" dirty="0" smtClean="0"/>
              <a:t>3e niveau</a:t>
            </a:r>
          </a:p>
          <a:p>
            <a:pPr lvl="3"/>
            <a:r>
              <a:rPr lang="fr-CH" dirty="0" smtClean="0"/>
              <a:t>4e niveau</a:t>
            </a:r>
          </a:p>
          <a:p>
            <a:pPr lvl="4"/>
            <a:r>
              <a:rPr lang="fr-CH" dirty="0" smtClean="0"/>
              <a:t>5eme niveau</a:t>
            </a:r>
            <a:endParaRPr lang="en-US" dirty="0"/>
          </a:p>
        </p:txBody>
      </p:sp>
      <p:pic>
        <p:nvPicPr>
          <p:cNvPr id="6" name="Picture 5" descr="vignette_hau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Tree>
    <p:extLst>
      <p:ext uri="{BB962C8B-B14F-4D97-AF65-F5344CB8AC3E}">
        <p14:creationId xmlns:p14="http://schemas.microsoft.com/office/powerpoint/2010/main" val="342636446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015240"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6" name="Picture Placeholder 5"/>
          <p:cNvSpPr>
            <a:spLocks noGrp="1"/>
          </p:cNvSpPr>
          <p:nvPr>
            <p:ph type="pic" sz="quarter" idx="13"/>
          </p:nvPr>
        </p:nvSpPr>
        <p:spPr>
          <a:xfrm>
            <a:off x="-22151" y="0"/>
            <a:ext cx="2897878" cy="685800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4271909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1" y="3319466"/>
            <a:ext cx="5040000" cy="3347997"/>
          </a:xfrm>
          <a:prstGeom prst="rect">
            <a:avLst/>
          </a:prstGeom>
        </p:spPr>
        <p:txBody>
          <a:bodyPr vert="horz"/>
          <a:lstStyle/>
          <a:p>
            <a:pPr lvl="0"/>
            <a:endParaRPr lang="en-US" noProof="0" dirty="0"/>
          </a:p>
        </p:txBody>
      </p:sp>
    </p:spTree>
    <p:extLst>
      <p:ext uri="{BB962C8B-B14F-4D97-AF65-F5344CB8AC3E}">
        <p14:creationId xmlns:p14="http://schemas.microsoft.com/office/powerpoint/2010/main" val="2613700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a:p>
            <a:pPr>
              <a:defRPr/>
            </a:pPr>
            <a:endParaRPr lang="en-US" smtClean="0">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3669066" y="1058333"/>
            <a:ext cx="5130447"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
        <p:nvSpPr>
          <p:cNvPr id="17" name="Picture Placeholder 16"/>
          <p:cNvSpPr>
            <a:spLocks noGrp="1"/>
          </p:cNvSpPr>
          <p:nvPr>
            <p:ph type="pic" sz="quarter" idx="13"/>
          </p:nvPr>
        </p:nvSpPr>
        <p:spPr>
          <a:xfrm>
            <a:off x="879474" y="1058333"/>
            <a:ext cx="2595555" cy="4798531"/>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3354448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ounded Rectangle 9"/>
          <p:cNvSpPr/>
          <p:nvPr userDrawn="1"/>
        </p:nvSpPr>
        <p:spPr>
          <a:xfrm>
            <a:off x="182563" y="132080"/>
            <a:ext cx="8748712" cy="5984240"/>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4"/>
          <p:cNvSpPr>
            <a:spLocks noGrp="1"/>
          </p:cNvSpPr>
          <p:nvPr>
            <p:ph type="body" sz="quarter" idx="12" hasCustomPrompt="1"/>
          </p:nvPr>
        </p:nvSpPr>
        <p:spPr>
          <a:xfrm>
            <a:off x="579120" y="1058333"/>
            <a:ext cx="8220393"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Deuxième niveau</a:t>
            </a:r>
          </a:p>
          <a:p>
            <a:pPr lvl="2"/>
            <a:r>
              <a:rPr lang="fr-CH" dirty="0" smtClean="0"/>
              <a:t>3e niveau</a:t>
            </a:r>
          </a:p>
          <a:p>
            <a:pPr lvl="3"/>
            <a:r>
              <a:rPr lang="fr-CH" dirty="0" smtClean="0"/>
              <a:t>4e niveau</a:t>
            </a:r>
          </a:p>
          <a:p>
            <a:pPr lvl="4"/>
            <a:r>
              <a:rPr lang="fr-CH" dirty="0" smtClean="0"/>
              <a:t>5eme niveau</a:t>
            </a:r>
            <a:endParaRPr lang="en-US" dirty="0"/>
          </a:p>
        </p:txBody>
      </p:sp>
      <p:sp>
        <p:nvSpPr>
          <p:cNvPr id="14" name="TextBox 13"/>
          <p:cNvSpPr txBox="1"/>
          <p:nvPr userDrawn="1"/>
        </p:nvSpPr>
        <p:spPr>
          <a:xfrm>
            <a:off x="1066800" y="396240"/>
            <a:ext cx="3759200" cy="369332"/>
          </a:xfrm>
          <a:prstGeom prst="rect">
            <a:avLst/>
          </a:prstGeom>
          <a:noFill/>
        </p:spPr>
        <p:txBody>
          <a:bodyPr wrap="square" rtlCol="0">
            <a:spAutoFit/>
          </a:bodyPr>
          <a:lstStyle/>
          <a:p>
            <a:endParaRPr lang="en-US" dirty="0"/>
          </a:p>
        </p:txBody>
      </p:sp>
      <p:sp>
        <p:nvSpPr>
          <p:cNvPr id="15" name="TextBox 14"/>
          <p:cNvSpPr txBox="1"/>
          <p:nvPr userDrawn="1"/>
        </p:nvSpPr>
        <p:spPr>
          <a:xfrm>
            <a:off x="955040" y="308914"/>
            <a:ext cx="4084320"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sz="2800" dirty="0" smtClean="0">
                <a:solidFill>
                  <a:srgbClr val="FFFFFF"/>
                </a:solidFill>
                <a:latin typeface="Cambria"/>
                <a:cs typeface="Cambria"/>
              </a:rPr>
              <a:t> </a:t>
            </a:r>
          </a:p>
          <a:p>
            <a:endParaRPr lang="en-US" dirty="0"/>
          </a:p>
        </p:txBody>
      </p:sp>
      <p:sp>
        <p:nvSpPr>
          <p:cNvPr id="17" name="Picture Placeholder 16"/>
          <p:cNvSpPr>
            <a:spLocks noGrp="1"/>
          </p:cNvSpPr>
          <p:nvPr>
            <p:ph type="pic" sz="quarter" idx="13" hasCustomPrompt="1"/>
          </p:nvPr>
        </p:nvSpPr>
        <p:spPr>
          <a:xfrm>
            <a:off x="879475" y="2835275"/>
            <a:ext cx="4159250" cy="2976563"/>
          </a:xfrm>
          <a:prstGeom prst="rect">
            <a:avLst/>
          </a:prstGeom>
        </p:spPr>
        <p:txBody>
          <a:bodyPr vert="horz"/>
          <a:lstStyle/>
          <a:p>
            <a:r>
              <a:rPr lang="en-US" dirty="0" smtClean="0"/>
              <a:t>image</a:t>
            </a:r>
            <a:endParaRPr lang="en-US" dirty="0"/>
          </a:p>
        </p:txBody>
      </p:sp>
      <p:pic>
        <p:nvPicPr>
          <p:cNvPr id="16"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pic>
        <p:nvPicPr>
          <p:cNvPr id="18"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041" y="304801"/>
            <a:ext cx="558800" cy="558800"/>
          </a:xfrm>
          <a:prstGeom prst="rect">
            <a:avLst/>
          </a:prstGeom>
        </p:spPr>
      </p:pic>
      <p:sp>
        <p:nvSpPr>
          <p:cNvPr id="11" name="Title Placeholder 17"/>
          <p:cNvSpPr>
            <a:spLocks noGrp="1"/>
          </p:cNvSpPr>
          <p:nvPr>
            <p:ph type="title" hasCustomPrompt="1"/>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Titre Slide</a:t>
            </a:r>
            <a:endParaRPr lang="en-US" dirty="0"/>
          </a:p>
        </p:txBody>
      </p:sp>
    </p:spTree>
    <p:extLst>
      <p:ext uri="{BB962C8B-B14F-4D97-AF65-F5344CB8AC3E}">
        <p14:creationId xmlns:p14="http://schemas.microsoft.com/office/powerpoint/2010/main" val="80438053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3106738"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3255037" y="1144636"/>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1098998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5263" y="1122363"/>
            <a:ext cx="5822950"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297845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7" name="Picture Placeholder 16"/>
          <p:cNvSpPr>
            <a:spLocks noGrp="1"/>
          </p:cNvSpPr>
          <p:nvPr>
            <p:ph type="pic" sz="quarter" idx="13" hasCustomPrompt="1"/>
          </p:nvPr>
        </p:nvSpPr>
        <p:spPr>
          <a:xfrm>
            <a:off x="508000" y="3338090"/>
            <a:ext cx="4159250" cy="2976563"/>
          </a:xfrm>
          <a:prstGeom prst="rect">
            <a:avLst/>
          </a:prstGeom>
        </p:spPr>
        <p:txBody>
          <a:bodyPr vert="horz"/>
          <a:lstStyle/>
          <a:p>
            <a:r>
              <a:rPr lang="en-US" dirty="0" smtClean="0"/>
              <a:t>image</a:t>
            </a:r>
            <a:endParaRPr lang="en-US" dirty="0"/>
          </a:p>
        </p:txBody>
      </p:sp>
      <p:grpSp>
        <p:nvGrpSpPr>
          <p:cNvPr id="12" name="Group 11"/>
          <p:cNvGrpSpPr/>
          <p:nvPr userDrawn="1"/>
        </p:nvGrpSpPr>
        <p:grpSpPr>
          <a:xfrm>
            <a:off x="228600" y="208280"/>
            <a:ext cx="6253480" cy="2839720"/>
            <a:chOff x="228600" y="208280"/>
            <a:chExt cx="6253480" cy="2839720"/>
          </a:xfrm>
        </p:grpSpPr>
        <p:sp>
          <p:nvSpPr>
            <p:cNvPr id="16" name="Rounded Rectangle 15"/>
            <p:cNvSpPr/>
            <p:nvPr userDrawn="1"/>
          </p:nvSpPr>
          <p:spPr>
            <a:xfrm>
              <a:off x="508000" y="518160"/>
              <a:ext cx="5974080" cy="2529840"/>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userDrawn="1"/>
          </p:nvSpPr>
          <p:spPr>
            <a:xfrm>
              <a:off x="228600" y="208280"/>
              <a:ext cx="746760" cy="746760"/>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Box 20"/>
          <p:cNvSpPr txBox="1"/>
          <p:nvPr userDrawn="1"/>
        </p:nvSpPr>
        <p:spPr>
          <a:xfrm>
            <a:off x="1066800" y="396240"/>
            <a:ext cx="3759200" cy="369332"/>
          </a:xfrm>
          <a:prstGeom prst="rect">
            <a:avLst/>
          </a:prstGeom>
          <a:noFill/>
        </p:spPr>
        <p:txBody>
          <a:bodyPr wrap="square" rtlCol="0">
            <a:spAutoFit/>
          </a:bodyPr>
          <a:lstStyle/>
          <a:p>
            <a:endParaRPr lang="en-US" dirty="0"/>
          </a:p>
        </p:txBody>
      </p:sp>
      <p:pic>
        <p:nvPicPr>
          <p:cNvPr id="1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pic>
        <p:nvPicPr>
          <p:cNvPr id="15"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041" y="304801"/>
            <a:ext cx="558800" cy="558800"/>
          </a:xfrm>
          <a:prstGeom prst="rect">
            <a:avLst/>
          </a:prstGeom>
        </p:spPr>
      </p:pic>
      <p:sp>
        <p:nvSpPr>
          <p:cNvPr id="11" name="Text Placeholder 4"/>
          <p:cNvSpPr>
            <a:spLocks noGrp="1"/>
          </p:cNvSpPr>
          <p:nvPr>
            <p:ph type="body" sz="quarter" idx="12" hasCustomPrompt="1"/>
          </p:nvPr>
        </p:nvSpPr>
        <p:spPr>
          <a:xfrm>
            <a:off x="579121" y="1058333"/>
            <a:ext cx="5902960" cy="1989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Deuxième niveau</a:t>
            </a:r>
          </a:p>
          <a:p>
            <a:pPr lvl="2"/>
            <a:r>
              <a:rPr lang="fr-CH" dirty="0" smtClean="0"/>
              <a:t>3e niveau</a:t>
            </a:r>
          </a:p>
          <a:p>
            <a:pPr lvl="3"/>
            <a:r>
              <a:rPr lang="fr-CH" dirty="0" smtClean="0"/>
              <a:t>4e niveau</a:t>
            </a:r>
          </a:p>
          <a:p>
            <a:pPr lvl="4"/>
            <a:r>
              <a:rPr lang="fr-CH" dirty="0" smtClean="0"/>
              <a:t>5eme niveau</a:t>
            </a:r>
            <a:endParaRPr lang="en-US" dirty="0"/>
          </a:p>
        </p:txBody>
      </p:sp>
      <p:sp>
        <p:nvSpPr>
          <p:cNvPr id="13" name="Title Placeholder 17"/>
          <p:cNvSpPr>
            <a:spLocks noGrp="1"/>
          </p:cNvSpPr>
          <p:nvPr>
            <p:ph type="title" hasCustomPrompt="1"/>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Titre Slide</a:t>
            </a:r>
            <a:endParaRPr lang="en-US" dirty="0"/>
          </a:p>
        </p:txBody>
      </p:sp>
    </p:spTree>
    <p:extLst>
      <p:ext uri="{BB962C8B-B14F-4D97-AF65-F5344CB8AC3E}">
        <p14:creationId xmlns:p14="http://schemas.microsoft.com/office/powerpoint/2010/main" val="2383852604"/>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7" name="Picture Placeholder 16"/>
          <p:cNvSpPr>
            <a:spLocks noGrp="1"/>
          </p:cNvSpPr>
          <p:nvPr>
            <p:ph type="pic" sz="quarter" idx="13" hasCustomPrompt="1"/>
          </p:nvPr>
        </p:nvSpPr>
        <p:spPr>
          <a:xfrm>
            <a:off x="508000" y="3338090"/>
            <a:ext cx="4159250" cy="2976563"/>
          </a:xfrm>
          <a:prstGeom prst="rect">
            <a:avLst/>
          </a:prstGeom>
        </p:spPr>
        <p:txBody>
          <a:bodyPr vert="horz"/>
          <a:lstStyle/>
          <a:p>
            <a:r>
              <a:rPr lang="en-US" dirty="0" smtClean="0"/>
              <a:t>image</a:t>
            </a:r>
            <a:endParaRPr lang="en-US" dirty="0"/>
          </a:p>
        </p:txBody>
      </p:sp>
      <p:grpSp>
        <p:nvGrpSpPr>
          <p:cNvPr id="12" name="Group 11"/>
          <p:cNvGrpSpPr/>
          <p:nvPr userDrawn="1"/>
        </p:nvGrpSpPr>
        <p:grpSpPr>
          <a:xfrm>
            <a:off x="228600" y="208280"/>
            <a:ext cx="8802510" cy="2839720"/>
            <a:chOff x="228600" y="208280"/>
            <a:chExt cx="8802510" cy="2839720"/>
          </a:xfrm>
        </p:grpSpPr>
        <p:sp>
          <p:nvSpPr>
            <p:cNvPr id="16" name="Rounded Rectangle 15"/>
            <p:cNvSpPr/>
            <p:nvPr userDrawn="1"/>
          </p:nvSpPr>
          <p:spPr>
            <a:xfrm>
              <a:off x="507999" y="518160"/>
              <a:ext cx="8523111" cy="2529840"/>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userDrawn="1"/>
          </p:nvSpPr>
          <p:spPr>
            <a:xfrm>
              <a:off x="228600" y="208280"/>
              <a:ext cx="746760" cy="746760"/>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Box 20"/>
          <p:cNvSpPr txBox="1"/>
          <p:nvPr userDrawn="1"/>
        </p:nvSpPr>
        <p:spPr>
          <a:xfrm>
            <a:off x="1066800" y="396240"/>
            <a:ext cx="3759200" cy="369332"/>
          </a:xfrm>
          <a:prstGeom prst="rect">
            <a:avLst/>
          </a:prstGeom>
          <a:noFill/>
        </p:spPr>
        <p:txBody>
          <a:bodyPr wrap="square" rtlCol="0">
            <a:spAutoFit/>
          </a:bodyPr>
          <a:lstStyle/>
          <a:p>
            <a:endParaRPr lang="en-US" dirty="0"/>
          </a:p>
        </p:txBody>
      </p:sp>
      <p:sp>
        <p:nvSpPr>
          <p:cNvPr id="22" name="TextBox 21"/>
          <p:cNvSpPr txBox="1"/>
          <p:nvPr userDrawn="1"/>
        </p:nvSpPr>
        <p:spPr>
          <a:xfrm>
            <a:off x="878840" y="508000"/>
            <a:ext cx="408432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sz="2800" dirty="0" smtClean="0">
                <a:solidFill>
                  <a:srgbClr val="FFFFFF"/>
                </a:solidFill>
                <a:latin typeface="Cambria"/>
                <a:cs typeface="Cambria"/>
              </a:rPr>
              <a:t> </a:t>
            </a:r>
          </a:p>
        </p:txBody>
      </p:sp>
      <p:pic>
        <p:nvPicPr>
          <p:cNvPr id="1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pic>
        <p:nvPicPr>
          <p:cNvPr id="15"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041" y="304801"/>
            <a:ext cx="558800" cy="558800"/>
          </a:xfrm>
          <a:prstGeom prst="rect">
            <a:avLst/>
          </a:prstGeom>
        </p:spPr>
      </p:pic>
      <p:sp>
        <p:nvSpPr>
          <p:cNvPr id="11" name="Text Placeholder 4"/>
          <p:cNvSpPr>
            <a:spLocks noGrp="1"/>
          </p:cNvSpPr>
          <p:nvPr>
            <p:ph type="body" sz="quarter" idx="12" hasCustomPrompt="1"/>
          </p:nvPr>
        </p:nvSpPr>
        <p:spPr>
          <a:xfrm>
            <a:off x="579120" y="1058333"/>
            <a:ext cx="8324991" cy="1862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Deuxième niveau</a:t>
            </a:r>
          </a:p>
          <a:p>
            <a:pPr lvl="2"/>
            <a:r>
              <a:rPr lang="fr-CH" dirty="0" smtClean="0"/>
              <a:t>3e niveau</a:t>
            </a:r>
          </a:p>
          <a:p>
            <a:pPr lvl="3"/>
            <a:r>
              <a:rPr lang="fr-CH" dirty="0" smtClean="0"/>
              <a:t>4e niveau</a:t>
            </a:r>
          </a:p>
          <a:p>
            <a:pPr lvl="4"/>
            <a:r>
              <a:rPr lang="fr-CH" dirty="0" smtClean="0"/>
              <a:t>5eme niveau</a:t>
            </a:r>
            <a:endParaRPr lang="en-US" dirty="0"/>
          </a:p>
        </p:txBody>
      </p:sp>
      <p:sp>
        <p:nvSpPr>
          <p:cNvPr id="13" name="Title Placeholder 17"/>
          <p:cNvSpPr>
            <a:spLocks noGrp="1"/>
          </p:cNvSpPr>
          <p:nvPr>
            <p:ph type="title" hasCustomPrompt="1"/>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Titre Slide</a:t>
            </a:r>
            <a:endParaRPr lang="en-US" dirty="0"/>
          </a:p>
        </p:txBody>
      </p:sp>
    </p:spTree>
    <p:extLst>
      <p:ext uri="{BB962C8B-B14F-4D97-AF65-F5344CB8AC3E}">
        <p14:creationId xmlns:p14="http://schemas.microsoft.com/office/powerpoint/2010/main" val="22083673"/>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pPr lvl="0"/>
            <a:endParaRPr lang="en-US" noProof="0"/>
          </a:p>
        </p:txBody>
      </p:sp>
    </p:spTree>
    <p:extLst>
      <p:ext uri="{BB962C8B-B14F-4D97-AF65-F5344CB8AC3E}">
        <p14:creationId xmlns:p14="http://schemas.microsoft.com/office/powerpoint/2010/main" val="258857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endParaRPr lang="en-US"/>
          </a:p>
        </p:txBody>
      </p:sp>
    </p:spTree>
    <p:extLst>
      <p:ext uri="{BB962C8B-B14F-4D97-AF65-F5344CB8AC3E}">
        <p14:creationId xmlns:p14="http://schemas.microsoft.com/office/powerpoint/2010/main" val="2359543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 colonne image texte haut">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432319"/>
            <a:ext cx="8787267" cy="5798619"/>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1441009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6"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842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606195"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16" name="Title Placeholder 17"/>
          <p:cNvSpPr>
            <a:spLocks noGrp="1"/>
          </p:cNvSpPr>
          <p:nvPr>
            <p:ph type="title"/>
          </p:nvPr>
        </p:nvSpPr>
        <p:spPr>
          <a:xfrm>
            <a:off x="67730" y="217634"/>
            <a:ext cx="4790124"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
        <p:nvSpPr>
          <p:cNvPr id="9" name="Picture Placeholder 5"/>
          <p:cNvSpPr>
            <a:spLocks noGrp="1"/>
          </p:cNvSpPr>
          <p:nvPr>
            <p:ph type="pic" sz="quarter" idx="13"/>
          </p:nvPr>
        </p:nvSpPr>
        <p:spPr>
          <a:xfrm>
            <a:off x="5957721" y="1066799"/>
            <a:ext cx="2988000" cy="4944536"/>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767509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5263" y="1122364"/>
            <a:ext cx="6640200" cy="2797614"/>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7054951" y="1122363"/>
            <a:ext cx="2100196"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
        <p:nvSpPr>
          <p:cNvPr id="6" name="Text Placeholder 4"/>
          <p:cNvSpPr>
            <a:spLocks noGrp="1"/>
          </p:cNvSpPr>
          <p:nvPr>
            <p:ph type="body" sz="quarter" idx="14"/>
          </p:nvPr>
        </p:nvSpPr>
        <p:spPr>
          <a:xfrm>
            <a:off x="162000" y="4029738"/>
            <a:ext cx="6673463"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Tree>
    <p:extLst>
      <p:ext uri="{BB962C8B-B14F-4D97-AF65-F5344CB8AC3E}">
        <p14:creationId xmlns:p14="http://schemas.microsoft.com/office/powerpoint/2010/main" val="57023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5262" y="3969077"/>
            <a:ext cx="6721917" cy="2355019"/>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7054951" y="1122363"/>
            <a:ext cx="2100196" cy="4958340"/>
          </a:xfrm>
          <a:prstGeom prst="rect">
            <a:avLst/>
          </a:prstGeom>
        </p:spPr>
        <p:txBody>
          <a:bodyPr vert="horz"/>
          <a:lstStyle/>
          <a:p>
            <a:pPr lvl="0"/>
            <a:endParaRPr lang="en-US" noProof="0" dirty="0"/>
          </a:p>
        </p:txBody>
      </p:sp>
      <p:sp>
        <p:nvSpPr>
          <p:cNvPr id="8" name="Text Placeholder 4"/>
          <p:cNvSpPr>
            <a:spLocks noGrp="1"/>
          </p:cNvSpPr>
          <p:nvPr>
            <p:ph type="body" sz="quarter" idx="14"/>
          </p:nvPr>
        </p:nvSpPr>
        <p:spPr>
          <a:xfrm>
            <a:off x="162000" y="1080962"/>
            <a:ext cx="6673463"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9" name="Text Placeholder 4"/>
          <p:cNvSpPr>
            <a:spLocks noGrp="1"/>
          </p:cNvSpPr>
          <p:nvPr>
            <p:ph type="body" sz="quarter" idx="12"/>
          </p:nvPr>
        </p:nvSpPr>
        <p:spPr>
          <a:xfrm>
            <a:off x="295989" y="4082480"/>
            <a:ext cx="6539474" cy="2154644"/>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1368934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5262" y="3172319"/>
            <a:ext cx="8695014" cy="3151778"/>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4"/>
          <p:cNvSpPr>
            <a:spLocks noGrp="1"/>
          </p:cNvSpPr>
          <p:nvPr>
            <p:ph type="body" sz="quarter" idx="14"/>
          </p:nvPr>
        </p:nvSpPr>
        <p:spPr>
          <a:xfrm>
            <a:off x="162000" y="1080962"/>
            <a:ext cx="8728276"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9" name="Text Placeholder 4"/>
          <p:cNvSpPr>
            <a:spLocks noGrp="1"/>
          </p:cNvSpPr>
          <p:nvPr>
            <p:ph type="body" sz="quarter" idx="12"/>
          </p:nvPr>
        </p:nvSpPr>
        <p:spPr>
          <a:xfrm>
            <a:off x="295988" y="3265984"/>
            <a:ext cx="8390173" cy="2971140"/>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4243709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606195"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9" name="Picture Placeholder 5"/>
          <p:cNvSpPr>
            <a:spLocks noGrp="1"/>
          </p:cNvSpPr>
          <p:nvPr>
            <p:ph type="pic" sz="quarter" idx="13"/>
          </p:nvPr>
        </p:nvSpPr>
        <p:spPr>
          <a:xfrm>
            <a:off x="5957721" y="1066799"/>
            <a:ext cx="2988000" cy="4944536"/>
          </a:xfrm>
          <a:prstGeom prst="rect">
            <a:avLst/>
          </a:prstGeom>
        </p:spPr>
        <p:txBody>
          <a:bodyPr vert="horz"/>
          <a:lstStyle/>
          <a:p>
            <a:pPr lvl="0"/>
            <a:endParaRPr lang="en-US" noProof="0" dirty="0"/>
          </a:p>
        </p:txBody>
      </p:sp>
    </p:spTree>
    <p:extLst>
      <p:ext uri="{BB962C8B-B14F-4D97-AF65-F5344CB8AC3E}">
        <p14:creationId xmlns:p14="http://schemas.microsoft.com/office/powerpoint/2010/main" val="140524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onne titre">
    <p:spTree>
      <p:nvGrpSpPr>
        <p:cNvPr id="1" name=""/>
        <p:cNvGrpSpPr/>
        <p:nvPr/>
      </p:nvGrpSpPr>
      <p:grpSpPr>
        <a:xfrm>
          <a:off x="0" y="0"/>
          <a:ext cx="0" cy="0"/>
          <a:chOff x="0" y="0"/>
          <a:chExt cx="0" cy="0"/>
        </a:xfrm>
      </p:grpSpPr>
      <p:sp>
        <p:nvSpPr>
          <p:cNvPr id="14" name="Rectangle 13"/>
          <p:cNvSpPr/>
          <p:nvPr userDrawn="1"/>
        </p:nvSpPr>
        <p:spPr>
          <a:xfrm>
            <a:off x="-93491" y="217633"/>
            <a:ext cx="4081321" cy="588924"/>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02632" y="232620"/>
            <a:ext cx="6245476" cy="550937"/>
          </a:xfrm>
          <a:prstGeom prst="rect">
            <a:avLst/>
          </a:prstGeom>
        </p:spPr>
      </p:pic>
      <p:sp>
        <p:nvSpPr>
          <p:cNvPr id="10" name="Text Placeholder 4"/>
          <p:cNvSpPr>
            <a:spLocks noGrp="1"/>
          </p:cNvSpPr>
          <p:nvPr>
            <p:ph type="body" sz="quarter" idx="12" hasCustomPrompt="1"/>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Texte de premier niveau</a:t>
            </a:r>
          </a:p>
          <a:p>
            <a:pPr lvl="1"/>
            <a:r>
              <a:rPr lang="fr-CH" dirty="0" smtClean="0"/>
              <a:t>Deuxième niveau</a:t>
            </a:r>
          </a:p>
          <a:p>
            <a:pPr lvl="2"/>
            <a:r>
              <a:rPr lang="fr-CH" dirty="0" smtClean="0"/>
              <a:t>3e niveau</a:t>
            </a:r>
          </a:p>
          <a:p>
            <a:pPr lvl="3"/>
            <a:r>
              <a:rPr lang="fr-CH" dirty="0" smtClean="0"/>
              <a:t>4e niveau</a:t>
            </a:r>
          </a:p>
          <a:p>
            <a:pPr lvl="4"/>
            <a:r>
              <a:rPr lang="fr-CH" dirty="0" smtClean="0"/>
              <a:t>5eme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endParaRPr lang="en-US" dirty="0"/>
          </a:p>
        </p:txBody>
      </p:sp>
      <p:pic>
        <p:nvPicPr>
          <p:cNvPr id="19"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
        <p:nvSpPr>
          <p:cNvPr id="16" name="Title Placeholder 17"/>
          <p:cNvSpPr>
            <a:spLocks noGrp="1"/>
          </p:cNvSpPr>
          <p:nvPr>
            <p:ph type="title" hasCustomPrompt="1"/>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Titre Slide</a:t>
            </a:r>
            <a:endParaRPr lang="en-US" dirty="0"/>
          </a:p>
        </p:txBody>
      </p:sp>
    </p:spTree>
    <p:extLst>
      <p:ext uri="{BB962C8B-B14F-4D97-AF65-F5344CB8AC3E}">
        <p14:creationId xmlns:p14="http://schemas.microsoft.com/office/powerpoint/2010/main" val="387504462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1 colonne titre">
    <p:spTree>
      <p:nvGrpSpPr>
        <p:cNvPr id="1" name=""/>
        <p:cNvGrpSpPr/>
        <p:nvPr/>
      </p:nvGrpSpPr>
      <p:grpSpPr>
        <a:xfrm>
          <a:off x="0" y="0"/>
          <a:ext cx="0" cy="0"/>
          <a:chOff x="0" y="0"/>
          <a:chExt cx="0" cy="0"/>
        </a:xfrm>
      </p:grpSpPr>
      <p:sp>
        <p:nvSpPr>
          <p:cNvPr id="10" name="Text Placeholder 4"/>
          <p:cNvSpPr>
            <a:spLocks noGrp="1"/>
          </p:cNvSpPr>
          <p:nvPr>
            <p:ph type="body" sz="quarter" idx="12" hasCustomPrompt="1"/>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Texte de premier niveau</a:t>
            </a:r>
          </a:p>
          <a:p>
            <a:pPr lvl="1"/>
            <a:r>
              <a:rPr lang="fr-CH" dirty="0" smtClean="0"/>
              <a:t>Deuxième niveau</a:t>
            </a:r>
          </a:p>
          <a:p>
            <a:pPr lvl="2"/>
            <a:r>
              <a:rPr lang="fr-CH" dirty="0" smtClean="0"/>
              <a:t>3e niveau</a:t>
            </a:r>
          </a:p>
          <a:p>
            <a:pPr lvl="3"/>
            <a:r>
              <a:rPr lang="fr-CH" dirty="0" smtClean="0"/>
              <a:t>4e niveau</a:t>
            </a:r>
          </a:p>
          <a:p>
            <a:pPr lvl="4"/>
            <a:r>
              <a:rPr lang="fr-CH" dirty="0" smtClean="0"/>
              <a:t>5eme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endParaRPr lang="en-US" dirty="0"/>
          </a:p>
        </p:txBody>
      </p:sp>
      <p:pic>
        <p:nvPicPr>
          <p:cNvPr id="19"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Tree>
    <p:extLst>
      <p:ext uri="{BB962C8B-B14F-4D97-AF65-F5344CB8AC3E}">
        <p14:creationId xmlns:p14="http://schemas.microsoft.com/office/powerpoint/2010/main" val="262764591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7" name="Title Placeholder 17"/>
          <p:cNvSpPr>
            <a:spLocks noGrp="1"/>
          </p:cNvSpPr>
          <p:nvPr>
            <p:ph type="title"/>
          </p:nvPr>
        </p:nvSpPr>
        <p:spPr>
          <a:xfrm>
            <a:off x="67729" y="217634"/>
            <a:ext cx="5042434"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119045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2 colonnes titre long">
    <p:spTree>
      <p:nvGrpSpPr>
        <p:cNvPr id="1" name=""/>
        <p:cNvGrpSpPr/>
        <p:nvPr/>
      </p:nvGrpSpPr>
      <p:grpSpPr>
        <a:xfrm>
          <a:off x="0" y="0"/>
          <a:ext cx="0" cy="0"/>
          <a:chOff x="0" y="0"/>
          <a:chExt cx="0" cy="0"/>
        </a:xfrm>
      </p:grpSpPr>
      <p:pic>
        <p:nvPicPr>
          <p:cNvPr id="4"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Tree>
    <p:extLst>
      <p:ext uri="{BB962C8B-B14F-4D97-AF65-F5344CB8AC3E}">
        <p14:creationId xmlns:p14="http://schemas.microsoft.com/office/powerpoint/2010/main" val="339941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colonne titre">
    <p:spTree>
      <p:nvGrpSpPr>
        <p:cNvPr id="1" name=""/>
        <p:cNvGrpSpPr/>
        <p:nvPr/>
      </p:nvGrpSpPr>
      <p:grpSpPr>
        <a:xfrm>
          <a:off x="0" y="0"/>
          <a:ext cx="0" cy="0"/>
          <a:chOff x="0" y="0"/>
          <a:chExt cx="0" cy="0"/>
        </a:xfrm>
      </p:grpSpPr>
      <p:sp>
        <p:nvSpPr>
          <p:cNvPr id="14" name="Rectangle 13"/>
          <p:cNvSpPr/>
          <p:nvPr userDrawn="1"/>
        </p:nvSpPr>
        <p:spPr>
          <a:xfrm>
            <a:off x="-93491" y="217633"/>
            <a:ext cx="6487307" cy="588924"/>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34522" y="232620"/>
            <a:ext cx="8257521" cy="550937"/>
          </a:xfrm>
          <a:prstGeom prst="rect">
            <a:avLst/>
          </a:prstGeom>
        </p:spPr>
      </p:pic>
      <p:sp>
        <p:nvSpPr>
          <p:cNvPr id="10" name="Text Placeholder 4"/>
          <p:cNvSpPr>
            <a:spLocks noGrp="1"/>
          </p:cNvSpPr>
          <p:nvPr>
            <p:ph type="body" sz="quarter" idx="12" hasCustomPrompt="1"/>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Texte de premier niveau</a:t>
            </a:r>
          </a:p>
          <a:p>
            <a:pPr lvl="1"/>
            <a:r>
              <a:rPr lang="fr-CH" dirty="0" smtClean="0"/>
              <a:t>Deuxième niveau</a:t>
            </a:r>
          </a:p>
          <a:p>
            <a:pPr lvl="2"/>
            <a:r>
              <a:rPr lang="fr-CH" dirty="0" smtClean="0"/>
              <a:t>3e niveau</a:t>
            </a:r>
          </a:p>
          <a:p>
            <a:pPr lvl="3"/>
            <a:r>
              <a:rPr lang="fr-CH" dirty="0" smtClean="0"/>
              <a:t>4e niveau</a:t>
            </a:r>
          </a:p>
          <a:p>
            <a:pPr lvl="4"/>
            <a:r>
              <a:rPr lang="fr-CH" dirty="0" smtClean="0"/>
              <a:t>5eme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endParaRPr lang="en-US" dirty="0"/>
          </a:p>
        </p:txBody>
      </p:sp>
      <p:pic>
        <p:nvPicPr>
          <p:cNvPr id="19"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
        <p:nvSpPr>
          <p:cNvPr id="16" name="Title Placeholder 17"/>
          <p:cNvSpPr>
            <a:spLocks noGrp="1"/>
          </p:cNvSpPr>
          <p:nvPr>
            <p:ph type="title" hasCustomPrompt="1"/>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dirty="0" smtClean="0"/>
              <a:t>Titre Slide</a:t>
            </a:r>
            <a:endParaRPr lang="en-US" dirty="0"/>
          </a:p>
        </p:txBody>
      </p:sp>
    </p:spTree>
    <p:extLst>
      <p:ext uri="{BB962C8B-B14F-4D97-AF65-F5344CB8AC3E}">
        <p14:creationId xmlns:p14="http://schemas.microsoft.com/office/powerpoint/2010/main" val="79910104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1 colonne titre">
    <p:spTree>
      <p:nvGrpSpPr>
        <p:cNvPr id="1" name=""/>
        <p:cNvGrpSpPr/>
        <p:nvPr/>
      </p:nvGrpSpPr>
      <p:grpSpPr>
        <a:xfrm>
          <a:off x="0" y="0"/>
          <a:ext cx="0" cy="0"/>
          <a:chOff x="0" y="0"/>
          <a:chExt cx="0" cy="0"/>
        </a:xfrm>
      </p:grpSpPr>
      <p:sp>
        <p:nvSpPr>
          <p:cNvPr id="14" name="Rectangle 13"/>
          <p:cNvSpPr/>
          <p:nvPr userDrawn="1"/>
        </p:nvSpPr>
        <p:spPr>
          <a:xfrm>
            <a:off x="-93491" y="217633"/>
            <a:ext cx="6487307" cy="588924"/>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34522" y="232620"/>
            <a:ext cx="8257521" cy="550937"/>
          </a:xfrm>
          <a:prstGeom prst="rect">
            <a:avLst/>
          </a:prstGeom>
        </p:spPr>
      </p:pic>
      <p:sp>
        <p:nvSpPr>
          <p:cNvPr id="10" name="Text Placeholder 4"/>
          <p:cNvSpPr>
            <a:spLocks noGrp="1"/>
          </p:cNvSpPr>
          <p:nvPr>
            <p:ph type="body" sz="quarter" idx="12" hasCustomPrompt="1"/>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Texte de premier niveau</a:t>
            </a:r>
          </a:p>
          <a:p>
            <a:pPr lvl="1"/>
            <a:r>
              <a:rPr lang="fr-CH" dirty="0" smtClean="0"/>
              <a:t>Deuxième niveau</a:t>
            </a:r>
          </a:p>
          <a:p>
            <a:pPr lvl="2"/>
            <a:r>
              <a:rPr lang="fr-CH" dirty="0" smtClean="0"/>
              <a:t>3e niveau</a:t>
            </a:r>
          </a:p>
          <a:p>
            <a:pPr lvl="3"/>
            <a:r>
              <a:rPr lang="fr-CH" dirty="0" smtClean="0"/>
              <a:t>4e niveau</a:t>
            </a:r>
          </a:p>
          <a:p>
            <a:pPr lvl="4"/>
            <a:r>
              <a:rPr lang="fr-CH" dirty="0" smtClean="0"/>
              <a:t>5eme niveau</a:t>
            </a:r>
            <a:endParaRPr lang="en-US" dirty="0"/>
          </a:p>
        </p:txBody>
      </p:sp>
      <p:sp>
        <p:nvSpPr>
          <p:cNvPr id="6" name="Picture Placeholder 5"/>
          <p:cNvSpPr>
            <a:spLocks noGrp="1"/>
          </p:cNvSpPr>
          <p:nvPr>
            <p:ph type="pic" sz="quarter" idx="13"/>
          </p:nvPr>
        </p:nvSpPr>
        <p:spPr>
          <a:xfrm>
            <a:off x="-22151" y="3319466"/>
            <a:ext cx="5040000" cy="3347997"/>
          </a:xfrm>
          <a:prstGeom prst="rect">
            <a:avLst/>
          </a:prstGeom>
        </p:spPr>
        <p:txBody>
          <a:bodyPr vert="horz"/>
          <a:lstStyle/>
          <a:p>
            <a:endParaRPr lang="en-US" dirty="0"/>
          </a:p>
        </p:txBody>
      </p:sp>
      <p:pic>
        <p:nvPicPr>
          <p:cNvPr id="19"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
        <p:nvSpPr>
          <p:cNvPr id="16" name="Title Placeholder 17"/>
          <p:cNvSpPr>
            <a:spLocks noGrp="1"/>
          </p:cNvSpPr>
          <p:nvPr>
            <p:ph type="title" hasCustomPrompt="1"/>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dirty="0" smtClean="0"/>
              <a:t>Titre Slide</a:t>
            </a:r>
            <a:endParaRPr lang="en-US" dirty="0"/>
          </a:p>
        </p:txBody>
      </p:sp>
    </p:spTree>
    <p:extLst>
      <p:ext uri="{BB962C8B-B14F-4D97-AF65-F5344CB8AC3E}">
        <p14:creationId xmlns:p14="http://schemas.microsoft.com/office/powerpoint/2010/main" val="213934497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1 colonne titre">
    <p:spTree>
      <p:nvGrpSpPr>
        <p:cNvPr id="1" name=""/>
        <p:cNvGrpSpPr/>
        <p:nvPr/>
      </p:nvGrpSpPr>
      <p:grpSpPr>
        <a:xfrm>
          <a:off x="0" y="0"/>
          <a:ext cx="0" cy="0"/>
          <a:chOff x="0" y="0"/>
          <a:chExt cx="0" cy="0"/>
        </a:xfrm>
      </p:grpSpPr>
      <p:sp>
        <p:nvSpPr>
          <p:cNvPr id="14" name="Rectangle 13"/>
          <p:cNvSpPr/>
          <p:nvPr userDrawn="1"/>
        </p:nvSpPr>
        <p:spPr>
          <a:xfrm>
            <a:off x="-93491" y="217633"/>
            <a:ext cx="6487307" cy="588924"/>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34522" y="232620"/>
            <a:ext cx="8257521" cy="550937"/>
          </a:xfrm>
          <a:prstGeom prst="rect">
            <a:avLst/>
          </a:prstGeom>
        </p:spPr>
      </p:pic>
      <p:sp>
        <p:nvSpPr>
          <p:cNvPr id="10" name="Text Placeholder 4"/>
          <p:cNvSpPr>
            <a:spLocks noGrp="1"/>
          </p:cNvSpPr>
          <p:nvPr>
            <p:ph type="body" sz="quarter" idx="12" hasCustomPrompt="1"/>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Texte de premier niveau</a:t>
            </a:r>
          </a:p>
          <a:p>
            <a:pPr lvl="1"/>
            <a:r>
              <a:rPr lang="fr-CH" dirty="0" smtClean="0"/>
              <a:t>Deuxième niveau</a:t>
            </a:r>
          </a:p>
          <a:p>
            <a:pPr lvl="2"/>
            <a:r>
              <a:rPr lang="fr-CH" dirty="0" smtClean="0"/>
              <a:t>3e niveau</a:t>
            </a:r>
          </a:p>
          <a:p>
            <a:pPr lvl="3"/>
            <a:r>
              <a:rPr lang="fr-CH" dirty="0" smtClean="0"/>
              <a:t>4e niveau</a:t>
            </a:r>
          </a:p>
          <a:p>
            <a:pPr lvl="4"/>
            <a:r>
              <a:rPr lang="fr-CH" dirty="0" smtClean="0"/>
              <a:t>5eme niveau</a:t>
            </a:r>
            <a:endParaRPr lang="en-US" dirty="0"/>
          </a:p>
        </p:txBody>
      </p:sp>
      <p:pic>
        <p:nvPicPr>
          <p:cNvPr id="19"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39391" y="-146210"/>
            <a:ext cx="637868" cy="1055165"/>
          </a:xfrm>
          <a:prstGeom prst="rect">
            <a:avLst/>
          </a:prstGeom>
        </p:spPr>
      </p:pic>
      <p:sp>
        <p:nvSpPr>
          <p:cNvPr id="16" name="Title Placeholder 17"/>
          <p:cNvSpPr>
            <a:spLocks noGrp="1"/>
          </p:cNvSpPr>
          <p:nvPr>
            <p:ph type="title" hasCustomPrompt="1"/>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dirty="0" smtClean="0"/>
              <a:t>Titre Slide</a:t>
            </a:r>
            <a:endParaRPr lang="en-US" dirty="0"/>
          </a:p>
        </p:txBody>
      </p:sp>
    </p:spTree>
    <p:extLst>
      <p:ext uri="{BB962C8B-B14F-4D97-AF65-F5344CB8AC3E}">
        <p14:creationId xmlns:p14="http://schemas.microsoft.com/office/powerpoint/2010/main" val="166577205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20" Type="http://schemas.openxmlformats.org/officeDocument/2006/relationships/slideLayout" Target="../slideLayouts/slideLayout22.xml"/><Relationship Id="rId21" Type="http://schemas.openxmlformats.org/officeDocument/2006/relationships/slideLayout" Target="../slideLayouts/slideLayout23.xml"/><Relationship Id="rId22" Type="http://schemas.openxmlformats.org/officeDocument/2006/relationships/slideLayout" Target="../slideLayouts/slideLayout24.xml"/><Relationship Id="rId23" Type="http://schemas.openxmlformats.org/officeDocument/2006/relationships/slideLayout" Target="../slideLayouts/slideLayout25.xml"/><Relationship Id="rId24" Type="http://schemas.openxmlformats.org/officeDocument/2006/relationships/theme" Target="../theme/theme2.xml"/><Relationship Id="rId25" Type="http://schemas.openxmlformats.org/officeDocument/2006/relationships/image" Target="../media/image1.png"/><Relationship Id="rId10" Type="http://schemas.openxmlformats.org/officeDocument/2006/relationships/slideLayout" Target="../slideLayouts/slideLayout12.xml"/><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slideLayout" Target="../slideLayouts/slideLayout17.xml"/><Relationship Id="rId16" Type="http://schemas.openxmlformats.org/officeDocument/2006/relationships/slideLayout" Target="../slideLayouts/slideLayout18.xml"/><Relationship Id="rId17" Type="http://schemas.openxmlformats.org/officeDocument/2006/relationships/slideLayout" Target="../slideLayouts/slideLayout19.xml"/><Relationship Id="rId18" Type="http://schemas.openxmlformats.org/officeDocument/2006/relationships/slideLayout" Target="../slideLayouts/slideLayout20.xml"/><Relationship Id="rId19" Type="http://schemas.openxmlformats.org/officeDocument/2006/relationships/slideLayout" Target="../slideLayouts/slideLayout21.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085268"/>
      </p:ext>
    </p:extLst>
  </p:cSld>
  <p:clrMap bg1="lt1" tx1="dk1" bg2="lt2" tx2="dk2" accent1="accent1" accent2="accent2" accent3="accent3" accent4="accent4" accent5="accent5" accent6="accent6" hlink="hlink" folHlink="folHlink"/>
  <p:sldLayoutIdLst>
    <p:sldLayoutId id="2147483661" r:id="rId1"/>
    <p:sldLayoutId id="2147483681" r:id="rId2"/>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p:titleStyle>
    <p:bodyStyle>
      <a:lvl1pPr algn="l" rtl="0" eaLnBrk="0" fontAlgn="base" hangingPunct="0">
        <a:spcBef>
          <a:spcPct val="20000"/>
        </a:spcBef>
        <a:spcAft>
          <a:spcPct val="0"/>
        </a:spcAft>
        <a:defRPr kumimoji="1"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ヒラギノ角ゴ Pro W3"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bandefooter.png"/>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6828398" y="6353158"/>
            <a:ext cx="4071697" cy="331359"/>
          </a:xfrm>
          <a:prstGeom prst="rect">
            <a:avLst/>
          </a:prstGeom>
        </p:spPr>
      </p:pic>
      <p:sp>
        <p:nvSpPr>
          <p:cNvPr id="12" name="Footer Placeholder 1"/>
          <p:cNvSpPr txBox="1">
            <a:spLocks/>
          </p:cNvSpPr>
          <p:nvPr userDrawn="1"/>
        </p:nvSpPr>
        <p:spPr>
          <a:xfrm>
            <a:off x="6934203" y="6314017"/>
            <a:ext cx="2298595" cy="365125"/>
          </a:xfrm>
          <a:prstGeom prst="rect">
            <a:avLst/>
          </a:prstGeom>
        </p:spPr>
        <p:txBody>
          <a:bodyPr vert="horz" lIns="91440" tIns="45720" rIns="91440" bIns="45720" rtlCol="0" anchor="ctr"/>
          <a:lstStyle>
            <a:defPPr>
              <a:defRPr lang="en-US"/>
            </a:defPPr>
            <a:lvl1pPr marL="0" algn="l" defTabSz="457200" rtl="0" eaLnBrk="1" latinLnBrk="0" hangingPunct="1">
              <a:defRPr sz="13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Panorama de la Bible </a:t>
            </a:r>
            <a:endParaRPr lang="en-US" dirty="0"/>
          </a:p>
        </p:txBody>
      </p:sp>
      <p:sp>
        <p:nvSpPr>
          <p:cNvPr id="13" name="Slide Number Placeholder 4"/>
          <p:cNvSpPr txBox="1">
            <a:spLocks/>
          </p:cNvSpPr>
          <p:nvPr userDrawn="1"/>
        </p:nvSpPr>
        <p:spPr>
          <a:xfrm>
            <a:off x="8672585" y="6314018"/>
            <a:ext cx="449265"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78E4E12-DE4C-6D4D-AF29-73384963C437}" type="slidenum">
              <a:rPr lang="en-US" smtClean="0"/>
              <a:pPr/>
              <a:t>‹#›</a:t>
            </a:fld>
            <a:endParaRPr lang="en-US" dirty="0"/>
          </a:p>
        </p:txBody>
      </p:sp>
    </p:spTree>
    <p:extLst>
      <p:ext uri="{BB962C8B-B14F-4D97-AF65-F5344CB8AC3E}">
        <p14:creationId xmlns:p14="http://schemas.microsoft.com/office/powerpoint/2010/main" val="535413722"/>
      </p:ext>
    </p:extLst>
  </p:cSld>
  <p:clrMap bg1="lt1" tx1="dk1" bg2="lt2" tx2="dk2" accent1="accent1" accent2="accent2" accent3="accent3" accent4="accent4" accent5="accent5" accent6="accent6" hlink="hlink" folHlink="folHlink"/>
  <p:sldLayoutIdLst>
    <p:sldLayoutId id="2147483676" r:id="rId1"/>
    <p:sldLayoutId id="2147483683" r:id="rId2"/>
    <p:sldLayoutId id="2147483692" r:id="rId3"/>
    <p:sldLayoutId id="2147483693" r:id="rId4"/>
    <p:sldLayoutId id="2147483682" r:id="rId5"/>
    <p:sldLayoutId id="2147483687" r:id="rId6"/>
    <p:sldLayoutId id="2147483685" r:id="rId7"/>
    <p:sldLayoutId id="2147483677" r:id="rId8"/>
    <p:sldLayoutId id="2147483689" r:id="rId9"/>
    <p:sldLayoutId id="2147483695" r:id="rId10"/>
    <p:sldLayoutId id="2147483690" r:id="rId11"/>
    <p:sldLayoutId id="2147483674" r:id="rId12"/>
    <p:sldLayoutId id="2147483691" r:id="rId13"/>
    <p:sldLayoutId id="2147483694" r:id="rId14"/>
    <p:sldLayoutId id="2147483686" r:id="rId15"/>
    <p:sldLayoutId id="2147483684" r:id="rId16"/>
    <p:sldLayoutId id="2147483696" r:id="rId17"/>
    <p:sldLayoutId id="2147483698" r:id="rId18"/>
    <p:sldLayoutId id="2147483702" r:id="rId19"/>
    <p:sldLayoutId id="2147483703" r:id="rId20"/>
    <p:sldLayoutId id="2147483704" r:id="rId21"/>
    <p:sldLayoutId id="2147483705" r:id="rId22"/>
    <p:sldLayoutId id="2147483706" r:id="rId23"/>
  </p:sldLayoutIdLst>
  <p:timing>
    <p:tnLst>
      <p:par>
        <p:cTn xmlns:p14="http://schemas.microsoft.com/office/powerpoint/2010/main" id="1" dur="indefinite" restart="never" nodeType="tmRoot"/>
      </p:par>
    </p:tnLst>
  </p:timing>
  <p:hf hdr="0" dt="0"/>
  <p:txStyles>
    <p:titleStyle>
      <a:lvl1pPr algn="l" defTabSz="4572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mailto:info@panorama-bible.c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5"/>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0" y="2570163"/>
            <a:ext cx="9144000" cy="4287837"/>
          </a:xfrm>
        </p:spPr>
      </p:pic>
      <p:pic>
        <p:nvPicPr>
          <p:cNvPr id="17" name="Picture 16" descr="bandeble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7227"/>
            <a:ext cx="9144000" cy="2819572"/>
          </a:xfrm>
          <a:prstGeom prst="rect">
            <a:avLst/>
          </a:prstGeom>
        </p:spPr>
      </p:pic>
      <p:sp>
        <p:nvSpPr>
          <p:cNvPr id="9" name="Titre 1"/>
          <p:cNvSpPr txBox="1">
            <a:spLocks/>
          </p:cNvSpPr>
          <p:nvPr/>
        </p:nvSpPr>
        <p:spPr>
          <a:xfrm>
            <a:off x="873801" y="1671169"/>
            <a:ext cx="9172177" cy="2226294"/>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r>
              <a:rPr lang="fr-FR" sz="4800" b="0" cap="none" dirty="0" smtClean="0">
                <a:latin typeface="Cambria"/>
                <a:cs typeface="Cambria"/>
              </a:rPr>
              <a:t>La vie au temps de Néhémie </a:t>
            </a:r>
          </a:p>
          <a:p>
            <a:r>
              <a:rPr lang="fr-FR" sz="4800" b="0" cap="none" dirty="0" smtClean="0">
                <a:latin typeface="Cambria"/>
                <a:cs typeface="Cambria"/>
              </a:rPr>
              <a:t>et d’</a:t>
            </a:r>
            <a:r>
              <a:rPr lang="fr-FR" sz="4800" b="0" cap="none" spc="300" dirty="0">
                <a:latin typeface="Cambria"/>
                <a:cs typeface="Cambria"/>
              </a:rPr>
              <a:t>a</a:t>
            </a:r>
            <a:r>
              <a:rPr lang="fr-FR" sz="4800" b="0" cap="none" spc="300" dirty="0" smtClean="0">
                <a:latin typeface="Cambria"/>
                <a:cs typeface="Cambria"/>
              </a:rPr>
              <a:t>ujourd’hui</a:t>
            </a:r>
            <a:endParaRPr lang="fr-CH" sz="4800" b="0" cap="none" spc="300" dirty="0">
              <a:latin typeface="Cambria"/>
              <a:cs typeface="Cambria"/>
            </a:endParaRPr>
          </a:p>
        </p:txBody>
      </p:sp>
      <p:pic>
        <p:nvPicPr>
          <p:cNvPr id="19" name="Picture 18" descr="bandefoot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8398" y="6353158"/>
            <a:ext cx="4071697" cy="331359"/>
          </a:xfrm>
          <a:prstGeom prst="rect">
            <a:avLst/>
          </a:prstGeom>
        </p:spPr>
      </p:pic>
      <p:sp>
        <p:nvSpPr>
          <p:cNvPr id="11" name="Footer Placeholder 1"/>
          <p:cNvSpPr txBox="1">
            <a:spLocks/>
          </p:cNvSpPr>
          <p:nvPr/>
        </p:nvSpPr>
        <p:spPr>
          <a:xfrm>
            <a:off x="6934203" y="6314017"/>
            <a:ext cx="2298595" cy="365125"/>
          </a:xfrm>
          <a:prstGeom prst="rect">
            <a:avLst/>
          </a:prstGeom>
        </p:spPr>
        <p:txBody>
          <a:bodyPr vert="horz" lIns="91440" tIns="45720" rIns="91440" bIns="45720" rtlCol="0" anchor="ctr"/>
          <a:lstStyle>
            <a:defPPr>
              <a:defRPr lang="en-US"/>
            </a:defPPr>
            <a:lvl1pPr marL="0" algn="l" defTabSz="457200" rtl="0" eaLnBrk="1" latinLnBrk="0" hangingPunct="1">
              <a:defRPr sz="13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D Gern          2. 2015</a:t>
            </a:r>
            <a:endParaRPr lang="en-US" dirty="0"/>
          </a:p>
        </p:txBody>
      </p:sp>
      <p:sp>
        <p:nvSpPr>
          <p:cNvPr id="12" name="Slide Number Placeholder 4"/>
          <p:cNvSpPr txBox="1">
            <a:spLocks/>
          </p:cNvSpPr>
          <p:nvPr/>
        </p:nvSpPr>
        <p:spPr>
          <a:xfrm>
            <a:off x="8672585" y="6314018"/>
            <a:ext cx="449265"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16" name="Picture 15" descr="titre_panorama.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6860" y="-191545"/>
            <a:ext cx="6979520" cy="1903505"/>
          </a:xfrm>
          <a:prstGeom prst="rect">
            <a:avLst/>
          </a:prstGeom>
        </p:spPr>
      </p:pic>
    </p:spTree>
    <p:extLst>
      <p:ext uri="{BB962C8B-B14F-4D97-AF65-F5344CB8AC3E}">
        <p14:creationId xmlns:p14="http://schemas.microsoft.com/office/powerpoint/2010/main" val="1703443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Le retour a </a:t>
            </a:r>
            <a:r>
              <a:rPr lang="fr-CH" dirty="0"/>
              <a:t>lieu en 3 étapes</a:t>
            </a:r>
            <a:r>
              <a:rPr lang="fr-CH" dirty="0" smtClean="0"/>
              <a:t>:</a:t>
            </a:r>
            <a:endParaRPr lang="fr-FR" dirty="0"/>
          </a:p>
        </p:txBody>
      </p:sp>
      <p:sp>
        <p:nvSpPr>
          <p:cNvPr id="5" name="Text Box 54"/>
          <p:cNvSpPr txBox="1">
            <a:spLocks noChangeArrowheads="1"/>
          </p:cNvSpPr>
          <p:nvPr/>
        </p:nvSpPr>
        <p:spPr bwMode="auto">
          <a:xfrm>
            <a:off x="429657" y="2257082"/>
            <a:ext cx="8371162" cy="504825"/>
          </a:xfrm>
          <a:prstGeom prst="rect">
            <a:avLst/>
          </a:prstGeom>
          <a:solidFill>
            <a:srgbClr val="BFBFBF"/>
          </a:solidFill>
          <a:ln w="9525">
            <a:solidFill>
              <a:srgbClr val="000000"/>
            </a:solidFill>
            <a:miter lim="800000"/>
            <a:headEnd/>
            <a:tailEnd/>
          </a:ln>
          <a:effectLst/>
        </p:spPr>
        <p:txBody>
          <a:bodyPr/>
          <a:lstStyle/>
          <a:p>
            <a:pPr>
              <a:defRPr/>
            </a:pPr>
            <a:r>
              <a:rPr lang="fr-FR" sz="1600" dirty="0" smtClean="0">
                <a:solidFill>
                  <a:schemeClr val="bg1"/>
                </a:solidFill>
                <a:latin typeface="+mj-lt"/>
                <a:ea typeface="+mn-ea"/>
                <a:cs typeface="+mn-cs"/>
              </a:rPr>
              <a:t>Déportation de l’élite Juive (Daniel,…)</a:t>
            </a:r>
            <a:endParaRPr lang="fr-FR" sz="1600" dirty="0">
              <a:solidFill>
                <a:schemeClr val="bg1"/>
              </a:solidFill>
              <a:latin typeface="+mj-lt"/>
              <a:ea typeface="+mn-ea"/>
              <a:cs typeface="+mn-cs"/>
            </a:endParaRPr>
          </a:p>
        </p:txBody>
      </p:sp>
      <p:sp>
        <p:nvSpPr>
          <p:cNvPr id="6" name="Text Box 54"/>
          <p:cNvSpPr txBox="1">
            <a:spLocks noChangeArrowheads="1"/>
          </p:cNvSpPr>
          <p:nvPr/>
        </p:nvSpPr>
        <p:spPr bwMode="auto">
          <a:xfrm>
            <a:off x="856771" y="2845148"/>
            <a:ext cx="7944048" cy="504825"/>
          </a:xfrm>
          <a:prstGeom prst="rect">
            <a:avLst/>
          </a:prstGeom>
          <a:solidFill>
            <a:srgbClr val="BFBFBF"/>
          </a:solidFill>
          <a:ln w="9525">
            <a:solidFill>
              <a:srgbClr val="000000"/>
            </a:solidFill>
            <a:miter lim="800000"/>
            <a:headEnd/>
            <a:tailEnd/>
          </a:ln>
          <a:effectLst/>
        </p:spPr>
        <p:txBody>
          <a:bodyPr/>
          <a:lstStyle/>
          <a:p>
            <a:pPr>
              <a:defRPr/>
            </a:pPr>
            <a:r>
              <a:rPr lang="fr-FR" sz="1600" dirty="0" smtClean="0">
                <a:solidFill>
                  <a:schemeClr val="bg1"/>
                </a:solidFill>
                <a:latin typeface="+mj-lt"/>
                <a:ea typeface="+mn-ea"/>
                <a:cs typeface="+mn-cs"/>
              </a:rPr>
              <a:t>Déportation de milliers de Juifs (dont </a:t>
            </a:r>
            <a:r>
              <a:rPr lang="fr-FR" sz="1600" dirty="0" err="1" smtClean="0">
                <a:solidFill>
                  <a:schemeClr val="bg1"/>
                </a:solidFill>
                <a:latin typeface="+mj-lt"/>
                <a:ea typeface="+mn-ea"/>
                <a:cs typeface="+mn-cs"/>
              </a:rPr>
              <a:t>Ezechiel</a:t>
            </a:r>
            <a:r>
              <a:rPr lang="fr-FR" sz="1600" dirty="0" smtClean="0">
                <a:solidFill>
                  <a:schemeClr val="bg1"/>
                </a:solidFill>
                <a:latin typeface="+mj-lt"/>
                <a:ea typeface="+mn-ea"/>
                <a:cs typeface="+mn-cs"/>
              </a:rPr>
              <a:t>)</a:t>
            </a:r>
            <a:endParaRPr lang="fr-FR" sz="1600" dirty="0">
              <a:solidFill>
                <a:schemeClr val="bg1"/>
              </a:solidFill>
              <a:latin typeface="+mj-lt"/>
              <a:ea typeface="+mn-ea"/>
              <a:cs typeface="+mn-cs"/>
            </a:endParaRPr>
          </a:p>
        </p:txBody>
      </p:sp>
      <p:sp>
        <p:nvSpPr>
          <p:cNvPr id="7" name="Text Box 13"/>
          <p:cNvSpPr txBox="1">
            <a:spLocks noChangeArrowheads="1"/>
          </p:cNvSpPr>
          <p:nvPr/>
        </p:nvSpPr>
        <p:spPr bwMode="auto">
          <a:xfrm>
            <a:off x="289458" y="3090900"/>
            <a:ext cx="10150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600" dirty="0" smtClean="0">
                <a:solidFill>
                  <a:srgbClr val="4D4D4D"/>
                </a:solidFill>
                <a:latin typeface="+mj-lt"/>
              </a:rPr>
              <a:t>8 ans</a:t>
            </a:r>
            <a:endParaRPr lang="fr-FR" sz="1600" dirty="0">
              <a:solidFill>
                <a:srgbClr val="4D4D4D"/>
              </a:solidFill>
              <a:latin typeface="+mj-lt"/>
            </a:endParaRPr>
          </a:p>
        </p:txBody>
      </p:sp>
      <p:sp>
        <p:nvSpPr>
          <p:cNvPr id="8" name="Line 83"/>
          <p:cNvSpPr>
            <a:spLocks noChangeShapeType="1"/>
          </p:cNvSpPr>
          <p:nvPr/>
        </p:nvSpPr>
        <p:spPr bwMode="auto">
          <a:xfrm flipH="1" flipV="1">
            <a:off x="450529" y="3085908"/>
            <a:ext cx="406242" cy="4991"/>
          </a:xfrm>
          <a:prstGeom prst="line">
            <a:avLst/>
          </a:prstGeom>
          <a:noFill/>
          <a:ln w="25400">
            <a:solidFill>
              <a:schemeClr val="bg1">
                <a:lumMod val="50000"/>
              </a:schemeClr>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9" name="Text Box 54"/>
          <p:cNvSpPr txBox="1">
            <a:spLocks noChangeArrowheads="1"/>
          </p:cNvSpPr>
          <p:nvPr/>
        </p:nvSpPr>
        <p:spPr bwMode="auto">
          <a:xfrm>
            <a:off x="1356763" y="3427083"/>
            <a:ext cx="7444056" cy="504825"/>
          </a:xfrm>
          <a:prstGeom prst="rect">
            <a:avLst/>
          </a:prstGeom>
          <a:solidFill>
            <a:srgbClr val="BFBFBF"/>
          </a:solidFill>
          <a:ln w="9525">
            <a:solidFill>
              <a:srgbClr val="000000"/>
            </a:solidFill>
            <a:miter lim="800000"/>
            <a:headEnd/>
            <a:tailEnd/>
          </a:ln>
          <a:effectLst/>
        </p:spPr>
        <p:txBody>
          <a:bodyPr/>
          <a:lstStyle/>
          <a:p>
            <a:pPr>
              <a:defRPr/>
            </a:pPr>
            <a:r>
              <a:rPr lang="fr-FR" sz="1600" dirty="0" smtClean="0">
                <a:solidFill>
                  <a:schemeClr val="bg1"/>
                </a:solidFill>
                <a:latin typeface="+mj-lt"/>
                <a:ea typeface="+mn-ea"/>
                <a:cs typeface="+mn-cs"/>
              </a:rPr>
              <a:t>Déportation du reste des Juifs</a:t>
            </a:r>
            <a:endParaRPr lang="fr-FR" sz="1600" dirty="0">
              <a:solidFill>
                <a:schemeClr val="bg1"/>
              </a:solidFill>
              <a:latin typeface="+mj-lt"/>
              <a:ea typeface="+mn-ea"/>
              <a:cs typeface="+mn-cs"/>
            </a:endParaRPr>
          </a:p>
        </p:txBody>
      </p:sp>
      <p:sp>
        <p:nvSpPr>
          <p:cNvPr id="10" name="Text Box 13"/>
          <p:cNvSpPr txBox="1">
            <a:spLocks noChangeArrowheads="1"/>
          </p:cNvSpPr>
          <p:nvPr/>
        </p:nvSpPr>
        <p:spPr bwMode="auto">
          <a:xfrm>
            <a:off x="2133631" y="4521323"/>
            <a:ext cx="16843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600" dirty="0" smtClean="0">
                <a:solidFill>
                  <a:srgbClr val="4D4D4D"/>
                </a:solidFill>
                <a:latin typeface="+mj-lt"/>
              </a:rPr>
              <a:t>70 ans</a:t>
            </a:r>
            <a:endParaRPr lang="fr-FR" sz="1600" dirty="0">
              <a:solidFill>
                <a:srgbClr val="4D4D4D"/>
              </a:solidFill>
              <a:latin typeface="+mj-lt"/>
            </a:endParaRPr>
          </a:p>
        </p:txBody>
      </p:sp>
      <p:sp>
        <p:nvSpPr>
          <p:cNvPr id="11" name="Line 83"/>
          <p:cNvSpPr>
            <a:spLocks noChangeShapeType="1"/>
          </p:cNvSpPr>
          <p:nvPr/>
        </p:nvSpPr>
        <p:spPr bwMode="auto">
          <a:xfrm flipH="1">
            <a:off x="505351" y="4384007"/>
            <a:ext cx="3058136" cy="0"/>
          </a:xfrm>
          <a:prstGeom prst="line">
            <a:avLst/>
          </a:prstGeom>
          <a:noFill/>
          <a:ln w="25400">
            <a:solidFill>
              <a:schemeClr val="bg1">
                <a:lumMod val="50000"/>
              </a:schemeClr>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12" name="Text Box 13"/>
          <p:cNvSpPr txBox="1">
            <a:spLocks noChangeArrowheads="1"/>
          </p:cNvSpPr>
          <p:nvPr/>
        </p:nvSpPr>
        <p:spPr bwMode="auto">
          <a:xfrm>
            <a:off x="157223" y="1686450"/>
            <a:ext cx="12081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600" dirty="0" smtClean="0">
                <a:solidFill>
                  <a:srgbClr val="4D4D4D"/>
                </a:solidFill>
                <a:latin typeface="+mj-lt"/>
              </a:rPr>
              <a:t>605 av JC</a:t>
            </a:r>
            <a:endParaRPr lang="fr-FR" sz="1600" dirty="0">
              <a:solidFill>
                <a:srgbClr val="4D4D4D"/>
              </a:solidFill>
              <a:latin typeface="+mj-lt"/>
            </a:endParaRPr>
          </a:p>
        </p:txBody>
      </p:sp>
      <p:sp>
        <p:nvSpPr>
          <p:cNvPr id="13" name="Line 83"/>
          <p:cNvSpPr>
            <a:spLocks noChangeShapeType="1"/>
          </p:cNvSpPr>
          <p:nvPr/>
        </p:nvSpPr>
        <p:spPr bwMode="auto">
          <a:xfrm flipH="1">
            <a:off x="429657" y="1973694"/>
            <a:ext cx="0" cy="294447"/>
          </a:xfrm>
          <a:prstGeom prst="line">
            <a:avLst/>
          </a:prstGeom>
          <a:noFill/>
          <a:ln w="25400">
            <a:solidFill>
              <a:schemeClr val="bg1">
                <a:lumMod val="50000"/>
              </a:schemeClr>
            </a:solidFill>
            <a:round/>
            <a:headEnd type="none"/>
            <a:tailEnd type="non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14" name="Text Box 54"/>
          <p:cNvSpPr txBox="1">
            <a:spLocks noChangeArrowheads="1"/>
          </p:cNvSpPr>
          <p:nvPr/>
        </p:nvSpPr>
        <p:spPr bwMode="auto">
          <a:xfrm>
            <a:off x="3583021" y="4320317"/>
            <a:ext cx="5217798" cy="504825"/>
          </a:xfrm>
          <a:prstGeom prst="rect">
            <a:avLst/>
          </a:prstGeom>
          <a:solidFill>
            <a:srgbClr val="3599D9"/>
          </a:solidFill>
          <a:ln w="9525">
            <a:solidFill>
              <a:srgbClr val="000000"/>
            </a:solidFill>
            <a:miter lim="800000"/>
            <a:headEnd/>
            <a:tailEnd/>
          </a:ln>
          <a:effectLst/>
        </p:spPr>
        <p:txBody>
          <a:bodyPr/>
          <a:lstStyle/>
          <a:p>
            <a:pPr>
              <a:defRPr/>
            </a:pPr>
            <a:r>
              <a:rPr lang="fr-FR" sz="1600" dirty="0" smtClean="0">
                <a:solidFill>
                  <a:schemeClr val="bg1"/>
                </a:solidFill>
                <a:latin typeface="+mj-lt"/>
                <a:ea typeface="+mn-ea"/>
                <a:cs typeface="+mn-cs"/>
              </a:rPr>
              <a:t>1</a:t>
            </a:r>
            <a:r>
              <a:rPr lang="fr-FR" sz="1600" baseline="30000" dirty="0" smtClean="0">
                <a:solidFill>
                  <a:schemeClr val="bg1"/>
                </a:solidFill>
                <a:latin typeface="+mj-lt"/>
                <a:ea typeface="+mn-ea"/>
                <a:cs typeface="+mn-cs"/>
              </a:rPr>
              <a:t>er</a:t>
            </a:r>
            <a:r>
              <a:rPr lang="fr-FR" sz="1600" dirty="0" smtClean="0">
                <a:solidFill>
                  <a:schemeClr val="bg1"/>
                </a:solidFill>
                <a:latin typeface="+mj-lt"/>
                <a:ea typeface="+mn-ea"/>
                <a:cs typeface="+mn-cs"/>
              </a:rPr>
              <a:t> retour:</a:t>
            </a:r>
            <a:endParaRPr lang="fr-FR" sz="1600" dirty="0">
              <a:solidFill>
                <a:schemeClr val="bg1"/>
              </a:solidFill>
              <a:latin typeface="+mj-lt"/>
              <a:ea typeface="+mn-ea"/>
              <a:cs typeface="+mn-cs"/>
            </a:endParaRPr>
          </a:p>
        </p:txBody>
      </p:sp>
      <p:sp>
        <p:nvSpPr>
          <p:cNvPr id="15" name="Text Box 54"/>
          <p:cNvSpPr txBox="1">
            <a:spLocks noChangeArrowheads="1"/>
          </p:cNvSpPr>
          <p:nvPr/>
        </p:nvSpPr>
        <p:spPr bwMode="auto">
          <a:xfrm>
            <a:off x="7159084" y="4975914"/>
            <a:ext cx="1641735" cy="504825"/>
          </a:xfrm>
          <a:prstGeom prst="rect">
            <a:avLst/>
          </a:prstGeom>
          <a:solidFill>
            <a:srgbClr val="3599D9"/>
          </a:solidFill>
          <a:ln w="9525">
            <a:solidFill>
              <a:srgbClr val="000000"/>
            </a:solidFill>
            <a:miter lim="800000"/>
            <a:headEnd/>
            <a:tailEnd/>
          </a:ln>
          <a:effectLst/>
        </p:spPr>
        <p:txBody>
          <a:bodyPr/>
          <a:lstStyle/>
          <a:p>
            <a:pPr>
              <a:defRPr/>
            </a:pPr>
            <a:r>
              <a:rPr lang="fr-FR" sz="1600" dirty="0" smtClean="0">
                <a:solidFill>
                  <a:schemeClr val="bg1"/>
                </a:solidFill>
                <a:latin typeface="+mj-lt"/>
              </a:rPr>
              <a:t>2</a:t>
            </a:r>
            <a:r>
              <a:rPr lang="fr-FR" sz="1600" baseline="30000" dirty="0" smtClean="0">
                <a:solidFill>
                  <a:schemeClr val="bg1"/>
                </a:solidFill>
                <a:latin typeface="+mj-lt"/>
              </a:rPr>
              <a:t>ème</a:t>
            </a:r>
            <a:r>
              <a:rPr lang="fr-FR" sz="1600" dirty="0" smtClean="0">
                <a:solidFill>
                  <a:schemeClr val="bg1"/>
                </a:solidFill>
                <a:latin typeface="+mj-lt"/>
              </a:rPr>
              <a:t> retour</a:t>
            </a:r>
            <a:endParaRPr lang="fr-FR" sz="1600" dirty="0">
              <a:solidFill>
                <a:schemeClr val="bg1"/>
              </a:solidFill>
              <a:latin typeface="+mj-lt"/>
            </a:endParaRPr>
          </a:p>
        </p:txBody>
      </p:sp>
      <p:sp>
        <p:nvSpPr>
          <p:cNvPr id="16" name="Text Box 54"/>
          <p:cNvSpPr txBox="1">
            <a:spLocks noChangeArrowheads="1"/>
          </p:cNvSpPr>
          <p:nvPr/>
        </p:nvSpPr>
        <p:spPr bwMode="auto">
          <a:xfrm>
            <a:off x="7812297" y="5534045"/>
            <a:ext cx="988522" cy="504825"/>
          </a:xfrm>
          <a:prstGeom prst="rect">
            <a:avLst/>
          </a:prstGeom>
          <a:solidFill>
            <a:srgbClr val="3599D9"/>
          </a:solidFill>
          <a:ln w="9525">
            <a:solidFill>
              <a:srgbClr val="000000"/>
            </a:solidFill>
            <a:miter lim="800000"/>
            <a:headEnd/>
            <a:tailEnd/>
          </a:ln>
          <a:effectLst/>
        </p:spPr>
        <p:txBody>
          <a:bodyPr/>
          <a:lstStyle/>
          <a:p>
            <a:pPr>
              <a:defRPr/>
            </a:pPr>
            <a:r>
              <a:rPr lang="fr-FR" sz="1600" dirty="0">
                <a:solidFill>
                  <a:schemeClr val="bg1"/>
                </a:solidFill>
                <a:latin typeface="+mj-lt"/>
              </a:rPr>
              <a:t>3</a:t>
            </a:r>
            <a:r>
              <a:rPr lang="fr-FR" sz="1600" baseline="30000" dirty="0" smtClean="0">
                <a:solidFill>
                  <a:schemeClr val="bg1"/>
                </a:solidFill>
                <a:latin typeface="+mj-lt"/>
              </a:rPr>
              <a:t>ème</a:t>
            </a:r>
            <a:r>
              <a:rPr lang="fr-FR" sz="1600" dirty="0" smtClean="0">
                <a:solidFill>
                  <a:schemeClr val="bg1"/>
                </a:solidFill>
                <a:latin typeface="+mj-lt"/>
              </a:rPr>
              <a:t> retour</a:t>
            </a:r>
            <a:endParaRPr lang="fr-FR" sz="1600" dirty="0">
              <a:solidFill>
                <a:schemeClr val="bg1"/>
              </a:solidFill>
              <a:latin typeface="+mj-lt"/>
            </a:endParaRPr>
          </a:p>
        </p:txBody>
      </p:sp>
      <p:sp>
        <p:nvSpPr>
          <p:cNvPr id="17" name="Text Box 13"/>
          <p:cNvSpPr txBox="1">
            <a:spLocks noChangeArrowheads="1"/>
          </p:cNvSpPr>
          <p:nvPr/>
        </p:nvSpPr>
        <p:spPr bwMode="auto">
          <a:xfrm>
            <a:off x="662375" y="3608695"/>
            <a:ext cx="8480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600" dirty="0" smtClean="0">
                <a:solidFill>
                  <a:srgbClr val="4D4D4D"/>
                </a:solidFill>
                <a:latin typeface="+mj-lt"/>
              </a:rPr>
              <a:t>11 ans</a:t>
            </a:r>
            <a:endParaRPr lang="fr-FR" sz="1600" dirty="0">
              <a:solidFill>
                <a:srgbClr val="4D4D4D"/>
              </a:solidFill>
              <a:latin typeface="+mj-lt"/>
            </a:endParaRPr>
          </a:p>
        </p:txBody>
      </p:sp>
      <p:sp>
        <p:nvSpPr>
          <p:cNvPr id="18" name="Line 83"/>
          <p:cNvSpPr>
            <a:spLocks noChangeShapeType="1"/>
          </p:cNvSpPr>
          <p:nvPr/>
        </p:nvSpPr>
        <p:spPr bwMode="auto">
          <a:xfrm flipH="1">
            <a:off x="882875" y="3638800"/>
            <a:ext cx="498913" cy="0"/>
          </a:xfrm>
          <a:prstGeom prst="line">
            <a:avLst/>
          </a:prstGeom>
          <a:noFill/>
          <a:ln w="25400">
            <a:solidFill>
              <a:schemeClr val="bg1">
                <a:lumMod val="50000"/>
              </a:schemeClr>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19" name="Text Box 13"/>
          <p:cNvSpPr txBox="1">
            <a:spLocks noChangeArrowheads="1"/>
          </p:cNvSpPr>
          <p:nvPr/>
        </p:nvSpPr>
        <p:spPr bwMode="auto">
          <a:xfrm>
            <a:off x="3817985" y="5026000"/>
            <a:ext cx="8480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600" dirty="0" smtClean="0">
                <a:solidFill>
                  <a:srgbClr val="4D4D4D"/>
                </a:solidFill>
                <a:latin typeface="+mj-lt"/>
              </a:rPr>
              <a:t>78 ans</a:t>
            </a:r>
            <a:endParaRPr lang="fr-FR" sz="1600" dirty="0">
              <a:solidFill>
                <a:srgbClr val="4D4D4D"/>
              </a:solidFill>
              <a:latin typeface="+mj-lt"/>
            </a:endParaRPr>
          </a:p>
        </p:txBody>
      </p:sp>
      <p:sp>
        <p:nvSpPr>
          <p:cNvPr id="20" name="Line 83"/>
          <p:cNvSpPr>
            <a:spLocks noChangeShapeType="1"/>
          </p:cNvSpPr>
          <p:nvPr/>
        </p:nvSpPr>
        <p:spPr bwMode="auto">
          <a:xfrm flipH="1" flipV="1">
            <a:off x="3583020" y="5026000"/>
            <a:ext cx="3576064" cy="0"/>
          </a:xfrm>
          <a:prstGeom prst="line">
            <a:avLst/>
          </a:prstGeom>
          <a:noFill/>
          <a:ln w="25400">
            <a:solidFill>
              <a:schemeClr val="bg1">
                <a:lumMod val="50000"/>
              </a:schemeClr>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23" name="Text Box 13"/>
          <p:cNvSpPr txBox="1">
            <a:spLocks noChangeArrowheads="1"/>
          </p:cNvSpPr>
          <p:nvPr/>
        </p:nvSpPr>
        <p:spPr bwMode="auto">
          <a:xfrm>
            <a:off x="7043220" y="5728127"/>
            <a:ext cx="9230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600" dirty="0" smtClean="0">
                <a:solidFill>
                  <a:srgbClr val="4D4D4D"/>
                </a:solidFill>
                <a:latin typeface="+mj-lt"/>
              </a:rPr>
              <a:t>13 ans</a:t>
            </a:r>
            <a:endParaRPr lang="fr-FR" sz="1600" dirty="0">
              <a:solidFill>
                <a:srgbClr val="4D4D4D"/>
              </a:solidFill>
              <a:latin typeface="+mj-lt"/>
            </a:endParaRPr>
          </a:p>
        </p:txBody>
      </p:sp>
      <p:sp>
        <p:nvSpPr>
          <p:cNvPr id="25" name="Text Box 13"/>
          <p:cNvSpPr txBox="1">
            <a:spLocks noChangeArrowheads="1"/>
          </p:cNvSpPr>
          <p:nvPr/>
        </p:nvSpPr>
        <p:spPr bwMode="auto">
          <a:xfrm>
            <a:off x="3149545" y="1660702"/>
            <a:ext cx="12081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600" dirty="0" smtClean="0">
                <a:solidFill>
                  <a:srgbClr val="4D4D4D"/>
                </a:solidFill>
                <a:latin typeface="+mj-lt"/>
              </a:rPr>
              <a:t>53</a:t>
            </a:r>
            <a:r>
              <a:rPr lang="fr-CH" sz="1600" dirty="0">
                <a:solidFill>
                  <a:srgbClr val="4D4D4D"/>
                </a:solidFill>
                <a:latin typeface="+mj-lt"/>
              </a:rPr>
              <a:t>8</a:t>
            </a:r>
            <a:r>
              <a:rPr lang="fr-CH" sz="1600" dirty="0" smtClean="0">
                <a:solidFill>
                  <a:srgbClr val="4D4D4D"/>
                </a:solidFill>
                <a:latin typeface="+mj-lt"/>
              </a:rPr>
              <a:t> av JC</a:t>
            </a:r>
            <a:endParaRPr lang="fr-FR" sz="1600" dirty="0">
              <a:solidFill>
                <a:srgbClr val="4D4D4D"/>
              </a:solidFill>
              <a:latin typeface="+mj-lt"/>
            </a:endParaRPr>
          </a:p>
        </p:txBody>
      </p:sp>
      <p:sp>
        <p:nvSpPr>
          <p:cNvPr id="26" name="Line 83"/>
          <p:cNvSpPr>
            <a:spLocks noChangeShapeType="1"/>
          </p:cNvSpPr>
          <p:nvPr/>
        </p:nvSpPr>
        <p:spPr bwMode="auto">
          <a:xfrm flipH="1">
            <a:off x="3596844" y="1972081"/>
            <a:ext cx="0" cy="294447"/>
          </a:xfrm>
          <a:prstGeom prst="line">
            <a:avLst/>
          </a:prstGeom>
          <a:noFill/>
          <a:ln w="25400">
            <a:solidFill>
              <a:schemeClr val="bg1">
                <a:lumMod val="50000"/>
              </a:schemeClr>
            </a:solidFill>
            <a:round/>
            <a:headEnd type="none"/>
            <a:tailEnd type="non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27" name="Text Box 13"/>
          <p:cNvSpPr txBox="1">
            <a:spLocks noChangeArrowheads="1"/>
          </p:cNvSpPr>
          <p:nvPr/>
        </p:nvSpPr>
        <p:spPr bwMode="auto">
          <a:xfrm>
            <a:off x="1143474" y="1689408"/>
            <a:ext cx="12081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600" dirty="0" smtClean="0">
                <a:solidFill>
                  <a:srgbClr val="4D4D4D"/>
                </a:solidFill>
                <a:latin typeface="+mj-lt"/>
              </a:rPr>
              <a:t>586 av JC</a:t>
            </a:r>
            <a:endParaRPr lang="fr-FR" sz="1600" dirty="0">
              <a:solidFill>
                <a:srgbClr val="4D4D4D"/>
              </a:solidFill>
              <a:latin typeface="+mj-lt"/>
            </a:endParaRPr>
          </a:p>
        </p:txBody>
      </p:sp>
      <p:sp>
        <p:nvSpPr>
          <p:cNvPr id="28" name="Line 83"/>
          <p:cNvSpPr>
            <a:spLocks noChangeShapeType="1"/>
          </p:cNvSpPr>
          <p:nvPr/>
        </p:nvSpPr>
        <p:spPr bwMode="auto">
          <a:xfrm flipH="1">
            <a:off x="1381788" y="1962635"/>
            <a:ext cx="0" cy="294447"/>
          </a:xfrm>
          <a:prstGeom prst="line">
            <a:avLst/>
          </a:prstGeom>
          <a:noFill/>
          <a:ln w="25400">
            <a:solidFill>
              <a:schemeClr val="bg1">
                <a:lumMod val="50000"/>
              </a:schemeClr>
            </a:solidFill>
            <a:round/>
            <a:headEnd type="none"/>
            <a:tailEnd type="non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99" name="Line 83"/>
          <p:cNvSpPr>
            <a:spLocks noChangeShapeType="1"/>
          </p:cNvSpPr>
          <p:nvPr/>
        </p:nvSpPr>
        <p:spPr bwMode="auto">
          <a:xfrm flipH="1">
            <a:off x="7261435" y="5663987"/>
            <a:ext cx="550862" cy="0"/>
          </a:xfrm>
          <a:prstGeom prst="line">
            <a:avLst/>
          </a:prstGeom>
          <a:noFill/>
          <a:ln w="25400">
            <a:solidFill>
              <a:schemeClr val="bg1">
                <a:lumMod val="50000"/>
              </a:schemeClr>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Tree>
    <p:extLst>
      <p:ext uri="{BB962C8B-B14F-4D97-AF65-F5344CB8AC3E}">
        <p14:creationId xmlns:p14="http://schemas.microsoft.com/office/powerpoint/2010/main" val="437040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1" grpId="0" animBg="1"/>
      <p:bldP spid="12" grpId="0"/>
      <p:bldP spid="13" grpId="0" animBg="1"/>
      <p:bldP spid="17" grpId="0"/>
      <p:bldP spid="18" grpId="0" animBg="1"/>
      <p:bldP spid="19" grpId="0"/>
      <p:bldP spid="20" grpId="0" animBg="1"/>
      <p:bldP spid="23" grpId="0"/>
      <p:bldP spid="25" grpId="0"/>
      <p:bldP spid="26" grpId="0" animBg="1"/>
      <p:bldP spid="27" grpId="0"/>
      <p:bldP spid="28" grpId="0" animBg="1"/>
      <p:bldP spid="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Nous nous trouvons entre 600 et 450 av JC.</a:t>
            </a:r>
          </a:p>
          <a:p>
            <a:r>
              <a:rPr lang="fr-FR" dirty="0" smtClean="0"/>
              <a:t>Les milliers de Juifs déportés se trouvent </a:t>
            </a:r>
          </a:p>
          <a:p>
            <a:pPr lvl="1"/>
            <a:r>
              <a:rPr lang="fr-FR" dirty="0" smtClean="0"/>
              <a:t>à Babylone</a:t>
            </a:r>
          </a:p>
          <a:p>
            <a:pPr lvl="1"/>
            <a:r>
              <a:rPr lang="fr-FR" dirty="0" smtClean="0"/>
              <a:t>et dans les villes et villages de l’empire Babylonien.</a:t>
            </a:r>
          </a:p>
          <a:p>
            <a:r>
              <a:rPr lang="fr-FR" dirty="0" smtClean="0"/>
              <a:t>Durant cette période, plusieurs rois règnent depuis Babylone sur l’empire. </a:t>
            </a:r>
          </a:p>
          <a:p>
            <a:r>
              <a:rPr lang="fr-FR" dirty="0" smtClean="0"/>
              <a:t>Celui-ci va être conquis par l’empire Médo-Perse en 539 av JC.</a:t>
            </a:r>
          </a:p>
        </p:txBody>
      </p:sp>
      <p:sp>
        <p:nvSpPr>
          <p:cNvPr id="3" name="Titre 2"/>
          <p:cNvSpPr>
            <a:spLocks noGrp="1"/>
          </p:cNvSpPr>
          <p:nvPr>
            <p:ph type="title"/>
          </p:nvPr>
        </p:nvSpPr>
        <p:spPr/>
        <p:txBody>
          <a:bodyPr/>
          <a:lstStyle/>
          <a:p>
            <a:r>
              <a:rPr lang="fr-CH" dirty="0"/>
              <a:t>Succession de rois à </a:t>
            </a:r>
            <a:r>
              <a:rPr lang="fr-CH" dirty="0" smtClean="0"/>
              <a:t>Babylone</a:t>
            </a:r>
            <a:endParaRPr lang="fr-FR" dirty="0"/>
          </a:p>
        </p:txBody>
      </p:sp>
    </p:spTree>
    <p:extLst>
      <p:ext uri="{BB962C8B-B14F-4D97-AF65-F5344CB8AC3E}">
        <p14:creationId xmlns:p14="http://schemas.microsoft.com/office/powerpoint/2010/main" val="48325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373188" y="2170113"/>
            <a:ext cx="1744662" cy="504825"/>
          </a:xfrm>
          <a:prstGeom prst="rect">
            <a:avLst/>
          </a:prstGeom>
          <a:solidFill>
            <a:srgbClr val="3599D9"/>
          </a:solidFill>
          <a:ln w="9525">
            <a:solidFill>
              <a:srgbClr val="000000"/>
            </a:solidFill>
            <a:miter lim="800000"/>
            <a:headEnd/>
            <a:tailEnd/>
          </a:ln>
          <a:effectLst/>
        </p:spPr>
        <p:txBody>
          <a:bodyPr/>
          <a:lstStyle/>
          <a:p>
            <a:pPr>
              <a:defRPr/>
            </a:pPr>
            <a:r>
              <a:rPr lang="fr-FR" sz="1600" b="1">
                <a:solidFill>
                  <a:schemeClr val="bg1"/>
                </a:solidFill>
                <a:latin typeface="+mj-lt"/>
                <a:ea typeface="+mn-ea"/>
                <a:cs typeface="+mn-cs"/>
              </a:rPr>
              <a:t>Belshatsar</a:t>
            </a:r>
          </a:p>
        </p:txBody>
      </p:sp>
      <p:sp>
        <p:nvSpPr>
          <p:cNvPr id="6" name="Text Box 9"/>
          <p:cNvSpPr txBox="1">
            <a:spLocks noChangeArrowheads="1"/>
          </p:cNvSpPr>
          <p:nvPr/>
        </p:nvSpPr>
        <p:spPr bwMode="auto">
          <a:xfrm>
            <a:off x="247650" y="2252663"/>
            <a:ext cx="1169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a:solidFill>
                  <a:srgbClr val="5F5F5F"/>
                </a:solidFill>
                <a:latin typeface="+mj-lt"/>
              </a:rPr>
              <a:t>552 av JC</a:t>
            </a:r>
            <a:endParaRPr lang="fr-FR" sz="1600">
              <a:solidFill>
                <a:srgbClr val="5F5F5F"/>
              </a:solidFill>
              <a:latin typeface="+mj-lt"/>
            </a:endParaRPr>
          </a:p>
        </p:txBody>
      </p:sp>
      <p:sp>
        <p:nvSpPr>
          <p:cNvPr id="7" name="Text Box 11"/>
          <p:cNvSpPr txBox="1">
            <a:spLocks noChangeArrowheads="1"/>
          </p:cNvSpPr>
          <p:nvPr/>
        </p:nvSpPr>
        <p:spPr bwMode="auto">
          <a:xfrm>
            <a:off x="3117850" y="2259013"/>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a:solidFill>
                  <a:srgbClr val="5F5F5F"/>
                </a:solidFill>
                <a:latin typeface="+mj-lt"/>
              </a:rPr>
              <a:t>539</a:t>
            </a:r>
            <a:endParaRPr lang="fr-FR" sz="1600">
              <a:solidFill>
                <a:srgbClr val="5F5F5F"/>
              </a:solidFill>
              <a:latin typeface="+mj-lt"/>
            </a:endParaRPr>
          </a:p>
        </p:txBody>
      </p:sp>
      <p:sp>
        <p:nvSpPr>
          <p:cNvPr id="8" name="Text Box 14"/>
          <p:cNvSpPr txBox="1">
            <a:spLocks noChangeArrowheads="1"/>
          </p:cNvSpPr>
          <p:nvPr/>
        </p:nvSpPr>
        <p:spPr bwMode="auto">
          <a:xfrm>
            <a:off x="4437063" y="3027363"/>
            <a:ext cx="4500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800" b="1" dirty="0" smtClean="0">
                <a:solidFill>
                  <a:srgbClr val="2D8EC2"/>
                </a:solidFill>
                <a:latin typeface="+mj-lt"/>
              </a:rPr>
              <a:t>1</a:t>
            </a:r>
            <a:r>
              <a:rPr lang="fr-CH" sz="1800" b="1" baseline="30000" dirty="0" smtClean="0">
                <a:solidFill>
                  <a:srgbClr val="2D8EC2"/>
                </a:solidFill>
                <a:latin typeface="+mj-lt"/>
              </a:rPr>
              <a:t>er7hu</a:t>
            </a:r>
            <a:r>
              <a:rPr lang="fr-CH" sz="1800" b="1" dirty="0" smtClean="0">
                <a:solidFill>
                  <a:srgbClr val="2D8EC2"/>
                </a:solidFill>
                <a:latin typeface="+mj-lt"/>
              </a:rPr>
              <a:t> </a:t>
            </a:r>
            <a:r>
              <a:rPr lang="fr-CH" sz="1800" b="1" dirty="0">
                <a:solidFill>
                  <a:srgbClr val="2D8EC2"/>
                </a:solidFill>
                <a:latin typeface="+mj-lt"/>
              </a:rPr>
              <a:t>retour à Jérusalem avec Zorobabel</a:t>
            </a:r>
            <a:endParaRPr lang="fr-FR" sz="1800" b="1" dirty="0">
              <a:solidFill>
                <a:srgbClr val="2D8EC2"/>
              </a:solidFill>
              <a:latin typeface="+mj-lt"/>
            </a:endParaRPr>
          </a:p>
        </p:txBody>
      </p:sp>
      <p:sp>
        <p:nvSpPr>
          <p:cNvPr id="9" name="Line 41"/>
          <p:cNvSpPr>
            <a:spLocks noChangeShapeType="1"/>
          </p:cNvSpPr>
          <p:nvPr/>
        </p:nvSpPr>
        <p:spPr bwMode="auto">
          <a:xfrm flipH="1">
            <a:off x="3581400" y="3294063"/>
            <a:ext cx="855663" cy="0"/>
          </a:xfrm>
          <a:prstGeom prst="line">
            <a:avLst/>
          </a:prstGeom>
          <a:noFill/>
          <a:ln w="63500">
            <a:solidFill>
              <a:srgbClr val="3599D9"/>
            </a:solidFill>
            <a:round/>
            <a:headEnd/>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10" name="Text Box 48"/>
          <p:cNvSpPr txBox="1">
            <a:spLocks noChangeArrowheads="1"/>
          </p:cNvSpPr>
          <p:nvPr/>
        </p:nvSpPr>
        <p:spPr bwMode="auto">
          <a:xfrm>
            <a:off x="1373188" y="1403350"/>
            <a:ext cx="1744662" cy="504825"/>
          </a:xfrm>
          <a:prstGeom prst="rect">
            <a:avLst/>
          </a:prstGeom>
          <a:solidFill>
            <a:srgbClr val="3599D9"/>
          </a:solidFill>
          <a:ln w="9525">
            <a:solidFill>
              <a:srgbClr val="000000"/>
            </a:solidFill>
            <a:miter lim="800000"/>
            <a:headEnd/>
            <a:tailEnd/>
          </a:ln>
          <a:effectLst/>
        </p:spPr>
        <p:txBody>
          <a:bodyPr/>
          <a:lstStyle/>
          <a:p>
            <a:pPr>
              <a:defRPr/>
            </a:pPr>
            <a:r>
              <a:rPr lang="fr-FR" sz="1600" b="1">
                <a:solidFill>
                  <a:schemeClr val="bg1"/>
                </a:solidFill>
                <a:latin typeface="+mj-lt"/>
                <a:ea typeface="+mn-ea"/>
                <a:cs typeface="+mn-cs"/>
              </a:rPr>
              <a:t>Nebucadnetsar</a:t>
            </a:r>
          </a:p>
        </p:txBody>
      </p:sp>
      <p:sp>
        <p:nvSpPr>
          <p:cNvPr id="11" name="Text Box 49"/>
          <p:cNvSpPr txBox="1">
            <a:spLocks noChangeArrowheads="1"/>
          </p:cNvSpPr>
          <p:nvPr/>
        </p:nvSpPr>
        <p:spPr bwMode="auto">
          <a:xfrm>
            <a:off x="247650" y="1485900"/>
            <a:ext cx="1169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a:solidFill>
                  <a:srgbClr val="5F5F5F"/>
                </a:solidFill>
                <a:latin typeface="+mj-lt"/>
              </a:rPr>
              <a:t>605 av JC</a:t>
            </a:r>
            <a:endParaRPr lang="fr-FR" sz="1600">
              <a:solidFill>
                <a:srgbClr val="5F5F5F"/>
              </a:solidFill>
              <a:latin typeface="+mj-lt"/>
            </a:endParaRPr>
          </a:p>
        </p:txBody>
      </p:sp>
      <p:sp>
        <p:nvSpPr>
          <p:cNvPr id="12" name="Text Box 50"/>
          <p:cNvSpPr txBox="1">
            <a:spLocks noChangeArrowheads="1"/>
          </p:cNvSpPr>
          <p:nvPr/>
        </p:nvSpPr>
        <p:spPr bwMode="auto">
          <a:xfrm>
            <a:off x="3117850" y="1492250"/>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a:solidFill>
                  <a:srgbClr val="5F5F5F"/>
                </a:solidFill>
                <a:latin typeface="+mj-lt"/>
              </a:rPr>
              <a:t>562</a:t>
            </a:r>
            <a:endParaRPr lang="fr-FR" sz="1600">
              <a:solidFill>
                <a:srgbClr val="5F5F5F"/>
              </a:solidFill>
              <a:latin typeface="+mj-lt"/>
            </a:endParaRPr>
          </a:p>
        </p:txBody>
      </p:sp>
      <p:sp>
        <p:nvSpPr>
          <p:cNvPr id="13" name="Text Box 51"/>
          <p:cNvSpPr txBox="1">
            <a:spLocks noChangeArrowheads="1"/>
          </p:cNvSpPr>
          <p:nvPr/>
        </p:nvSpPr>
        <p:spPr bwMode="auto">
          <a:xfrm>
            <a:off x="1373188" y="3698875"/>
            <a:ext cx="1744662" cy="504825"/>
          </a:xfrm>
          <a:prstGeom prst="rect">
            <a:avLst/>
          </a:prstGeom>
          <a:solidFill>
            <a:srgbClr val="3599D9"/>
          </a:solidFill>
          <a:ln w="9525">
            <a:solidFill>
              <a:srgbClr val="000000"/>
            </a:solidFill>
            <a:miter lim="800000"/>
            <a:headEnd/>
            <a:tailEnd/>
          </a:ln>
          <a:effectLst/>
        </p:spPr>
        <p:txBody>
          <a:bodyPr/>
          <a:lstStyle/>
          <a:p>
            <a:pPr>
              <a:defRPr/>
            </a:pPr>
            <a:r>
              <a:rPr lang="fr-FR" sz="1600" b="1">
                <a:solidFill>
                  <a:schemeClr val="bg1"/>
                </a:solidFill>
                <a:latin typeface="+mj-lt"/>
                <a:ea typeface="+mn-ea"/>
                <a:cs typeface="+mn-cs"/>
              </a:rPr>
              <a:t>Cambyse</a:t>
            </a:r>
          </a:p>
        </p:txBody>
      </p:sp>
      <p:sp>
        <p:nvSpPr>
          <p:cNvPr id="14" name="Text Box 52"/>
          <p:cNvSpPr txBox="1">
            <a:spLocks noChangeArrowheads="1"/>
          </p:cNvSpPr>
          <p:nvPr/>
        </p:nvSpPr>
        <p:spPr bwMode="auto">
          <a:xfrm>
            <a:off x="247650" y="3827463"/>
            <a:ext cx="1169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a:solidFill>
                  <a:srgbClr val="5F5F5F"/>
                </a:solidFill>
                <a:latin typeface="+mj-lt"/>
              </a:rPr>
              <a:t>530 av JC</a:t>
            </a:r>
            <a:endParaRPr lang="fr-FR" sz="1600">
              <a:solidFill>
                <a:srgbClr val="5F5F5F"/>
              </a:solidFill>
              <a:latin typeface="+mj-lt"/>
            </a:endParaRPr>
          </a:p>
        </p:txBody>
      </p:sp>
      <p:sp>
        <p:nvSpPr>
          <p:cNvPr id="15" name="Text Box 53"/>
          <p:cNvSpPr txBox="1">
            <a:spLocks noChangeArrowheads="1"/>
          </p:cNvSpPr>
          <p:nvPr/>
        </p:nvSpPr>
        <p:spPr bwMode="auto">
          <a:xfrm>
            <a:off x="3117850" y="3833813"/>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a:solidFill>
                  <a:srgbClr val="5F5F5F"/>
                </a:solidFill>
                <a:latin typeface="+mj-lt"/>
              </a:rPr>
              <a:t>522</a:t>
            </a:r>
            <a:endParaRPr lang="fr-FR" sz="1600">
              <a:solidFill>
                <a:srgbClr val="5F5F5F"/>
              </a:solidFill>
              <a:latin typeface="+mj-lt"/>
            </a:endParaRPr>
          </a:p>
        </p:txBody>
      </p:sp>
      <p:sp>
        <p:nvSpPr>
          <p:cNvPr id="16" name="Text Box 54"/>
          <p:cNvSpPr txBox="1">
            <a:spLocks noChangeArrowheads="1"/>
          </p:cNvSpPr>
          <p:nvPr/>
        </p:nvSpPr>
        <p:spPr bwMode="auto">
          <a:xfrm>
            <a:off x="1373188" y="3159125"/>
            <a:ext cx="1744662" cy="504825"/>
          </a:xfrm>
          <a:prstGeom prst="rect">
            <a:avLst/>
          </a:prstGeom>
          <a:solidFill>
            <a:srgbClr val="3599D9"/>
          </a:solidFill>
          <a:ln w="9525">
            <a:solidFill>
              <a:srgbClr val="000000"/>
            </a:solidFill>
            <a:miter lim="800000"/>
            <a:headEnd/>
            <a:tailEnd/>
          </a:ln>
          <a:effectLst/>
        </p:spPr>
        <p:txBody>
          <a:bodyPr/>
          <a:lstStyle/>
          <a:p>
            <a:pPr>
              <a:defRPr/>
            </a:pPr>
            <a:r>
              <a:rPr lang="fr-FR" sz="1600" b="1">
                <a:solidFill>
                  <a:schemeClr val="bg1"/>
                </a:solidFill>
                <a:latin typeface="+mj-lt"/>
                <a:ea typeface="+mn-ea"/>
                <a:cs typeface="+mn-cs"/>
              </a:rPr>
              <a:t>Cyrus</a:t>
            </a:r>
          </a:p>
        </p:txBody>
      </p:sp>
      <p:sp>
        <p:nvSpPr>
          <p:cNvPr id="17" name="Text Box 55"/>
          <p:cNvSpPr txBox="1">
            <a:spLocks noChangeArrowheads="1"/>
          </p:cNvSpPr>
          <p:nvPr/>
        </p:nvSpPr>
        <p:spPr bwMode="auto">
          <a:xfrm>
            <a:off x="247650" y="3241675"/>
            <a:ext cx="1169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a:solidFill>
                  <a:srgbClr val="5F5F5F"/>
                </a:solidFill>
                <a:latin typeface="+mj-lt"/>
              </a:rPr>
              <a:t>559 av JC</a:t>
            </a:r>
            <a:endParaRPr lang="fr-FR" sz="1600">
              <a:solidFill>
                <a:srgbClr val="5F5F5F"/>
              </a:solidFill>
              <a:latin typeface="+mj-lt"/>
            </a:endParaRPr>
          </a:p>
        </p:txBody>
      </p:sp>
      <p:sp>
        <p:nvSpPr>
          <p:cNvPr id="18" name="Text Box 56"/>
          <p:cNvSpPr txBox="1">
            <a:spLocks noChangeArrowheads="1"/>
          </p:cNvSpPr>
          <p:nvPr/>
        </p:nvSpPr>
        <p:spPr bwMode="auto">
          <a:xfrm>
            <a:off x="3117850" y="3248025"/>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dirty="0">
                <a:solidFill>
                  <a:srgbClr val="5F5F5F"/>
                </a:solidFill>
                <a:latin typeface="+mj-lt"/>
              </a:rPr>
              <a:t>530</a:t>
            </a:r>
            <a:endParaRPr lang="fr-FR" sz="1600" dirty="0">
              <a:solidFill>
                <a:srgbClr val="5F5F5F"/>
              </a:solidFill>
              <a:latin typeface="+mj-lt"/>
            </a:endParaRPr>
          </a:p>
        </p:txBody>
      </p:sp>
      <p:sp>
        <p:nvSpPr>
          <p:cNvPr id="19" name="Text Box 57"/>
          <p:cNvSpPr txBox="1">
            <a:spLocks noChangeArrowheads="1"/>
          </p:cNvSpPr>
          <p:nvPr/>
        </p:nvSpPr>
        <p:spPr bwMode="auto">
          <a:xfrm>
            <a:off x="1373188" y="4779963"/>
            <a:ext cx="1744662" cy="504825"/>
          </a:xfrm>
          <a:prstGeom prst="rect">
            <a:avLst/>
          </a:prstGeom>
          <a:solidFill>
            <a:srgbClr val="3599D9"/>
          </a:solidFill>
          <a:ln w="9525">
            <a:solidFill>
              <a:srgbClr val="000000"/>
            </a:solidFill>
            <a:miter lim="800000"/>
            <a:headEnd/>
            <a:tailEnd/>
          </a:ln>
          <a:effec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fr-FR" sz="1600" b="1">
                <a:solidFill>
                  <a:schemeClr val="bg1"/>
                </a:solidFill>
                <a:latin typeface="+mj-lt"/>
              </a:rPr>
              <a:t>Xerxès</a:t>
            </a:r>
          </a:p>
        </p:txBody>
      </p:sp>
      <p:sp>
        <p:nvSpPr>
          <p:cNvPr id="20" name="Text Box 58"/>
          <p:cNvSpPr txBox="1">
            <a:spLocks noChangeArrowheads="1"/>
          </p:cNvSpPr>
          <p:nvPr/>
        </p:nvSpPr>
        <p:spPr bwMode="auto">
          <a:xfrm>
            <a:off x="247650" y="4862513"/>
            <a:ext cx="1169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a:solidFill>
                  <a:srgbClr val="5F5F5F"/>
                </a:solidFill>
                <a:latin typeface="+mj-lt"/>
              </a:rPr>
              <a:t>486 av JC</a:t>
            </a:r>
            <a:endParaRPr lang="fr-FR" sz="1600">
              <a:solidFill>
                <a:srgbClr val="5F5F5F"/>
              </a:solidFill>
              <a:latin typeface="+mj-lt"/>
            </a:endParaRPr>
          </a:p>
        </p:txBody>
      </p:sp>
      <p:sp>
        <p:nvSpPr>
          <p:cNvPr id="21" name="Text Box 59"/>
          <p:cNvSpPr txBox="1">
            <a:spLocks noChangeArrowheads="1"/>
          </p:cNvSpPr>
          <p:nvPr/>
        </p:nvSpPr>
        <p:spPr bwMode="auto">
          <a:xfrm>
            <a:off x="3117850" y="4868863"/>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a:solidFill>
                  <a:srgbClr val="5F5F5F"/>
                </a:solidFill>
                <a:latin typeface="+mj-lt"/>
              </a:rPr>
              <a:t>465</a:t>
            </a:r>
            <a:endParaRPr lang="fr-FR" sz="1600">
              <a:solidFill>
                <a:srgbClr val="5F5F5F"/>
              </a:solidFill>
              <a:latin typeface="+mj-lt"/>
            </a:endParaRPr>
          </a:p>
        </p:txBody>
      </p:sp>
      <p:sp>
        <p:nvSpPr>
          <p:cNvPr id="22" name="Text Box 60"/>
          <p:cNvSpPr txBox="1">
            <a:spLocks noChangeArrowheads="1"/>
          </p:cNvSpPr>
          <p:nvPr/>
        </p:nvSpPr>
        <p:spPr bwMode="auto">
          <a:xfrm>
            <a:off x="1373188" y="4238625"/>
            <a:ext cx="1744662" cy="504825"/>
          </a:xfrm>
          <a:prstGeom prst="rect">
            <a:avLst/>
          </a:prstGeom>
          <a:solidFill>
            <a:srgbClr val="3599D9"/>
          </a:solidFill>
          <a:ln w="9525">
            <a:solidFill>
              <a:srgbClr val="000000"/>
            </a:solidFill>
            <a:miter lim="800000"/>
            <a:headEnd/>
            <a:tailEnd/>
          </a:ln>
          <a:effectLst/>
        </p:spPr>
        <p:txBody>
          <a:bodyPr/>
          <a:lstStyle/>
          <a:p>
            <a:pPr>
              <a:defRPr/>
            </a:pPr>
            <a:r>
              <a:rPr lang="fr-FR" sz="1600" b="1">
                <a:solidFill>
                  <a:schemeClr val="bg1"/>
                </a:solidFill>
                <a:latin typeface="+mj-lt"/>
                <a:ea typeface="+mn-ea"/>
                <a:cs typeface="+mn-cs"/>
              </a:rPr>
              <a:t>Darius 1er</a:t>
            </a:r>
          </a:p>
        </p:txBody>
      </p:sp>
      <p:sp>
        <p:nvSpPr>
          <p:cNvPr id="23" name="Text Box 61"/>
          <p:cNvSpPr txBox="1">
            <a:spLocks noChangeArrowheads="1"/>
          </p:cNvSpPr>
          <p:nvPr/>
        </p:nvSpPr>
        <p:spPr bwMode="auto">
          <a:xfrm>
            <a:off x="247650" y="4321175"/>
            <a:ext cx="1169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dirty="0">
                <a:solidFill>
                  <a:srgbClr val="5F5F5F"/>
                </a:solidFill>
                <a:latin typeface="+mj-lt"/>
              </a:rPr>
              <a:t>522 av JC</a:t>
            </a:r>
            <a:endParaRPr lang="fr-FR" sz="1600" dirty="0">
              <a:solidFill>
                <a:srgbClr val="5F5F5F"/>
              </a:solidFill>
              <a:latin typeface="+mj-lt"/>
            </a:endParaRPr>
          </a:p>
        </p:txBody>
      </p:sp>
      <p:sp>
        <p:nvSpPr>
          <p:cNvPr id="24" name="Text Box 62"/>
          <p:cNvSpPr txBox="1">
            <a:spLocks noChangeArrowheads="1"/>
          </p:cNvSpPr>
          <p:nvPr/>
        </p:nvSpPr>
        <p:spPr bwMode="auto">
          <a:xfrm>
            <a:off x="3117850" y="4327525"/>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dirty="0">
                <a:solidFill>
                  <a:srgbClr val="5F5F5F"/>
                </a:solidFill>
                <a:latin typeface="+mj-lt"/>
              </a:rPr>
              <a:t>486</a:t>
            </a:r>
            <a:endParaRPr lang="fr-FR" sz="1600" dirty="0">
              <a:solidFill>
                <a:srgbClr val="5F5F5F"/>
              </a:solidFill>
              <a:latin typeface="+mj-lt"/>
            </a:endParaRPr>
          </a:p>
        </p:txBody>
      </p:sp>
      <p:sp>
        <p:nvSpPr>
          <p:cNvPr id="25" name="Text Box 63"/>
          <p:cNvSpPr txBox="1">
            <a:spLocks noChangeArrowheads="1"/>
          </p:cNvSpPr>
          <p:nvPr/>
        </p:nvSpPr>
        <p:spPr bwMode="auto">
          <a:xfrm>
            <a:off x="1373188" y="5894388"/>
            <a:ext cx="1744662" cy="504825"/>
          </a:xfrm>
          <a:prstGeom prst="rect">
            <a:avLst/>
          </a:prstGeom>
          <a:solidFill>
            <a:srgbClr val="3599D9"/>
          </a:solidFill>
          <a:ln w="9525">
            <a:solidFill>
              <a:srgbClr val="000000"/>
            </a:solidFill>
            <a:miter lim="800000"/>
            <a:headEnd/>
            <a:tailEnd/>
          </a:ln>
          <a:effectLst/>
        </p:spPr>
        <p:txBody>
          <a:bodyPr/>
          <a:lstStyle/>
          <a:p>
            <a:pPr>
              <a:defRPr/>
            </a:pPr>
            <a:r>
              <a:rPr lang="fr-FR" sz="1600" b="1">
                <a:solidFill>
                  <a:schemeClr val="bg1"/>
                </a:solidFill>
                <a:latin typeface="+mj-lt"/>
                <a:ea typeface="+mn-ea"/>
                <a:cs typeface="+mn-cs"/>
              </a:rPr>
              <a:t>Darius II</a:t>
            </a:r>
          </a:p>
        </p:txBody>
      </p:sp>
      <p:sp>
        <p:nvSpPr>
          <p:cNvPr id="26" name="Text Box 66"/>
          <p:cNvSpPr txBox="1">
            <a:spLocks noChangeArrowheads="1"/>
          </p:cNvSpPr>
          <p:nvPr/>
        </p:nvSpPr>
        <p:spPr bwMode="auto">
          <a:xfrm>
            <a:off x="1373188" y="5329238"/>
            <a:ext cx="1744662" cy="504825"/>
          </a:xfrm>
          <a:prstGeom prst="rect">
            <a:avLst/>
          </a:prstGeom>
          <a:solidFill>
            <a:srgbClr val="3599D9"/>
          </a:solidFill>
          <a:ln w="9525">
            <a:solidFill>
              <a:srgbClr val="000000"/>
            </a:solidFill>
            <a:miter lim="800000"/>
            <a:headEnd/>
            <a:tailEnd/>
          </a:ln>
          <a:effec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fr-FR" sz="1600" b="1">
                <a:solidFill>
                  <a:schemeClr val="bg1"/>
                </a:solidFill>
                <a:latin typeface="+mj-lt"/>
              </a:rPr>
              <a:t>Artaxerxès 1er</a:t>
            </a:r>
          </a:p>
        </p:txBody>
      </p:sp>
      <p:sp>
        <p:nvSpPr>
          <p:cNvPr id="27" name="Text Box 67"/>
          <p:cNvSpPr txBox="1">
            <a:spLocks noChangeArrowheads="1"/>
          </p:cNvSpPr>
          <p:nvPr/>
        </p:nvSpPr>
        <p:spPr bwMode="auto">
          <a:xfrm>
            <a:off x="247650" y="5411788"/>
            <a:ext cx="1169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a:solidFill>
                  <a:srgbClr val="5F5F5F"/>
                </a:solidFill>
                <a:latin typeface="+mj-lt"/>
              </a:rPr>
              <a:t>465 av JC</a:t>
            </a:r>
            <a:endParaRPr lang="fr-FR" sz="1600">
              <a:solidFill>
                <a:srgbClr val="5F5F5F"/>
              </a:solidFill>
              <a:latin typeface="+mj-lt"/>
            </a:endParaRPr>
          </a:p>
        </p:txBody>
      </p:sp>
      <p:sp>
        <p:nvSpPr>
          <p:cNvPr id="28" name="Text Box 68"/>
          <p:cNvSpPr txBox="1">
            <a:spLocks noChangeArrowheads="1"/>
          </p:cNvSpPr>
          <p:nvPr/>
        </p:nvSpPr>
        <p:spPr bwMode="auto">
          <a:xfrm>
            <a:off x="3117850" y="5418138"/>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a:solidFill>
                  <a:srgbClr val="5F5F5F"/>
                </a:solidFill>
                <a:latin typeface="+mj-lt"/>
              </a:rPr>
              <a:t>423</a:t>
            </a:r>
            <a:endParaRPr lang="fr-FR" sz="1600">
              <a:solidFill>
                <a:srgbClr val="5F5F5F"/>
              </a:solidFill>
              <a:latin typeface="+mj-lt"/>
            </a:endParaRPr>
          </a:p>
        </p:txBody>
      </p:sp>
      <p:sp>
        <p:nvSpPr>
          <p:cNvPr id="29" name="Text Box 70"/>
          <p:cNvSpPr txBox="1">
            <a:spLocks noChangeArrowheads="1"/>
          </p:cNvSpPr>
          <p:nvPr/>
        </p:nvSpPr>
        <p:spPr bwMode="auto">
          <a:xfrm>
            <a:off x="247650" y="5997575"/>
            <a:ext cx="1169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a:solidFill>
                  <a:srgbClr val="5F5F5F"/>
                </a:solidFill>
                <a:latin typeface="+mj-lt"/>
              </a:rPr>
              <a:t>423 av JC</a:t>
            </a:r>
            <a:endParaRPr lang="fr-FR" sz="1600">
              <a:solidFill>
                <a:srgbClr val="5F5F5F"/>
              </a:solidFill>
              <a:latin typeface="+mj-lt"/>
            </a:endParaRPr>
          </a:p>
        </p:txBody>
      </p:sp>
      <p:sp>
        <p:nvSpPr>
          <p:cNvPr id="30" name="Text Box 71"/>
          <p:cNvSpPr txBox="1">
            <a:spLocks noChangeArrowheads="1"/>
          </p:cNvSpPr>
          <p:nvPr/>
        </p:nvSpPr>
        <p:spPr bwMode="auto">
          <a:xfrm>
            <a:off x="3117850" y="6003925"/>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a:solidFill>
                  <a:srgbClr val="5F5F5F"/>
                </a:solidFill>
                <a:latin typeface="+mj-lt"/>
              </a:rPr>
              <a:t>404</a:t>
            </a:r>
            <a:endParaRPr lang="fr-FR" sz="1600">
              <a:solidFill>
                <a:srgbClr val="5F5F5F"/>
              </a:solidFill>
              <a:latin typeface="+mj-lt"/>
            </a:endParaRPr>
          </a:p>
        </p:txBody>
      </p:sp>
      <p:sp>
        <p:nvSpPr>
          <p:cNvPr id="31" name="Text Box 72"/>
          <p:cNvSpPr txBox="1">
            <a:spLocks noChangeArrowheads="1"/>
          </p:cNvSpPr>
          <p:nvPr/>
        </p:nvSpPr>
        <p:spPr bwMode="auto">
          <a:xfrm>
            <a:off x="4437063" y="3332163"/>
            <a:ext cx="4706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800">
                <a:latin typeface="+mj-lt"/>
              </a:rPr>
              <a:t>Début reconstruction temple à Jérusalem</a:t>
            </a:r>
            <a:endParaRPr lang="fr-FR" sz="1800">
              <a:latin typeface="+mj-lt"/>
            </a:endParaRPr>
          </a:p>
        </p:txBody>
      </p:sp>
      <p:sp>
        <p:nvSpPr>
          <p:cNvPr id="32" name="Line 73"/>
          <p:cNvSpPr>
            <a:spLocks noChangeShapeType="1"/>
          </p:cNvSpPr>
          <p:nvPr/>
        </p:nvSpPr>
        <p:spPr bwMode="auto">
          <a:xfrm flipH="1">
            <a:off x="3581400" y="3521075"/>
            <a:ext cx="855663" cy="0"/>
          </a:xfrm>
          <a:prstGeom prst="line">
            <a:avLst/>
          </a:prstGeom>
          <a:noFill/>
          <a:ln w="63500">
            <a:solidFill>
              <a:srgbClr val="3599D9"/>
            </a:solidFill>
            <a:round/>
            <a:headEnd/>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33" name="Text Box 74"/>
          <p:cNvSpPr txBox="1">
            <a:spLocks noChangeArrowheads="1"/>
          </p:cNvSpPr>
          <p:nvPr/>
        </p:nvSpPr>
        <p:spPr bwMode="auto">
          <a:xfrm>
            <a:off x="4437063" y="5751513"/>
            <a:ext cx="4706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800">
                <a:latin typeface="+mj-lt"/>
              </a:rPr>
              <a:t>La muraille de Jérusalem est réparée</a:t>
            </a:r>
            <a:endParaRPr lang="fr-FR" sz="1800">
              <a:latin typeface="+mj-lt"/>
            </a:endParaRPr>
          </a:p>
        </p:txBody>
      </p:sp>
      <p:sp>
        <p:nvSpPr>
          <p:cNvPr id="34" name="Line 75"/>
          <p:cNvSpPr>
            <a:spLocks noChangeShapeType="1"/>
          </p:cNvSpPr>
          <p:nvPr/>
        </p:nvSpPr>
        <p:spPr bwMode="auto">
          <a:xfrm flipH="1" flipV="1">
            <a:off x="3671888" y="5748338"/>
            <a:ext cx="765175" cy="201612"/>
          </a:xfrm>
          <a:prstGeom prst="line">
            <a:avLst/>
          </a:prstGeom>
          <a:noFill/>
          <a:ln w="63500">
            <a:solidFill>
              <a:srgbClr val="3599D9"/>
            </a:solidFill>
            <a:round/>
            <a:headEnd/>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35" name="Text Box 76"/>
          <p:cNvSpPr txBox="1">
            <a:spLocks noChangeArrowheads="1"/>
          </p:cNvSpPr>
          <p:nvPr/>
        </p:nvSpPr>
        <p:spPr bwMode="auto">
          <a:xfrm>
            <a:off x="4437063" y="4724400"/>
            <a:ext cx="4706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800" b="1" dirty="0">
                <a:solidFill>
                  <a:srgbClr val="2D8EC2"/>
                </a:solidFill>
                <a:latin typeface="+mj-lt"/>
              </a:rPr>
              <a:t>2</a:t>
            </a:r>
            <a:r>
              <a:rPr lang="fr-CH" sz="1800" b="1" baseline="30000" dirty="0">
                <a:solidFill>
                  <a:srgbClr val="2D8EC2"/>
                </a:solidFill>
                <a:latin typeface="+mj-lt"/>
              </a:rPr>
              <a:t>ème</a:t>
            </a:r>
            <a:r>
              <a:rPr lang="fr-CH" sz="1800" b="1" dirty="0">
                <a:solidFill>
                  <a:srgbClr val="2D8EC2"/>
                </a:solidFill>
                <a:latin typeface="+mj-lt"/>
              </a:rPr>
              <a:t> retour à Jérusalem avec Esdras</a:t>
            </a:r>
            <a:endParaRPr lang="fr-FR" sz="1800" b="1" dirty="0">
              <a:solidFill>
                <a:srgbClr val="2D8EC2"/>
              </a:solidFill>
              <a:latin typeface="+mj-lt"/>
            </a:endParaRPr>
          </a:p>
        </p:txBody>
      </p:sp>
      <p:sp>
        <p:nvSpPr>
          <p:cNvPr id="36" name="Line 77"/>
          <p:cNvSpPr>
            <a:spLocks noChangeShapeType="1"/>
          </p:cNvSpPr>
          <p:nvPr/>
        </p:nvSpPr>
        <p:spPr bwMode="auto">
          <a:xfrm flipH="1">
            <a:off x="3581400" y="4922838"/>
            <a:ext cx="855663" cy="0"/>
          </a:xfrm>
          <a:prstGeom prst="line">
            <a:avLst/>
          </a:prstGeom>
          <a:noFill/>
          <a:ln w="63500">
            <a:solidFill>
              <a:srgbClr val="3599D9"/>
            </a:solidFill>
            <a:round/>
            <a:headEnd/>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37" name="Text Box 78"/>
          <p:cNvSpPr txBox="1">
            <a:spLocks noChangeArrowheads="1"/>
          </p:cNvSpPr>
          <p:nvPr/>
        </p:nvSpPr>
        <p:spPr bwMode="auto">
          <a:xfrm>
            <a:off x="4437063" y="5399088"/>
            <a:ext cx="4706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800" b="1" dirty="0">
                <a:solidFill>
                  <a:srgbClr val="2D8EC2"/>
                </a:solidFill>
                <a:latin typeface="+mj-lt"/>
              </a:rPr>
              <a:t>3</a:t>
            </a:r>
            <a:r>
              <a:rPr lang="fr-CH" sz="1800" b="1" baseline="30000" dirty="0">
                <a:solidFill>
                  <a:srgbClr val="2D8EC2"/>
                </a:solidFill>
                <a:latin typeface="+mj-lt"/>
              </a:rPr>
              <a:t>ème</a:t>
            </a:r>
            <a:r>
              <a:rPr lang="fr-CH" sz="1800" b="1" dirty="0">
                <a:solidFill>
                  <a:srgbClr val="2D8EC2"/>
                </a:solidFill>
                <a:latin typeface="+mj-lt"/>
              </a:rPr>
              <a:t> retour à Jérusalem avec Néhémie</a:t>
            </a:r>
            <a:endParaRPr lang="fr-FR" sz="1800" b="1" dirty="0">
              <a:solidFill>
                <a:srgbClr val="2D8EC2"/>
              </a:solidFill>
              <a:latin typeface="+mj-lt"/>
            </a:endParaRPr>
          </a:p>
        </p:txBody>
      </p:sp>
      <p:sp>
        <p:nvSpPr>
          <p:cNvPr id="38" name="Line 79"/>
          <p:cNvSpPr>
            <a:spLocks noChangeShapeType="1"/>
          </p:cNvSpPr>
          <p:nvPr/>
        </p:nvSpPr>
        <p:spPr bwMode="auto">
          <a:xfrm flipH="1">
            <a:off x="3581400" y="5597525"/>
            <a:ext cx="855663" cy="0"/>
          </a:xfrm>
          <a:prstGeom prst="line">
            <a:avLst/>
          </a:prstGeom>
          <a:noFill/>
          <a:ln w="63500">
            <a:solidFill>
              <a:srgbClr val="3599D9"/>
            </a:solidFill>
            <a:round/>
            <a:headEnd/>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39" name="Text Box 80"/>
          <p:cNvSpPr txBox="1">
            <a:spLocks noChangeArrowheads="1"/>
          </p:cNvSpPr>
          <p:nvPr/>
        </p:nvSpPr>
        <p:spPr bwMode="auto">
          <a:xfrm>
            <a:off x="4437063" y="2657475"/>
            <a:ext cx="37353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800">
                <a:latin typeface="+mj-lt"/>
              </a:rPr>
              <a:t>Chute de Babylone </a:t>
            </a:r>
            <a:r>
              <a:rPr lang="fr-CH" sz="1600">
                <a:latin typeface="+mj-lt"/>
              </a:rPr>
              <a:t>(539 av JC)</a:t>
            </a:r>
            <a:endParaRPr lang="fr-FR" sz="1600">
              <a:latin typeface="+mj-lt"/>
            </a:endParaRPr>
          </a:p>
        </p:txBody>
      </p:sp>
      <p:sp>
        <p:nvSpPr>
          <p:cNvPr id="40" name="Line 81"/>
          <p:cNvSpPr>
            <a:spLocks noChangeShapeType="1"/>
          </p:cNvSpPr>
          <p:nvPr/>
        </p:nvSpPr>
        <p:spPr bwMode="auto">
          <a:xfrm flipH="1">
            <a:off x="3581400" y="2986088"/>
            <a:ext cx="855663" cy="168275"/>
          </a:xfrm>
          <a:prstGeom prst="line">
            <a:avLst/>
          </a:prstGeom>
          <a:noFill/>
          <a:ln w="63500">
            <a:solidFill>
              <a:srgbClr val="3599D9"/>
            </a:solidFill>
            <a:round/>
            <a:headEnd/>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41" name="Text Box 82"/>
          <p:cNvSpPr txBox="1">
            <a:spLocks noChangeArrowheads="1"/>
          </p:cNvSpPr>
          <p:nvPr/>
        </p:nvSpPr>
        <p:spPr bwMode="auto">
          <a:xfrm>
            <a:off x="4437063" y="4176713"/>
            <a:ext cx="4706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800">
                <a:latin typeface="+mj-lt"/>
              </a:rPr>
              <a:t>Le temple de Jérusalem est terminé</a:t>
            </a:r>
            <a:endParaRPr lang="fr-FR" sz="1800">
              <a:latin typeface="+mj-lt"/>
            </a:endParaRPr>
          </a:p>
        </p:txBody>
      </p:sp>
      <p:sp>
        <p:nvSpPr>
          <p:cNvPr id="42" name="Line 83"/>
          <p:cNvSpPr>
            <a:spLocks noChangeShapeType="1"/>
          </p:cNvSpPr>
          <p:nvPr/>
        </p:nvSpPr>
        <p:spPr bwMode="auto">
          <a:xfrm flipH="1">
            <a:off x="3581400" y="4375150"/>
            <a:ext cx="855663" cy="0"/>
          </a:xfrm>
          <a:prstGeom prst="line">
            <a:avLst/>
          </a:prstGeom>
          <a:noFill/>
          <a:ln w="63500">
            <a:solidFill>
              <a:srgbClr val="3599D9"/>
            </a:solidFill>
            <a:round/>
            <a:headEnd/>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43" name="Text Box 84"/>
          <p:cNvSpPr txBox="1">
            <a:spLocks noChangeArrowheads="1"/>
          </p:cNvSpPr>
          <p:nvPr/>
        </p:nvSpPr>
        <p:spPr bwMode="auto">
          <a:xfrm>
            <a:off x="1417638" y="998538"/>
            <a:ext cx="1700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dirty="0">
                <a:latin typeface="+mj-lt"/>
              </a:rPr>
              <a:t>Rois à Babylone</a:t>
            </a:r>
            <a:endParaRPr lang="fr-FR" sz="1600" dirty="0">
              <a:latin typeface="+mj-lt"/>
            </a:endParaRPr>
          </a:p>
        </p:txBody>
      </p:sp>
      <p:sp>
        <p:nvSpPr>
          <p:cNvPr id="44" name="Text Box 85"/>
          <p:cNvSpPr txBox="1">
            <a:spLocks noChangeArrowheads="1"/>
          </p:cNvSpPr>
          <p:nvPr/>
        </p:nvSpPr>
        <p:spPr bwMode="auto">
          <a:xfrm>
            <a:off x="1373188" y="1808163"/>
            <a:ext cx="858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800">
                <a:solidFill>
                  <a:srgbClr val="5F5F5F"/>
                </a:solidFill>
                <a:latin typeface="+mj-lt"/>
              </a:rPr>
              <a:t>…</a:t>
            </a:r>
            <a:endParaRPr lang="fr-FR" sz="1800">
              <a:solidFill>
                <a:srgbClr val="5F5F5F"/>
              </a:solidFill>
              <a:latin typeface="+mj-lt"/>
            </a:endParaRPr>
          </a:p>
        </p:txBody>
      </p:sp>
      <p:sp>
        <p:nvSpPr>
          <p:cNvPr id="45" name="Text Box 86"/>
          <p:cNvSpPr txBox="1">
            <a:spLocks noChangeArrowheads="1"/>
          </p:cNvSpPr>
          <p:nvPr/>
        </p:nvSpPr>
        <p:spPr bwMode="auto">
          <a:xfrm>
            <a:off x="296863" y="2798763"/>
            <a:ext cx="3644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fr-CH" sz="1600" dirty="0">
                <a:solidFill>
                  <a:srgbClr val="5F5F5F"/>
                </a:solidFill>
                <a:latin typeface="+mj-lt"/>
              </a:rPr>
              <a:t>Rois de Perse régnant sur Babylone:</a:t>
            </a:r>
            <a:endParaRPr lang="fr-FR" sz="1600" dirty="0">
              <a:solidFill>
                <a:srgbClr val="5F5F5F"/>
              </a:solidFill>
              <a:latin typeface="+mj-lt"/>
            </a:endParaRPr>
          </a:p>
        </p:txBody>
      </p:sp>
    </p:spTree>
    <p:extLst>
      <p:ext uri="{BB962C8B-B14F-4D97-AF65-F5344CB8AC3E}">
        <p14:creationId xmlns:p14="http://schemas.microsoft.com/office/powerpoint/2010/main" val="9963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31" grpId="0"/>
      <p:bldP spid="32" grpId="0" animBg="1"/>
      <p:bldP spid="33" grpId="0"/>
      <p:bldP spid="34" grpId="0" animBg="1"/>
      <p:bldP spid="35" grpId="0"/>
      <p:bldP spid="36" grpId="0" animBg="1"/>
      <p:bldP spid="37" grpId="0"/>
      <p:bldP spid="38" grpId="0" animBg="1"/>
      <p:bldP spid="39" grpId="0"/>
      <p:bldP spid="40" grpId="0" animBg="1"/>
      <p:bldP spid="41" grpId="0"/>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err="1" smtClean="0"/>
              <a:t>Nebucadnetsar</a:t>
            </a:r>
            <a:r>
              <a:rPr lang="fr-FR" dirty="0" smtClean="0"/>
              <a:t> règne 43 ans sur l’empire Babylonien.</a:t>
            </a:r>
          </a:p>
          <a:p>
            <a:r>
              <a:rPr lang="fr-FR" dirty="0" smtClean="0"/>
              <a:t>Il entreprend la construction de beaucoup de villes.</a:t>
            </a:r>
          </a:p>
          <a:p>
            <a:r>
              <a:rPr lang="fr-FR" dirty="0"/>
              <a:t>Il effectue de nombreux </a:t>
            </a:r>
            <a:r>
              <a:rPr lang="fr-FR" dirty="0" smtClean="0"/>
              <a:t>travaux </a:t>
            </a:r>
            <a:r>
              <a:rPr lang="fr-FR" dirty="0"/>
              <a:t>d’irrigation.</a:t>
            </a:r>
          </a:p>
          <a:p>
            <a:r>
              <a:rPr lang="fr-FR" dirty="0" smtClean="0"/>
              <a:t>Il agrandit son royaume en effectuant de nombreuses campagnes militaires.</a:t>
            </a:r>
          </a:p>
          <a:p>
            <a:r>
              <a:rPr lang="fr-FR" dirty="0" smtClean="0"/>
              <a:t>Après lui, plusieurs rois se succèdent mais le royaume vit un net déclin.</a:t>
            </a:r>
          </a:p>
          <a:p>
            <a:r>
              <a:rPr lang="fr-FR" dirty="0"/>
              <a:t>Jérémie avait annoncé cette chute:</a:t>
            </a:r>
          </a:p>
          <a:p>
            <a:pPr lvl="2"/>
            <a:r>
              <a:rPr lang="fr-FR" dirty="0"/>
              <a:t>Même si Babylone monte jusqu'au ciel, même si elle rend ses forteresses inaccessibles du fait de leur hauteur, des dévastateurs viendront contre elle de ma part, déclare l'Eternel. </a:t>
            </a:r>
            <a:r>
              <a:rPr lang="fr-FR" dirty="0" err="1"/>
              <a:t>Jér</a:t>
            </a:r>
            <a:r>
              <a:rPr lang="fr-FR" dirty="0"/>
              <a:t> 51:53</a:t>
            </a:r>
          </a:p>
          <a:p>
            <a:endParaRPr lang="fr-FR" dirty="0" smtClean="0"/>
          </a:p>
        </p:txBody>
      </p:sp>
      <p:sp>
        <p:nvSpPr>
          <p:cNvPr id="3" name="Titre 2"/>
          <p:cNvSpPr>
            <a:spLocks noGrp="1"/>
          </p:cNvSpPr>
          <p:nvPr>
            <p:ph type="title"/>
          </p:nvPr>
        </p:nvSpPr>
        <p:spPr/>
        <p:txBody>
          <a:bodyPr/>
          <a:lstStyle/>
          <a:p>
            <a:r>
              <a:rPr lang="fr-CH" dirty="0"/>
              <a:t>Succession de rois à </a:t>
            </a:r>
            <a:r>
              <a:rPr lang="fr-CH" dirty="0" smtClean="0"/>
              <a:t>Babylone</a:t>
            </a:r>
            <a:endParaRPr lang="fr-FR" dirty="0"/>
          </a:p>
        </p:txBody>
      </p:sp>
    </p:spTree>
    <p:extLst>
      <p:ext uri="{BB962C8B-B14F-4D97-AF65-F5344CB8AC3E}">
        <p14:creationId xmlns:p14="http://schemas.microsoft.com/office/powerpoint/2010/main" val="58723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3015240" y="942881"/>
            <a:ext cx="6048000" cy="5172605"/>
          </a:xfrm>
        </p:spPr>
        <p:txBody>
          <a:bodyPr/>
          <a:lstStyle/>
          <a:p>
            <a:r>
              <a:rPr lang="fr-CH" dirty="0" smtClean="0"/>
              <a:t>Voyons un fait de sa vie dérit dans le livre de Daniel.</a:t>
            </a:r>
          </a:p>
          <a:p>
            <a:r>
              <a:rPr lang="fr-CH" dirty="0" smtClean="0"/>
              <a:t>Nebucadnetsar </a:t>
            </a:r>
            <a:r>
              <a:rPr lang="fr-CH" dirty="0"/>
              <a:t>fait un </a:t>
            </a:r>
            <a:r>
              <a:rPr lang="fr-CH" dirty="0" smtClean="0"/>
              <a:t>rêve</a:t>
            </a:r>
            <a:r>
              <a:rPr lang="fr-CH" dirty="0"/>
              <a:t>.</a:t>
            </a:r>
            <a:endParaRPr lang="fr-FR" dirty="0"/>
          </a:p>
          <a:p>
            <a:pPr lvl="1"/>
            <a:r>
              <a:rPr lang="fr-CH" dirty="0"/>
              <a:t>Un arbre se dresse dont la cime va jusqu'au ciel. On peut le voir de toute la terre.</a:t>
            </a:r>
            <a:endParaRPr lang="fr-FR" dirty="0"/>
          </a:p>
          <a:p>
            <a:pPr lvl="1"/>
            <a:r>
              <a:rPr lang="fr-CH" dirty="0" smtClean="0"/>
              <a:t>Il </a:t>
            </a:r>
            <a:r>
              <a:rPr lang="fr-CH" dirty="0"/>
              <a:t>porte de la nourriture pour tout être vivant.</a:t>
            </a:r>
            <a:endParaRPr lang="fr-FR" dirty="0"/>
          </a:p>
          <a:p>
            <a:pPr lvl="1"/>
            <a:r>
              <a:rPr lang="fr-CH" dirty="0"/>
              <a:t>Un Saint du ciel crie:</a:t>
            </a:r>
            <a:endParaRPr lang="fr-FR" dirty="0"/>
          </a:p>
          <a:p>
            <a:pPr lvl="2"/>
            <a:r>
              <a:rPr lang="fr-CH" dirty="0" smtClean="0"/>
              <a:t>Attachez</a:t>
            </a:r>
            <a:r>
              <a:rPr lang="fr-CH" dirty="0"/>
              <a:t>-le avec des chaînes en fer et en bronze au milieu de l'herbe des champs ! </a:t>
            </a:r>
            <a:r>
              <a:rPr lang="fr-CH" dirty="0" smtClean="0"/>
              <a:t>… qu'il </a:t>
            </a:r>
            <a:r>
              <a:rPr lang="fr-CH" dirty="0"/>
              <a:t>ait, comme les bêtes, l'herbe de la terre pour nourriture !</a:t>
            </a:r>
            <a:r>
              <a:rPr lang="fr-CH" sz="1800" dirty="0" smtClean="0"/>
              <a:t>Dan </a:t>
            </a:r>
            <a:r>
              <a:rPr lang="fr-CH" sz="1800" dirty="0"/>
              <a:t>4:11</a:t>
            </a:r>
            <a:endParaRPr lang="fr-FR" sz="1800" dirty="0"/>
          </a:p>
          <a:p>
            <a:pPr lvl="2"/>
            <a:endParaRPr lang="fr-FR" dirty="0"/>
          </a:p>
        </p:txBody>
      </p:sp>
      <p:pic>
        <p:nvPicPr>
          <p:cNvPr id="9" name="Espace réservé pour une image  8" descr="DSC00960.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657380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Après </a:t>
            </a:r>
            <a:r>
              <a:rPr lang="fr-FR" dirty="0"/>
              <a:t>qu’il ait dit cela, une voix du ciel lui dit:</a:t>
            </a:r>
          </a:p>
          <a:p>
            <a:pPr lvl="2"/>
            <a:r>
              <a:rPr lang="fr-FR" dirty="0"/>
              <a:t>Apprends, roi </a:t>
            </a:r>
            <a:r>
              <a:rPr lang="fr-FR" dirty="0" err="1"/>
              <a:t>Nebucadnetsar</a:t>
            </a:r>
            <a:r>
              <a:rPr lang="fr-FR" dirty="0"/>
              <a:t>, qu’on va t’enlever le royaume. </a:t>
            </a:r>
            <a:r>
              <a:rPr lang="fr-FR" sz="1800" dirty="0"/>
              <a:t>Dan 4,3</a:t>
            </a:r>
          </a:p>
          <a:p>
            <a:r>
              <a:rPr lang="fr-FR" dirty="0"/>
              <a:t>Au même instant la parole s'accomplit sur </a:t>
            </a:r>
            <a:r>
              <a:rPr lang="fr-FR" dirty="0" err="1"/>
              <a:t>Nebucadnetsar</a:t>
            </a:r>
            <a:r>
              <a:rPr lang="fr-FR" dirty="0"/>
              <a:t>. </a:t>
            </a:r>
          </a:p>
          <a:p>
            <a:pPr lvl="2"/>
            <a:r>
              <a:rPr lang="fr-FR" dirty="0"/>
              <a:t>Il fut chassé du milieu des hommes, il mangea de l'herbe comme les </a:t>
            </a:r>
            <a:r>
              <a:rPr lang="fr-FR" dirty="0" err="1"/>
              <a:t>boeufs</a:t>
            </a:r>
            <a:r>
              <a:rPr lang="fr-FR" dirty="0"/>
              <a:t>, son corps fut trempé de la rosée du ciel; jusqu'à ce que ses cheveux croissent comme les plumes des aigles, et ses ongles comme ceux des oiseaux. Dan 4,30</a:t>
            </a:r>
          </a:p>
          <a:p>
            <a:r>
              <a:rPr lang="fr-FR" dirty="0"/>
              <a:t> </a:t>
            </a:r>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2992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Au </a:t>
            </a:r>
            <a:r>
              <a:rPr lang="fr-CH" dirty="0"/>
              <a:t>terme du temps annoncé, il est réinstallé sur son trône.</a:t>
            </a:r>
            <a:endParaRPr lang="fr-FR" dirty="0"/>
          </a:p>
          <a:p>
            <a:pPr lvl="2"/>
            <a:r>
              <a:rPr lang="fr-FR" dirty="0"/>
              <a:t>… moi, </a:t>
            </a:r>
            <a:r>
              <a:rPr lang="fr-FR" dirty="0" err="1"/>
              <a:t>Nebucadnetsar</a:t>
            </a:r>
            <a:r>
              <a:rPr lang="fr-FR" dirty="0"/>
              <a:t>, je levai les yeux vers le ciel, et la raison me revint. </a:t>
            </a:r>
          </a:p>
          <a:p>
            <a:pPr lvl="2"/>
            <a:r>
              <a:rPr lang="fr-FR" dirty="0"/>
              <a:t>J'ai béni le Très-Haut, j'ai loué et glorifié celui qui vit éternellement, celui dont la domination est une domination éternelle, et dont le règne subsiste de génération en génération. </a:t>
            </a:r>
          </a:p>
          <a:p>
            <a:pPr lvl="2"/>
            <a:r>
              <a:rPr lang="fr-FR" dirty="0"/>
              <a:t>En ce temps, la raison me revint; la gloire de mon royaume, ma magnificence et ma splendeur me furent rendues; mes conseillers et mes grands me redemandèrent; je fus rétabli dans mon royaume, et ma puissance ne fit que s'accroître. Dan 4,36	</a:t>
            </a:r>
          </a:p>
          <a:p>
            <a:r>
              <a:rPr lang="fr-FR" dirty="0"/>
              <a:t> </a:t>
            </a:r>
          </a:p>
        </p:txBody>
      </p:sp>
    </p:spTree>
    <p:extLst>
      <p:ext uri="{BB962C8B-B14F-4D97-AF65-F5344CB8AC3E}">
        <p14:creationId xmlns:p14="http://schemas.microsoft.com/office/powerpoint/2010/main" val="1131629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A la mort de </a:t>
            </a:r>
            <a:r>
              <a:rPr lang="fr-FR" dirty="0" err="1" smtClean="0"/>
              <a:t>Nebucadnetsar</a:t>
            </a:r>
            <a:r>
              <a:rPr lang="fr-FR" dirty="0" smtClean="0"/>
              <a:t>, son fils Amel-Marduk règne 2 ans à Babylone.</a:t>
            </a:r>
          </a:p>
          <a:p>
            <a:r>
              <a:rPr lang="fr-FR" dirty="0" smtClean="0"/>
              <a:t>Il est renversé par son beau-frère </a:t>
            </a:r>
            <a:r>
              <a:rPr lang="fr-FR" dirty="0" err="1" smtClean="0"/>
              <a:t>Neriglissar</a:t>
            </a:r>
            <a:r>
              <a:rPr lang="fr-FR" dirty="0" smtClean="0"/>
              <a:t> qui occupe déjà une place importante dans le royaume.</a:t>
            </a:r>
            <a:endParaRPr lang="fr-FR" dirty="0"/>
          </a:p>
          <a:p>
            <a:r>
              <a:rPr lang="fr-FR" dirty="0" smtClean="0"/>
              <a:t>Après 3 ans de règne, ce dernier est remplacé par son fils </a:t>
            </a:r>
            <a:r>
              <a:rPr lang="fr-FR" dirty="0" err="1" smtClean="0"/>
              <a:t>Labashi</a:t>
            </a:r>
            <a:r>
              <a:rPr lang="fr-FR" dirty="0"/>
              <a:t>-</a:t>
            </a:r>
            <a:r>
              <a:rPr lang="fr-FR" dirty="0" smtClean="0"/>
              <a:t>Marduk. </a:t>
            </a:r>
            <a:endParaRPr lang="fr-FR" dirty="0"/>
          </a:p>
          <a:p>
            <a:r>
              <a:rPr lang="fr-FR" dirty="0" smtClean="0"/>
              <a:t>Après quelques mois de règne, </a:t>
            </a:r>
            <a:r>
              <a:rPr lang="fr-FR" dirty="0" err="1" smtClean="0"/>
              <a:t>Labashi</a:t>
            </a:r>
            <a:r>
              <a:rPr lang="fr-FR" dirty="0" smtClean="0"/>
              <a:t>-Marduk est renversé par Nabonide, gouverneur de Babylone. </a:t>
            </a:r>
          </a:p>
          <a:p>
            <a:r>
              <a:rPr lang="fr-FR" dirty="0" smtClean="0"/>
              <a:t>Après quelques années de règne à Babylone, Nabonide va s’installer en Orient.</a:t>
            </a:r>
          </a:p>
          <a:p>
            <a:r>
              <a:rPr lang="fr-FR" dirty="0" smtClean="0"/>
              <a:t>Il laisse le gouvernement à son fils </a:t>
            </a:r>
            <a:r>
              <a:rPr lang="fr-FR" dirty="0" err="1" smtClean="0"/>
              <a:t>Belshatsar</a:t>
            </a:r>
            <a:r>
              <a:rPr lang="fr-FR" dirty="0" smtClean="0"/>
              <a:t>.</a:t>
            </a:r>
            <a:endParaRPr lang="fr-FR" dirty="0"/>
          </a:p>
        </p:txBody>
      </p:sp>
    </p:spTree>
    <p:extLst>
      <p:ext uri="{BB962C8B-B14F-4D97-AF65-F5344CB8AC3E}">
        <p14:creationId xmlns:p14="http://schemas.microsoft.com/office/powerpoint/2010/main" val="18860832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En 539 av JC, Cyrus, roi de l’empire Perse, attaque Babylone.</a:t>
            </a:r>
          </a:p>
          <a:p>
            <a:r>
              <a:rPr lang="fr-FR" dirty="0" smtClean="0"/>
              <a:t>Pour entrer dans la ville, </a:t>
            </a:r>
          </a:p>
          <a:p>
            <a:pPr lvl="1"/>
            <a:r>
              <a:rPr lang="fr-FR" dirty="0" smtClean="0"/>
              <a:t>il fait détourner l’Euphrate </a:t>
            </a:r>
          </a:p>
          <a:p>
            <a:pPr lvl="1"/>
            <a:r>
              <a:rPr lang="fr-FR" dirty="0" smtClean="0"/>
              <a:t>et pénètre dans la ville par le le lit du fleuve.</a:t>
            </a:r>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150" y="4025004"/>
            <a:ext cx="9166150" cy="2851150"/>
          </a:xfrm>
        </p:spPr>
      </p:pic>
    </p:spTree>
    <p:extLst>
      <p:ext uri="{BB962C8B-B14F-4D97-AF65-F5344CB8AC3E}">
        <p14:creationId xmlns:p14="http://schemas.microsoft.com/office/powerpoint/2010/main" val="36624083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La Puissance de Babylone est ainsi anéantie en une nuit.</a:t>
            </a:r>
          </a:p>
          <a:p>
            <a:r>
              <a:rPr lang="fr-FR" dirty="0" smtClean="0"/>
              <a:t>Le prophète Esaïe a annoncé plusieurs dizaines d’années auparavant</a:t>
            </a:r>
          </a:p>
          <a:p>
            <a:pPr lvl="1"/>
            <a:r>
              <a:rPr lang="fr-FR" dirty="0"/>
              <a:t>q</a:t>
            </a:r>
            <a:r>
              <a:rPr lang="fr-FR" dirty="0" smtClean="0"/>
              <a:t>ue Cyrus serait l’oint de Dieu </a:t>
            </a:r>
          </a:p>
          <a:p>
            <a:pPr lvl="1"/>
            <a:r>
              <a:rPr lang="fr-FR" dirty="0"/>
              <a:t>e</a:t>
            </a:r>
            <a:r>
              <a:rPr lang="fr-FR" dirty="0" smtClean="0"/>
              <a:t>t qu’il libérerait les captifs Juifs.</a:t>
            </a:r>
            <a:r>
              <a:rPr lang="fr-FR" sz="1800" dirty="0" smtClean="0"/>
              <a:t> (Es 44:28, 45:1-14)</a:t>
            </a:r>
            <a:endParaRPr lang="fr-FR" sz="1800" dirty="0"/>
          </a:p>
          <a:p>
            <a:r>
              <a:rPr lang="fr-FR" dirty="0" smtClean="0"/>
              <a:t>Avant d’attaquer Babylone, Cyrus </a:t>
            </a:r>
          </a:p>
          <a:p>
            <a:pPr lvl="1"/>
            <a:r>
              <a:rPr lang="fr-FR" dirty="0"/>
              <a:t>a</a:t>
            </a:r>
            <a:r>
              <a:rPr lang="fr-FR" dirty="0" smtClean="0"/>
              <a:t> vaincu Crésus, roi de Lydie</a:t>
            </a:r>
          </a:p>
          <a:p>
            <a:pPr lvl="1"/>
            <a:r>
              <a:rPr lang="fr-FR" dirty="0"/>
              <a:t>s</a:t>
            </a:r>
            <a:r>
              <a:rPr lang="fr-FR" dirty="0" smtClean="0"/>
              <a:t>’est emparé de toute l’Asie Mineure.</a:t>
            </a:r>
          </a:p>
        </p:txBody>
      </p:sp>
    </p:spTree>
    <p:extLst>
      <p:ext uri="{BB962C8B-B14F-4D97-AF65-F5344CB8AC3E}">
        <p14:creationId xmlns:p14="http://schemas.microsoft.com/office/powerpoint/2010/main" val="17977960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Placeholder 58" descr="101533012.jpg"/>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63" name="Group 62"/>
          <p:cNvGrpSpPr/>
          <p:nvPr/>
        </p:nvGrpSpPr>
        <p:grpSpPr>
          <a:xfrm>
            <a:off x="6754431" y="2273089"/>
            <a:ext cx="2006105" cy="518724"/>
            <a:chOff x="6754431" y="2273089"/>
            <a:chExt cx="2006105" cy="518724"/>
          </a:xfrm>
        </p:grpSpPr>
        <p:pic>
          <p:nvPicPr>
            <p:cNvPr id="43" name="Picture 42"/>
            <p:cNvPicPr>
              <a:picLocks noChangeAspect="1"/>
            </p:cNvPicPr>
            <p:nvPr/>
          </p:nvPicPr>
          <p:blipFill>
            <a:blip r:embed="rId3"/>
            <a:stretch>
              <a:fillRect/>
            </a:stretch>
          </p:blipFill>
          <p:spPr>
            <a:xfrm flipV="1">
              <a:off x="8557336" y="2360012"/>
              <a:ext cx="203200" cy="431801"/>
            </a:xfrm>
            <a:prstGeom prst="rect">
              <a:avLst/>
            </a:prstGeom>
          </p:spPr>
        </p:pic>
        <p:sp>
          <p:nvSpPr>
            <p:cNvPr id="44" name="TextBox 43"/>
            <p:cNvSpPr txBox="1"/>
            <p:nvPr/>
          </p:nvSpPr>
          <p:spPr>
            <a:xfrm>
              <a:off x="6754431" y="2273089"/>
              <a:ext cx="1997736" cy="400110"/>
            </a:xfrm>
            <a:prstGeom prst="rect">
              <a:avLst/>
            </a:prstGeom>
            <a:noFill/>
          </p:spPr>
          <p:txBody>
            <a:bodyPr wrap="square" rtlCol="0">
              <a:spAutoFit/>
            </a:bodyPr>
            <a:lstStyle/>
            <a:p>
              <a:r>
                <a:rPr lang="en-US" sz="2000" dirty="0" smtClean="0">
                  <a:solidFill>
                    <a:schemeClr val="bg1"/>
                  </a:solidFill>
                  <a:latin typeface="Cambria"/>
                  <a:cs typeface="Cambria"/>
                </a:rPr>
                <a:t>JESUS</a:t>
              </a:r>
              <a:r>
                <a:rPr lang="en-US" sz="2000" baseline="0" dirty="0" smtClean="0">
                  <a:solidFill>
                    <a:schemeClr val="bg1"/>
                  </a:solidFill>
                  <a:latin typeface="Cambria"/>
                  <a:cs typeface="Cambria"/>
                </a:rPr>
                <a:t> </a:t>
              </a:r>
              <a:r>
                <a:rPr lang="en-US" sz="2000" dirty="0" smtClean="0">
                  <a:solidFill>
                    <a:schemeClr val="bg1"/>
                  </a:solidFill>
                  <a:latin typeface="Cambria"/>
                  <a:cs typeface="Cambria"/>
                </a:rPr>
                <a:t>CHRIST</a:t>
              </a:r>
              <a:endParaRPr lang="en-US" sz="2000" dirty="0">
                <a:solidFill>
                  <a:schemeClr val="bg1"/>
                </a:solidFill>
                <a:latin typeface="Cambria"/>
                <a:cs typeface="Cambria"/>
              </a:endParaRPr>
            </a:p>
          </p:txBody>
        </p:sp>
      </p:grpSp>
      <p:sp>
        <p:nvSpPr>
          <p:cNvPr id="45" name="TextBox 44"/>
          <p:cNvSpPr txBox="1"/>
          <p:nvPr/>
        </p:nvSpPr>
        <p:spPr>
          <a:xfrm>
            <a:off x="405478" y="2926294"/>
            <a:ext cx="1159162" cy="307777"/>
          </a:xfrm>
          <a:prstGeom prst="rect">
            <a:avLst/>
          </a:prstGeom>
          <a:noFill/>
        </p:spPr>
        <p:txBody>
          <a:bodyPr wrap="square" rtlCol="0">
            <a:spAutoFit/>
          </a:bodyPr>
          <a:lstStyle/>
          <a:p>
            <a:pPr algn="ctr"/>
            <a:r>
              <a:rPr lang="en-US" sz="1400" dirty="0" smtClean="0">
                <a:solidFill>
                  <a:srgbClr val="FFFFFF"/>
                </a:solidFill>
              </a:rPr>
              <a:t>300</a:t>
            </a:r>
            <a:r>
              <a:rPr lang="en-US" sz="1400" baseline="0" dirty="0" smtClean="0">
                <a:solidFill>
                  <a:srgbClr val="FFFFFF"/>
                </a:solidFill>
              </a:rPr>
              <a:t> </a:t>
            </a:r>
            <a:r>
              <a:rPr lang="en-US" sz="1400" baseline="0" dirty="0" err="1" smtClean="0">
                <a:solidFill>
                  <a:srgbClr val="FFFFFF"/>
                </a:solidFill>
              </a:rPr>
              <a:t>ans</a:t>
            </a:r>
            <a:endParaRPr lang="en-US" sz="1400" dirty="0">
              <a:solidFill>
                <a:srgbClr val="FFFFFF"/>
              </a:solidFill>
            </a:endParaRPr>
          </a:p>
        </p:txBody>
      </p:sp>
      <p:sp>
        <p:nvSpPr>
          <p:cNvPr id="46" name="TextBox 45"/>
          <p:cNvSpPr txBox="1"/>
          <p:nvPr/>
        </p:nvSpPr>
        <p:spPr>
          <a:xfrm>
            <a:off x="1641611" y="2926294"/>
            <a:ext cx="1159162" cy="307777"/>
          </a:xfrm>
          <a:prstGeom prst="rect">
            <a:avLst/>
          </a:prstGeom>
          <a:noFill/>
        </p:spPr>
        <p:txBody>
          <a:bodyPr wrap="square" rtlCol="0">
            <a:spAutoFit/>
          </a:bodyPr>
          <a:lstStyle/>
          <a:p>
            <a:pPr algn="ctr"/>
            <a:r>
              <a:rPr lang="en-US" sz="1400" dirty="0" smtClean="0">
                <a:solidFill>
                  <a:srgbClr val="FFFFFF"/>
                </a:solidFill>
              </a:rPr>
              <a:t>400 </a:t>
            </a:r>
            <a:r>
              <a:rPr lang="en-US" sz="1400" baseline="0" dirty="0" err="1" smtClean="0">
                <a:solidFill>
                  <a:srgbClr val="FFFFFF"/>
                </a:solidFill>
              </a:rPr>
              <a:t>ans</a:t>
            </a:r>
            <a:endParaRPr lang="en-US" sz="1400" dirty="0">
              <a:solidFill>
                <a:srgbClr val="FFFFFF"/>
              </a:solidFill>
            </a:endParaRPr>
          </a:p>
        </p:txBody>
      </p:sp>
      <p:sp>
        <p:nvSpPr>
          <p:cNvPr id="47" name="TextBox 46"/>
          <p:cNvSpPr txBox="1"/>
          <p:nvPr/>
        </p:nvSpPr>
        <p:spPr>
          <a:xfrm>
            <a:off x="2659652" y="2926294"/>
            <a:ext cx="974131" cy="307777"/>
          </a:xfrm>
          <a:prstGeom prst="rect">
            <a:avLst/>
          </a:prstGeom>
          <a:noFill/>
        </p:spPr>
        <p:txBody>
          <a:bodyPr wrap="square" rtlCol="0">
            <a:spAutoFit/>
          </a:bodyPr>
          <a:lstStyle/>
          <a:p>
            <a:pPr algn="ctr"/>
            <a:r>
              <a:rPr lang="en-US" sz="1400" dirty="0" smtClean="0">
                <a:solidFill>
                  <a:srgbClr val="FFFFFF"/>
                </a:solidFill>
              </a:rPr>
              <a:t>40 </a:t>
            </a:r>
            <a:r>
              <a:rPr lang="en-US" sz="1400" baseline="0" dirty="0" err="1" smtClean="0">
                <a:solidFill>
                  <a:srgbClr val="FFFFFF"/>
                </a:solidFill>
              </a:rPr>
              <a:t>ans</a:t>
            </a:r>
            <a:endParaRPr lang="en-US" sz="1400" dirty="0">
              <a:solidFill>
                <a:srgbClr val="FFFFFF"/>
              </a:solidFill>
            </a:endParaRPr>
          </a:p>
        </p:txBody>
      </p:sp>
      <p:sp>
        <p:nvSpPr>
          <p:cNvPr id="48" name="TextBox 47"/>
          <p:cNvSpPr txBox="1"/>
          <p:nvPr/>
        </p:nvSpPr>
        <p:spPr>
          <a:xfrm>
            <a:off x="3545839" y="2926294"/>
            <a:ext cx="1134533" cy="307777"/>
          </a:xfrm>
          <a:prstGeom prst="rect">
            <a:avLst/>
          </a:prstGeom>
          <a:noFill/>
        </p:spPr>
        <p:txBody>
          <a:bodyPr wrap="square" rtlCol="0">
            <a:spAutoFit/>
          </a:bodyPr>
          <a:lstStyle/>
          <a:p>
            <a:pPr algn="ctr"/>
            <a:r>
              <a:rPr lang="en-US" sz="1400" dirty="0" smtClean="0">
                <a:solidFill>
                  <a:srgbClr val="FFFFFF"/>
                </a:solidFill>
              </a:rPr>
              <a:t>360 </a:t>
            </a:r>
            <a:r>
              <a:rPr lang="en-US" sz="1400" baseline="0" dirty="0" err="1" smtClean="0">
                <a:solidFill>
                  <a:srgbClr val="FFFFFF"/>
                </a:solidFill>
              </a:rPr>
              <a:t>ans</a:t>
            </a:r>
            <a:endParaRPr lang="en-US" sz="1400" dirty="0">
              <a:solidFill>
                <a:srgbClr val="FFFFFF"/>
              </a:solidFill>
            </a:endParaRPr>
          </a:p>
        </p:txBody>
      </p:sp>
      <p:sp>
        <p:nvSpPr>
          <p:cNvPr id="49" name="TextBox 48"/>
          <p:cNvSpPr txBox="1"/>
          <p:nvPr/>
        </p:nvSpPr>
        <p:spPr>
          <a:xfrm>
            <a:off x="4680372" y="2926294"/>
            <a:ext cx="880535" cy="307777"/>
          </a:xfrm>
          <a:prstGeom prst="rect">
            <a:avLst/>
          </a:prstGeom>
          <a:noFill/>
        </p:spPr>
        <p:txBody>
          <a:bodyPr wrap="square" rtlCol="0">
            <a:spAutoFit/>
          </a:bodyPr>
          <a:lstStyle/>
          <a:p>
            <a:pPr algn="ctr"/>
            <a:r>
              <a:rPr lang="en-US" sz="1400" dirty="0" smtClean="0">
                <a:solidFill>
                  <a:srgbClr val="FFFFFF"/>
                </a:solidFill>
              </a:rPr>
              <a:t>120 </a:t>
            </a:r>
            <a:r>
              <a:rPr lang="en-US" sz="1400" baseline="0" dirty="0" err="1" smtClean="0">
                <a:solidFill>
                  <a:srgbClr val="FFFFFF"/>
                </a:solidFill>
              </a:rPr>
              <a:t>ans</a:t>
            </a:r>
            <a:endParaRPr lang="en-US" sz="1400" dirty="0">
              <a:solidFill>
                <a:srgbClr val="FFFFFF"/>
              </a:solidFill>
            </a:endParaRPr>
          </a:p>
        </p:txBody>
      </p:sp>
      <p:sp>
        <p:nvSpPr>
          <p:cNvPr id="50" name="TextBox 49"/>
          <p:cNvSpPr txBox="1"/>
          <p:nvPr/>
        </p:nvSpPr>
        <p:spPr>
          <a:xfrm>
            <a:off x="5560907" y="3118468"/>
            <a:ext cx="1168400" cy="307777"/>
          </a:xfrm>
          <a:prstGeom prst="rect">
            <a:avLst/>
          </a:prstGeom>
          <a:noFill/>
        </p:spPr>
        <p:txBody>
          <a:bodyPr wrap="square" rtlCol="0">
            <a:spAutoFit/>
          </a:bodyPr>
          <a:lstStyle/>
          <a:p>
            <a:pPr algn="ctr"/>
            <a:r>
              <a:rPr lang="en-US" sz="1400" dirty="0" smtClean="0">
                <a:solidFill>
                  <a:srgbClr val="FFFFFF"/>
                </a:solidFill>
              </a:rPr>
              <a:t>330 </a:t>
            </a:r>
            <a:r>
              <a:rPr lang="en-US" sz="1400" dirty="0" err="1" smtClean="0">
                <a:solidFill>
                  <a:srgbClr val="FFFFFF"/>
                </a:solidFill>
              </a:rPr>
              <a:t>ans</a:t>
            </a:r>
            <a:endParaRPr lang="en-US" sz="1400" dirty="0">
              <a:solidFill>
                <a:srgbClr val="FFFFFF"/>
              </a:solidFill>
            </a:endParaRPr>
          </a:p>
        </p:txBody>
      </p:sp>
      <p:sp>
        <p:nvSpPr>
          <p:cNvPr id="51" name="TextBox 50"/>
          <p:cNvSpPr txBox="1"/>
          <p:nvPr/>
        </p:nvSpPr>
        <p:spPr>
          <a:xfrm>
            <a:off x="6720743" y="3118468"/>
            <a:ext cx="956387" cy="307777"/>
          </a:xfrm>
          <a:prstGeom prst="rect">
            <a:avLst/>
          </a:prstGeom>
          <a:noFill/>
        </p:spPr>
        <p:txBody>
          <a:bodyPr wrap="square" rtlCol="0">
            <a:spAutoFit/>
          </a:bodyPr>
          <a:lstStyle/>
          <a:p>
            <a:pPr algn="ctr"/>
            <a:r>
              <a:rPr lang="en-US" sz="1400" dirty="0" smtClean="0">
                <a:solidFill>
                  <a:srgbClr val="FFFFFF"/>
                </a:solidFill>
              </a:rPr>
              <a:t>70 </a:t>
            </a:r>
            <a:r>
              <a:rPr lang="en-US" sz="1400" dirty="0" err="1" smtClean="0">
                <a:solidFill>
                  <a:srgbClr val="FFFFFF"/>
                </a:solidFill>
              </a:rPr>
              <a:t>ans</a:t>
            </a:r>
            <a:endParaRPr lang="en-US" sz="1400" dirty="0">
              <a:solidFill>
                <a:srgbClr val="FFFFFF"/>
              </a:solidFill>
            </a:endParaRPr>
          </a:p>
        </p:txBody>
      </p:sp>
      <p:sp>
        <p:nvSpPr>
          <p:cNvPr id="52" name="TextBox 51"/>
          <p:cNvSpPr txBox="1"/>
          <p:nvPr/>
        </p:nvSpPr>
        <p:spPr>
          <a:xfrm>
            <a:off x="7584440" y="3118468"/>
            <a:ext cx="1133764" cy="307777"/>
          </a:xfrm>
          <a:prstGeom prst="rect">
            <a:avLst/>
          </a:prstGeom>
          <a:noFill/>
        </p:spPr>
        <p:txBody>
          <a:bodyPr wrap="square" rtlCol="0">
            <a:spAutoFit/>
          </a:bodyPr>
          <a:lstStyle/>
          <a:p>
            <a:pPr algn="ctr"/>
            <a:r>
              <a:rPr lang="en-US" sz="1400" dirty="0" smtClean="0">
                <a:solidFill>
                  <a:srgbClr val="FFFFFF"/>
                </a:solidFill>
              </a:rPr>
              <a:t>500 </a:t>
            </a:r>
            <a:r>
              <a:rPr lang="en-US" sz="1400" dirty="0" err="1" smtClean="0">
                <a:solidFill>
                  <a:srgbClr val="FFFFFF"/>
                </a:solidFill>
              </a:rPr>
              <a:t>ans</a:t>
            </a:r>
            <a:endParaRPr lang="en-US" sz="1400" dirty="0">
              <a:solidFill>
                <a:srgbClr val="FFFFFF"/>
              </a:solidFill>
            </a:endParaRPr>
          </a:p>
        </p:txBody>
      </p:sp>
      <p:sp>
        <p:nvSpPr>
          <p:cNvPr id="54" name="Rectangle 53"/>
          <p:cNvSpPr/>
          <p:nvPr userDrawn="1"/>
        </p:nvSpPr>
        <p:spPr>
          <a:xfrm>
            <a:off x="-1510989" y="329391"/>
            <a:ext cx="6107545" cy="881304"/>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9"/>
          <p:cNvSpPr txBox="1">
            <a:spLocks/>
          </p:cNvSpPr>
          <p:nvPr/>
        </p:nvSpPr>
        <p:spPr>
          <a:xfrm>
            <a:off x="146758" y="412389"/>
            <a:ext cx="8229600" cy="1039091"/>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r>
              <a:rPr lang="fr-CH" b="0" cap="none" dirty="0" smtClean="0">
                <a:latin typeface="Cambria"/>
                <a:cs typeface="Cambria"/>
              </a:rPr>
              <a:t>Chronologie</a:t>
            </a:r>
            <a:endParaRPr lang="en-US" b="0" cap="none" dirty="0">
              <a:latin typeface="Cambria"/>
              <a:cs typeface="Cambria"/>
            </a:endParaRPr>
          </a:p>
        </p:txBody>
      </p:sp>
      <p:pic>
        <p:nvPicPr>
          <p:cNvPr id="57" name="Picture 5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9391" y="-146210"/>
            <a:ext cx="621145" cy="1035243"/>
          </a:xfrm>
          <a:prstGeom prst="rect">
            <a:avLst/>
          </a:prstGeom>
        </p:spPr>
      </p:pic>
      <p:grpSp>
        <p:nvGrpSpPr>
          <p:cNvPr id="62" name="Group 61"/>
          <p:cNvGrpSpPr/>
          <p:nvPr/>
        </p:nvGrpSpPr>
        <p:grpSpPr>
          <a:xfrm>
            <a:off x="6754431" y="3324493"/>
            <a:ext cx="1404788" cy="625960"/>
            <a:chOff x="956739" y="3118468"/>
            <a:chExt cx="1404788" cy="625960"/>
          </a:xfrm>
        </p:grpSpPr>
        <p:pic>
          <p:nvPicPr>
            <p:cNvPr id="60" name="Picture 59"/>
            <p:cNvPicPr>
              <a:picLocks noChangeAspect="1"/>
            </p:cNvPicPr>
            <p:nvPr/>
          </p:nvPicPr>
          <p:blipFill>
            <a:blip r:embed="rId3"/>
            <a:stretch>
              <a:fillRect/>
            </a:stretch>
          </p:blipFill>
          <p:spPr>
            <a:xfrm>
              <a:off x="1641611" y="3118468"/>
              <a:ext cx="203200" cy="431801"/>
            </a:xfrm>
            <a:prstGeom prst="rect">
              <a:avLst/>
            </a:prstGeom>
          </p:spPr>
        </p:pic>
        <p:sp>
          <p:nvSpPr>
            <p:cNvPr id="61" name="TextBox 60"/>
            <p:cNvSpPr txBox="1"/>
            <p:nvPr/>
          </p:nvSpPr>
          <p:spPr>
            <a:xfrm>
              <a:off x="956739" y="3344318"/>
              <a:ext cx="1404788" cy="400110"/>
            </a:xfrm>
            <a:prstGeom prst="rect">
              <a:avLst/>
            </a:prstGeom>
            <a:noFill/>
          </p:spPr>
          <p:txBody>
            <a:bodyPr wrap="square" rtlCol="0">
              <a:spAutoFit/>
            </a:bodyPr>
            <a:lstStyle/>
            <a:p>
              <a:r>
                <a:rPr lang="en-US" sz="2000" dirty="0" err="1" smtClean="0">
                  <a:solidFill>
                    <a:schemeClr val="bg1"/>
                  </a:solidFill>
                  <a:latin typeface="Cambria"/>
                  <a:cs typeface="Cambria"/>
                </a:rPr>
                <a:t>Néhémie</a:t>
              </a:r>
              <a:endParaRPr lang="en-US" sz="2000" dirty="0">
                <a:solidFill>
                  <a:schemeClr val="bg1"/>
                </a:solidFill>
                <a:latin typeface="Cambria"/>
                <a:cs typeface="Cambria"/>
              </a:endParaRPr>
            </a:p>
          </p:txBody>
        </p:sp>
      </p:grpSp>
      <p:pic>
        <p:nvPicPr>
          <p:cNvPr id="29" name="Picture 4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4813" y="2489200"/>
            <a:ext cx="831373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933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Ses premières actions à Babylone sont</a:t>
            </a:r>
          </a:p>
          <a:p>
            <a:pPr lvl="1"/>
            <a:r>
              <a:rPr lang="fr-FR" dirty="0"/>
              <a:t>d</a:t>
            </a:r>
            <a:r>
              <a:rPr lang="fr-FR" dirty="0" smtClean="0"/>
              <a:t>e proclamer la paix,</a:t>
            </a:r>
          </a:p>
          <a:p>
            <a:pPr lvl="1"/>
            <a:r>
              <a:rPr lang="fr-FR" dirty="0"/>
              <a:t>d</a:t>
            </a:r>
            <a:r>
              <a:rPr lang="fr-FR" dirty="0" smtClean="0"/>
              <a:t>’autoriser les Juifs à retourner dans leur pays et à reconstruire le temple,</a:t>
            </a:r>
          </a:p>
          <a:p>
            <a:pPr lvl="1"/>
            <a:r>
              <a:rPr lang="fr-FR" dirty="0"/>
              <a:t>d</a:t>
            </a:r>
            <a:r>
              <a:rPr lang="fr-FR" smtClean="0"/>
              <a:t>e </a:t>
            </a:r>
            <a:r>
              <a:rPr lang="fr-FR" dirty="0" smtClean="0"/>
              <a:t>leur restituer tous les objets en or du temple pris par </a:t>
            </a:r>
            <a:r>
              <a:rPr lang="fr-FR" dirty="0" err="1" smtClean="0"/>
              <a:t>Nebucadnetsar</a:t>
            </a:r>
            <a:r>
              <a:rPr lang="fr-FR" dirty="0" smtClean="0"/>
              <a:t>.</a:t>
            </a:r>
          </a:p>
          <a:p>
            <a:pPr lvl="1"/>
            <a:endParaRPr lang="fr-FR" dirty="0" smtClean="0"/>
          </a:p>
          <a:p>
            <a:endParaRPr lang="fr-FR" dirty="0"/>
          </a:p>
        </p:txBody>
      </p:sp>
    </p:spTree>
    <p:extLst>
      <p:ext uri="{BB962C8B-B14F-4D97-AF65-F5344CB8AC3E}">
        <p14:creationId xmlns:p14="http://schemas.microsoft.com/office/powerpoint/2010/main" val="3587093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162000" y="981365"/>
            <a:ext cx="8982000" cy="5172605"/>
          </a:xfrm>
        </p:spPr>
        <p:txBody>
          <a:bodyPr/>
          <a:lstStyle/>
          <a:p>
            <a:r>
              <a:rPr lang="fr-FR" dirty="0" smtClean="0"/>
              <a:t>Dieu œuvre par Cyrus pour ramener les Juifs à Jérusalem.</a:t>
            </a:r>
          </a:p>
          <a:p>
            <a:r>
              <a:rPr lang="fr-FR" dirty="0" smtClean="0"/>
              <a:t>Il donne des directives pour leur retour, il les protège.</a:t>
            </a:r>
          </a:p>
          <a:p>
            <a:r>
              <a:rPr lang="fr-FR" dirty="0" smtClean="0"/>
              <a:t>Dieu utilise des moyens parfois surprenants </a:t>
            </a:r>
          </a:p>
          <a:p>
            <a:pPr lvl="1"/>
            <a:r>
              <a:rPr lang="fr-FR" dirty="0" smtClean="0"/>
              <a:t>pour nous protéger, </a:t>
            </a:r>
          </a:p>
          <a:p>
            <a:pPr lvl="1"/>
            <a:r>
              <a:rPr lang="fr-FR" dirty="0" smtClean="0"/>
              <a:t>pour réaliser ses projets par notre intermédiaire.</a:t>
            </a:r>
          </a:p>
          <a:p>
            <a:endParaRPr lang="fr-FR" dirty="0"/>
          </a:p>
        </p:txBody>
      </p:sp>
      <p:sp>
        <p:nvSpPr>
          <p:cNvPr id="4" name="Titre 3"/>
          <p:cNvSpPr>
            <a:spLocks noGrp="1"/>
          </p:cNvSpPr>
          <p:nvPr>
            <p:ph type="title"/>
          </p:nvPr>
        </p:nvSpPr>
        <p:spPr/>
        <p:txBody>
          <a:bodyPr/>
          <a:lstStyle/>
          <a:p>
            <a:r>
              <a:rPr lang="fr-FR" dirty="0" smtClean="0"/>
              <a:t>Cyrus</a:t>
            </a:r>
            <a:endParaRPr lang="fr-FR" dirty="0"/>
          </a:p>
        </p:txBody>
      </p:sp>
      <p:pic>
        <p:nvPicPr>
          <p:cNvPr id="6" name="Picture 13" descr="pierre"/>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bwMode="auto">
          <a:xfrm>
            <a:off x="-22150" y="3476302"/>
            <a:ext cx="9166150" cy="26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p:nvSpPr>
        <p:spPr bwMode="auto">
          <a:xfrm>
            <a:off x="1052668" y="6230938"/>
            <a:ext cx="539700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600" dirty="0" smtClean="0">
                <a:solidFill>
                  <a:srgbClr val="4D4D4D"/>
                </a:solidFill>
                <a:latin typeface="+mj-lt"/>
              </a:rPr>
              <a:t>Cylindre de Cyrus proclamant la restauration du temple, 538 Av Jc, (British Museum)</a:t>
            </a:r>
            <a:endParaRPr lang="fr-FR" sz="1600" dirty="0">
              <a:solidFill>
                <a:srgbClr val="4D4D4D"/>
              </a:solidFill>
              <a:latin typeface="+mj-lt"/>
            </a:endParaRPr>
          </a:p>
        </p:txBody>
      </p:sp>
    </p:spTree>
    <p:extLst>
      <p:ext uri="{BB962C8B-B14F-4D97-AF65-F5344CB8AC3E}">
        <p14:creationId xmlns:p14="http://schemas.microsoft.com/office/powerpoint/2010/main" val="1450824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162000" y="776117"/>
            <a:ext cx="8882574" cy="5172605"/>
          </a:xfrm>
        </p:spPr>
        <p:txBody>
          <a:bodyPr/>
          <a:lstStyle/>
          <a:p>
            <a:r>
              <a:rPr lang="fr-FR" dirty="0" smtClean="0"/>
              <a:t>Avant la déportation, les prophéties annoncées par les prophètes n’étaient pas prises au sérieux par le peuple.</a:t>
            </a:r>
          </a:p>
          <a:p>
            <a:pPr lvl="2"/>
            <a:r>
              <a:rPr lang="fr-FR" dirty="0"/>
              <a:t>Il finissait de dire à tout le peuple tout ce que l'Eternel lui avait ordonné de dire lorsque les prêtres, les prophètes et tout le peuple s’emparèrent de lui en disant : « Tu vas mourir </a:t>
            </a:r>
            <a:r>
              <a:rPr lang="fr-FR" dirty="0" smtClean="0"/>
              <a:t>! </a:t>
            </a:r>
            <a:r>
              <a:rPr lang="fr-FR" dirty="0" err="1" smtClean="0"/>
              <a:t>Jér</a:t>
            </a:r>
            <a:r>
              <a:rPr lang="fr-FR" dirty="0" smtClean="0"/>
              <a:t> 26:8</a:t>
            </a:r>
          </a:p>
          <a:p>
            <a:r>
              <a:rPr lang="fr-FR" dirty="0" smtClean="0"/>
              <a:t>Lors du retour de Babylone, l’Eternel dicte des paroles prophétiques qui sont mises en pratiques par le peuple.</a:t>
            </a:r>
            <a:endParaRPr lang="fr-FR" dirty="0"/>
          </a:p>
          <a:p>
            <a:pPr lvl="2"/>
            <a:r>
              <a:rPr lang="fr-FR" dirty="0" smtClean="0"/>
              <a:t>Voici </a:t>
            </a:r>
            <a:r>
              <a:rPr lang="fr-FR" dirty="0"/>
              <a:t>ce que dit maintenant </a:t>
            </a:r>
            <a:r>
              <a:rPr lang="fr-FR" dirty="0" smtClean="0"/>
              <a:t>l'Eternel…</a:t>
            </a:r>
            <a:r>
              <a:rPr lang="fr-FR" dirty="0"/>
              <a:t> </a:t>
            </a:r>
            <a:r>
              <a:rPr lang="fr-FR" dirty="0" smtClean="0"/>
              <a:t>Montez </a:t>
            </a:r>
            <a:r>
              <a:rPr lang="fr-FR" dirty="0"/>
              <a:t>sur la montagne, apportez du bois et construisez le temple ! </a:t>
            </a:r>
            <a:r>
              <a:rPr lang="fr-FR" dirty="0" smtClean="0"/>
              <a:t>… Zorobabel … et </a:t>
            </a:r>
            <a:r>
              <a:rPr lang="fr-FR" dirty="0"/>
              <a:t>tout le reste du peuple écoutèrent la voix de l'Eternel, leur Dieu, et les paroles du prophète </a:t>
            </a:r>
            <a:r>
              <a:rPr lang="fr-FR" dirty="0" smtClean="0"/>
              <a:t>Aggée</a:t>
            </a:r>
            <a:r>
              <a:rPr lang="fr-FR" dirty="0"/>
              <a:t> </a:t>
            </a:r>
            <a:r>
              <a:rPr lang="fr-FR" dirty="0" smtClean="0"/>
              <a:t>… Et </a:t>
            </a:r>
            <a:r>
              <a:rPr lang="fr-FR" dirty="0"/>
              <a:t>le peuple fut saisi de crainte devant l'Eternel</a:t>
            </a:r>
            <a:r>
              <a:rPr lang="fr-FR" dirty="0" smtClean="0"/>
              <a:t>. Ag 1:5-12</a:t>
            </a:r>
            <a:endParaRPr lang="fr-FR" dirty="0"/>
          </a:p>
        </p:txBody>
      </p:sp>
    </p:spTree>
    <p:extLst>
      <p:ext uri="{BB962C8B-B14F-4D97-AF65-F5344CB8AC3E}">
        <p14:creationId xmlns:p14="http://schemas.microsoft.com/office/powerpoint/2010/main" val="3252642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Babylone se situe dans une plaine fertile sur les rives de l’Euphrate à 80 km de l’actuelle Bagdad.</a:t>
            </a:r>
          </a:p>
          <a:p>
            <a:r>
              <a:rPr lang="fr-FR" dirty="0"/>
              <a:t>Elle a été construite à l’emplacement de la tour de Babel.</a:t>
            </a:r>
          </a:p>
          <a:p>
            <a:r>
              <a:rPr lang="fr-CH" dirty="0" smtClean="0"/>
              <a:t>L’historien Hérodote (484-420 av JC) décrit </a:t>
            </a:r>
            <a:r>
              <a:rPr lang="fr-CH" dirty="0"/>
              <a:t>Babylone comme une ville carrée de 23 km de côté</a:t>
            </a:r>
            <a:r>
              <a:rPr lang="fr-CH" dirty="0" smtClean="0"/>
              <a:t>.</a:t>
            </a:r>
          </a:p>
          <a:p>
            <a:r>
              <a:rPr lang="fr-CH" dirty="0"/>
              <a:t>Une double muraille entoure la ville.</a:t>
            </a:r>
            <a:endParaRPr lang="fr-FR" dirty="0"/>
          </a:p>
          <a:p>
            <a:r>
              <a:rPr lang="fr-CH" dirty="0"/>
              <a:t>Chaque muraille a </a:t>
            </a:r>
            <a:endParaRPr lang="fr-FR" dirty="0"/>
          </a:p>
          <a:p>
            <a:pPr lvl="1"/>
            <a:r>
              <a:rPr lang="fr-CH" dirty="0"/>
              <a:t>une épaisseur de 8 m.</a:t>
            </a:r>
            <a:endParaRPr lang="fr-FR" dirty="0"/>
          </a:p>
          <a:p>
            <a:pPr lvl="1"/>
            <a:r>
              <a:rPr lang="fr-CH" dirty="0"/>
              <a:t>une hauteur de 92 m.</a:t>
            </a:r>
            <a:endParaRPr lang="fr-FR" dirty="0"/>
          </a:p>
          <a:p>
            <a:endParaRPr lang="fr-FR" dirty="0"/>
          </a:p>
          <a:p>
            <a:endParaRPr lang="fr-FR" dirty="0"/>
          </a:p>
        </p:txBody>
      </p:sp>
      <p:sp>
        <p:nvSpPr>
          <p:cNvPr id="2" name="Titre 1"/>
          <p:cNvSpPr>
            <a:spLocks noGrp="1"/>
          </p:cNvSpPr>
          <p:nvPr>
            <p:ph type="title"/>
          </p:nvPr>
        </p:nvSpPr>
        <p:spPr/>
        <p:txBody>
          <a:bodyPr/>
          <a:lstStyle/>
          <a:p>
            <a:r>
              <a:rPr lang="fr-CH" dirty="0" smtClean="0"/>
              <a:t>La ville de Babylone</a:t>
            </a:r>
            <a:endParaRPr lang="fr-FR" dirty="0"/>
          </a:p>
        </p:txBody>
      </p:sp>
    </p:spTree>
    <p:extLst>
      <p:ext uri="{BB962C8B-B14F-4D97-AF65-F5344CB8AC3E}">
        <p14:creationId xmlns:p14="http://schemas.microsoft.com/office/powerpoint/2010/main" val="2735713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360 </a:t>
            </a:r>
            <a:r>
              <a:rPr lang="fr-CH" dirty="0"/>
              <a:t>tours de guêt se dressent sur le mur (une tous les 50  m)</a:t>
            </a:r>
          </a:p>
          <a:p>
            <a:r>
              <a:rPr lang="fr-CH" dirty="0"/>
              <a:t>L'Euphrate coule au milieu de la ville.</a:t>
            </a:r>
            <a:endParaRPr lang="fr-FR" dirty="0"/>
          </a:p>
          <a:p>
            <a:r>
              <a:rPr lang="fr-FR" dirty="0" smtClean="0"/>
              <a:t>La </a:t>
            </a:r>
            <a:r>
              <a:rPr lang="fr-FR" dirty="0"/>
              <a:t>ville est un centre commercial stratégique.</a:t>
            </a:r>
          </a:p>
          <a:p>
            <a:endParaRPr lang="fr-FR" dirty="0" smtClean="0"/>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33595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Le roi </a:t>
            </a:r>
            <a:r>
              <a:rPr lang="fr-FR" dirty="0" err="1" smtClean="0"/>
              <a:t>Nebucadnetsar</a:t>
            </a:r>
            <a:r>
              <a:rPr lang="fr-FR" dirty="0" smtClean="0"/>
              <a:t> en fait une ville extraordinaire.</a:t>
            </a:r>
          </a:p>
          <a:p>
            <a:pPr lvl="1"/>
            <a:r>
              <a:rPr lang="fr-FR" dirty="0" smtClean="0"/>
              <a:t>Des centaines de briques ont été retrouvées portant son effigie.</a:t>
            </a:r>
          </a:p>
          <a:p>
            <a:r>
              <a:rPr lang="fr-FR" dirty="0" smtClean="0"/>
              <a:t>Dans la ville se trouve une tour de 88 mètres de haut (ziggourat).</a:t>
            </a:r>
          </a:p>
          <a:p>
            <a:r>
              <a:rPr lang="fr-FR" dirty="0" smtClean="0"/>
              <a:t>A son sommet se trouve le temple du dieu Marduk. </a:t>
            </a:r>
          </a:p>
          <a:p>
            <a:pPr lvl="1"/>
            <a:r>
              <a:rPr lang="fr-FR" dirty="0" smtClean="0"/>
              <a:t>Selon Hérodote, la statue de ce dieu pesait 11 tonnes.</a:t>
            </a:r>
          </a:p>
          <a:p>
            <a:r>
              <a:rPr lang="fr-FR" dirty="0" smtClean="0"/>
              <a:t>Le palace de </a:t>
            </a:r>
            <a:r>
              <a:rPr lang="fr-FR" dirty="0" err="1" smtClean="0"/>
              <a:t>Nebucadnetsar</a:t>
            </a:r>
            <a:r>
              <a:rPr lang="fr-FR" dirty="0" smtClean="0"/>
              <a:t> possède une salle du trône de 900 m2.</a:t>
            </a:r>
          </a:p>
          <a:p>
            <a:endParaRPr lang="fr-FR" dirty="0"/>
          </a:p>
        </p:txBody>
      </p:sp>
    </p:spTree>
    <p:extLst>
      <p:ext uri="{BB962C8B-B14F-4D97-AF65-F5344CB8AC3E}">
        <p14:creationId xmlns:p14="http://schemas.microsoft.com/office/powerpoint/2010/main" val="1436457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Le long de la rue principale, les murs sont décorés de briques bleues sculptées.</a:t>
            </a:r>
          </a:p>
          <a:p>
            <a:endParaRPr lang="fr-FR" dirty="0"/>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Box 13"/>
          <p:cNvSpPr txBox="1">
            <a:spLocks noChangeArrowheads="1"/>
          </p:cNvSpPr>
          <p:nvPr/>
        </p:nvSpPr>
        <p:spPr bwMode="auto">
          <a:xfrm>
            <a:off x="2875727" y="6483588"/>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3089848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Box 13"/>
          <p:cNvSpPr txBox="1">
            <a:spLocks noChangeArrowheads="1"/>
          </p:cNvSpPr>
          <p:nvPr/>
        </p:nvSpPr>
        <p:spPr bwMode="auto">
          <a:xfrm>
            <a:off x="8586145" y="6509744"/>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chemeClr val="bg1"/>
                </a:solidFill>
                <a:latin typeface="+mj-lt"/>
              </a:rPr>
              <a:t>TP</a:t>
            </a:r>
            <a:endParaRPr lang="fr-FR" sz="1200" dirty="0">
              <a:solidFill>
                <a:schemeClr val="bg1"/>
              </a:solidFill>
              <a:latin typeface="+mj-lt"/>
            </a:endParaRPr>
          </a:p>
        </p:txBody>
      </p:sp>
    </p:spTree>
    <p:extLst>
      <p:ext uri="{BB962C8B-B14F-4D97-AF65-F5344CB8AC3E}">
        <p14:creationId xmlns:p14="http://schemas.microsoft.com/office/powerpoint/2010/main" val="437543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Nebucadnetsar </a:t>
            </a:r>
            <a:r>
              <a:rPr lang="fr-CH" dirty="0"/>
              <a:t>construit des jardins suspendus.</a:t>
            </a:r>
            <a:endParaRPr lang="fr-FR" dirty="0"/>
          </a:p>
          <a:p>
            <a:r>
              <a:rPr lang="fr-CH" dirty="0"/>
              <a:t>Ils sont l'une des 7 merveilles du monde antique.</a:t>
            </a:r>
            <a:endParaRPr lang="fr-FR" dirty="0"/>
          </a:p>
          <a:p>
            <a:endParaRPr lang="fr-FR" dirty="0"/>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5249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Relevons quelques similitudes avec la vie aujourd’hui:</a:t>
            </a:r>
          </a:p>
          <a:p>
            <a:r>
              <a:rPr lang="fr-FR" dirty="0" smtClean="0"/>
              <a:t>Notre roi</a:t>
            </a:r>
          </a:p>
          <a:p>
            <a:pPr lvl="1"/>
            <a:r>
              <a:rPr lang="fr-FR" dirty="0" smtClean="0"/>
              <a:t>Les Juifs se trouvant à Babylone avaient un Dieu, le grand Dieu des cieux.</a:t>
            </a:r>
          </a:p>
          <a:p>
            <a:pPr lvl="1"/>
            <a:r>
              <a:rPr lang="fr-FR" dirty="0" smtClean="0"/>
              <a:t>Nous sommes Fils de Dieu, fils du grand roi des rois.</a:t>
            </a:r>
          </a:p>
          <a:p>
            <a:pPr lvl="2"/>
            <a:r>
              <a:rPr lang="fr-FR" dirty="0"/>
              <a:t>Vous, au contraire, vous êtes un peuple choisi, des prêtres royaux, une nation sainte, un peuple racheté afin de proclamer les louanges de celui qui vous a appelés des ténèbres à sa merveilleuse lumière</a:t>
            </a:r>
            <a:r>
              <a:rPr lang="fr-FR" dirty="0" smtClean="0"/>
              <a:t>. 1 Pi 2:9</a:t>
            </a:r>
          </a:p>
          <a:p>
            <a:pPr lvl="1"/>
            <a:r>
              <a:rPr lang="fr-FR" dirty="0" smtClean="0"/>
              <a:t>Nous avons du sang royal dans les veines, le sang de Christ versé pour nous sur la croix.</a:t>
            </a:r>
          </a:p>
          <a:p>
            <a:pPr lvl="1"/>
            <a:endParaRPr lang="fr-FR" dirty="0" smtClean="0"/>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43069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162000" y="994193"/>
            <a:ext cx="8787267" cy="5172605"/>
          </a:xfrm>
        </p:spPr>
        <p:txBody>
          <a:bodyPr/>
          <a:lstStyle/>
          <a:p>
            <a:r>
              <a:rPr lang="fr-FR" dirty="0" smtClean="0"/>
              <a:t>Nous allons aborder ensemble le contexte dans lequel les Juifs déportés vivaient dans l’empire babylonien il y a 2500 ans.</a:t>
            </a:r>
          </a:p>
          <a:p>
            <a:r>
              <a:rPr lang="fr-FR" dirty="0" smtClean="0"/>
              <a:t>Nous chercherons quels sont les parallèles avec notre cadre de vie actuel.</a:t>
            </a:r>
          </a:p>
          <a:p>
            <a:endParaRPr lang="fr-FR" dirty="0"/>
          </a:p>
        </p:txBody>
      </p:sp>
      <p:pic>
        <p:nvPicPr>
          <p:cNvPr id="4"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22150" y="4025004"/>
            <a:ext cx="9166150" cy="2851150"/>
          </a:xfrm>
        </p:spPr>
      </p:pic>
    </p:spTree>
    <p:extLst>
      <p:ext uri="{BB962C8B-B14F-4D97-AF65-F5344CB8AC3E}">
        <p14:creationId xmlns:p14="http://schemas.microsoft.com/office/powerpoint/2010/main" val="919063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Nous sommes également des ambassadeurs de Christ sur la terre.</a:t>
            </a:r>
          </a:p>
          <a:p>
            <a:pPr lvl="2"/>
            <a:r>
              <a:rPr lang="fr-FR" dirty="0"/>
              <a:t>Nous sommes donc des ambassadeurs pour Christ, comme si Dieu adressait par nous son appel. Nous supplions au nom de Christ </a:t>
            </a:r>
            <a:r>
              <a:rPr lang="fr-FR" dirty="0" smtClean="0"/>
              <a:t>: </a:t>
            </a:r>
            <a:r>
              <a:rPr lang="fr-FR" dirty="0"/>
              <a:t>Soyez réconciliés avec Dieu </a:t>
            </a:r>
            <a:r>
              <a:rPr lang="fr-FR" dirty="0" smtClean="0"/>
              <a:t>! 2 Cor 5:20</a:t>
            </a:r>
          </a:p>
          <a:p>
            <a:r>
              <a:rPr lang="fr-FR" dirty="0" smtClean="0"/>
              <a:t>Un ambassadeur représente son gouvernement d’origine dans un autre pays.</a:t>
            </a:r>
          </a:p>
          <a:p>
            <a:r>
              <a:rPr lang="fr-FR" dirty="0" smtClean="0"/>
              <a:t>Il est confronté </a:t>
            </a:r>
          </a:p>
          <a:p>
            <a:pPr lvl="1"/>
            <a:r>
              <a:rPr lang="fr-FR" dirty="0" smtClean="0"/>
              <a:t>à de nouvelles habitudes,</a:t>
            </a:r>
          </a:p>
          <a:p>
            <a:pPr lvl="1"/>
            <a:r>
              <a:rPr lang="fr-FR" dirty="0"/>
              <a:t>à</a:t>
            </a:r>
            <a:r>
              <a:rPr lang="fr-FR" dirty="0" smtClean="0"/>
              <a:t> de nouvelles manières de penser.</a:t>
            </a:r>
          </a:p>
          <a:p>
            <a:r>
              <a:rPr lang="fr-FR" dirty="0" smtClean="0"/>
              <a:t>Les gens reconnaissent en lui le pays d’où il vient.</a:t>
            </a:r>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071379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FR" dirty="0"/>
              <a:t>V</a:t>
            </a:r>
            <a:r>
              <a:rPr lang="fr-FR" dirty="0" smtClean="0"/>
              <a:t>ous rendez-vous compte de la position dans laquelle Votre roi nous a placé?</a:t>
            </a:r>
          </a:p>
          <a:p>
            <a:r>
              <a:rPr lang="fr-FR" dirty="0" smtClean="0"/>
              <a:t>La gloire et l’amour de notre roi est-elle visible dans notre vie?</a:t>
            </a:r>
            <a:endParaRPr lang="fr-FR" dirty="0"/>
          </a:p>
        </p:txBody>
      </p:sp>
      <p:sp>
        <p:nvSpPr>
          <p:cNvPr id="6" name="Titre 5"/>
          <p:cNvSpPr>
            <a:spLocks noGrp="1"/>
          </p:cNvSpPr>
          <p:nvPr>
            <p:ph type="title"/>
          </p:nvPr>
        </p:nvSpPr>
        <p:spPr/>
        <p:txBody>
          <a:bodyPr/>
          <a:lstStyle/>
          <a:p>
            <a:endParaRPr lang="fr-FR"/>
          </a:p>
        </p:txBody>
      </p:sp>
      <p:sp>
        <p:nvSpPr>
          <p:cNvPr id="8" name="Text Box 13"/>
          <p:cNvSpPr txBox="1">
            <a:spLocks noChangeArrowheads="1"/>
          </p:cNvSpPr>
          <p:nvPr/>
        </p:nvSpPr>
        <p:spPr bwMode="auto">
          <a:xfrm>
            <a:off x="4116388" y="6345475"/>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FO</a:t>
            </a:r>
            <a:endParaRPr lang="fr-FR" sz="1200" dirty="0">
              <a:solidFill>
                <a:srgbClr val="4D4D4D"/>
              </a:solidFill>
              <a:latin typeface="+mj-lt"/>
            </a:endParaRPr>
          </a:p>
        </p:txBody>
      </p:sp>
    </p:spTree>
    <p:extLst>
      <p:ext uri="{BB962C8B-B14F-4D97-AF65-F5344CB8AC3E}">
        <p14:creationId xmlns:p14="http://schemas.microsoft.com/office/powerpoint/2010/main" val="3474730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Les juifs sont déportés, déracinés de leur pays d’origine.</a:t>
            </a:r>
          </a:p>
          <a:p>
            <a:r>
              <a:rPr lang="fr-FR" dirty="0" smtClean="0"/>
              <a:t>Nous sommes, en quelque sorte, dans la même situation.</a:t>
            </a:r>
          </a:p>
          <a:p>
            <a:pPr lvl="2"/>
            <a:r>
              <a:rPr lang="fr-FR" dirty="0" smtClean="0"/>
              <a:t>En </a:t>
            </a:r>
            <a:r>
              <a:rPr lang="fr-FR" dirty="0"/>
              <a:t>effet, ici-bas nous n'avons pas de cité permanente, mais nous recherchons celle qui est à venir</a:t>
            </a:r>
            <a:r>
              <a:rPr lang="fr-FR" dirty="0" smtClean="0"/>
              <a:t>. </a:t>
            </a:r>
            <a:r>
              <a:rPr lang="fr-FR" dirty="0" err="1" smtClean="0"/>
              <a:t>Héb</a:t>
            </a:r>
            <a:r>
              <a:rPr lang="fr-FR" dirty="0" smtClean="0"/>
              <a:t> 13 :14</a:t>
            </a:r>
          </a:p>
          <a:p>
            <a:pPr lvl="2"/>
            <a:r>
              <a:rPr lang="fr-FR" dirty="0"/>
              <a:t>Quant à nous, notre droit de cité est dans le ciel, d'où nous attendons aussi comme Sauveur le Seigneur Jésus-Christ</a:t>
            </a:r>
            <a:r>
              <a:rPr lang="fr-FR" dirty="0" smtClean="0"/>
              <a:t>. Phil 3:20</a:t>
            </a:r>
          </a:p>
          <a:p>
            <a:r>
              <a:rPr lang="fr-FR" dirty="0" smtClean="0"/>
              <a:t>Le monde cherche à nous « naturaliser », à nous faire prendre les habitudes du pays…</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075103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Nous ne pouvons pas habiter ailleurs mais nous pouvons refuser </a:t>
            </a:r>
          </a:p>
          <a:p>
            <a:pPr lvl="1"/>
            <a:r>
              <a:rPr lang="fr-FR" dirty="0"/>
              <a:t>d’adopter certaines pratiques, </a:t>
            </a:r>
          </a:p>
          <a:p>
            <a:pPr lvl="1"/>
            <a:r>
              <a:rPr lang="fr-FR" dirty="0"/>
              <a:t>de nous prosterner devant des dieux…</a:t>
            </a:r>
          </a:p>
          <a:p>
            <a:r>
              <a:rPr lang="fr-FR" dirty="0" smtClean="0"/>
              <a:t>Quel est notre mission dans le monde?</a:t>
            </a:r>
          </a:p>
          <a:p>
            <a:pPr lvl="1"/>
            <a:r>
              <a:rPr lang="fr-FR" dirty="0" smtClean="0"/>
              <a:t>Nous comporter comme Dieu notre Roi le veut.</a:t>
            </a:r>
          </a:p>
          <a:p>
            <a:pPr lvl="1"/>
            <a:r>
              <a:rPr lang="fr-FR" dirty="0" smtClean="0"/>
              <a:t>Rendre témoignage de Lui autour de nous,</a:t>
            </a:r>
          </a:p>
          <a:p>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248592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Etudions quelques personnes présentes à Babylone:</a:t>
            </a:r>
          </a:p>
          <a:p>
            <a:pPr lvl="1"/>
            <a:r>
              <a:rPr lang="fr-FR" dirty="0" smtClean="0"/>
              <a:t>Daniel et se 3 amis</a:t>
            </a:r>
          </a:p>
          <a:p>
            <a:pPr lvl="1"/>
            <a:r>
              <a:rPr lang="fr-FR" dirty="0" err="1" smtClean="0"/>
              <a:t>Ezechiel</a:t>
            </a:r>
            <a:endParaRPr lang="fr-FR" dirty="0" smtClean="0"/>
          </a:p>
          <a:p>
            <a:pPr lvl="1"/>
            <a:r>
              <a:rPr lang="fr-FR" dirty="0" smtClean="0"/>
              <a:t>Néhémie</a:t>
            </a:r>
          </a:p>
          <a:p>
            <a:pPr lvl="1"/>
            <a:r>
              <a:rPr lang="fr-FR" dirty="0" smtClean="0"/>
              <a:t>D’autres Juifs « intégrés » dans la vie babylonienne.</a:t>
            </a:r>
          </a:p>
          <a:p>
            <a:pPr lvl="1"/>
            <a:endParaRPr lang="fr-FR" dirty="0" smtClean="0"/>
          </a:p>
        </p:txBody>
      </p:sp>
      <p:pic>
        <p:nvPicPr>
          <p:cNvPr id="9" name="Imag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5827889" y="1327116"/>
            <a:ext cx="2987998" cy="4388619"/>
          </a:xfrm>
          <a:prstGeom prst="rect">
            <a:avLst/>
          </a:prstGeom>
        </p:spPr>
      </p:pic>
    </p:spTree>
    <p:extLst>
      <p:ext uri="{BB962C8B-B14F-4D97-AF65-F5344CB8AC3E}">
        <p14:creationId xmlns:p14="http://schemas.microsoft.com/office/powerpoint/2010/main" val="2906447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Nebucadnetsar veut </a:t>
            </a:r>
            <a:r>
              <a:rPr lang="fr-CH" dirty="0"/>
              <a:t>fortifier sa position personnelle dans son royaume. </a:t>
            </a:r>
            <a:endParaRPr lang="fr-FR" dirty="0"/>
          </a:p>
          <a:p>
            <a:r>
              <a:rPr lang="fr-CH" dirty="0"/>
              <a:t>Il s'entoure d'une élite spirituelle tirée des nations asservies.</a:t>
            </a:r>
            <a:endParaRPr lang="fr-FR" dirty="0"/>
          </a:p>
          <a:p>
            <a:pPr lvl="1"/>
            <a:r>
              <a:rPr lang="fr-CH" dirty="0" smtClean="0"/>
              <a:t>Le but est notamment d’en </a:t>
            </a:r>
            <a:r>
              <a:rPr lang="fr-CH" dirty="0"/>
              <a:t>faire des magiciens pour le seconder dans ses pratiques occultes.</a:t>
            </a:r>
            <a:endParaRPr lang="fr-FR" dirty="0"/>
          </a:p>
          <a:p>
            <a:pPr lvl="2"/>
            <a:r>
              <a:rPr lang="fr-CH" dirty="0"/>
              <a:t>Car le roi de Babylone se tient au carrefour, à l'entrée des deux chemins, pour tirer des présages; il secoue les flèches, il interroge les téraphim, il examine le foie. </a:t>
            </a:r>
            <a:r>
              <a:rPr lang="fr-CH" sz="1800" dirty="0"/>
              <a:t>Ezé 21,26	</a:t>
            </a:r>
            <a:endParaRPr lang="fr-FR" dirty="0"/>
          </a:p>
          <a:p>
            <a:r>
              <a:rPr lang="fr-CH" dirty="0"/>
              <a:t> </a:t>
            </a:r>
            <a:endParaRPr lang="fr-FR" dirty="0"/>
          </a:p>
        </p:txBody>
      </p:sp>
      <p:sp>
        <p:nvSpPr>
          <p:cNvPr id="2" name="Titre 1"/>
          <p:cNvSpPr>
            <a:spLocks noGrp="1"/>
          </p:cNvSpPr>
          <p:nvPr>
            <p:ph type="title"/>
          </p:nvPr>
        </p:nvSpPr>
        <p:spPr/>
        <p:txBody>
          <a:bodyPr/>
          <a:lstStyle/>
          <a:p>
            <a:r>
              <a:rPr lang="fr-FR" dirty="0" smtClean="0"/>
              <a:t>Daniel</a:t>
            </a:r>
            <a:endParaRPr lang="fr-FR" dirty="0"/>
          </a:p>
        </p:txBody>
      </p:sp>
      <p:pic>
        <p:nvPicPr>
          <p:cNvPr id="5" name="Espace réservé pour une image  4"/>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6" name="Text Box 13"/>
          <p:cNvSpPr txBox="1">
            <a:spLocks noChangeArrowheads="1"/>
          </p:cNvSpPr>
          <p:nvPr/>
        </p:nvSpPr>
        <p:spPr bwMode="auto">
          <a:xfrm>
            <a:off x="8275638" y="6011334"/>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3597724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a:t>4 jeunes sont choisis par </a:t>
            </a:r>
            <a:r>
              <a:rPr lang="fr-CH" dirty="0" smtClean="0"/>
              <a:t>le roi:</a:t>
            </a:r>
            <a:endParaRPr lang="fr-FR" dirty="0"/>
          </a:p>
          <a:p>
            <a:pPr lvl="1"/>
            <a:r>
              <a:rPr lang="fr-CH" dirty="0"/>
              <a:t>Daniel</a:t>
            </a:r>
            <a:r>
              <a:rPr lang="fr-FR" dirty="0"/>
              <a:t>, </a:t>
            </a:r>
            <a:r>
              <a:rPr lang="fr-CH" dirty="0"/>
              <a:t>Hanania</a:t>
            </a:r>
            <a:r>
              <a:rPr lang="fr-FR" dirty="0"/>
              <a:t>, </a:t>
            </a:r>
            <a:r>
              <a:rPr lang="fr-CH" dirty="0"/>
              <a:t>Mischaël</a:t>
            </a:r>
            <a:r>
              <a:rPr lang="fr-FR" dirty="0"/>
              <a:t>, </a:t>
            </a:r>
            <a:r>
              <a:rPr lang="fr-CH" dirty="0"/>
              <a:t>Azaria</a:t>
            </a:r>
            <a:endParaRPr lang="fr-FR" dirty="0"/>
          </a:p>
          <a:p>
            <a:r>
              <a:rPr lang="fr-FR" dirty="0"/>
              <a:t>Ils reçoivent de nouveaux noms.</a:t>
            </a:r>
          </a:p>
          <a:p>
            <a:pPr lvl="1"/>
            <a:r>
              <a:rPr lang="fr-FR" dirty="0" err="1"/>
              <a:t>Nebucadnetsar</a:t>
            </a:r>
            <a:r>
              <a:rPr lang="fr-FR" dirty="0"/>
              <a:t> cherche ainsi à leur faire oublier leur origine, leur faire oublier Dieu.</a:t>
            </a:r>
          </a:p>
          <a:p>
            <a:r>
              <a:rPr lang="fr-CH" dirty="0" smtClean="0"/>
              <a:t>Durant </a:t>
            </a:r>
            <a:r>
              <a:rPr lang="fr-CH" dirty="0"/>
              <a:t>3 ans, ils suivent une </a:t>
            </a:r>
            <a:r>
              <a:rPr lang="fr-CH" dirty="0" smtClean="0"/>
              <a:t>formation de haut niveau.</a:t>
            </a:r>
          </a:p>
          <a:p>
            <a:endParaRPr lang="fr-FR" dirty="0"/>
          </a:p>
        </p:txBody>
      </p:sp>
      <p:pic>
        <p:nvPicPr>
          <p:cNvPr id="6"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7" name="Text Box 13"/>
          <p:cNvSpPr txBox="1">
            <a:spLocks noChangeArrowheads="1"/>
          </p:cNvSpPr>
          <p:nvPr/>
        </p:nvSpPr>
        <p:spPr bwMode="auto">
          <a:xfrm>
            <a:off x="2875727" y="6592692"/>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308466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162000" y="810239"/>
            <a:ext cx="5700937" cy="4944535"/>
          </a:xfrm>
        </p:spPr>
        <p:txBody>
          <a:bodyPr/>
          <a:lstStyle/>
          <a:p>
            <a:r>
              <a:rPr lang="fr-CH" dirty="0"/>
              <a:t>Les 4 jeunes décident de ne pas se souiller avec la nourriture du roi.</a:t>
            </a:r>
            <a:endParaRPr lang="fr-FR" dirty="0"/>
          </a:p>
          <a:p>
            <a:pPr lvl="2"/>
            <a:r>
              <a:rPr lang="fr-FR" dirty="0"/>
              <a:t>Daniel résolut de ne pas se souiller par les mets du roi et par le vin dont le roi buvait, et il pria le chef des eunuques de ne pas l'obliger à se souiller. Dan 1,8	</a:t>
            </a:r>
          </a:p>
          <a:p>
            <a:r>
              <a:rPr lang="fr-CH" dirty="0" smtClean="0"/>
              <a:t>Daniel </a:t>
            </a:r>
            <a:r>
              <a:rPr lang="fr-CH" dirty="0"/>
              <a:t>propose un marché à l'intendant du palais:</a:t>
            </a:r>
            <a:endParaRPr lang="fr-FR" dirty="0"/>
          </a:p>
          <a:p>
            <a:pPr lvl="1"/>
            <a:r>
              <a:rPr lang="fr-CH" dirty="0" smtClean="0"/>
              <a:t>Les </a:t>
            </a:r>
            <a:r>
              <a:rPr lang="fr-CH" dirty="0"/>
              <a:t>mets fins avec viande et vin sont supprimés.</a:t>
            </a:r>
            <a:endParaRPr lang="fr-FR" dirty="0"/>
          </a:p>
          <a:p>
            <a:pPr lvl="1"/>
            <a:r>
              <a:rPr lang="fr-CH" dirty="0"/>
              <a:t>Ils sont remplacés par des légumes et de l’eau</a:t>
            </a:r>
            <a:r>
              <a:rPr lang="fr-CH" dirty="0" smtClean="0"/>
              <a:t>.</a:t>
            </a:r>
          </a:p>
          <a:p>
            <a:r>
              <a:rPr lang="fr-CH" dirty="0"/>
              <a:t>Un test de 10 jours est effectué.</a:t>
            </a:r>
            <a:endParaRPr lang="fr-FR" dirty="0"/>
          </a:p>
          <a:p>
            <a:pPr lvl="1"/>
            <a:endParaRPr lang="fr-FR" dirty="0"/>
          </a:p>
        </p:txBody>
      </p:sp>
      <p:pic>
        <p:nvPicPr>
          <p:cNvPr id="4"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5" name="Text Box 13"/>
          <p:cNvSpPr txBox="1">
            <a:spLocks noChangeArrowheads="1"/>
          </p:cNvSpPr>
          <p:nvPr/>
        </p:nvSpPr>
        <p:spPr bwMode="auto">
          <a:xfrm>
            <a:off x="8593138" y="6053300"/>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2404367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3255036" y="1144636"/>
            <a:ext cx="5776709" cy="4936067"/>
          </a:xfrm>
        </p:spPr>
        <p:txBody>
          <a:bodyPr/>
          <a:lstStyle/>
          <a:p>
            <a:r>
              <a:rPr lang="fr-CH" dirty="0"/>
              <a:t>Ce marché ne va-t-il pas compromettre leurs chances de carrière?</a:t>
            </a:r>
            <a:endParaRPr lang="fr-FR" dirty="0"/>
          </a:p>
          <a:p>
            <a:r>
              <a:rPr lang="fr-CH" dirty="0" smtClean="0"/>
              <a:t>Les </a:t>
            </a:r>
            <a:r>
              <a:rPr lang="fr-CH" dirty="0"/>
              <a:t>autres jeunes ne vont-ils pas se moquer d’eux?</a:t>
            </a:r>
            <a:endParaRPr lang="fr-FR" dirty="0"/>
          </a:p>
          <a:p>
            <a:r>
              <a:rPr lang="fr-CH" dirty="0"/>
              <a:t>2 types de comportements s’offrent à nous:</a:t>
            </a:r>
            <a:endParaRPr lang="fr-FR" dirty="0"/>
          </a:p>
          <a:p>
            <a:pPr lvl="1"/>
            <a:r>
              <a:rPr lang="fr-CH" dirty="0"/>
              <a:t>Une pratique de compromis avec le monde,</a:t>
            </a:r>
            <a:endParaRPr lang="fr-FR" dirty="0"/>
          </a:p>
          <a:p>
            <a:pPr lvl="1"/>
            <a:r>
              <a:rPr lang="fr-CH" dirty="0"/>
              <a:t>Une vie dépendante de Christ.</a:t>
            </a:r>
            <a:endParaRPr lang="fr-FR" dirty="0"/>
          </a:p>
          <a:p>
            <a:pPr lvl="2"/>
            <a:r>
              <a:rPr lang="fr-CH" dirty="0"/>
              <a:t>Nous aussi, … courons avec patience la course qui est devant nous, fixant les yeux sur Jésus... </a:t>
            </a:r>
            <a:r>
              <a:rPr lang="fr-CH" sz="1400" dirty="0"/>
              <a:t>Hbr 12,1	</a:t>
            </a:r>
            <a:endParaRPr lang="fr-FR" dirty="0"/>
          </a:p>
        </p:txBody>
      </p:sp>
      <p:sp>
        <p:nvSpPr>
          <p:cNvPr id="8" name="Text Box 13"/>
          <p:cNvSpPr txBox="1">
            <a:spLocks noChangeArrowheads="1"/>
          </p:cNvSpPr>
          <p:nvPr/>
        </p:nvSpPr>
        <p:spPr bwMode="auto">
          <a:xfrm>
            <a:off x="8768790" y="6058430"/>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FO</a:t>
            </a:r>
            <a:endParaRPr lang="fr-FR" sz="1200" dirty="0">
              <a:solidFill>
                <a:srgbClr val="4D4D4D"/>
              </a:solidFill>
              <a:latin typeface="+mj-lt"/>
            </a:endParaRPr>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90617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162000" y="1058333"/>
            <a:ext cx="8818428" cy="5172605"/>
          </a:xfrm>
        </p:spPr>
        <p:txBody>
          <a:bodyPr/>
          <a:lstStyle/>
          <a:p>
            <a:r>
              <a:rPr lang="fr-FR" dirty="0" smtClean="0"/>
              <a:t>Pourquoi </a:t>
            </a:r>
            <a:r>
              <a:rPr lang="fr-FR" dirty="0"/>
              <a:t>réagissent-ils ainsi?</a:t>
            </a:r>
          </a:p>
          <a:p>
            <a:r>
              <a:rPr lang="fr-FR" dirty="0" smtClean="0"/>
              <a:t>Daniel et ses amis </a:t>
            </a:r>
            <a:r>
              <a:rPr lang="fr-FR" dirty="0"/>
              <a:t>veulent suivre Dieu, même dans un milieu hostile.</a:t>
            </a:r>
          </a:p>
          <a:p>
            <a:r>
              <a:rPr lang="fr-CH" dirty="0" smtClean="0"/>
              <a:t>Ils veulent </a:t>
            </a:r>
            <a:r>
              <a:rPr lang="fr-CH" dirty="0"/>
              <a:t>suivre les règles juives en matière de nourriture.</a:t>
            </a:r>
            <a:endParaRPr lang="fr-FR" dirty="0"/>
          </a:p>
          <a:p>
            <a:pPr lvl="1"/>
            <a:r>
              <a:rPr lang="fr-CH" dirty="0" smtClean="0"/>
              <a:t>Il </a:t>
            </a:r>
            <a:r>
              <a:rPr lang="fr-CH" dirty="0"/>
              <a:t>était interdit aux juifs de manger de la viande d'animaux impurs (lévitique 11)</a:t>
            </a:r>
            <a:r>
              <a:rPr lang="fr-CH" dirty="0" smtClean="0"/>
              <a:t>.</a:t>
            </a:r>
          </a:p>
          <a:p>
            <a:pPr lvl="1"/>
            <a:r>
              <a:rPr lang="fr-CH" dirty="0" smtClean="0"/>
              <a:t>Cette </a:t>
            </a:r>
            <a:r>
              <a:rPr lang="fr-CH" dirty="0"/>
              <a:t>nourriture et ce vin pouvaient avoir été préalablement consacrés aux idoles, selon un rite babylonien.</a:t>
            </a:r>
            <a:endParaRPr lang="fr-FR" dirty="0"/>
          </a:p>
          <a:p>
            <a:r>
              <a:rPr lang="fr-FR" dirty="0"/>
              <a:t> </a:t>
            </a:r>
          </a:p>
        </p:txBody>
      </p:sp>
      <p:sp>
        <p:nvSpPr>
          <p:cNvPr id="4" name="Titre 3"/>
          <p:cNvSpPr>
            <a:spLocks noGrp="1"/>
          </p:cNvSpPr>
          <p:nvPr>
            <p:ph type="title" idx="4294967295"/>
          </p:nvPr>
        </p:nvSpPr>
        <p:spPr>
          <a:xfrm>
            <a:off x="0" y="217488"/>
            <a:ext cx="3871913" cy="563562"/>
          </a:xfrm>
          <a:prstGeom prst="rect">
            <a:avLst/>
          </a:prstGeom>
        </p:spPr>
        <p:txBody>
          <a:bodyPr/>
          <a:lstStyle/>
          <a:p>
            <a:r>
              <a:rPr lang="fr-CH" dirty="0"/>
              <a:t>Problème de </a:t>
            </a:r>
            <a:r>
              <a:rPr lang="fr-CH" dirty="0" smtClean="0"/>
              <a:t>nourriture</a:t>
            </a:r>
            <a:endParaRPr lang="fr-FR" dirty="0"/>
          </a:p>
        </p:txBody>
      </p:sp>
    </p:spTree>
    <p:extLst>
      <p:ext uri="{BB962C8B-B14F-4D97-AF65-F5344CB8AC3E}">
        <p14:creationId xmlns:p14="http://schemas.microsoft.com/office/powerpoint/2010/main" val="351038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12"/>
          </p:nvPr>
        </p:nvSpPr>
        <p:spPr/>
        <p:txBody>
          <a:bodyPr/>
          <a:lstStyle/>
          <a:p>
            <a:r>
              <a:rPr lang="fr-FR" dirty="0" smtClean="0"/>
              <a:t>Le royaume d’Israël va subir successivement la domination de plusieurs empires:</a:t>
            </a:r>
          </a:p>
          <a:p>
            <a:pPr lvl="1"/>
            <a:r>
              <a:rPr lang="fr-FR" dirty="0" smtClean="0"/>
              <a:t>Les Assyriens</a:t>
            </a:r>
          </a:p>
          <a:p>
            <a:pPr lvl="1"/>
            <a:r>
              <a:rPr lang="fr-FR" dirty="0" smtClean="0"/>
              <a:t>Les Babyloniens (605 – 533 av JC)</a:t>
            </a:r>
          </a:p>
          <a:p>
            <a:pPr lvl="1"/>
            <a:r>
              <a:rPr lang="fr-FR" dirty="0" smtClean="0"/>
              <a:t>Les Médo-Perses (539 – 331 av JC)</a:t>
            </a:r>
          </a:p>
          <a:p>
            <a:pPr lvl="1"/>
            <a:r>
              <a:rPr lang="fr-FR" dirty="0" smtClean="0"/>
              <a:t>Les Grecs (331 – 146 av JC)</a:t>
            </a:r>
          </a:p>
          <a:p>
            <a:pPr lvl="1"/>
            <a:r>
              <a:rPr lang="fr-FR" dirty="0" smtClean="0"/>
              <a:t>Les Romains (146 – 476 </a:t>
            </a:r>
            <a:r>
              <a:rPr lang="fr-FR" dirty="0" err="1" smtClean="0"/>
              <a:t>ap</a:t>
            </a:r>
            <a:r>
              <a:rPr lang="fr-FR" dirty="0" smtClean="0"/>
              <a:t> JC)</a:t>
            </a:r>
          </a:p>
        </p:txBody>
      </p:sp>
      <p:sp>
        <p:nvSpPr>
          <p:cNvPr id="4" name="Titre 3"/>
          <p:cNvSpPr>
            <a:spLocks noGrp="1"/>
          </p:cNvSpPr>
          <p:nvPr>
            <p:ph type="title"/>
          </p:nvPr>
        </p:nvSpPr>
        <p:spPr/>
        <p:txBody>
          <a:bodyPr/>
          <a:lstStyle/>
          <a:p>
            <a:r>
              <a:rPr lang="fr-FR" dirty="0"/>
              <a:t>Situation du peuple d’Israël</a:t>
            </a:r>
          </a:p>
        </p:txBody>
      </p:sp>
    </p:spTree>
    <p:extLst>
      <p:ext uri="{BB962C8B-B14F-4D97-AF65-F5344CB8AC3E}">
        <p14:creationId xmlns:p14="http://schemas.microsoft.com/office/powerpoint/2010/main" val="3050675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Satan </a:t>
            </a:r>
            <a:r>
              <a:rPr lang="fr-CH" dirty="0"/>
              <a:t>pousse sournoisement les croyants à se détourner de Dieu </a:t>
            </a:r>
            <a:r>
              <a:rPr lang="fr-CH" dirty="0" smtClean="0"/>
              <a:t>par </a:t>
            </a:r>
          </a:p>
          <a:p>
            <a:pPr lvl="1"/>
            <a:r>
              <a:rPr lang="fr-CH" dirty="0"/>
              <a:t>d</a:t>
            </a:r>
            <a:r>
              <a:rPr lang="fr-CH" dirty="0" smtClean="0"/>
              <a:t>es pratiques occultes, l’astrologie, la magie, …</a:t>
            </a:r>
            <a:endParaRPr lang="fr-FR" dirty="0"/>
          </a:p>
          <a:p>
            <a:r>
              <a:rPr lang="fr-CH" dirty="0"/>
              <a:t>La bible nous met clairement en garde:</a:t>
            </a:r>
            <a:endParaRPr lang="fr-FR" dirty="0"/>
          </a:p>
          <a:p>
            <a:pPr lvl="2"/>
            <a:r>
              <a:rPr lang="fr-CH" dirty="0"/>
              <a:t>Il ne se trouvera au milieu de toi … ni devin qui se mêle de divination, … ni magicien, ni sorcier, ni personne qui consulte les esprits, ni diseur de bonne aventure, ni personne qui interroge les morts; car quiconque fait ces choses est en abomination à l'Eternel; Dt 18,10</a:t>
            </a:r>
            <a:endParaRPr lang="fr-FR" dirty="0"/>
          </a:p>
          <a:p>
            <a:r>
              <a:rPr lang="fr-CH" dirty="0"/>
              <a:t>Satan se cache derrière ces pratiques.</a:t>
            </a:r>
            <a:endParaRPr lang="fr-FR" dirty="0"/>
          </a:p>
          <a:p>
            <a:pPr lvl="1"/>
            <a:r>
              <a:rPr lang="fr-CH" dirty="0"/>
              <a:t>N’y touchons pas</a:t>
            </a:r>
            <a:r>
              <a:rPr lang="fr-CH" dirty="0" smtClean="0"/>
              <a:t>!</a:t>
            </a:r>
            <a:endParaRPr lang="fr-FR" dirty="0"/>
          </a:p>
        </p:txBody>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4290799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Au </a:t>
            </a:r>
            <a:r>
              <a:rPr lang="fr-CH" dirty="0"/>
              <a:t>bout de 10 jours, les 4 amis ont une meilleure mine que tous les autres jeunes.</a:t>
            </a:r>
            <a:endParaRPr lang="fr-FR" dirty="0"/>
          </a:p>
          <a:p>
            <a:r>
              <a:rPr lang="fr-CH" dirty="0"/>
              <a:t>L'intendant accepte qu'ils continuent ce régime.</a:t>
            </a:r>
            <a:endParaRPr lang="fr-FR" dirty="0"/>
          </a:p>
          <a:p>
            <a:r>
              <a:rPr lang="fr-CH" dirty="0"/>
              <a:t>Daniel et ses amis ont « tenu ferme »</a:t>
            </a:r>
            <a:r>
              <a:rPr lang="fr-CH" dirty="0" smtClean="0"/>
              <a:t>.</a:t>
            </a:r>
          </a:p>
          <a:p>
            <a:endParaRPr lang="fr-FR" dirty="0"/>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150" y="4025004"/>
            <a:ext cx="9166150" cy="2851150"/>
          </a:xfrm>
        </p:spPr>
      </p:pic>
      <p:sp>
        <p:nvSpPr>
          <p:cNvPr id="5" name="Text Box 13"/>
          <p:cNvSpPr txBox="1">
            <a:spLocks noChangeArrowheads="1"/>
          </p:cNvSpPr>
          <p:nvPr/>
        </p:nvSpPr>
        <p:spPr bwMode="auto">
          <a:xfrm>
            <a:off x="8486550" y="6555072"/>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FO</a:t>
            </a:r>
            <a:endParaRPr lang="fr-FR" sz="1200" dirty="0">
              <a:solidFill>
                <a:srgbClr val="4D4D4D"/>
              </a:solidFill>
              <a:latin typeface="+mj-lt"/>
            </a:endParaRPr>
          </a:p>
        </p:txBody>
      </p:sp>
    </p:spTree>
    <p:extLst>
      <p:ext uri="{BB962C8B-B14F-4D97-AF65-F5344CB8AC3E}">
        <p14:creationId xmlns:p14="http://schemas.microsoft.com/office/powerpoint/2010/main" val="4117383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Daniel </a:t>
            </a:r>
            <a:r>
              <a:rPr lang="fr-CH" dirty="0"/>
              <a:t>commence un carrière publique de plus de 60 ans dans les plus hautes fonctions du gouvernement.</a:t>
            </a:r>
            <a:endParaRPr lang="fr-FR" dirty="0"/>
          </a:p>
          <a:p>
            <a:r>
              <a:rPr lang="fr-CH" dirty="0"/>
              <a:t>Une question se pose:</a:t>
            </a:r>
            <a:endParaRPr lang="fr-FR" dirty="0"/>
          </a:p>
          <a:p>
            <a:pPr lvl="1"/>
            <a:r>
              <a:rPr lang="fr-CH" dirty="0"/>
              <a:t>Pourquoi s'attirer des ennuis alors qu'on vient d'arriver à la cour du roi?</a:t>
            </a:r>
            <a:endParaRPr lang="fr-FR" dirty="0"/>
          </a:p>
          <a:p>
            <a:pPr lvl="2"/>
            <a:r>
              <a:rPr lang="fr-FR" dirty="0"/>
              <a:t>Soit donc que vous mangiez, soit que vous buviez, soit que vous fassiez quelque autre chose, faites tout pour la gloire de Dieu. 1.Cor 10,31	</a:t>
            </a:r>
          </a:p>
          <a:p>
            <a:r>
              <a:rPr lang="fr-CH" dirty="0"/>
              <a:t>Jeune, Daniel a fait le bon choix. </a:t>
            </a:r>
            <a:endParaRPr lang="fr-FR" dirty="0"/>
          </a:p>
          <a:p>
            <a:r>
              <a:rPr lang="fr-CH" dirty="0"/>
              <a:t>Il va être durant plusieurs décennies un témoin pour Dieu à la tête du gouvernement</a:t>
            </a:r>
            <a:r>
              <a:rPr lang="fr-CH" dirty="0" smtClean="0"/>
              <a:t>.</a:t>
            </a:r>
            <a:endParaRPr lang="fr-FR" dirty="0"/>
          </a:p>
        </p:txBody>
      </p:sp>
    </p:spTree>
    <p:extLst>
      <p:ext uri="{BB962C8B-B14F-4D97-AF65-F5344CB8AC3E}">
        <p14:creationId xmlns:p14="http://schemas.microsoft.com/office/powerpoint/2010/main" val="2117433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Revenons sur le verset cités plus haut:</a:t>
            </a:r>
          </a:p>
          <a:p>
            <a:pPr lvl="2"/>
            <a:r>
              <a:rPr lang="fr-FR" dirty="0"/>
              <a:t>Et Daniel arrêta dans son </a:t>
            </a:r>
            <a:r>
              <a:rPr lang="fr-FR" dirty="0" err="1"/>
              <a:t>coeur</a:t>
            </a:r>
            <a:r>
              <a:rPr lang="fr-FR" dirty="0"/>
              <a:t> qu'il ne se souillerait point </a:t>
            </a:r>
            <a:r>
              <a:rPr lang="fr-FR" dirty="0" smtClean="0"/>
              <a:t>… Dan 1:8 </a:t>
            </a:r>
            <a:r>
              <a:rPr lang="fr-FR" sz="1600" dirty="0" smtClean="0"/>
              <a:t>(traduction Darby)</a:t>
            </a:r>
            <a:endParaRPr lang="fr-FR" sz="1600" dirty="0"/>
          </a:p>
          <a:p>
            <a:r>
              <a:rPr lang="fr-FR" dirty="0"/>
              <a:t>Le désir intellectuel de plaire à Dieu ne suffit pas,</a:t>
            </a:r>
          </a:p>
          <a:p>
            <a:r>
              <a:rPr lang="fr-FR" dirty="0"/>
              <a:t>Il faut plus, il faut « arrêter dans son cœur ».</a:t>
            </a:r>
          </a:p>
          <a:p>
            <a:r>
              <a:rPr lang="fr-FR" dirty="0"/>
              <a:t>C’est par notre amour pour Dieu que nous arrivons à ne pas dévier de nos décisions pour </a:t>
            </a:r>
            <a:r>
              <a:rPr lang="fr-FR" dirty="0" smtClean="0"/>
              <a:t>Lui.</a:t>
            </a:r>
          </a:p>
          <a:p>
            <a:r>
              <a:rPr lang="fr-FR" dirty="0"/>
              <a:t>Par sa mort Jésus a vaincu la puissance et les conséquences du péché.</a:t>
            </a:r>
          </a:p>
          <a:p>
            <a:r>
              <a:rPr lang="fr-FR" dirty="0"/>
              <a:t>Dieu nous donne les forces de vaincre les choses mauvaises, le mal dans notre vie.</a:t>
            </a:r>
          </a:p>
          <a:p>
            <a:endParaRPr lang="fr-FR" dirty="0"/>
          </a:p>
          <a:p>
            <a:endParaRPr lang="fr-FR" dirty="0"/>
          </a:p>
        </p:txBody>
      </p:sp>
      <p:sp>
        <p:nvSpPr>
          <p:cNvPr id="4" name="Titre 3"/>
          <p:cNvSpPr>
            <a:spLocks noGrp="1"/>
          </p:cNvSpPr>
          <p:nvPr>
            <p:ph type="title"/>
          </p:nvPr>
        </p:nvSpPr>
        <p:spPr/>
        <p:txBody>
          <a:bodyPr/>
          <a:lstStyle/>
          <a:p>
            <a:endParaRPr lang="fr-FR"/>
          </a:p>
        </p:txBody>
      </p:sp>
    </p:spTree>
    <p:extLst>
      <p:ext uri="{BB962C8B-B14F-4D97-AF65-F5344CB8AC3E}">
        <p14:creationId xmlns:p14="http://schemas.microsoft.com/office/powerpoint/2010/main" val="3443856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92473839.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FR" dirty="0" smtClean="0"/>
              <a:t>Nous connaissons nos points faibles.</a:t>
            </a:r>
          </a:p>
          <a:p>
            <a:r>
              <a:rPr lang="fr-FR" dirty="0" smtClean="0"/>
              <a:t>Nous connaissons la plupart des dangers qui nous entourent.</a:t>
            </a:r>
          </a:p>
          <a:p>
            <a:r>
              <a:rPr lang="fr-FR" dirty="0" smtClean="0"/>
              <a:t>Prenons des résolutions pour contrer Satan avant qu’il ne nous attaque.</a:t>
            </a:r>
          </a:p>
          <a:p>
            <a:r>
              <a:rPr lang="fr-FR" dirty="0" smtClean="0"/>
              <a:t>N’attendons pas que la tentation arrive, au risque de ne pas avoir le temps ni l’énergie pour s’écarter du danger.</a:t>
            </a:r>
          </a:p>
          <a:p>
            <a:endParaRPr lang="fr-FR" dirty="0"/>
          </a:p>
        </p:txBody>
      </p:sp>
      <p:sp>
        <p:nvSpPr>
          <p:cNvPr id="7" name="Text Box 13"/>
          <p:cNvSpPr txBox="1">
            <a:spLocks noChangeArrowheads="1"/>
          </p:cNvSpPr>
          <p:nvPr/>
        </p:nvSpPr>
        <p:spPr bwMode="auto">
          <a:xfrm>
            <a:off x="8696406" y="6054202"/>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1939738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FR" dirty="0"/>
              <a:t>Demandons à Dieu la « maitrise de soi ».</a:t>
            </a:r>
          </a:p>
          <a:p>
            <a:pPr lvl="2"/>
            <a:r>
              <a:rPr lang="fr-FR" dirty="0" smtClean="0"/>
              <a:t>Pour </a:t>
            </a:r>
            <a:r>
              <a:rPr lang="fr-FR" dirty="0"/>
              <a:t>cette raison même, faites tous vos efforts afin d’ajouter à votre foi la qualité morale, à la qualité morale la connaissance</a:t>
            </a:r>
            <a:r>
              <a:rPr lang="fr-FR" dirty="0" smtClean="0"/>
              <a:t>, </a:t>
            </a:r>
            <a:r>
              <a:rPr lang="fr-FR" dirty="0"/>
              <a:t>à la connaissance la maîtrise de soi, à la maîtrise de soi la persévérance, à la persévérance la piété, à la piété l'amitié fraternelle, à l'amitié fraternelle </a:t>
            </a:r>
            <a:r>
              <a:rPr lang="fr-FR" dirty="0" smtClean="0"/>
              <a:t>l'amour. 2 Pi 1:5-6</a:t>
            </a:r>
          </a:p>
          <a:p>
            <a:r>
              <a:rPr lang="fr-FR" dirty="0" smtClean="0"/>
              <a:t>Que nous puissions ainsi contrôler nos pensées, notre corps, nos réactions d’une manière digne de Lui.</a:t>
            </a:r>
          </a:p>
        </p:txBody>
      </p:sp>
      <p:sp>
        <p:nvSpPr>
          <p:cNvPr id="7" name="Text Box 13"/>
          <p:cNvSpPr txBox="1">
            <a:spLocks noChangeArrowheads="1"/>
          </p:cNvSpPr>
          <p:nvPr/>
        </p:nvSpPr>
        <p:spPr bwMode="auto">
          <a:xfrm>
            <a:off x="8696406" y="6054202"/>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1654005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Daniel soigne sa dépendance avec Dieu. Il passe de longs temps en communion avec le ciel.</a:t>
            </a:r>
          </a:p>
          <a:p>
            <a:pPr lvl="1"/>
            <a:r>
              <a:rPr lang="fr-FR" dirty="0" smtClean="0"/>
              <a:t>Dieu va alors l’utiliser pour Sa gloire.</a:t>
            </a:r>
          </a:p>
          <a:p>
            <a:pPr lvl="2"/>
            <a:r>
              <a:rPr lang="fr-FR" dirty="0" smtClean="0"/>
              <a:t>… Daniel … se </a:t>
            </a:r>
            <a:r>
              <a:rPr lang="fr-FR" dirty="0"/>
              <a:t>retira dans sa maison, où les fenêtres de la chambre à l’étage étaient ouvertes dans la direction de Jérusalem. Trois fois par jour il se mettait à genoux, priait et exprimait sa reconnaissance à son Dieu, tout comme il le faisait avant</a:t>
            </a:r>
            <a:r>
              <a:rPr lang="fr-FR" dirty="0" smtClean="0"/>
              <a:t>. Dan 6:11</a:t>
            </a:r>
          </a:p>
          <a:p>
            <a:r>
              <a:rPr lang="fr-FR" dirty="0" smtClean="0"/>
              <a:t>Aucun verset n’a été mis au hasard dans la bible.</a:t>
            </a:r>
          </a:p>
          <a:p>
            <a:r>
              <a:rPr lang="fr-FR" dirty="0" smtClean="0"/>
              <a:t>Dieu nous donne ici une clé pour comprendre l’origine de la puissance spirituelle de Daniel.</a:t>
            </a:r>
          </a:p>
          <a:p>
            <a:r>
              <a:rPr lang="fr-FR" dirty="0" smtClean="0"/>
              <a:t>Passons également du temps avec notre Sauveur.</a:t>
            </a:r>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556442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FR" dirty="0" smtClean="0"/>
              <a:t>La prière sert à appeler notre Seigneur à l’aide dans nos difficultés.</a:t>
            </a:r>
          </a:p>
          <a:p>
            <a:r>
              <a:rPr lang="fr-FR" dirty="0" smtClean="0"/>
              <a:t>Elle sert aussi et surtout à Lui apporter l’adoration qui Lui revient.</a:t>
            </a:r>
          </a:p>
          <a:p>
            <a:pPr lvl="2"/>
            <a:r>
              <a:rPr lang="fr-FR" dirty="0"/>
              <a:t>Par Christ, offrons [donc] sans cesse à Dieu un sacrifice de louange, c'est-à-dire le fruit de lèvres qui reconnaissent publiquement lui appartenir</a:t>
            </a:r>
            <a:r>
              <a:rPr lang="fr-FR" dirty="0" smtClean="0"/>
              <a:t>. </a:t>
            </a:r>
            <a:r>
              <a:rPr lang="fr-FR" dirty="0" err="1" smtClean="0"/>
              <a:t>Héb</a:t>
            </a:r>
            <a:r>
              <a:rPr lang="fr-FR" dirty="0" smtClean="0"/>
              <a:t> 13:15</a:t>
            </a:r>
            <a:endParaRPr lang="fr-FR" dirty="0"/>
          </a:p>
        </p:txBody>
      </p:sp>
      <p:sp>
        <p:nvSpPr>
          <p:cNvPr id="7" name="Text Box 13"/>
          <p:cNvSpPr txBox="1">
            <a:spLocks noChangeArrowheads="1"/>
          </p:cNvSpPr>
          <p:nvPr/>
        </p:nvSpPr>
        <p:spPr bwMode="auto">
          <a:xfrm>
            <a:off x="8696406" y="6054202"/>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FO</a:t>
            </a:r>
            <a:endParaRPr lang="fr-FR" sz="1200" dirty="0">
              <a:solidFill>
                <a:srgbClr val="4D4D4D"/>
              </a:solidFill>
              <a:latin typeface="+mj-lt"/>
            </a:endParaRPr>
          </a:p>
        </p:txBody>
      </p:sp>
    </p:spTree>
    <p:extLst>
      <p:ext uri="{BB962C8B-B14F-4D97-AF65-F5344CB8AC3E}">
        <p14:creationId xmlns:p14="http://schemas.microsoft.com/office/powerpoint/2010/main" val="3716627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Daniel et ses amis ont décidé très jeunes de suivre leur Dieu.</a:t>
            </a:r>
          </a:p>
          <a:p>
            <a:r>
              <a:rPr lang="fr-FR" dirty="0" smtClean="0"/>
              <a:t>Ils ont pu ainsi lui consacrer toute leur vie.</a:t>
            </a:r>
          </a:p>
          <a:p>
            <a:r>
              <a:rPr lang="fr-FR" dirty="0" smtClean="0"/>
              <a:t>Parlons de Dieu à nos enfants, présentons-le </a:t>
            </a:r>
          </a:p>
          <a:p>
            <a:pPr lvl="1"/>
            <a:r>
              <a:rPr lang="fr-FR" dirty="0" smtClean="0"/>
              <a:t>comme Seigneur de l’univers,</a:t>
            </a:r>
          </a:p>
          <a:p>
            <a:pPr lvl="1"/>
            <a:r>
              <a:rPr lang="fr-FR" dirty="0"/>
              <a:t>c</a:t>
            </a:r>
            <a:r>
              <a:rPr lang="fr-FR" dirty="0" smtClean="0"/>
              <a:t>omme Sauveur par Jésus-Christ,</a:t>
            </a:r>
          </a:p>
          <a:p>
            <a:pPr lvl="1"/>
            <a:r>
              <a:rPr lang="fr-FR" dirty="0"/>
              <a:t>c</a:t>
            </a:r>
            <a:r>
              <a:rPr lang="fr-FR" dirty="0" smtClean="0"/>
              <a:t>omme Père à qui on peut parler, qui nous écoute, qui nous parle en retour.</a:t>
            </a:r>
          </a:p>
          <a:p>
            <a:r>
              <a:rPr lang="fr-FR" dirty="0" smtClean="0"/>
              <a:t>Donnons-leur envie d’entrer dans une relation intime avec leur Père céleste.</a:t>
            </a:r>
          </a:p>
          <a:p>
            <a:r>
              <a:rPr lang="fr-FR" dirty="0"/>
              <a:t>Remplis de cette présence divine, motivés, passionnés pour Lui, ils seront forts en Lui quand Satan les attaquera.</a:t>
            </a:r>
          </a:p>
          <a:p>
            <a:endParaRPr lang="fr-FR" dirty="0" smtClean="0"/>
          </a:p>
          <a:p>
            <a:endParaRPr lang="fr-FR" dirty="0" smtClean="0"/>
          </a:p>
          <a:p>
            <a:pPr lvl="1"/>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77887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4" name="Espace réservé du texte 3"/>
          <p:cNvSpPr>
            <a:spLocks noGrp="1"/>
          </p:cNvSpPr>
          <p:nvPr>
            <p:ph type="body" sz="quarter" idx="14"/>
          </p:nvPr>
        </p:nvSpPr>
        <p:spPr/>
        <p:txBody>
          <a:bodyPr/>
          <a:lstStyle/>
          <a:p>
            <a:r>
              <a:rPr lang="fr-FR" dirty="0" smtClean="0"/>
              <a:t>Daniel </a:t>
            </a:r>
            <a:r>
              <a:rPr lang="fr-FR" dirty="0"/>
              <a:t>fait équipe avec 3 autre jeunes. </a:t>
            </a:r>
          </a:p>
          <a:p>
            <a:r>
              <a:rPr lang="fr-FR" dirty="0"/>
              <a:t>Ils se soutiennent dans ce monde qui pratique tant de choses mauvaises</a:t>
            </a:r>
            <a:r>
              <a:rPr lang="fr-FR" dirty="0" smtClean="0"/>
              <a:t>.</a:t>
            </a:r>
          </a:p>
          <a:p>
            <a:r>
              <a:rPr lang="fr-FR" dirty="0" smtClean="0"/>
              <a:t>Ils sont prêts à tout endurer pour Dieu.</a:t>
            </a:r>
          </a:p>
          <a:p>
            <a:pPr lvl="1"/>
            <a:r>
              <a:rPr lang="fr-FR" dirty="0" smtClean="0"/>
              <a:t>Dieu va aussi tout faire pour eux!</a:t>
            </a:r>
            <a:endParaRPr lang="fr-FR" dirty="0"/>
          </a:p>
          <a:p>
            <a:endParaRPr lang="fr-FR" dirty="0"/>
          </a:p>
        </p:txBody>
      </p:sp>
      <p:sp>
        <p:nvSpPr>
          <p:cNvPr id="2" name="Espace réservé du texte 1"/>
          <p:cNvSpPr>
            <a:spLocks noGrp="1"/>
          </p:cNvSpPr>
          <p:nvPr>
            <p:ph type="body" sz="quarter" idx="12"/>
          </p:nvPr>
        </p:nvSpPr>
        <p:spPr/>
        <p:txBody>
          <a:bodyPr/>
          <a:lstStyle/>
          <a:p>
            <a:r>
              <a:rPr lang="fr-FR" dirty="0" smtClean="0"/>
              <a:t>Ces liens entre jeunes chrétiens sont tellement forts, ils restent souvent présents durant toute la vie.</a:t>
            </a:r>
          </a:p>
        </p:txBody>
      </p:sp>
      <p:sp>
        <p:nvSpPr>
          <p:cNvPr id="6" name="Text Box 13"/>
          <p:cNvSpPr txBox="1">
            <a:spLocks noChangeArrowheads="1"/>
          </p:cNvSpPr>
          <p:nvPr/>
        </p:nvSpPr>
        <p:spPr bwMode="auto">
          <a:xfrm>
            <a:off x="8696406" y="6054202"/>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4124870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6 siècles av JC, Nebucadnetsar</a:t>
            </a:r>
            <a:r>
              <a:rPr lang="fr-CH" dirty="0"/>
              <a:t>, roi de Babylone, envahit Jérusalem.</a:t>
            </a:r>
            <a:endParaRPr lang="fr-FR" dirty="0"/>
          </a:p>
          <a:p>
            <a:r>
              <a:rPr lang="fr-CH" dirty="0"/>
              <a:t>Il prend le contrôle de tout le pays d’Israël.</a:t>
            </a:r>
            <a:endParaRPr lang="fr-FR" dirty="0"/>
          </a:p>
          <a:p>
            <a:r>
              <a:rPr lang="fr-CH" dirty="0"/>
              <a:t>Le peuple est emmené à Babylone.</a:t>
            </a:r>
            <a:endParaRPr lang="fr-FR" dirty="0"/>
          </a:p>
          <a:p>
            <a:r>
              <a:rPr lang="fr-CH" dirty="0"/>
              <a:t>La déportation a lieu en 3 étapes</a:t>
            </a:r>
            <a:r>
              <a:rPr lang="fr-CH" dirty="0" smtClean="0"/>
              <a:t>:</a:t>
            </a:r>
            <a:endParaRPr lang="fr-FR" dirty="0"/>
          </a:p>
        </p:txBody>
      </p:sp>
      <p:sp>
        <p:nvSpPr>
          <p:cNvPr id="5" name="Text Box 54"/>
          <p:cNvSpPr txBox="1">
            <a:spLocks noChangeArrowheads="1"/>
          </p:cNvSpPr>
          <p:nvPr/>
        </p:nvSpPr>
        <p:spPr bwMode="auto">
          <a:xfrm>
            <a:off x="753590" y="3895635"/>
            <a:ext cx="7858320" cy="504825"/>
          </a:xfrm>
          <a:prstGeom prst="rect">
            <a:avLst/>
          </a:prstGeom>
          <a:solidFill>
            <a:srgbClr val="3599D9"/>
          </a:solidFill>
          <a:ln w="9525">
            <a:solidFill>
              <a:srgbClr val="000000"/>
            </a:solidFill>
            <a:miter lim="800000"/>
            <a:headEnd/>
            <a:tailEnd/>
          </a:ln>
          <a:effectLst/>
        </p:spPr>
        <p:txBody>
          <a:bodyPr/>
          <a:lstStyle/>
          <a:p>
            <a:pPr>
              <a:defRPr/>
            </a:pPr>
            <a:r>
              <a:rPr lang="fr-FR" sz="1600" b="1" dirty="0" smtClean="0">
                <a:solidFill>
                  <a:schemeClr val="bg1"/>
                </a:solidFill>
                <a:latin typeface="+mj-lt"/>
                <a:ea typeface="+mn-ea"/>
                <a:cs typeface="+mn-cs"/>
              </a:rPr>
              <a:t>Déportation de l’élite Juive (Daniel,…)</a:t>
            </a:r>
            <a:endParaRPr lang="fr-FR" sz="1600" b="1" dirty="0">
              <a:solidFill>
                <a:schemeClr val="bg1"/>
              </a:solidFill>
              <a:latin typeface="+mj-lt"/>
              <a:ea typeface="+mn-ea"/>
              <a:cs typeface="+mn-cs"/>
            </a:endParaRPr>
          </a:p>
        </p:txBody>
      </p:sp>
      <p:sp>
        <p:nvSpPr>
          <p:cNvPr id="6" name="Text Box 54"/>
          <p:cNvSpPr txBox="1">
            <a:spLocks noChangeArrowheads="1"/>
          </p:cNvSpPr>
          <p:nvPr/>
        </p:nvSpPr>
        <p:spPr bwMode="auto">
          <a:xfrm>
            <a:off x="1331648" y="4529047"/>
            <a:ext cx="7280262" cy="504825"/>
          </a:xfrm>
          <a:prstGeom prst="rect">
            <a:avLst/>
          </a:prstGeom>
          <a:solidFill>
            <a:srgbClr val="3599D9"/>
          </a:solidFill>
          <a:ln w="9525">
            <a:solidFill>
              <a:srgbClr val="000000"/>
            </a:solidFill>
            <a:miter lim="800000"/>
            <a:headEnd/>
            <a:tailEnd/>
          </a:ln>
          <a:effectLst/>
        </p:spPr>
        <p:txBody>
          <a:bodyPr/>
          <a:lstStyle/>
          <a:p>
            <a:pPr>
              <a:defRPr/>
            </a:pPr>
            <a:r>
              <a:rPr lang="fr-FR" sz="1600" b="1" dirty="0" smtClean="0">
                <a:solidFill>
                  <a:schemeClr val="bg1"/>
                </a:solidFill>
                <a:latin typeface="+mj-lt"/>
                <a:ea typeface="+mn-ea"/>
                <a:cs typeface="+mn-cs"/>
              </a:rPr>
              <a:t>Déportation de milliers de Juifs (dont </a:t>
            </a:r>
            <a:r>
              <a:rPr lang="fr-FR" sz="1600" b="1" dirty="0" err="1" smtClean="0">
                <a:solidFill>
                  <a:schemeClr val="bg1"/>
                </a:solidFill>
                <a:latin typeface="+mj-lt"/>
                <a:ea typeface="+mn-ea"/>
                <a:cs typeface="+mn-cs"/>
              </a:rPr>
              <a:t>Ezechiel</a:t>
            </a:r>
            <a:r>
              <a:rPr lang="fr-FR" sz="1600" b="1" dirty="0" smtClean="0">
                <a:solidFill>
                  <a:schemeClr val="bg1"/>
                </a:solidFill>
                <a:latin typeface="+mj-lt"/>
                <a:ea typeface="+mn-ea"/>
                <a:cs typeface="+mn-cs"/>
              </a:rPr>
              <a:t>)</a:t>
            </a:r>
            <a:endParaRPr lang="fr-FR" sz="1600" b="1" dirty="0">
              <a:solidFill>
                <a:schemeClr val="bg1"/>
              </a:solidFill>
              <a:latin typeface="+mj-lt"/>
              <a:ea typeface="+mn-ea"/>
              <a:cs typeface="+mn-cs"/>
            </a:endParaRPr>
          </a:p>
        </p:txBody>
      </p:sp>
      <p:sp>
        <p:nvSpPr>
          <p:cNvPr id="7" name="Text Box 13"/>
          <p:cNvSpPr txBox="1">
            <a:spLocks noChangeArrowheads="1"/>
          </p:cNvSpPr>
          <p:nvPr/>
        </p:nvSpPr>
        <p:spPr bwMode="auto">
          <a:xfrm>
            <a:off x="686237" y="4748036"/>
            <a:ext cx="10150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600" dirty="0" smtClean="0">
                <a:solidFill>
                  <a:srgbClr val="4D4D4D"/>
                </a:solidFill>
                <a:latin typeface="+mj-lt"/>
              </a:rPr>
              <a:t>8 ans</a:t>
            </a:r>
            <a:endParaRPr lang="fr-FR" sz="1600" dirty="0">
              <a:solidFill>
                <a:srgbClr val="4D4D4D"/>
              </a:solidFill>
              <a:latin typeface="+mj-lt"/>
            </a:endParaRPr>
          </a:p>
        </p:txBody>
      </p:sp>
      <p:sp>
        <p:nvSpPr>
          <p:cNvPr id="8" name="Line 83"/>
          <p:cNvSpPr>
            <a:spLocks noChangeShapeType="1"/>
          </p:cNvSpPr>
          <p:nvPr/>
        </p:nvSpPr>
        <p:spPr bwMode="auto">
          <a:xfrm flipH="1">
            <a:off x="753073" y="4731324"/>
            <a:ext cx="550862" cy="0"/>
          </a:xfrm>
          <a:prstGeom prst="line">
            <a:avLst/>
          </a:prstGeom>
          <a:noFill/>
          <a:ln w="25400">
            <a:solidFill>
              <a:schemeClr val="bg1">
                <a:lumMod val="50000"/>
              </a:schemeClr>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9" name="Text Box 54"/>
          <p:cNvSpPr txBox="1">
            <a:spLocks noChangeArrowheads="1"/>
          </p:cNvSpPr>
          <p:nvPr/>
        </p:nvSpPr>
        <p:spPr bwMode="auto">
          <a:xfrm>
            <a:off x="2024440" y="5199502"/>
            <a:ext cx="6587469" cy="504825"/>
          </a:xfrm>
          <a:prstGeom prst="rect">
            <a:avLst/>
          </a:prstGeom>
          <a:solidFill>
            <a:srgbClr val="3599D9"/>
          </a:solidFill>
          <a:ln w="9525">
            <a:solidFill>
              <a:srgbClr val="000000"/>
            </a:solidFill>
            <a:miter lim="800000"/>
            <a:headEnd/>
            <a:tailEnd/>
          </a:ln>
          <a:effectLst/>
        </p:spPr>
        <p:txBody>
          <a:bodyPr/>
          <a:lstStyle/>
          <a:p>
            <a:pPr>
              <a:defRPr/>
            </a:pPr>
            <a:r>
              <a:rPr lang="fr-FR" sz="1600" b="1" dirty="0" smtClean="0">
                <a:solidFill>
                  <a:schemeClr val="bg1"/>
                </a:solidFill>
                <a:latin typeface="+mj-lt"/>
                <a:ea typeface="+mn-ea"/>
                <a:cs typeface="+mn-cs"/>
              </a:rPr>
              <a:t>Déportation du reste des Juifs</a:t>
            </a:r>
            <a:endParaRPr lang="fr-FR" sz="1600" b="1" dirty="0">
              <a:solidFill>
                <a:schemeClr val="bg1"/>
              </a:solidFill>
              <a:latin typeface="+mj-lt"/>
              <a:ea typeface="+mn-ea"/>
              <a:cs typeface="+mn-cs"/>
            </a:endParaRPr>
          </a:p>
        </p:txBody>
      </p:sp>
      <p:sp>
        <p:nvSpPr>
          <p:cNvPr id="10" name="Text Box 13"/>
          <p:cNvSpPr txBox="1">
            <a:spLocks noChangeArrowheads="1"/>
          </p:cNvSpPr>
          <p:nvPr/>
        </p:nvSpPr>
        <p:spPr bwMode="auto">
          <a:xfrm>
            <a:off x="1276659" y="5451932"/>
            <a:ext cx="8480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600" dirty="0" smtClean="0">
                <a:solidFill>
                  <a:srgbClr val="4D4D4D"/>
                </a:solidFill>
                <a:latin typeface="+mj-lt"/>
              </a:rPr>
              <a:t>11 ans</a:t>
            </a:r>
            <a:endParaRPr lang="fr-FR" sz="1600" dirty="0">
              <a:solidFill>
                <a:srgbClr val="4D4D4D"/>
              </a:solidFill>
              <a:latin typeface="+mj-lt"/>
            </a:endParaRPr>
          </a:p>
        </p:txBody>
      </p:sp>
      <p:sp>
        <p:nvSpPr>
          <p:cNvPr id="11" name="Line 83"/>
          <p:cNvSpPr>
            <a:spLocks noChangeShapeType="1"/>
          </p:cNvSpPr>
          <p:nvPr/>
        </p:nvSpPr>
        <p:spPr bwMode="auto">
          <a:xfrm flipH="1">
            <a:off x="1390034" y="5401796"/>
            <a:ext cx="550862" cy="0"/>
          </a:xfrm>
          <a:prstGeom prst="line">
            <a:avLst/>
          </a:prstGeom>
          <a:noFill/>
          <a:ln w="25400">
            <a:solidFill>
              <a:schemeClr val="bg1">
                <a:lumMod val="50000"/>
              </a:schemeClr>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12" name="Text Box 13"/>
          <p:cNvSpPr txBox="1">
            <a:spLocks noChangeArrowheads="1"/>
          </p:cNvSpPr>
          <p:nvPr/>
        </p:nvSpPr>
        <p:spPr bwMode="auto">
          <a:xfrm>
            <a:off x="385475" y="3538972"/>
            <a:ext cx="12081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600" dirty="0" smtClean="0">
                <a:solidFill>
                  <a:srgbClr val="4D4D4D"/>
                </a:solidFill>
                <a:latin typeface="+mj-lt"/>
              </a:rPr>
              <a:t>605 av JC</a:t>
            </a:r>
            <a:endParaRPr lang="fr-FR" sz="1600" dirty="0">
              <a:solidFill>
                <a:srgbClr val="4D4D4D"/>
              </a:solidFill>
              <a:latin typeface="+mj-lt"/>
            </a:endParaRPr>
          </a:p>
        </p:txBody>
      </p:sp>
    </p:spTree>
    <p:extLst>
      <p:ext uri="{BB962C8B-B14F-4D97-AF65-F5344CB8AC3E}">
        <p14:creationId xmlns:p14="http://schemas.microsoft.com/office/powerpoint/2010/main" val="1393903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1" grpId="0" animBg="1"/>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Plus âgés, c’est tellement plus difficile de changer d’habitude, de décider de se consacrer à Dieu et de tenir sur la durée.</a:t>
            </a:r>
          </a:p>
          <a:p>
            <a:r>
              <a:rPr lang="fr-FR" dirty="0" smtClean="0"/>
              <a:t>N’avez-vous pas déjà pensé ou dit:</a:t>
            </a:r>
          </a:p>
          <a:p>
            <a:pPr lvl="1"/>
            <a:r>
              <a:rPr lang="fr-FR" dirty="0" smtClean="0"/>
              <a:t>Je ferai ce service pour Dieu dès que je serai à la retraite?</a:t>
            </a:r>
          </a:p>
          <a:p>
            <a:r>
              <a:rPr lang="fr-FR" dirty="0" smtClean="0"/>
              <a:t>Ne reportez pas à demain la décision</a:t>
            </a:r>
          </a:p>
          <a:p>
            <a:pPr lvl="1"/>
            <a:r>
              <a:rPr lang="fr-FR" dirty="0" smtClean="0"/>
              <a:t>de suivre Votre Père céleste,</a:t>
            </a:r>
          </a:p>
          <a:p>
            <a:pPr lvl="1"/>
            <a:r>
              <a:rPr lang="fr-FR" dirty="0" smtClean="0"/>
              <a:t>de Lui obéir,</a:t>
            </a:r>
          </a:p>
          <a:p>
            <a:pPr lvl="1"/>
            <a:r>
              <a:rPr lang="fr-FR" dirty="0" smtClean="0"/>
              <a:t>de tout faire pour Sa gloire.</a:t>
            </a:r>
          </a:p>
          <a:p>
            <a:pPr lvl="1"/>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270123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err="1" smtClean="0"/>
              <a:t>Ezechiel</a:t>
            </a:r>
            <a:r>
              <a:rPr lang="fr-FR" dirty="0" smtClean="0"/>
              <a:t> est un Juif qui, comme Daniel, a été amené à Babylone.</a:t>
            </a:r>
          </a:p>
          <a:p>
            <a:r>
              <a:rPr lang="fr-FR" dirty="0" smtClean="0"/>
              <a:t>Il y exerce la fonction de prêtre.</a:t>
            </a:r>
          </a:p>
          <a:p>
            <a:r>
              <a:rPr lang="fr-FR" dirty="0" smtClean="0"/>
              <a:t>L’Eternel est avec lui, il lui donne des paroles qu’il doit transmettre au peuple.</a:t>
            </a:r>
          </a:p>
          <a:p>
            <a:r>
              <a:rPr lang="fr-FR" dirty="0" smtClean="0"/>
              <a:t>Il doit exécuter des choses étonnantes pour Dieu:</a:t>
            </a:r>
          </a:p>
          <a:p>
            <a:pPr lvl="2"/>
            <a:r>
              <a:rPr lang="fr-FR" dirty="0"/>
              <a:t>C</a:t>
            </a:r>
            <a:r>
              <a:rPr lang="fr-FR" dirty="0" smtClean="0"/>
              <a:t>ouche</a:t>
            </a:r>
            <a:r>
              <a:rPr lang="fr-FR" dirty="0"/>
              <a:t>-toi sur le côté gauche et places-y la faute de la communauté d'Israël. Tu porteras leur faute sur toi tous les jours où tu seras couché sur ce côté</a:t>
            </a:r>
            <a:r>
              <a:rPr lang="fr-FR" dirty="0" smtClean="0"/>
              <a:t>. </a:t>
            </a:r>
            <a:r>
              <a:rPr lang="fr-FR" dirty="0"/>
              <a:t>Je te fixe moi-même un nombre de jours qui correspond au nombre d’années marquées par leur faute : 390 jours. C’est ainsi que tu porteras la faute de la communauté d'Israël</a:t>
            </a:r>
            <a:r>
              <a:rPr lang="fr-FR" dirty="0" smtClean="0"/>
              <a:t>. </a:t>
            </a:r>
            <a:r>
              <a:rPr lang="fr-FR" dirty="0" err="1" smtClean="0"/>
              <a:t>Ezech</a:t>
            </a:r>
            <a:r>
              <a:rPr lang="fr-FR" dirty="0" smtClean="0"/>
              <a:t> 4:4-5</a:t>
            </a:r>
          </a:p>
        </p:txBody>
      </p:sp>
      <p:sp>
        <p:nvSpPr>
          <p:cNvPr id="3" name="Titre 2"/>
          <p:cNvSpPr>
            <a:spLocks noGrp="1"/>
          </p:cNvSpPr>
          <p:nvPr>
            <p:ph type="title"/>
          </p:nvPr>
        </p:nvSpPr>
        <p:spPr/>
        <p:txBody>
          <a:bodyPr/>
          <a:lstStyle/>
          <a:p>
            <a:r>
              <a:rPr lang="fr-FR" dirty="0" err="1" smtClean="0"/>
              <a:t>Ezechiel</a:t>
            </a:r>
            <a:endParaRPr lang="fr-FR" dirty="0"/>
          </a:p>
        </p:txBody>
      </p:sp>
    </p:spTree>
    <p:extLst>
      <p:ext uri="{BB962C8B-B14F-4D97-AF65-F5344CB8AC3E}">
        <p14:creationId xmlns:p14="http://schemas.microsoft.com/office/powerpoint/2010/main" val="2312562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4"/>
          </p:nvPr>
        </p:nvSpPr>
        <p:spPr>
          <a:xfrm>
            <a:off x="162000" y="939854"/>
            <a:ext cx="8728276" cy="2091356"/>
          </a:xfrm>
        </p:spPr>
        <p:txBody>
          <a:bodyPr/>
          <a:lstStyle/>
          <a:p>
            <a:r>
              <a:rPr lang="fr-FR" dirty="0"/>
              <a:t>Dieu le place comme sentinelle dans la ville de Babylone.</a:t>
            </a:r>
          </a:p>
          <a:p>
            <a:pPr lvl="2"/>
            <a:r>
              <a:rPr lang="fr-FR" dirty="0" smtClean="0"/>
              <a:t>C’est </a:t>
            </a:r>
            <a:r>
              <a:rPr lang="fr-FR" dirty="0"/>
              <a:t>toi, fils de l’homme, que j'ai donné comme sentinelle à la communauté d'Israël. Tu dois écouter la parole qui sort de ma bouche et les avertir de ma part. </a:t>
            </a:r>
            <a:r>
              <a:rPr lang="fr-FR" dirty="0" err="1"/>
              <a:t>Ezech</a:t>
            </a:r>
            <a:r>
              <a:rPr lang="fr-FR" dirty="0"/>
              <a:t> 33:7</a:t>
            </a:r>
          </a:p>
          <a:p>
            <a:endParaRPr lang="fr-FR" dirty="0"/>
          </a:p>
        </p:txBody>
      </p:sp>
      <p:sp>
        <p:nvSpPr>
          <p:cNvPr id="2" name="Espace réservé du texte 1"/>
          <p:cNvSpPr>
            <a:spLocks noGrp="1"/>
          </p:cNvSpPr>
          <p:nvPr>
            <p:ph type="body" sz="quarter" idx="12"/>
          </p:nvPr>
        </p:nvSpPr>
        <p:spPr/>
        <p:txBody>
          <a:bodyPr/>
          <a:lstStyle/>
          <a:p>
            <a:r>
              <a:rPr lang="fr-FR" dirty="0" smtClean="0"/>
              <a:t>Dans notre vie, nous avons un modèle à suivre:</a:t>
            </a:r>
          </a:p>
          <a:p>
            <a:pPr lvl="2"/>
            <a:r>
              <a:rPr lang="fr-FR" dirty="0" smtClean="0"/>
              <a:t>… ceux </a:t>
            </a:r>
            <a:r>
              <a:rPr lang="fr-FR" dirty="0"/>
              <a:t>qu'il a connus d'avance, il les a aussi prédestinés à devenir conformes à l'image de son Fils, afin que celui-ci soit le premier-né d’un grand nombre de frères</a:t>
            </a:r>
            <a:r>
              <a:rPr lang="fr-FR" dirty="0" smtClean="0"/>
              <a:t>. </a:t>
            </a:r>
            <a:r>
              <a:rPr lang="fr-FR" dirty="0" err="1" smtClean="0"/>
              <a:t>Ro</a:t>
            </a:r>
            <a:r>
              <a:rPr lang="fr-FR" dirty="0" smtClean="0"/>
              <a:t> 8:29</a:t>
            </a:r>
          </a:p>
          <a:p>
            <a:r>
              <a:rPr lang="fr-FR" dirty="0" smtClean="0"/>
              <a:t>Dieu nous donne son fils et nous dit </a:t>
            </a:r>
          </a:p>
          <a:p>
            <a:pPr lvl="1"/>
            <a:r>
              <a:rPr lang="fr-FR" dirty="0" smtClean="0"/>
              <a:t>faites comme lui,</a:t>
            </a:r>
          </a:p>
          <a:p>
            <a:pPr lvl="1"/>
            <a:r>
              <a:rPr lang="fr-FR" dirty="0" smtClean="0"/>
              <a:t>imitez-le!</a:t>
            </a:r>
          </a:p>
          <a:p>
            <a:endParaRPr lang="fr-FR" dirty="0"/>
          </a:p>
        </p:txBody>
      </p:sp>
    </p:spTree>
    <p:extLst>
      <p:ext uri="{BB962C8B-B14F-4D97-AF65-F5344CB8AC3E}">
        <p14:creationId xmlns:p14="http://schemas.microsoft.com/office/powerpoint/2010/main" val="1015394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pour une image  4"/>
          <p:cNvSpPr>
            <a:spLocks noGrp="1"/>
          </p:cNvSpPr>
          <p:nvPr>
            <p:ph type="pic" sz="quarter" idx="13"/>
          </p:nvPr>
        </p:nvSpPr>
        <p:spPr/>
      </p:sp>
      <p:sp>
        <p:nvSpPr>
          <p:cNvPr id="3" name="Espace réservé du texte 2"/>
          <p:cNvSpPr>
            <a:spLocks noGrp="1"/>
          </p:cNvSpPr>
          <p:nvPr>
            <p:ph type="body" sz="quarter" idx="12"/>
          </p:nvPr>
        </p:nvSpPr>
        <p:spPr>
          <a:xfrm>
            <a:off x="579120" y="904397"/>
            <a:ext cx="8324991" cy="1862667"/>
          </a:xfrm>
        </p:spPr>
        <p:txBody>
          <a:bodyPr/>
          <a:lstStyle/>
          <a:p>
            <a:r>
              <a:rPr lang="fr-FR" dirty="0"/>
              <a:t>Un enfant a tendance </a:t>
            </a:r>
            <a:endParaRPr lang="fr-FR" dirty="0" smtClean="0"/>
          </a:p>
          <a:p>
            <a:pPr lvl="1"/>
            <a:r>
              <a:rPr lang="fr-FR" dirty="0" smtClean="0"/>
              <a:t>à </a:t>
            </a:r>
            <a:r>
              <a:rPr lang="fr-FR" dirty="0"/>
              <a:t>imiter son grand frère, </a:t>
            </a:r>
            <a:endParaRPr lang="fr-FR" dirty="0" smtClean="0"/>
          </a:p>
          <a:p>
            <a:pPr lvl="1"/>
            <a:r>
              <a:rPr lang="fr-FR" dirty="0" smtClean="0"/>
              <a:t>à </a:t>
            </a:r>
            <a:r>
              <a:rPr lang="fr-FR" dirty="0"/>
              <a:t>chercher </a:t>
            </a:r>
            <a:r>
              <a:rPr lang="fr-FR" dirty="0" smtClean="0"/>
              <a:t>à le </a:t>
            </a:r>
            <a:r>
              <a:rPr lang="fr-FR" dirty="0"/>
              <a:t>suivre partout où il va.</a:t>
            </a:r>
          </a:p>
          <a:p>
            <a:r>
              <a:rPr lang="fr-FR" dirty="0"/>
              <a:t>Notre Seigneur désire que nous fassions la même chose avec Jésus</a:t>
            </a:r>
            <a:r>
              <a:rPr lang="fr-FR" dirty="0" smtClean="0"/>
              <a:t>!</a:t>
            </a:r>
            <a:endParaRPr lang="fr-FR" dirty="0"/>
          </a:p>
        </p:txBody>
      </p:sp>
      <p:sp>
        <p:nvSpPr>
          <p:cNvPr id="4" name="Titre 3"/>
          <p:cNvSpPr>
            <a:spLocks noGrp="1"/>
          </p:cNvSpPr>
          <p:nvPr>
            <p:ph type="title"/>
          </p:nvPr>
        </p:nvSpPr>
        <p:spPr/>
        <p:txBody>
          <a:bodyPr/>
          <a:lstStyle/>
          <a:p>
            <a:endParaRPr lang="fr-FR"/>
          </a:p>
        </p:txBody>
      </p:sp>
    </p:spTree>
    <p:extLst>
      <p:ext uri="{BB962C8B-B14F-4D97-AF65-F5344CB8AC3E}">
        <p14:creationId xmlns:p14="http://schemas.microsoft.com/office/powerpoint/2010/main" val="32075796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Néhémie est échanson du roi de Perse, à Suse.</a:t>
            </a:r>
          </a:p>
          <a:p>
            <a:r>
              <a:rPr lang="fr-FR" dirty="0" smtClean="0"/>
              <a:t>Son frère l’informe de la situation des Juifs à Jérusalem.</a:t>
            </a:r>
          </a:p>
          <a:p>
            <a:pPr lvl="2"/>
            <a:r>
              <a:rPr lang="fr-FR" dirty="0" smtClean="0"/>
              <a:t>Les </a:t>
            </a:r>
            <a:r>
              <a:rPr lang="fr-FR" dirty="0"/>
              <a:t>rescapés de la déportation se retrouvent là, dans la province, au comble du malheur et du déshonneur. La muraille de Jérusalem est pleine de brèches et ses portes ont été réduites en cendres. </a:t>
            </a:r>
            <a:r>
              <a:rPr lang="fr-FR" dirty="0" err="1" smtClean="0"/>
              <a:t>Néh</a:t>
            </a:r>
            <a:r>
              <a:rPr lang="fr-FR" dirty="0" smtClean="0"/>
              <a:t> 1:2</a:t>
            </a:r>
          </a:p>
          <a:p>
            <a:r>
              <a:rPr lang="fr-FR" dirty="0" smtClean="0"/>
              <a:t>Face à ces mauvaises nouvelles, Néhémie a notamment 2 réactions:</a:t>
            </a:r>
          </a:p>
          <a:p>
            <a:pPr lvl="1"/>
            <a:r>
              <a:rPr lang="fr-FR" dirty="0" smtClean="0"/>
              <a:t>Il jeûne,</a:t>
            </a:r>
          </a:p>
          <a:p>
            <a:pPr lvl="1"/>
            <a:r>
              <a:rPr lang="fr-FR" dirty="0" smtClean="0"/>
              <a:t>Il prie.</a:t>
            </a:r>
          </a:p>
          <a:p>
            <a:r>
              <a:rPr lang="fr-FR" dirty="0" smtClean="0"/>
              <a:t>Il utilise ces 2 moyens pour rechercher la volonté de Dieu.</a:t>
            </a:r>
            <a:endParaRPr lang="fr-FR" dirty="0"/>
          </a:p>
        </p:txBody>
      </p:sp>
      <p:sp>
        <p:nvSpPr>
          <p:cNvPr id="5" name="Titre 4"/>
          <p:cNvSpPr>
            <a:spLocks noGrp="1"/>
          </p:cNvSpPr>
          <p:nvPr>
            <p:ph type="title"/>
          </p:nvPr>
        </p:nvSpPr>
        <p:spPr/>
        <p:txBody>
          <a:bodyPr/>
          <a:lstStyle/>
          <a:p>
            <a:r>
              <a:rPr lang="fr-FR" dirty="0"/>
              <a:t>N</a:t>
            </a:r>
            <a:r>
              <a:rPr lang="fr-FR" dirty="0" smtClean="0"/>
              <a:t>éhémie</a:t>
            </a:r>
            <a:endParaRPr lang="fr-FR" dirty="0"/>
          </a:p>
        </p:txBody>
      </p:sp>
    </p:spTree>
    <p:extLst>
      <p:ext uri="{BB962C8B-B14F-4D97-AF65-F5344CB8AC3E}">
        <p14:creationId xmlns:p14="http://schemas.microsoft.com/office/powerpoint/2010/main" val="2954626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508000" y="3338513"/>
            <a:ext cx="8566150" cy="2976562"/>
          </a:xfrm>
        </p:spPr>
      </p:pic>
      <p:sp>
        <p:nvSpPr>
          <p:cNvPr id="9" name="Espace réservé du texte 8"/>
          <p:cNvSpPr>
            <a:spLocks noGrp="1"/>
          </p:cNvSpPr>
          <p:nvPr>
            <p:ph type="body" sz="quarter" idx="12"/>
          </p:nvPr>
        </p:nvSpPr>
        <p:spPr/>
        <p:txBody>
          <a:bodyPr/>
          <a:lstStyle/>
          <a:p>
            <a:r>
              <a:rPr lang="fr-FR" dirty="0" smtClean="0"/>
              <a:t>Par le jeûne, on fait de la place dans notre vie à Dieu.</a:t>
            </a:r>
          </a:p>
          <a:p>
            <a:r>
              <a:rPr lang="fr-FR" dirty="0" smtClean="0"/>
              <a:t>On lui montre que c’est lui qui doit nous guider.</a:t>
            </a:r>
          </a:p>
          <a:p>
            <a:r>
              <a:rPr lang="fr-FR" dirty="0" smtClean="0"/>
              <a:t>On s’abstient de bonnes choses, la nourriture, pour quelque chose de meilleur, l’intimité avec notre Père céleste.</a:t>
            </a:r>
          </a:p>
          <a:p>
            <a:endParaRPr lang="fr-FR" dirty="0"/>
          </a:p>
        </p:txBody>
      </p:sp>
      <p:sp>
        <p:nvSpPr>
          <p:cNvPr id="14" name="Titre 13"/>
          <p:cNvSpPr>
            <a:spLocks noGrp="1"/>
          </p:cNvSpPr>
          <p:nvPr>
            <p:ph type="title"/>
          </p:nvPr>
        </p:nvSpPr>
        <p:spPr/>
        <p:txBody>
          <a:bodyPr/>
          <a:lstStyle/>
          <a:p>
            <a:endParaRPr lang="fr-FR"/>
          </a:p>
        </p:txBody>
      </p:sp>
    </p:spTree>
    <p:extLst>
      <p:ext uri="{BB962C8B-B14F-4D97-AF65-F5344CB8AC3E}">
        <p14:creationId xmlns:p14="http://schemas.microsoft.com/office/powerpoint/2010/main" val="67296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12"/>
          </p:nvPr>
        </p:nvSpPr>
        <p:spPr/>
        <p:txBody>
          <a:bodyPr/>
          <a:lstStyle/>
          <a:p>
            <a:r>
              <a:rPr lang="fr-FR" dirty="0" smtClean="0"/>
              <a:t>Par la prière, on dépose nos problèmes à Dieu, on lui demande de prendre les choses en main.</a:t>
            </a:r>
          </a:p>
          <a:p>
            <a:r>
              <a:rPr lang="fr-FR" dirty="0" smtClean="0"/>
              <a:t>Néhémie est en relation constante avec Dieu par la prière.</a:t>
            </a:r>
          </a:p>
          <a:p>
            <a:pPr lvl="2"/>
            <a:r>
              <a:rPr lang="fr-FR" dirty="0"/>
              <a:t>je t’en prie, prête-moi une oreille attentive et que tes yeux soient ouverts ! Ecoute la prière que moi, ton serviteur, je t'adresse en ce moment ! Jour et nuit, j’intercède pour tes serviteurs les Israélites </a:t>
            </a:r>
            <a:r>
              <a:rPr lang="fr-FR" dirty="0" smtClean="0"/>
              <a:t>… </a:t>
            </a:r>
            <a:r>
              <a:rPr lang="fr-FR" dirty="0" err="1" smtClean="0"/>
              <a:t>Néh</a:t>
            </a:r>
            <a:r>
              <a:rPr lang="fr-FR" dirty="0" smtClean="0"/>
              <a:t> 1:6</a:t>
            </a:r>
          </a:p>
          <a:p>
            <a:r>
              <a:rPr lang="fr-FR" dirty="0" smtClean="0"/>
              <a:t>Imitons-le, cela en vaut la peine!</a:t>
            </a:r>
            <a:endParaRPr lang="fr-FR" dirty="0"/>
          </a:p>
        </p:txBody>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25910411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CH" dirty="0" smtClean="0"/>
              <a:t>Parmi </a:t>
            </a:r>
            <a:r>
              <a:rPr lang="fr-CH" dirty="0"/>
              <a:t>les autres déportés, beaucoup ont renié l'Eternel.</a:t>
            </a:r>
            <a:endParaRPr lang="fr-FR" dirty="0"/>
          </a:p>
          <a:p>
            <a:pPr lvl="2"/>
            <a:r>
              <a:rPr lang="fr-FR" dirty="0"/>
              <a:t>Je les ai dispersés parmi les nations, et ils ont été disséminés en divers pays; je les ai jugés selon leur conduite et selon leurs </a:t>
            </a:r>
            <a:r>
              <a:rPr lang="fr-FR" dirty="0" err="1"/>
              <a:t>oeuvres</a:t>
            </a:r>
            <a:r>
              <a:rPr lang="fr-FR" dirty="0"/>
              <a:t>.  </a:t>
            </a:r>
          </a:p>
          <a:p>
            <a:pPr lvl="2"/>
            <a:r>
              <a:rPr lang="fr-FR" dirty="0"/>
              <a:t>Ils sont arrivés chez les nations où ils allaient, et ils ont profané mon saint nom, en sorte qu'on disait d'eux: C'est le peuple de l'Eternel, c'est de son pays qu'ils sont sortis. </a:t>
            </a:r>
            <a:r>
              <a:rPr lang="fr-FR" dirty="0" err="1"/>
              <a:t>Ezé</a:t>
            </a:r>
            <a:r>
              <a:rPr lang="fr-FR" dirty="0"/>
              <a:t> 36,19	</a:t>
            </a:r>
          </a:p>
        </p:txBody>
      </p:sp>
      <p:sp>
        <p:nvSpPr>
          <p:cNvPr id="2" name="Titre 1"/>
          <p:cNvSpPr>
            <a:spLocks noGrp="1"/>
          </p:cNvSpPr>
          <p:nvPr>
            <p:ph type="title"/>
          </p:nvPr>
        </p:nvSpPr>
        <p:spPr/>
        <p:txBody>
          <a:bodyPr/>
          <a:lstStyle/>
          <a:p>
            <a:r>
              <a:rPr lang="fr-FR" dirty="0" smtClean="0"/>
              <a:t>D’autres déportés</a:t>
            </a:r>
            <a:endParaRPr lang="fr-FR" dirty="0"/>
          </a:p>
        </p:txBody>
      </p:sp>
    </p:spTree>
    <p:extLst>
      <p:ext uri="{BB962C8B-B14F-4D97-AF65-F5344CB8AC3E}">
        <p14:creationId xmlns:p14="http://schemas.microsoft.com/office/powerpoint/2010/main" val="26452688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606585" y="1058333"/>
            <a:ext cx="8220393" cy="4936067"/>
          </a:xfrm>
        </p:spPr>
        <p:txBody>
          <a:bodyPr/>
          <a:lstStyle/>
          <a:p>
            <a:r>
              <a:rPr lang="fr-CH" dirty="0" smtClean="0"/>
              <a:t>Que ces exemples de Daniel, Ezechiel et Néhémie soient des exemples pour notre vie quotidienne.</a:t>
            </a:r>
          </a:p>
          <a:p>
            <a:r>
              <a:rPr lang="fr-CH" dirty="0" smtClean="0"/>
              <a:t>N’oublions pas la mission que le Seigneur nous a donnée sur terre:</a:t>
            </a:r>
          </a:p>
          <a:p>
            <a:pPr lvl="2"/>
            <a:r>
              <a:rPr lang="fr-CH" dirty="0"/>
              <a:t>I</a:t>
            </a:r>
            <a:r>
              <a:rPr lang="fr-CH" dirty="0" smtClean="0"/>
              <a:t>l </a:t>
            </a:r>
            <a:r>
              <a:rPr lang="fr-CH" dirty="0"/>
              <a:t>nous a prédestinés à être ses enfants adoptifs par Jésus-Christ. C’est ce qu’il a voulu, dans sa bienveillance</a:t>
            </a:r>
            <a:r>
              <a:rPr lang="fr-CH" dirty="0" smtClean="0"/>
              <a:t>, pour </a:t>
            </a:r>
            <a:r>
              <a:rPr lang="fr-CH" dirty="0"/>
              <a:t>que nous célébrions la gloire de sa grâce, dont il nous a comblés dans le bien-aimé</a:t>
            </a:r>
            <a:r>
              <a:rPr lang="fr-CH" dirty="0" smtClean="0"/>
              <a:t>. Eph 1:5-6</a:t>
            </a:r>
          </a:p>
        </p:txBody>
      </p:sp>
      <p:sp>
        <p:nvSpPr>
          <p:cNvPr id="3" name="Titre 2"/>
          <p:cNvSpPr>
            <a:spLocks noGrp="1"/>
          </p:cNvSpPr>
          <p:nvPr>
            <p:ph type="title"/>
          </p:nvPr>
        </p:nvSpPr>
        <p:spPr/>
        <p:txBody>
          <a:bodyPr/>
          <a:lstStyle/>
          <a:p>
            <a:r>
              <a:rPr lang="fr-CH" dirty="0" smtClean="0"/>
              <a:t>Conclusion</a:t>
            </a:r>
            <a:endParaRPr lang="en-GB" dirty="0"/>
          </a:p>
        </p:txBody>
      </p:sp>
      <p:sp>
        <p:nvSpPr>
          <p:cNvPr id="5" name="Rectangle 4"/>
          <p:cNvSpPr>
            <a:spLocks noChangeArrowheads="1"/>
          </p:cNvSpPr>
          <p:nvPr/>
        </p:nvSpPr>
        <p:spPr bwMode="auto">
          <a:xfrm>
            <a:off x="230295" y="4636843"/>
            <a:ext cx="8739187" cy="1384995"/>
          </a:xfrm>
          <a:prstGeom prst="rect">
            <a:avLst/>
          </a:prstGeom>
          <a:noFill/>
          <a:ln w="9525">
            <a:noFill/>
            <a:miter lim="800000"/>
            <a:headEnd/>
            <a:tailEnd/>
          </a:ln>
        </p:spPr>
        <p:txBody>
          <a:bodyPr>
            <a:spAutoFit/>
          </a:bodyPr>
          <a:lstStyle>
            <a:defPPr>
              <a:defRPr lang="fr-FR"/>
            </a:defPPr>
            <a:lvl1pPr algn="l" rtl="0" fontAlgn="base">
              <a:spcBef>
                <a:spcPct val="0"/>
              </a:spcBef>
              <a:spcAft>
                <a:spcPct val="0"/>
              </a:spcAft>
              <a:defRPr b="1" kern="1200">
                <a:solidFill>
                  <a:schemeClr val="tx1"/>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mn-cs"/>
              </a:defRPr>
            </a:lvl2pPr>
            <a:lvl3pPr marL="914400" algn="l" rtl="0" fontAlgn="base">
              <a:spcBef>
                <a:spcPct val="0"/>
              </a:spcBef>
              <a:spcAft>
                <a:spcPct val="0"/>
              </a:spcAft>
              <a:defRPr b="1" kern="1200">
                <a:solidFill>
                  <a:schemeClr val="tx1"/>
                </a:solidFill>
                <a:latin typeface="Tahoma" pitchFamily="34" charset="0"/>
                <a:ea typeface="+mn-ea"/>
                <a:cs typeface="+mn-cs"/>
              </a:defRPr>
            </a:lvl3pPr>
            <a:lvl4pPr marL="1371600" algn="l" rtl="0" fontAlgn="base">
              <a:spcBef>
                <a:spcPct val="0"/>
              </a:spcBef>
              <a:spcAft>
                <a:spcPct val="0"/>
              </a:spcAft>
              <a:defRPr b="1" kern="1200">
                <a:solidFill>
                  <a:schemeClr val="tx1"/>
                </a:solidFill>
                <a:latin typeface="Tahoma" pitchFamily="34" charset="0"/>
                <a:ea typeface="+mn-ea"/>
                <a:cs typeface="+mn-cs"/>
              </a:defRPr>
            </a:lvl4pPr>
            <a:lvl5pPr marL="1828800" algn="l"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a:lstStyle>
          <a:p>
            <a:r>
              <a:rPr lang="fr-CH" sz="1200" b="0" dirty="0">
                <a:solidFill>
                  <a:srgbClr val="4D4D4D"/>
                </a:solidFill>
                <a:latin typeface="Arial" charset="0"/>
              </a:rPr>
              <a:t>Version: Segond </a:t>
            </a:r>
            <a:r>
              <a:rPr lang="fr-CH" sz="1200" b="0" dirty="0" smtClean="0">
                <a:solidFill>
                  <a:srgbClr val="4D4D4D"/>
                </a:solidFill>
                <a:latin typeface="Arial" charset="0"/>
              </a:rPr>
              <a:t>21</a:t>
            </a:r>
            <a:endParaRPr lang="fr-CH" sz="1200" b="0" dirty="0">
              <a:solidFill>
                <a:srgbClr val="4D4D4D"/>
              </a:solidFill>
              <a:latin typeface="Arial" charset="0"/>
            </a:endParaRPr>
          </a:p>
          <a:p>
            <a:r>
              <a:rPr lang="fr-CH" sz="1200" b="0" dirty="0">
                <a:solidFill>
                  <a:srgbClr val="4D4D4D"/>
                </a:solidFill>
                <a:latin typeface="Arial" charset="0"/>
              </a:rPr>
              <a:t>Les images portant les mentions </a:t>
            </a:r>
            <a:r>
              <a:rPr lang="fr-CH" sz="1200" b="0" dirty="0" smtClean="0">
                <a:solidFill>
                  <a:srgbClr val="4D4D4D"/>
                </a:solidFill>
                <a:latin typeface="Arial" charset="0"/>
              </a:rPr>
              <a:t>FO, TP</a:t>
            </a:r>
            <a:r>
              <a:rPr lang="fr-CH" sz="1200" b="0" dirty="0">
                <a:solidFill>
                  <a:srgbClr val="4D4D4D"/>
                </a:solidFill>
                <a:latin typeface="Arial" charset="0"/>
              </a:rPr>
              <a:t>, ISP et PL ont été achetées sur les sites </a:t>
            </a:r>
            <a:r>
              <a:rPr lang="fr-CH" sz="1200" b="0" dirty="0" smtClean="0">
                <a:solidFill>
                  <a:srgbClr val="4D4D4D"/>
                </a:solidFill>
                <a:latin typeface="Arial" charset="0"/>
              </a:rPr>
              <a:t>fotolia.com, thinkstockphotos.fr</a:t>
            </a:r>
            <a:r>
              <a:rPr lang="fr-CH" sz="1200" b="0" dirty="0">
                <a:solidFill>
                  <a:srgbClr val="4D4D4D"/>
                </a:solidFill>
                <a:latin typeface="Arial" charset="0"/>
              </a:rPr>
              <a:t>, istockphoto.com et biblelieux.com; elles ne peuvent pas être utilisées dans un autre cadre que les présentations  se trouvant sur panorama-</a:t>
            </a:r>
            <a:r>
              <a:rPr lang="fr-CH" sz="1200" b="0" dirty="0" smtClean="0">
                <a:solidFill>
                  <a:srgbClr val="4D4D4D"/>
                </a:solidFill>
                <a:latin typeface="Arial" charset="0"/>
              </a:rPr>
              <a:t>bible.ch. </a:t>
            </a:r>
          </a:p>
          <a:p>
            <a:r>
              <a:rPr lang="fr-CH" sz="1200" b="0" dirty="0" smtClean="0">
                <a:solidFill>
                  <a:srgbClr val="4D4D4D"/>
                </a:solidFill>
                <a:latin typeface="Arial" charset="0"/>
              </a:rPr>
              <a:t>Lors de présentations de ce sujet, il n’est pas autorisé de rajouter ou de modifier les commentaires écrits sur fond bleu. Si vous pensez qu’une modification d’un texte est nécessaire, merci de bien voloir écrire à </a:t>
            </a:r>
            <a:r>
              <a:rPr lang="fr-CH" sz="1200" b="0" dirty="0" smtClean="0">
                <a:solidFill>
                  <a:srgbClr val="4D4D4D"/>
                </a:solidFill>
                <a:latin typeface="Arial" charset="0"/>
                <a:hlinkClick r:id="rId2"/>
              </a:rPr>
              <a:t>info@panorama-bible.ch</a:t>
            </a:r>
            <a:endParaRPr lang="fr-CH" sz="1200" b="0" dirty="0" smtClean="0">
              <a:solidFill>
                <a:srgbClr val="4D4D4D"/>
              </a:solidFill>
              <a:latin typeface="Arial" charset="0"/>
            </a:endParaRPr>
          </a:p>
          <a:p>
            <a:endParaRPr lang="fr-FR" sz="1200" b="0" dirty="0">
              <a:solidFill>
                <a:srgbClr val="4D4D4D"/>
              </a:solidFill>
              <a:latin typeface="Arial" charset="0"/>
            </a:endParaRPr>
          </a:p>
        </p:txBody>
      </p:sp>
    </p:spTree>
    <p:extLst>
      <p:ext uri="{BB962C8B-B14F-4D97-AF65-F5344CB8AC3E}">
        <p14:creationId xmlns:p14="http://schemas.microsoft.com/office/powerpoint/2010/main" val="388106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endParaRPr lang="fr-FR" dirty="0"/>
          </a:p>
        </p:txBody>
      </p:sp>
      <p:sp>
        <p:nvSpPr>
          <p:cNvPr id="9" name="ZoneTexte 8"/>
          <p:cNvSpPr txBox="1"/>
          <p:nvPr/>
        </p:nvSpPr>
        <p:spPr>
          <a:xfrm>
            <a:off x="-1958011" y="2840226"/>
            <a:ext cx="184666" cy="369332"/>
          </a:xfrm>
          <a:prstGeom prst="rect">
            <a:avLst/>
          </a:prstGeom>
          <a:noFill/>
        </p:spPr>
        <p:txBody>
          <a:bodyPr wrap="none" rtlCol="0">
            <a:spAutoFit/>
          </a:bodyPr>
          <a:lstStyle/>
          <a:p>
            <a:endParaRPr lang="fr-FR" dirty="0"/>
          </a:p>
        </p:txBody>
      </p:sp>
      <p:pic>
        <p:nvPicPr>
          <p:cNvPr id="3" name="Image 2" descr="babylone_babylon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4578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De </a:t>
            </a:r>
            <a:r>
              <a:rPr lang="fr-CH" dirty="0"/>
              <a:t>nombreuses années plus tard, un certain nombre de Juifs peuvent quitter Babylone et </a:t>
            </a:r>
            <a:r>
              <a:rPr lang="fr-CH" dirty="0" smtClean="0"/>
              <a:t>revenir à </a:t>
            </a:r>
            <a:r>
              <a:rPr lang="fr-CH" dirty="0"/>
              <a:t>Jérusalem.</a:t>
            </a:r>
            <a:endParaRPr lang="fr-FR" dirty="0"/>
          </a:p>
          <a:p>
            <a:r>
              <a:rPr lang="fr-CH" dirty="0"/>
              <a:t>Ce retour des exilés a lieu en 3 étapes:</a:t>
            </a:r>
            <a:endParaRPr lang="fr-FR" dirty="0"/>
          </a:p>
          <a:p>
            <a:r>
              <a:rPr lang="fr-CH" dirty="0"/>
              <a:t>1</a:t>
            </a:r>
            <a:r>
              <a:rPr lang="fr-CH" baseline="30000" dirty="0"/>
              <a:t>ère</a:t>
            </a:r>
            <a:r>
              <a:rPr lang="fr-CH" dirty="0"/>
              <a:t> étape</a:t>
            </a:r>
            <a:endParaRPr lang="fr-FR" dirty="0"/>
          </a:p>
          <a:p>
            <a:pPr lvl="1"/>
            <a:r>
              <a:rPr lang="fr-CH" dirty="0" smtClean="0"/>
              <a:t>Le </a:t>
            </a:r>
            <a:r>
              <a:rPr lang="fr-CH" dirty="0"/>
              <a:t>retour se fait sous la conduite de Zorobabel et </a:t>
            </a:r>
            <a:r>
              <a:rPr lang="fr-CH" dirty="0" smtClean="0"/>
              <a:t>de Josué</a:t>
            </a:r>
            <a:r>
              <a:rPr lang="fr-CH" dirty="0"/>
              <a:t>.</a:t>
            </a:r>
            <a:endParaRPr lang="fr-FR" dirty="0"/>
          </a:p>
          <a:p>
            <a:pPr lvl="1"/>
            <a:r>
              <a:rPr lang="fr-CH" dirty="0"/>
              <a:t>Le cortège est formé de 50'000 captifs accompagnés de leurs femmes et enfants</a:t>
            </a:r>
            <a:r>
              <a:rPr lang="fr-CH" dirty="0" smtClean="0"/>
              <a:t>.</a:t>
            </a:r>
          </a:p>
        </p:txBody>
      </p:sp>
      <p:pic>
        <p:nvPicPr>
          <p:cNvPr id="4"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739849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2</a:t>
            </a:r>
            <a:r>
              <a:rPr lang="fr-CH" baseline="30000" dirty="0" smtClean="0"/>
              <a:t>ème</a:t>
            </a:r>
            <a:r>
              <a:rPr lang="fr-CH" dirty="0" smtClean="0"/>
              <a:t> </a:t>
            </a:r>
            <a:r>
              <a:rPr lang="fr-CH" dirty="0"/>
              <a:t>étape</a:t>
            </a:r>
            <a:endParaRPr lang="fr-FR" dirty="0"/>
          </a:p>
          <a:p>
            <a:pPr lvl="1"/>
            <a:r>
              <a:rPr lang="fr-CH" dirty="0"/>
              <a:t>Ce retour est conduit par Esdras.</a:t>
            </a:r>
            <a:endParaRPr lang="fr-FR" dirty="0"/>
          </a:p>
          <a:p>
            <a:pPr lvl="1"/>
            <a:r>
              <a:rPr lang="fr-CH" dirty="0"/>
              <a:t>1'800 captifs reviennent à Jérusalem accompagnés de leurs femmes et enfants. </a:t>
            </a:r>
            <a:endParaRPr lang="fr-FR" dirty="0"/>
          </a:p>
          <a:p>
            <a:pPr lvl="1"/>
            <a:r>
              <a:rPr lang="fr-CH" dirty="0" smtClean="0"/>
              <a:t>Le </a:t>
            </a:r>
            <a:r>
              <a:rPr lang="fr-CH" dirty="0"/>
              <a:t>culte est restauré</a:t>
            </a:r>
            <a:r>
              <a:rPr lang="fr-CH" dirty="0" smtClean="0"/>
              <a:t>.</a:t>
            </a:r>
          </a:p>
          <a:p>
            <a:r>
              <a:rPr lang="fr-CH" dirty="0"/>
              <a:t>3</a:t>
            </a:r>
            <a:r>
              <a:rPr lang="fr-CH" baseline="30000" dirty="0"/>
              <a:t>ème</a:t>
            </a:r>
            <a:r>
              <a:rPr lang="fr-CH" dirty="0"/>
              <a:t> étape</a:t>
            </a:r>
            <a:endParaRPr lang="fr-FR" dirty="0"/>
          </a:p>
          <a:p>
            <a:pPr lvl="1"/>
            <a:r>
              <a:rPr lang="fr-CH" dirty="0"/>
              <a:t>Néhémie retourne avec quelques serviteurs.</a:t>
            </a:r>
            <a:endParaRPr lang="fr-FR" dirty="0"/>
          </a:p>
          <a:p>
            <a:pPr lvl="1"/>
            <a:r>
              <a:rPr lang="fr-CH" dirty="0"/>
              <a:t>Les murailles de Jérusalem sont reconstruites.</a:t>
            </a:r>
            <a:endParaRPr lang="fr-FR" dirty="0"/>
          </a:p>
          <a:p>
            <a:pPr lvl="1"/>
            <a:endParaRPr lang="fr-FR" dirty="0"/>
          </a:p>
        </p:txBody>
      </p:sp>
      <p:pic>
        <p:nvPicPr>
          <p:cNvPr id="4"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b="-23"/>
          <a:stretch/>
        </p:blipFill>
        <p:spPr/>
      </p:pic>
    </p:spTree>
    <p:extLst>
      <p:ext uri="{BB962C8B-B14F-4D97-AF65-F5344CB8AC3E}">
        <p14:creationId xmlns:p14="http://schemas.microsoft.com/office/powerpoint/2010/main" val="2848182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101381536.jpg"/>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9144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anorama">
  <a:themeElements>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5174</TotalTime>
  <Words>3703</Words>
  <Application>Microsoft Macintosh PowerPoint</Application>
  <PresentationFormat>Présentation à l'écran (4:3)</PresentationFormat>
  <Paragraphs>352</Paragraphs>
  <Slides>58</Slides>
  <Notes>0</Notes>
  <HiddenSlides>0</HiddenSlides>
  <MMClips>0</MMClips>
  <ScaleCrop>false</ScaleCrop>
  <HeadingPairs>
    <vt:vector size="4" baseType="variant">
      <vt:variant>
        <vt:lpstr>Thème</vt:lpstr>
      </vt:variant>
      <vt:variant>
        <vt:i4>2</vt:i4>
      </vt:variant>
      <vt:variant>
        <vt:lpstr>Titres des diapositives</vt:lpstr>
      </vt:variant>
      <vt:variant>
        <vt:i4>58</vt:i4>
      </vt:variant>
    </vt:vector>
  </HeadingPairs>
  <TitlesOfParts>
    <vt:vector size="60" baseType="lpstr">
      <vt:lpstr>panorama</vt:lpstr>
      <vt:lpstr>1_Custom Design</vt:lpstr>
      <vt:lpstr>Présentation PowerPoint</vt:lpstr>
      <vt:lpstr>Présentation PowerPoint</vt:lpstr>
      <vt:lpstr>Présentation PowerPoint</vt:lpstr>
      <vt:lpstr>Situation du peuple d’Israël</vt:lpstr>
      <vt:lpstr>Présentation PowerPoint</vt:lpstr>
      <vt:lpstr>Présentation PowerPoint</vt:lpstr>
      <vt:lpstr>Présentation PowerPoint</vt:lpstr>
      <vt:lpstr>Présentation PowerPoint</vt:lpstr>
      <vt:lpstr>Présentation PowerPoint</vt:lpstr>
      <vt:lpstr>Présentation PowerPoint</vt:lpstr>
      <vt:lpstr>Succession de rois à Babylone</vt:lpstr>
      <vt:lpstr>Présentation PowerPoint</vt:lpstr>
      <vt:lpstr>Succession de rois à Babylone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Cyrus</vt:lpstr>
      <vt:lpstr>Présentation PowerPoint</vt:lpstr>
      <vt:lpstr>La ville de Babylone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Daniel</vt:lpstr>
      <vt:lpstr>Présentation PowerPoint</vt:lpstr>
      <vt:lpstr>Présentation PowerPoint</vt:lpstr>
      <vt:lpstr>Présentation PowerPoint</vt:lpstr>
      <vt:lpstr>Problème de nourriture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Ezechiel</vt:lpstr>
      <vt:lpstr>Présentation PowerPoint</vt:lpstr>
      <vt:lpstr>Présentation PowerPoint</vt:lpstr>
      <vt:lpstr>Néhémie</vt:lpstr>
      <vt:lpstr>Présentation PowerPoint</vt:lpstr>
      <vt:lpstr>Présentation PowerPoint</vt:lpstr>
      <vt:lpstr>D’autres déportés</vt:lpstr>
      <vt:lpstr>Conclusion</vt:lpstr>
    </vt:vector>
  </TitlesOfParts>
  <Company>olivier requet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numerosept olivier requet</dc:creator>
  <cp:lastModifiedBy>Didier Gern</cp:lastModifiedBy>
  <cp:revision>300</cp:revision>
  <cp:lastPrinted>2015-01-11T07:48:10Z</cp:lastPrinted>
  <dcterms:created xsi:type="dcterms:W3CDTF">2013-08-23T10:04:23Z</dcterms:created>
  <dcterms:modified xsi:type="dcterms:W3CDTF">2018-10-28T16:18:38Z</dcterms:modified>
</cp:coreProperties>
</file>