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68"/>
  </p:notesMasterIdLst>
  <p:handoutMasterIdLst>
    <p:handoutMasterId r:id="rId69"/>
  </p:handoutMasterIdLst>
  <p:sldIdLst>
    <p:sldId id="262" r:id="rId3"/>
    <p:sldId id="264" r:id="rId4"/>
    <p:sldId id="265" r:id="rId5"/>
    <p:sldId id="266" r:id="rId6"/>
    <p:sldId id="315" r:id="rId7"/>
    <p:sldId id="316" r:id="rId8"/>
    <p:sldId id="268" r:id="rId9"/>
    <p:sldId id="272" r:id="rId10"/>
    <p:sldId id="269" r:id="rId11"/>
    <p:sldId id="317" r:id="rId12"/>
    <p:sldId id="270" r:id="rId13"/>
    <p:sldId id="271" r:id="rId14"/>
    <p:sldId id="318" r:id="rId15"/>
    <p:sldId id="274" r:id="rId16"/>
    <p:sldId id="319" r:id="rId17"/>
    <p:sldId id="320" r:id="rId18"/>
    <p:sldId id="275" r:id="rId19"/>
    <p:sldId id="276" r:id="rId20"/>
    <p:sldId id="277" r:id="rId21"/>
    <p:sldId id="282" r:id="rId22"/>
    <p:sldId id="322" r:id="rId23"/>
    <p:sldId id="321" r:id="rId24"/>
    <p:sldId id="283" r:id="rId25"/>
    <p:sldId id="284" r:id="rId26"/>
    <p:sldId id="285" r:id="rId27"/>
    <p:sldId id="323" r:id="rId28"/>
    <p:sldId id="286" r:id="rId29"/>
    <p:sldId id="287" r:id="rId30"/>
    <p:sldId id="278" r:id="rId31"/>
    <p:sldId id="324" r:id="rId32"/>
    <p:sldId id="288" r:id="rId33"/>
    <p:sldId id="325" r:id="rId34"/>
    <p:sldId id="289" r:id="rId35"/>
    <p:sldId id="290" r:id="rId36"/>
    <p:sldId id="291" r:id="rId37"/>
    <p:sldId id="292" r:id="rId38"/>
    <p:sldId id="293" r:id="rId39"/>
    <p:sldId id="294" r:id="rId40"/>
    <p:sldId id="295" r:id="rId41"/>
    <p:sldId id="296" r:id="rId42"/>
    <p:sldId id="326" r:id="rId43"/>
    <p:sldId id="297" r:id="rId44"/>
    <p:sldId id="298" r:id="rId45"/>
    <p:sldId id="279" r:id="rId46"/>
    <p:sldId id="299" r:id="rId47"/>
    <p:sldId id="327" r:id="rId48"/>
    <p:sldId id="300" r:id="rId49"/>
    <p:sldId id="328" r:id="rId50"/>
    <p:sldId id="301" r:id="rId51"/>
    <p:sldId id="302" r:id="rId52"/>
    <p:sldId id="303" r:id="rId53"/>
    <p:sldId id="304" r:id="rId54"/>
    <p:sldId id="332" r:id="rId55"/>
    <p:sldId id="305" r:id="rId56"/>
    <p:sldId id="306" r:id="rId57"/>
    <p:sldId id="280" r:id="rId58"/>
    <p:sldId id="329" r:id="rId59"/>
    <p:sldId id="308" r:id="rId60"/>
    <p:sldId id="330" r:id="rId61"/>
    <p:sldId id="309" r:id="rId62"/>
    <p:sldId id="310" r:id="rId63"/>
    <p:sldId id="311" r:id="rId64"/>
    <p:sldId id="312" r:id="rId65"/>
    <p:sldId id="331" r:id="rId66"/>
    <p:sldId id="314" r:id="rId6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8371B"/>
    <a:srgbClr val="3599D9"/>
    <a:srgbClr val="2D8EC2"/>
    <a:srgbClr val="257A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98527" autoAdjust="0"/>
  </p:normalViewPr>
  <p:slideViewPr>
    <p:cSldViewPr snapToGrid="0" snapToObjects="1">
      <p:cViewPr>
        <p:scale>
          <a:sx n="90" d="100"/>
          <a:sy n="90" d="100"/>
        </p:scale>
        <p:origin x="-392" y="-480"/>
      </p:cViewPr>
      <p:guideLst>
        <p:guide orient="horz" pos="319"/>
        <p:guide pos="41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10" d="100"/>
        <a:sy n="210" d="100"/>
      </p:scale>
      <p:origin x="0" y="14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68F45-7AE3-6C43-9032-88871BDCA947}" type="datetime1">
              <a:rPr lang="fr-CH"/>
              <a:pPr>
                <a:defRPr/>
              </a:pPr>
              <a:t>27.10.18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F0B63F3-7E6A-FB48-AD57-3C4A4FBA9A10}" type="slidenum">
              <a:rPr lang="en-US"/>
              <a:pPr>
                <a:defRPr/>
              </a:pPr>
              <a:t>‹#›</a:t>
            </a:fld>
            <a:endParaRPr lang="en-US"/>
          </a:p>
        </p:txBody>
      </p:sp>
    </p:spTree>
    <p:extLst>
      <p:ext uri="{BB962C8B-B14F-4D97-AF65-F5344CB8AC3E}">
        <p14:creationId xmlns:p14="http://schemas.microsoft.com/office/powerpoint/2010/main" val="382733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4C48AB0-F8F9-DD4A-BE1C-B9EBD8E5A1F1}" type="datetime1">
              <a:rPr lang="fr-CH"/>
              <a:pPr>
                <a:defRPr/>
              </a:pPr>
              <a:t>27.10.18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smtClean="0"/>
              <a:t>Click to edit Master text styles</a:t>
            </a:r>
          </a:p>
          <a:p>
            <a:pPr lvl="1"/>
            <a:r>
              <a:rPr lang="fr-CH" noProof="0" smtClean="0"/>
              <a:t>Second level</a:t>
            </a:r>
          </a:p>
          <a:p>
            <a:pPr lvl="2"/>
            <a:r>
              <a:rPr lang="fr-CH" noProof="0" smtClean="0"/>
              <a:t>Third level</a:t>
            </a:r>
          </a:p>
          <a:p>
            <a:pPr lvl="3"/>
            <a:r>
              <a:rPr lang="fr-CH" noProof="0" smtClean="0"/>
              <a:t>Fourth level</a:t>
            </a:r>
          </a:p>
          <a:p>
            <a:pPr lvl="4"/>
            <a:r>
              <a:rPr lang="fr-CH"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CAFD032-8455-8C47-8B35-52D3E92D9373}" type="slidenum">
              <a:rPr lang="en-US"/>
              <a:pPr>
                <a:defRPr/>
              </a:pPr>
              <a:t>‹#›</a:t>
            </a:fld>
            <a:endParaRPr lang="en-US"/>
          </a:p>
        </p:txBody>
      </p:sp>
    </p:spTree>
    <p:extLst>
      <p:ext uri="{BB962C8B-B14F-4D97-AF65-F5344CB8AC3E}">
        <p14:creationId xmlns:p14="http://schemas.microsoft.com/office/powerpoint/2010/main" val="411764106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pPr lvl="0"/>
            <a:endParaRPr lang="en-US" noProof="0"/>
          </a:p>
        </p:txBody>
      </p:sp>
    </p:spTree>
    <p:extLst>
      <p:ext uri="{BB962C8B-B14F-4D97-AF65-F5344CB8AC3E}">
        <p14:creationId xmlns:p14="http://schemas.microsoft.com/office/powerpoint/2010/main" val="483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onne sans titre">
    <p:spTree>
      <p:nvGrpSpPr>
        <p:cNvPr id="1" name=""/>
        <p:cNvGrpSpPr/>
        <p:nvPr/>
      </p:nvGrpSpPr>
      <p:grpSpPr>
        <a:xfrm>
          <a:off x="0" y="0"/>
          <a:ext cx="0" cy="0"/>
          <a:chOff x="0" y="0"/>
          <a:chExt cx="0" cy="0"/>
        </a:xfrm>
      </p:grpSpPr>
      <p:pic>
        <p:nvPicPr>
          <p:cNvPr id="3" name="Picture 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4"/>
          <p:cNvSpPr>
            <a:spLocks noGrp="1"/>
          </p:cNvSpPr>
          <p:nvPr>
            <p:ph type="body" sz="quarter" idx="12"/>
          </p:nvPr>
        </p:nvSpPr>
        <p:spPr>
          <a:xfrm>
            <a:off x="162000" y="406401"/>
            <a:ext cx="8787267" cy="5824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2270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onnes texte">
    <p:spTree>
      <p:nvGrpSpPr>
        <p:cNvPr id="1" name=""/>
        <p:cNvGrpSpPr/>
        <p:nvPr/>
      </p:nvGrpSpPr>
      <p:grpSpPr>
        <a:xfrm>
          <a:off x="0" y="0"/>
          <a:ext cx="0" cy="0"/>
          <a:chOff x="0" y="0"/>
          <a:chExt cx="0" cy="0"/>
        </a:xfrm>
      </p:grpSpPr>
      <p:pic>
        <p:nvPicPr>
          <p:cNvPr id="4" name="Picture 6"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p:cNvSpPr>
            <a:spLocks noGrp="1"/>
          </p:cNvSpPr>
          <p:nvPr>
            <p:ph type="body" sz="quarter" idx="12"/>
          </p:nvPr>
        </p:nvSpPr>
        <p:spPr>
          <a:xfrm>
            <a:off x="162000" y="322265"/>
            <a:ext cx="4291467" cy="5689070"/>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3" name="Text Placeholder 4"/>
          <p:cNvSpPr>
            <a:spLocks noGrp="1"/>
          </p:cNvSpPr>
          <p:nvPr>
            <p:ph type="body" sz="quarter" idx="13"/>
          </p:nvPr>
        </p:nvSpPr>
        <p:spPr>
          <a:xfrm>
            <a:off x="4642983" y="1056639"/>
            <a:ext cx="4291467" cy="495469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370714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onnes titre">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8"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208272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6"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842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4"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3319797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172531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731113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753288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3589092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3106738"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3255037" y="1144636"/>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246816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76088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9063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6253163" cy="2840037"/>
            <a:chOff x="228600" y="208280"/>
            <a:chExt cx="6253480" cy="2839720"/>
          </a:xfrm>
        </p:grpSpPr>
        <p:sp>
          <p:nvSpPr>
            <p:cNvPr id="6" name="Rounded Rectangle 15"/>
            <p:cNvSpPr/>
            <p:nvPr userDrawn="1"/>
          </p:nvSpPr>
          <p:spPr>
            <a:xfrm>
              <a:off x="508014" y="517807"/>
              <a:ext cx="597406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63"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pic>
        <p:nvPicPr>
          <p:cNvPr id="9"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4280869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92655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5" name="Rectangle 4"/>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557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32485"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7673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03662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243178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709963"/>
            <a:ext cx="5040000" cy="295750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20513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14375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4" name="Rectangle 3"/>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70269976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20" Type="http://schemas.openxmlformats.org/officeDocument/2006/relationships/theme" Target="../theme/theme2.xml"/><Relationship Id="rId21" Type="http://schemas.openxmlformats.org/officeDocument/2006/relationships/image" Target="../media/image1.png"/><Relationship Id="rId10" Type="http://schemas.openxmlformats.org/officeDocument/2006/relationships/slideLayout" Target="../slideLayouts/slideLayout12.xml"/><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slideLayout" Target="../slideLayouts/slideLayout17.xml"/><Relationship Id="rId16" Type="http://schemas.openxmlformats.org/officeDocument/2006/relationships/slideLayout" Target="../slideLayouts/slideLayout18.xml"/><Relationship Id="rId17" Type="http://schemas.openxmlformats.org/officeDocument/2006/relationships/slideLayout" Target="../slideLayouts/slideLayout19.xml"/><Relationship Id="rId18" Type="http://schemas.openxmlformats.org/officeDocument/2006/relationships/slideLayout" Target="../slideLayouts/slideLayout20.xml"/><Relationship Id="rId19" Type="http://schemas.openxmlformats.org/officeDocument/2006/relationships/slideLayout" Target="../slideLayouts/slideLayout21.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 id="2147484029" r:id="rId2"/>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kumimoji="1" sz="3600" b="1" cap="all">
          <a:solidFill>
            <a:schemeClr val="bg1"/>
          </a:solidFill>
          <a:latin typeface="Rockwell"/>
          <a:ea typeface="ＭＳ Ｐゴシック" charset="0"/>
          <a:cs typeface="ヒラギノ角ゴ Pro W6" charset="0"/>
        </a:defRPr>
      </a:lvl1pPr>
      <a:lvl2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2pPr>
      <a:lvl3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3pPr>
      <a:lvl4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4pPr>
      <a:lvl5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marL="342900" indent="-342900" algn="l" rtl="0" eaLnBrk="0" fontAlgn="base" hangingPunct="0">
        <a:spcBef>
          <a:spcPct val="20000"/>
        </a:spcBef>
        <a:spcAft>
          <a:spcPct val="0"/>
        </a:spcAft>
        <a:defRPr kumimoji="1" sz="3200">
          <a:solidFill>
            <a:schemeClr val="tx1"/>
          </a:solidFill>
          <a:latin typeface="+mn-lt"/>
          <a:ea typeface="ＭＳ Ｐゴシック" charset="0"/>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bandefooter.png"/>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
          <p:cNvSpPr txBox="1">
            <a:spLocks/>
          </p:cNvSpPr>
          <p:nvPr userDrawn="1"/>
        </p:nvSpPr>
        <p:spPr>
          <a:xfrm>
            <a:off x="6934200" y="6313488"/>
            <a:ext cx="2298700" cy="365125"/>
          </a:xfrm>
          <a:prstGeom prst="rect">
            <a:avLst/>
          </a:prstGeom>
        </p:spPr>
        <p:txBody>
          <a:bodyPr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t>Panorama de la Bible </a:t>
            </a:r>
            <a:endParaRPr lang="en-US" dirty="0"/>
          </a:p>
        </p:txBody>
      </p:sp>
      <p:sp>
        <p:nvSpPr>
          <p:cNvPr id="13" name="Slide Number Placeholder 4"/>
          <p:cNvSpPr txBox="1">
            <a:spLocks/>
          </p:cNvSpPr>
          <p:nvPr userDrawn="1"/>
        </p:nvSpPr>
        <p:spPr>
          <a:xfrm>
            <a:off x="8506301" y="6313488"/>
            <a:ext cx="615474" cy="365125"/>
          </a:xfrm>
          <a:prstGeom prst="rect">
            <a:avLst/>
          </a:prstGeom>
        </p:spPr>
        <p:txBody>
          <a:bodyPr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FABA89-278C-EA43-B63B-2CD611B0DC80}" type="slidenum">
              <a:rPr lang="en-US" smtClean="0"/>
              <a:pPr fontAlgn="auto">
                <a:spcBef>
                  <a:spcPts val="0"/>
                </a:spcBef>
                <a:spcAft>
                  <a:spcPts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4" r:id="rId12"/>
    <p:sldLayoutId id="2147484047" r:id="rId13"/>
    <p:sldLayoutId id="2147484048" r:id="rId14"/>
    <p:sldLayoutId id="2147484045" r:id="rId15"/>
    <p:sldLayoutId id="2147484046" r:id="rId16"/>
    <p:sldLayoutId id="2147484041" r:id="rId17"/>
    <p:sldLayoutId id="2147484042" r:id="rId18"/>
    <p:sldLayoutId id="2147484043" r:id="rId19"/>
  </p:sldLayoutIdLst>
  <p:timing>
    <p:tnLst>
      <p:par>
        <p:cTn xmlns:p14="http://schemas.microsoft.com/office/powerpoint/2010/main" id="1" dur="indefinite" restart="never" nodeType="tmRoot"/>
      </p:par>
    </p:tnLst>
  </p:timing>
  <p:hf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6.jpeg"/><Relationship Id="rId3" Type="http://schemas.microsoft.com/office/2007/relationships/hdphoto" Target="../media/hdphoto1.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5.xml"/><Relationship Id="rId3"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1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mailto:info@panorama-bible.ch"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19458" name="Picture 16" descr="bandeble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57225"/>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a:xfrm>
            <a:off x="873125" y="1671638"/>
            <a:ext cx="9172575" cy="2225675"/>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pPr>
              <a:defRPr/>
            </a:pPr>
            <a:r>
              <a:rPr lang="fr-FR" b="0" cap="none" dirty="0" smtClean="0">
                <a:latin typeface="Cambria"/>
                <a:cs typeface="Cambria"/>
              </a:rPr>
              <a:t>L’histoire d’</a:t>
            </a:r>
          </a:p>
          <a:p>
            <a:pPr>
              <a:lnSpc>
                <a:spcPct val="70000"/>
              </a:lnSpc>
              <a:spcBef>
                <a:spcPts val="0"/>
              </a:spcBef>
              <a:defRPr/>
            </a:pPr>
            <a:r>
              <a:rPr lang="fr-FR" sz="11000" b="0" cap="none" spc="300" dirty="0" smtClean="0">
                <a:latin typeface="Cambria"/>
                <a:cs typeface="Cambria"/>
              </a:rPr>
              <a:t>Elie</a:t>
            </a:r>
            <a:endParaRPr lang="fr-CH" sz="11000" b="0" cap="none" spc="300" dirty="0">
              <a:latin typeface="Cambria"/>
              <a:cs typeface="Cambria"/>
            </a:endParaRPr>
          </a:p>
        </p:txBody>
      </p:sp>
      <p:pic>
        <p:nvPicPr>
          <p:cNvPr id="19460" name="Picture 18" descr="bandefooter.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Footer Placeholder 1"/>
          <p:cNvSpPr txBox="1">
            <a:spLocks/>
          </p:cNvSpPr>
          <p:nvPr/>
        </p:nvSpPr>
        <p:spPr bwMode="auto">
          <a:xfrm>
            <a:off x="6934200" y="6313488"/>
            <a:ext cx="2298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300" dirty="0">
                <a:solidFill>
                  <a:schemeClr val="bg1"/>
                </a:solidFill>
              </a:rPr>
              <a:t>D. </a:t>
            </a:r>
            <a:r>
              <a:rPr lang="en-US" sz="1300" dirty="0" smtClean="0">
                <a:solidFill>
                  <a:schemeClr val="bg1"/>
                </a:solidFill>
              </a:rPr>
              <a:t>Gern                  12.2014</a:t>
            </a:r>
            <a:endParaRPr lang="en-US" sz="1300" dirty="0">
              <a:solidFill>
                <a:schemeClr val="bg1"/>
              </a:solidFill>
            </a:endParaRPr>
          </a:p>
        </p:txBody>
      </p:sp>
      <p:pic>
        <p:nvPicPr>
          <p:cNvPr id="19463" name="Picture 15" descr="titre_panoram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225" y="-192088"/>
            <a:ext cx="6980238"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3"/>
          <p:cNvSpPr txBox="1">
            <a:spLocks noChangeArrowheads="1"/>
          </p:cNvSpPr>
          <p:nvPr/>
        </p:nvSpPr>
        <p:spPr bwMode="auto">
          <a:xfrm>
            <a:off x="8610600" y="6034088"/>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a:solidFill>
                  <a:schemeClr val="bg1"/>
                </a:solidFill>
                <a:latin typeface="Tahoma" charset="0"/>
              </a:rPr>
              <a:t>TP</a:t>
            </a:r>
            <a:endParaRPr lang="fr-FR" sz="1200">
              <a:solidFill>
                <a:schemeClr val="bg1"/>
              </a:solidFill>
              <a:latin typeface="Tahom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9" name="Text Box 11"/>
          <p:cNvSpPr txBox="1">
            <a:spLocks noChangeArrowheads="1"/>
          </p:cNvSpPr>
          <p:nvPr/>
        </p:nvSpPr>
        <p:spPr bwMode="auto">
          <a:xfrm>
            <a:off x="8603101" y="6129419"/>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Cambria"/>
                <a:cs typeface="Cambria"/>
              </a:rPr>
              <a:t>TP</a:t>
            </a:r>
            <a:endParaRPr lang="fr-FR" sz="1200" b="0" dirty="0">
              <a:solidFill>
                <a:srgbClr val="5F5F5F"/>
              </a:solidFill>
              <a:latin typeface="Cambria"/>
              <a:cs typeface="Cambria"/>
            </a:endParaRPr>
          </a:p>
        </p:txBody>
      </p:sp>
    </p:spTree>
    <p:extLst>
      <p:ext uri="{BB962C8B-B14F-4D97-AF65-F5344CB8AC3E}">
        <p14:creationId xmlns:p14="http://schemas.microsoft.com/office/powerpoint/2010/main" val="1056909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Les corbeaux lui apportent du pain et de la viande le matin, et  le soir. </a:t>
            </a:r>
            <a:endParaRPr lang="fr-CH" dirty="0" smtClean="0"/>
          </a:p>
          <a:p>
            <a:r>
              <a:rPr lang="fr-CH" dirty="0" smtClean="0"/>
              <a:t>Durant </a:t>
            </a:r>
            <a:r>
              <a:rPr lang="fr-CH" dirty="0"/>
              <a:t>cette période d’isolement au Kerith, « Elie le Thisbite » va devenir « l’homme de Dieu ». Il boit l'eau du torrent.</a:t>
            </a:r>
            <a:endParaRPr lang="fr-FR" dirty="0"/>
          </a:p>
          <a:p>
            <a:pPr lvl="2"/>
            <a:r>
              <a:rPr lang="fr-FR" dirty="0"/>
              <a:t>Mais au bout d'un certain temps le torrent fut à sec, car il n'était point tombé de pluie dans le pays. 1.Rois 17,7</a:t>
            </a:r>
            <a:endParaRPr lang="fr-FR" sz="2200" dirty="0"/>
          </a:p>
          <a:p>
            <a:r>
              <a:rPr lang="fr-CH" dirty="0"/>
              <a:t>Au Kerith, Elie apprend qu'en toutes circonstances, c'est Dieu qui pourvoit à sa nourriture</a:t>
            </a:r>
            <a:r>
              <a:rPr lang="fr-CH" dirty="0" smtClean="0"/>
              <a:t>.</a:t>
            </a:r>
            <a:endParaRPr lang="fr-FR" dirty="0"/>
          </a:p>
        </p:txBody>
      </p:sp>
      <p:pic>
        <p:nvPicPr>
          <p:cNvPr id="5" name="Espace réservé pour une image  4"/>
          <p:cNvPicPr>
            <a:picLocks noGrp="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bwMode="auto">
          <a:xfrm flipH="1">
            <a:off x="-22151" y="0"/>
            <a:ext cx="298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2965849" y="6563382"/>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Cambria"/>
                <a:cs typeface="Cambria"/>
              </a:rPr>
              <a:t>GN</a:t>
            </a:r>
            <a:endParaRPr lang="fr-FR" sz="1200" b="0" dirty="0">
              <a:solidFill>
                <a:srgbClr val="5F5F5F"/>
              </a:solidFill>
              <a:latin typeface="Cambria"/>
              <a:cs typeface="Cambria"/>
            </a:endParaRPr>
          </a:p>
        </p:txBody>
      </p:sp>
    </p:spTree>
    <p:extLst>
      <p:ext uri="{BB962C8B-B14F-4D97-AF65-F5344CB8AC3E}">
        <p14:creationId xmlns:p14="http://schemas.microsoft.com/office/powerpoint/2010/main" val="872080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a:t>Le Seigneur nous dit:</a:t>
            </a:r>
            <a:endParaRPr lang="fr-FR" dirty="0"/>
          </a:p>
          <a:p>
            <a:pPr lvl="2"/>
            <a:r>
              <a:rPr lang="fr-FR" dirty="0"/>
              <a:t>Ne vous inquiétez de rien, mais en toute chose faites connaître vos besoins à Dieu par des prières et des supplications, dans une attitude de reconnaissance. Ph 4.6  </a:t>
            </a:r>
            <a:endParaRPr lang="fr-FR" sz="2200" dirty="0"/>
          </a:p>
          <a:p>
            <a:r>
              <a:rPr lang="fr-CH" dirty="0"/>
              <a:t>On exerce un service pour le Seigneur? </a:t>
            </a:r>
            <a:endParaRPr lang="fr-CH" dirty="0" smtClean="0"/>
          </a:p>
          <a:p>
            <a:r>
              <a:rPr lang="fr-CH" dirty="0" smtClean="0"/>
              <a:t>Ce </a:t>
            </a:r>
            <a:r>
              <a:rPr lang="fr-CH" dirty="0"/>
              <a:t>service est très </a:t>
            </a:r>
            <a:r>
              <a:rPr lang="fr-CH" dirty="0" smtClean="0"/>
              <a:t>utile, </a:t>
            </a:r>
            <a:r>
              <a:rPr lang="fr-CH" dirty="0"/>
              <a:t>on est la personne idéale pour l’exercer. </a:t>
            </a:r>
            <a:endParaRPr lang="fr-CH" dirty="0" smtClean="0"/>
          </a:p>
          <a:p>
            <a:r>
              <a:rPr lang="fr-CH" dirty="0" smtClean="0"/>
              <a:t>Et </a:t>
            </a:r>
            <a:r>
              <a:rPr lang="fr-CH" dirty="0"/>
              <a:t>d’un jour à l’autre le Seigneur nous arrête. </a:t>
            </a:r>
            <a:r>
              <a:rPr lang="fr-CH" dirty="0" smtClean="0"/>
              <a:t>Le </a:t>
            </a:r>
            <a:r>
              <a:rPr lang="fr-CH" dirty="0"/>
              <a:t>Seigneur a ses raisons, faisons-lui confiance. </a:t>
            </a:r>
            <a:endParaRPr lang="fr-CH" dirty="0" smtClean="0"/>
          </a:p>
        </p:txBody>
      </p:sp>
      <p:pic>
        <p:nvPicPr>
          <p:cNvPr id="8" name="Espace réservé pour une image  7"/>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b="-451"/>
          <a:stretch/>
        </p:blipFill>
        <p:spPr/>
      </p:pic>
    </p:spTree>
    <p:extLst>
      <p:ext uri="{BB962C8B-B14F-4D97-AF65-F5344CB8AC3E}">
        <p14:creationId xmlns:p14="http://schemas.microsoft.com/office/powerpoint/2010/main" val="8720802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On </a:t>
            </a:r>
            <a:r>
              <a:rPr lang="fr-CH" dirty="0"/>
              <a:t>a tellement tendance à négliger le temps que le Seigneur met à notre disposition pour réfléchir, pour nous tenir près de lui, pour l'écouter.</a:t>
            </a:r>
            <a:endParaRPr lang="fr-FR" sz="2000" dirty="0"/>
          </a:p>
          <a:p>
            <a:endParaRPr lang="fr-CH" dirty="0" smtClean="0"/>
          </a:p>
        </p:txBody>
      </p:sp>
      <p:sp>
        <p:nvSpPr>
          <p:cNvPr id="3" name="Titre 2"/>
          <p:cNvSpPr>
            <a:spLocks noGrp="1"/>
          </p:cNvSpPr>
          <p:nvPr>
            <p:ph type="title"/>
          </p:nvPr>
        </p:nvSpPr>
        <p:spPr/>
        <p:txBody>
          <a:bodyPr/>
          <a:lstStyle/>
          <a:p>
            <a:endParaRPr lang="fr-FR"/>
          </a:p>
        </p:txBody>
      </p:sp>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bwMode="auto">
          <a:xfrm>
            <a:off x="0" y="3881438"/>
            <a:ext cx="91440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a:off x="8579556" y="6566654"/>
            <a:ext cx="4567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chemeClr val="bg1"/>
                </a:solidFill>
                <a:latin typeface="Cambria"/>
                <a:cs typeface="Cambria"/>
              </a:rPr>
              <a:t>FO</a:t>
            </a:r>
            <a:endParaRPr lang="fr-FR" sz="1200" b="0" dirty="0">
              <a:solidFill>
                <a:schemeClr val="bg1"/>
              </a:solidFill>
              <a:latin typeface="Cambria"/>
              <a:cs typeface="Cambria"/>
            </a:endParaRPr>
          </a:p>
        </p:txBody>
      </p:sp>
    </p:spTree>
    <p:extLst>
      <p:ext uri="{BB962C8B-B14F-4D97-AF65-F5344CB8AC3E}">
        <p14:creationId xmlns:p14="http://schemas.microsoft.com/office/powerpoint/2010/main" val="2194240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Le </a:t>
            </a:r>
            <a:r>
              <a:rPr lang="fr-CH" dirty="0"/>
              <a:t>torrent étant sec, Elie reçoit de nouvelles instructions de l'Eternel:</a:t>
            </a:r>
            <a:endParaRPr lang="fr-FR" dirty="0"/>
          </a:p>
          <a:p>
            <a:pPr lvl="2"/>
            <a:r>
              <a:rPr lang="fr-FR" dirty="0"/>
              <a:t>Lève-toi, va à </a:t>
            </a:r>
            <a:r>
              <a:rPr lang="fr-FR" dirty="0" err="1"/>
              <a:t>Sarepta</a:t>
            </a:r>
            <a:r>
              <a:rPr lang="fr-FR" dirty="0"/>
              <a:t>, qui appartient à Sidon, et demeure là.  Voici, j'y ai ordonné à une femme veuve de te nourrir. 1.Rois </a:t>
            </a:r>
            <a:r>
              <a:rPr lang="fr-FR" dirty="0" smtClean="0"/>
              <a:t>17,9</a:t>
            </a:r>
          </a:p>
          <a:p>
            <a:r>
              <a:rPr lang="fr-CH" dirty="0"/>
              <a:t>Dieu a prévu que ce soit une pauvre femme qui nourrisse Elie, et non le contraire. </a:t>
            </a:r>
          </a:p>
          <a:p>
            <a:pPr lvl="2"/>
            <a:r>
              <a:rPr lang="fr-FR" dirty="0"/>
              <a:t>	</a:t>
            </a:r>
            <a:endParaRPr lang="fr-FR" sz="2200" dirty="0"/>
          </a:p>
          <a:p>
            <a:r>
              <a:rPr lang="fr-FR" dirty="0"/>
              <a:t>	</a:t>
            </a:r>
            <a:endParaRPr lang="fr-FR" sz="2200" dirty="0"/>
          </a:p>
        </p:txBody>
      </p:sp>
      <p:pic>
        <p:nvPicPr>
          <p:cNvPr id="5" name="Espace réservé pour une image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34301" r="-34301"/>
          <a:stretch/>
        </p:blipFill>
        <p:spPr>
          <a:xfrm>
            <a:off x="-22151" y="4230019"/>
            <a:ext cx="5040000" cy="2627981"/>
          </a:xfrm>
        </p:spPr>
      </p:pic>
      <p:sp>
        <p:nvSpPr>
          <p:cNvPr id="4" name="Titre 3"/>
          <p:cNvSpPr>
            <a:spLocks noGrp="1"/>
          </p:cNvSpPr>
          <p:nvPr>
            <p:ph type="title"/>
          </p:nvPr>
        </p:nvSpPr>
        <p:spPr/>
        <p:txBody>
          <a:bodyPr/>
          <a:lstStyle/>
          <a:p>
            <a:pPr lvl="0"/>
            <a:r>
              <a:rPr lang="fr-CH" dirty="0"/>
              <a:t>Elie à </a:t>
            </a:r>
            <a:r>
              <a:rPr lang="fr-CH" dirty="0" smtClean="0"/>
              <a:t>Sarepta</a:t>
            </a:r>
            <a:endParaRPr lang="fr-FR" dirty="0"/>
          </a:p>
        </p:txBody>
      </p:sp>
    </p:spTree>
    <p:extLst>
      <p:ext uri="{BB962C8B-B14F-4D97-AF65-F5344CB8AC3E}">
        <p14:creationId xmlns:p14="http://schemas.microsoft.com/office/powerpoint/2010/main" val="14070285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Sarepta </a:t>
            </a:r>
            <a:r>
              <a:rPr lang="fr-CH" dirty="0"/>
              <a:t>se trouve dans le pays de Sidon, le foyer du culte de Baal. </a:t>
            </a:r>
            <a:endParaRPr lang="fr-CH" dirty="0" smtClean="0"/>
          </a:p>
          <a:p>
            <a:pPr lvl="1"/>
            <a:r>
              <a:rPr lang="fr-CH" dirty="0" smtClean="0"/>
              <a:t>Jésus </a:t>
            </a:r>
            <a:r>
              <a:rPr lang="fr-CH" dirty="0"/>
              <a:t>va utiliser cette image pour montrer la grâce de Dieu.</a:t>
            </a:r>
            <a:endParaRPr lang="fr-FR" dirty="0"/>
          </a:p>
          <a:p>
            <a:pPr lvl="2"/>
            <a:r>
              <a:rPr lang="fr-FR" dirty="0"/>
              <a:t>Je vous le dis en vérité: il y avait plusieurs veuves en Israël du temps d'Elie, lorsque le ciel fut fermé trois ans et six mois et qu'il y eut une grande famine sur toute la terre; </a:t>
            </a:r>
            <a:r>
              <a:rPr lang="fr-FR" dirty="0" err="1"/>
              <a:t>Lc</a:t>
            </a:r>
            <a:r>
              <a:rPr lang="fr-FR" dirty="0"/>
              <a:t> 4,25	</a:t>
            </a:r>
            <a:endParaRPr lang="fr-FR" sz="2200" dirty="0"/>
          </a:p>
        </p:txBody>
      </p:sp>
      <p:sp>
        <p:nvSpPr>
          <p:cNvPr id="6" name="Text Box 11"/>
          <p:cNvSpPr txBox="1">
            <a:spLocks noChangeArrowheads="1"/>
          </p:cNvSpPr>
          <p:nvPr/>
        </p:nvSpPr>
        <p:spPr bwMode="auto">
          <a:xfrm>
            <a:off x="8582378" y="6531271"/>
            <a:ext cx="4616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FFFFFF"/>
                </a:solidFill>
                <a:latin typeface="Cambria"/>
                <a:cs typeface="Cambria"/>
              </a:rPr>
              <a:t>FO</a:t>
            </a:r>
            <a:endParaRPr lang="fr-FR" sz="1200" b="0" dirty="0">
              <a:solidFill>
                <a:srgbClr val="FFFFFF"/>
              </a:solidFill>
              <a:latin typeface="Cambria"/>
              <a:cs typeface="Cambria"/>
            </a:endParaRPr>
          </a:p>
        </p:txBody>
      </p:sp>
      <p:pic>
        <p:nvPicPr>
          <p:cNvPr id="4" name="Espace réservé pour une 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0" y="3871913"/>
            <a:ext cx="9144000" cy="2986087"/>
          </a:xfrm>
        </p:spPr>
      </p:pic>
    </p:spTree>
    <p:extLst>
      <p:ext uri="{BB962C8B-B14F-4D97-AF65-F5344CB8AC3E}">
        <p14:creationId xmlns:p14="http://schemas.microsoft.com/office/powerpoint/2010/main" val="4092445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Box 11"/>
          <p:cNvSpPr txBox="1">
            <a:spLocks noChangeArrowheads="1"/>
          </p:cNvSpPr>
          <p:nvPr/>
        </p:nvSpPr>
        <p:spPr bwMode="auto">
          <a:xfrm>
            <a:off x="8694786" y="6509341"/>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Cambria"/>
                <a:cs typeface="Cambria"/>
              </a:rPr>
              <a:t>TP</a:t>
            </a:r>
            <a:endParaRPr lang="fr-FR" sz="1200" b="0" dirty="0">
              <a:solidFill>
                <a:srgbClr val="5F5F5F"/>
              </a:solidFill>
              <a:latin typeface="Cambria"/>
              <a:cs typeface="Cambria"/>
            </a:endParaRPr>
          </a:p>
        </p:txBody>
      </p:sp>
    </p:spTree>
    <p:extLst>
      <p:ext uri="{BB962C8B-B14F-4D97-AF65-F5344CB8AC3E}">
        <p14:creationId xmlns:p14="http://schemas.microsoft.com/office/powerpoint/2010/main" val="3815263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Le </a:t>
            </a:r>
            <a:r>
              <a:rPr lang="fr-CH" dirty="0"/>
              <a:t>Seigneur assimile ce message à l'Evangile communiqué aux nations en dehors d'Israël.</a:t>
            </a:r>
            <a:endParaRPr lang="fr-FR" dirty="0"/>
          </a:p>
          <a:p>
            <a:r>
              <a:rPr lang="fr-CH" dirty="0"/>
              <a:t>Est-ce qu'on est prêt à répondre à un ordre similaire?</a:t>
            </a:r>
            <a:endParaRPr lang="fr-FR" dirty="0"/>
          </a:p>
          <a:p>
            <a:pPr lvl="1"/>
            <a:r>
              <a:rPr lang="fr-CH" dirty="0"/>
              <a:t>Aller dans un pays étranger.</a:t>
            </a:r>
            <a:endParaRPr lang="fr-FR" sz="2000" dirty="0"/>
          </a:p>
          <a:p>
            <a:pPr lvl="1"/>
            <a:r>
              <a:rPr lang="fr-CH" dirty="0"/>
              <a:t>Marcher 150 km sous le soleil, dans un pays où règne la famine.</a:t>
            </a:r>
            <a:endParaRPr lang="fr-FR" sz="2000" dirty="0"/>
          </a:p>
          <a:p>
            <a:pPr lvl="1"/>
            <a:r>
              <a:rPr lang="fr-CH" dirty="0"/>
              <a:t>Traverser le pays "à découvert" tout en étant recherché par quelqu'un qui nous veut du mal.</a:t>
            </a:r>
            <a:endParaRPr lang="fr-FR" sz="2000" dirty="0"/>
          </a:p>
          <a:p>
            <a:r>
              <a:rPr lang="fr-CH" dirty="0"/>
              <a:t>Elie va à Sarepta. En entrant dans la ville, il voit une femme qui ramasse du bois. Il lui demande un peu d'eau.</a:t>
            </a:r>
            <a:endParaRPr lang="fr-FR" dirty="0"/>
          </a:p>
          <a:p>
            <a:pPr lvl="2"/>
            <a:r>
              <a:rPr lang="fr-FR" dirty="0"/>
              <a:t>Et elle alla en chercher. Il l'appela de nouveau, et dit: Apporte-moi, je te prie, un morceau de pain dans ta main. 1.Rois </a:t>
            </a:r>
            <a:r>
              <a:rPr lang="fr-FR" dirty="0" smtClean="0"/>
              <a:t>17,11</a:t>
            </a:r>
            <a:endParaRPr lang="fr-FR" sz="2200" dirty="0"/>
          </a:p>
        </p:txBody>
      </p:sp>
    </p:spTree>
    <p:extLst>
      <p:ext uri="{BB962C8B-B14F-4D97-AF65-F5344CB8AC3E}">
        <p14:creationId xmlns:p14="http://schemas.microsoft.com/office/powerpoint/2010/main" val="18947388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Il </a:t>
            </a:r>
            <a:r>
              <a:rPr lang="fr-CH" dirty="0"/>
              <a:t>lui demande de lui faire d'abord un gâteau puis d'en faire pour elle et son fils.  </a:t>
            </a:r>
            <a:endParaRPr lang="fr-CH" dirty="0" smtClean="0"/>
          </a:p>
          <a:p>
            <a:r>
              <a:rPr lang="fr-FR" dirty="0" smtClean="0"/>
              <a:t>Elle </a:t>
            </a:r>
            <a:r>
              <a:rPr lang="fr-FR" dirty="0"/>
              <a:t>répond: </a:t>
            </a:r>
          </a:p>
          <a:p>
            <a:pPr lvl="2"/>
            <a:r>
              <a:rPr lang="fr-FR" dirty="0"/>
              <a:t>L'Eternel, ton Dieu, est vivant!  je n'ai rien de cuit, je n'ai qu'une poignée de farine dans un pot et un peu d'huile dans une cruche.  Et voici, je ramasse deux morceaux de bois, puis je rentrerai et je préparerai cela pour moi et pour mon fils; nous mangerons, après quoi nous mourrons. 1.Rois 17,12</a:t>
            </a:r>
            <a:endParaRPr lang="fr-FR" sz="2200"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6" name="Espace réservé pour une image  5" descr="101538729.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t="-26784" b="-2678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359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a:t>La veuve parle de "ton Dieu". Sa seule espérance se trouve dans cette farine et cette huile. </a:t>
            </a:r>
            <a:endParaRPr lang="fr-CH" dirty="0" smtClean="0"/>
          </a:p>
          <a:p>
            <a:r>
              <a:rPr lang="fr-CH" dirty="0" smtClean="0"/>
              <a:t>Elie </a:t>
            </a:r>
            <a:r>
              <a:rPr lang="fr-CH" dirty="0"/>
              <a:t>lui fait alors une promesse :</a:t>
            </a:r>
            <a:endParaRPr lang="fr-FR" dirty="0"/>
          </a:p>
          <a:p>
            <a:pPr lvl="2"/>
            <a:r>
              <a:rPr lang="fr-FR" dirty="0"/>
              <a:t>Car ainsi parle l'Eternel, le Dieu d'Israël: La farine qui est dans le pot ne manquera point et l'huile qui est dans la cruche ne diminuera point, jusqu'au jour où l'Eternel fera tomber de la pluie sur la face du sol. 1.Rois </a:t>
            </a:r>
            <a:r>
              <a:rPr lang="fr-FR" dirty="0" smtClean="0"/>
              <a:t>17,14</a:t>
            </a:r>
          </a:p>
          <a:p>
            <a:r>
              <a:rPr lang="fr-FR" dirty="0" smtClean="0"/>
              <a:t>Ses promesses se réalisent.</a:t>
            </a:r>
          </a:p>
          <a:p>
            <a:pPr lvl="2"/>
            <a:r>
              <a:rPr lang="fr-FR" dirty="0" smtClean="0"/>
              <a:t>La farine qui était dans le pot ne manqua point, et l'huile qui était dans la cruche ne diminua point, selon la parole que l'Eternel avait prononcée par Elie. 1.Rois 17,16</a:t>
            </a:r>
            <a:endParaRPr lang="fr-FR" sz="2200" dirty="0"/>
          </a:p>
        </p:txBody>
      </p:sp>
    </p:spTree>
    <p:extLst>
      <p:ext uri="{BB962C8B-B14F-4D97-AF65-F5344CB8AC3E}">
        <p14:creationId xmlns:p14="http://schemas.microsoft.com/office/powerpoint/2010/main" val="14741584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Après </a:t>
            </a:r>
            <a:r>
              <a:rPr lang="fr-CH" dirty="0"/>
              <a:t>la mort de Salomon, le royaume d'Israël est divisé en deux parties, </a:t>
            </a:r>
            <a:endParaRPr lang="fr-CH" dirty="0" smtClean="0"/>
          </a:p>
          <a:p>
            <a:pPr lvl="1"/>
            <a:r>
              <a:rPr lang="fr-CH" dirty="0" smtClean="0"/>
              <a:t>le </a:t>
            </a:r>
            <a:r>
              <a:rPr lang="fr-CH" dirty="0"/>
              <a:t>royaume d'Israël au </a:t>
            </a:r>
            <a:r>
              <a:rPr lang="fr-CH" dirty="0" smtClean="0"/>
              <a:t>Nord </a:t>
            </a:r>
          </a:p>
          <a:p>
            <a:pPr lvl="1"/>
            <a:r>
              <a:rPr lang="fr-CH" dirty="0" smtClean="0"/>
              <a:t>et </a:t>
            </a:r>
            <a:r>
              <a:rPr lang="fr-CH" dirty="0"/>
              <a:t>le royaume de Juda au Sud. </a:t>
            </a:r>
            <a:endParaRPr lang="fr-CH" dirty="0" smtClean="0"/>
          </a:p>
          <a:p>
            <a:r>
              <a:rPr lang="fr-CH" dirty="0" smtClean="0"/>
              <a:t>L'histoire </a:t>
            </a:r>
            <a:r>
              <a:rPr lang="fr-CH" dirty="0"/>
              <a:t>d'Elie commence 60 ans après cette division. Durant cette période, 7 rois se succèdent dans le royaume d'Israël:</a:t>
            </a:r>
            <a:endParaRPr lang="fr-FR" dirty="0"/>
          </a:p>
          <a:p>
            <a:pPr lvl="1"/>
            <a:r>
              <a:rPr lang="fr-CH" dirty="0"/>
              <a:t>Jéroboam fait pécher Israël avec les veaux d'or</a:t>
            </a:r>
            <a:endParaRPr lang="fr-FR" sz="2000" dirty="0"/>
          </a:p>
          <a:p>
            <a:pPr lvl="1"/>
            <a:r>
              <a:rPr lang="fr-CH" dirty="0"/>
              <a:t>Nadab fait ce qui est mauvais</a:t>
            </a:r>
            <a:endParaRPr lang="fr-FR" sz="2000" dirty="0"/>
          </a:p>
          <a:p>
            <a:pPr lvl="1"/>
            <a:r>
              <a:rPr lang="fr-CH" dirty="0"/>
              <a:t>Baëscha est un meurtrier</a:t>
            </a:r>
            <a:endParaRPr lang="fr-FR" sz="2000" dirty="0"/>
          </a:p>
          <a:p>
            <a:pPr lvl="1"/>
            <a:r>
              <a:rPr lang="fr-CH" dirty="0"/>
              <a:t>Ela est un </a:t>
            </a:r>
            <a:r>
              <a:rPr lang="fr-CH" dirty="0" smtClean="0"/>
              <a:t>ivrogne</a:t>
            </a:r>
            <a:endParaRPr lang="fr-FR" sz="2000" dirty="0"/>
          </a:p>
        </p:txBody>
      </p:sp>
      <p:sp>
        <p:nvSpPr>
          <p:cNvPr id="3" name="Titre 2"/>
          <p:cNvSpPr>
            <a:spLocks noGrp="1"/>
          </p:cNvSpPr>
          <p:nvPr>
            <p:ph type="title"/>
          </p:nvPr>
        </p:nvSpPr>
        <p:spPr/>
        <p:txBody>
          <a:bodyPr/>
          <a:lstStyle/>
          <a:p>
            <a:pPr lvl="0"/>
            <a:r>
              <a:rPr lang="fr-CH" dirty="0"/>
              <a:t>Situation </a:t>
            </a:r>
            <a:r>
              <a:rPr lang="fr-CH" dirty="0" smtClean="0"/>
              <a:t>d'Israël</a:t>
            </a:r>
            <a:endParaRPr lang="fr-FR" dirty="0"/>
          </a:p>
        </p:txBody>
      </p:sp>
    </p:spTree>
    <p:extLst>
      <p:ext uri="{BB962C8B-B14F-4D97-AF65-F5344CB8AC3E}">
        <p14:creationId xmlns:p14="http://schemas.microsoft.com/office/powerpoint/2010/main" val="24532404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smtClean="0"/>
              <a:t>C'est </a:t>
            </a:r>
            <a:r>
              <a:rPr lang="fr-FR" dirty="0"/>
              <a:t>en obéissant à Dieu que cette femme a mis sa dernière poignée de farine à la disposition d'Elie. </a:t>
            </a:r>
            <a:endParaRPr lang="fr-FR" dirty="0" smtClean="0"/>
          </a:p>
          <a:p>
            <a:r>
              <a:rPr lang="fr-FR" dirty="0" smtClean="0"/>
              <a:t>La </a:t>
            </a:r>
            <a:r>
              <a:rPr lang="fr-FR" dirty="0"/>
              <a:t>foi dans </a:t>
            </a:r>
            <a:r>
              <a:rPr lang="fr-FR" dirty="0" smtClean="0"/>
              <a:t>son </a:t>
            </a:r>
            <a:r>
              <a:rPr lang="fr-FR" dirty="0"/>
              <a:t>Seigneur va entraîner son intervention miraculeuse dans sa vie</a:t>
            </a:r>
            <a:r>
              <a:rPr lang="fr-FR" dirty="0" smtClean="0"/>
              <a:t>.</a:t>
            </a:r>
            <a:endParaRPr lang="fr-FR" sz="2400" dirty="0"/>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l="-58766" r="-58766"/>
          <a:stretch>
            <a:fillRect/>
          </a:stretch>
        </p:blipFill>
        <p:spPr/>
      </p:pic>
    </p:spTree>
    <p:extLst>
      <p:ext uri="{BB962C8B-B14F-4D97-AF65-F5344CB8AC3E}">
        <p14:creationId xmlns:p14="http://schemas.microsoft.com/office/powerpoint/2010/main" val="16970468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smtClean="0"/>
              <a:t>Remarquons que Dieu donne à la femme suffisamment de pain pour chaque jour mais aucune réserve n’est possible.</a:t>
            </a:r>
          </a:p>
          <a:p>
            <a:r>
              <a:rPr lang="fr-FR" dirty="0" smtClean="0"/>
              <a:t>Vivons quotidiennement près du Seigneur. </a:t>
            </a:r>
          </a:p>
          <a:p>
            <a:r>
              <a:rPr lang="fr-FR" dirty="0" smtClean="0"/>
              <a:t>Confions-nous chaque jour en Lui, faisons-Lui confiance.</a:t>
            </a:r>
          </a:p>
          <a:p>
            <a:r>
              <a:rPr lang="fr-FR" dirty="0" smtClean="0"/>
              <a:t>Il nous donnera alors, comme à la veuve, </a:t>
            </a:r>
          </a:p>
          <a:p>
            <a:pPr lvl="1"/>
            <a:r>
              <a:rPr lang="fr-FR" dirty="0" smtClean="0"/>
              <a:t>ce dont nous avons besoin, </a:t>
            </a:r>
          </a:p>
          <a:p>
            <a:pPr lvl="1"/>
            <a:r>
              <a:rPr lang="fr-FR" dirty="0" smtClean="0"/>
              <a:t>selon le timing et la mesure fixés par Lui</a:t>
            </a:r>
            <a:endParaRPr lang="fr-FR" dirty="0"/>
          </a:p>
          <a:p>
            <a:endParaRPr lang="fr-FR" dirty="0"/>
          </a:p>
        </p:txBody>
      </p:sp>
      <p:sp>
        <p:nvSpPr>
          <p:cNvPr id="7" name="Text Box 11"/>
          <p:cNvSpPr txBox="1">
            <a:spLocks noChangeArrowheads="1"/>
          </p:cNvSpPr>
          <p:nvPr/>
        </p:nvSpPr>
        <p:spPr bwMode="auto">
          <a:xfrm>
            <a:off x="8663478" y="6080703"/>
            <a:ext cx="4805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Cambria"/>
                <a:cs typeface="Cambria"/>
              </a:rPr>
              <a:t>FO</a:t>
            </a:r>
            <a:endParaRPr lang="fr-FR" sz="1200" b="0" dirty="0">
              <a:solidFill>
                <a:srgbClr val="5F5F5F"/>
              </a:solidFill>
              <a:latin typeface="Cambria"/>
              <a:cs typeface="Cambria"/>
            </a:endParaRPr>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57753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Le </a:t>
            </a:r>
            <a:r>
              <a:rPr lang="fr-CH" dirty="0"/>
              <a:t>fils de la veuve de Sarepta devient malade. </a:t>
            </a:r>
            <a:endParaRPr lang="fr-CH" dirty="0" smtClean="0"/>
          </a:p>
          <a:p>
            <a:r>
              <a:rPr lang="fr-CH" dirty="0" smtClean="0"/>
              <a:t>La </a:t>
            </a:r>
            <a:r>
              <a:rPr lang="fr-CH" dirty="0"/>
              <a:t>maladie est si violente qu'il ne reste plus en lui de respiration. </a:t>
            </a:r>
            <a:endParaRPr lang="fr-CH" dirty="0" smtClean="0"/>
          </a:p>
          <a:p>
            <a:r>
              <a:rPr lang="fr-CH" dirty="0" smtClean="0"/>
              <a:t>Elie </a:t>
            </a:r>
            <a:r>
              <a:rPr lang="fr-CH" dirty="0"/>
              <a:t>prend l'enfant, le monte dans sa chambre haute et le couche sur son lit. </a:t>
            </a:r>
            <a:r>
              <a:rPr lang="fr-CH" dirty="0" smtClean="0"/>
              <a:t>Il </a:t>
            </a:r>
            <a:r>
              <a:rPr lang="fr-CH" dirty="0"/>
              <a:t>prie ensuite l'Eternel et dit:</a:t>
            </a:r>
            <a:endParaRPr lang="fr-FR" dirty="0"/>
          </a:p>
          <a:p>
            <a:pPr lvl="2"/>
            <a:r>
              <a:rPr lang="fr-FR" dirty="0"/>
              <a:t>Mon Dieu, est-ce que tu affligerais, au point de faire mourir son fils, même cette veuve chez qui j'ai été reçu comme un hôte? 1.Rois 17,20	</a:t>
            </a:r>
            <a:endParaRPr lang="fr-FR" dirty="0" smtClean="0"/>
          </a:p>
          <a:p>
            <a:pPr lvl="0"/>
            <a:r>
              <a:rPr lang="fr-CH" dirty="0"/>
              <a:t>Elie reconnaît ainsi qu'il n'a aucune puissance. </a:t>
            </a:r>
            <a:endParaRPr lang="fr-CH" dirty="0" smtClean="0"/>
          </a:p>
          <a:p>
            <a:pPr lvl="0"/>
            <a:r>
              <a:rPr lang="fr-CH" dirty="0" smtClean="0"/>
              <a:t>Par </a:t>
            </a:r>
            <a:r>
              <a:rPr lang="fr-CH" dirty="0"/>
              <a:t>contre, par la prière, il fait appel à la puissance de Dieu.</a:t>
            </a:r>
            <a:endParaRPr lang="fr-FR" sz="2000" dirty="0"/>
          </a:p>
          <a:p>
            <a:pPr lvl="1"/>
            <a:r>
              <a:rPr lang="fr-CH" dirty="0"/>
              <a:t>La prière est à notre disposition… utilisons-la!</a:t>
            </a:r>
            <a:endParaRPr lang="fr-FR" sz="2000" dirty="0"/>
          </a:p>
          <a:p>
            <a:pPr lvl="2"/>
            <a:endParaRPr lang="fr-FR" sz="2200" dirty="0"/>
          </a:p>
        </p:txBody>
      </p:sp>
    </p:spTree>
    <p:extLst>
      <p:ext uri="{BB962C8B-B14F-4D97-AF65-F5344CB8AC3E}">
        <p14:creationId xmlns:p14="http://schemas.microsoft.com/office/powerpoint/2010/main" val="11293083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Elie </a:t>
            </a:r>
            <a:r>
              <a:rPr lang="fr-CH" dirty="0"/>
              <a:t>se penche 3 fois sur le corps de l'enfant. </a:t>
            </a:r>
            <a:endParaRPr lang="fr-CH" dirty="0" smtClean="0"/>
          </a:p>
          <a:p>
            <a:pPr lvl="2"/>
            <a:r>
              <a:rPr lang="fr-FR" dirty="0"/>
              <a:t>il s'étendit trois fois sur l'enfant, fit appel à l'Eternel et dit: </a:t>
            </a:r>
            <a:r>
              <a:rPr lang="fr-FR" dirty="0" smtClean="0"/>
              <a:t>Eternel</a:t>
            </a:r>
            <a:r>
              <a:rPr lang="fr-FR" dirty="0"/>
              <a:t>, mon Dieu, je t'en prie, que l'âme de cet enfant revienne en lui</a:t>
            </a:r>
            <a:r>
              <a:rPr lang="fr-FR" dirty="0" smtClean="0"/>
              <a:t>! </a:t>
            </a:r>
            <a:r>
              <a:rPr lang="fr-FR" sz="1600" dirty="0" smtClean="0"/>
              <a:t>1 Rois 17,21</a:t>
            </a:r>
          </a:p>
          <a:p>
            <a:r>
              <a:rPr lang="fr-CH" dirty="0" smtClean="0"/>
              <a:t>Quelle </a:t>
            </a:r>
            <a:r>
              <a:rPr lang="fr-CH" dirty="0"/>
              <a:t>position bizarre! Un observateur l'aurait pris pour un fou.</a:t>
            </a:r>
            <a:endParaRPr lang="fr-FR" dirty="0"/>
          </a:p>
          <a:p>
            <a:r>
              <a:rPr lang="fr-CH" dirty="0"/>
              <a:t>Ne critiquons pas les manières de faire d'un autre enfant de </a:t>
            </a:r>
            <a:r>
              <a:rPr lang="fr-CH" dirty="0" smtClean="0"/>
              <a:t>Dieu</a:t>
            </a:r>
            <a:r>
              <a:rPr lang="fr-CH" dirty="0"/>
              <a:t> </a:t>
            </a:r>
            <a:r>
              <a:rPr lang="fr-CH" dirty="0" smtClean="0"/>
              <a:t>… </a:t>
            </a:r>
            <a:r>
              <a:rPr lang="fr-CH" dirty="0"/>
              <a:t>c</a:t>
            </a:r>
            <a:r>
              <a:rPr lang="fr-CH" dirty="0" smtClean="0"/>
              <a:t>ar </a:t>
            </a:r>
            <a:r>
              <a:rPr lang="fr-CH" dirty="0"/>
              <a:t>il est bien possible que ce soit Dieu qui lui ait dit de faire ainsi</a:t>
            </a:r>
            <a:r>
              <a:rPr lang="fr-CH" dirty="0" smtClean="0"/>
              <a:t>!</a:t>
            </a:r>
          </a:p>
          <a:p>
            <a:pPr lvl="1"/>
            <a:endParaRPr lang="fr-FR" sz="2000" dirty="0"/>
          </a:p>
        </p:txBody>
      </p:sp>
      <p:sp>
        <p:nvSpPr>
          <p:cNvPr id="7" name="Text Box 11"/>
          <p:cNvSpPr txBox="1">
            <a:spLocks noChangeArrowheads="1"/>
          </p:cNvSpPr>
          <p:nvPr/>
        </p:nvSpPr>
        <p:spPr bwMode="auto">
          <a:xfrm>
            <a:off x="2965849" y="6357702"/>
            <a:ext cx="4805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Cambria"/>
                <a:cs typeface="Cambria"/>
              </a:rPr>
              <a:t>FO</a:t>
            </a:r>
            <a:endParaRPr lang="fr-FR" sz="1200" b="0" dirty="0">
              <a:solidFill>
                <a:srgbClr val="5F5F5F"/>
              </a:solidFill>
              <a:latin typeface="Cambria"/>
              <a:cs typeface="Cambria"/>
            </a:endParaRPr>
          </a:p>
        </p:txBody>
      </p:sp>
      <p:pic>
        <p:nvPicPr>
          <p:cNvPr id="3" name="Espace réservé pour une image  2" descr="Fotolia_52949766_Subscription_XXL.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92926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a:t>L'Eternel entend la prière d'Elie et redonne la vie à l'enfant. </a:t>
            </a:r>
            <a:endParaRPr lang="fr-CH" dirty="0" smtClean="0"/>
          </a:p>
          <a:p>
            <a:r>
              <a:rPr lang="fr-CH" dirty="0" smtClean="0"/>
              <a:t>Elie </a:t>
            </a:r>
            <a:r>
              <a:rPr lang="fr-CH" dirty="0"/>
              <a:t>le prend  et le donne à sa mère.</a:t>
            </a:r>
            <a:endParaRPr lang="fr-FR" dirty="0"/>
          </a:p>
          <a:p>
            <a:pPr lvl="2"/>
            <a:r>
              <a:rPr lang="fr-FR" dirty="0"/>
              <a:t>Et la femme dit à Elie: Je reconnais maintenant que tu es un homme de Dieu, et que la parole de l'Eternel dans ta bouche est vérité. 1.Rois 17,24</a:t>
            </a:r>
            <a:endParaRPr lang="fr-FR" sz="2200" dirty="0"/>
          </a:p>
          <a:p>
            <a:r>
              <a:rPr lang="fr-CH" dirty="0" smtClean="0"/>
              <a:t>Elie </a:t>
            </a:r>
            <a:r>
              <a:rPr lang="fr-CH" dirty="0"/>
              <a:t>ne retire aucune gloire personnelle. </a:t>
            </a:r>
            <a:endParaRPr lang="fr-CH" dirty="0" smtClean="0"/>
          </a:p>
          <a:p>
            <a:r>
              <a:rPr lang="fr-CH" dirty="0" smtClean="0"/>
              <a:t>La </a:t>
            </a:r>
            <a:r>
              <a:rPr lang="fr-CH" dirty="0"/>
              <a:t>femme a pu observer </a:t>
            </a:r>
            <a:r>
              <a:rPr lang="fr-CH" dirty="0" smtClean="0"/>
              <a:t>son comportement </a:t>
            </a:r>
            <a:r>
              <a:rPr lang="fr-CH" dirty="0"/>
              <a:t>et elle peut maintenant louer Dieu</a:t>
            </a:r>
            <a:r>
              <a:rPr lang="fr-CH" dirty="0" smtClean="0"/>
              <a:t>.</a:t>
            </a:r>
            <a:endParaRPr lang="fr-FR" dirty="0"/>
          </a:p>
        </p:txBody>
      </p:sp>
    </p:spTree>
    <p:extLst>
      <p:ext uri="{BB962C8B-B14F-4D97-AF65-F5344CB8AC3E}">
        <p14:creationId xmlns:p14="http://schemas.microsoft.com/office/powerpoint/2010/main" val="18079683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Durant </a:t>
            </a:r>
            <a:r>
              <a:rPr lang="fr-CH" dirty="0"/>
              <a:t>la 3</a:t>
            </a:r>
            <a:r>
              <a:rPr lang="fr-CH" baseline="30000" dirty="0"/>
              <a:t>ème</a:t>
            </a:r>
            <a:r>
              <a:rPr lang="fr-CH" dirty="0"/>
              <a:t> année de sécheresse, l'Eternel dit à Elie d'aller devant le roi Achab.</a:t>
            </a:r>
            <a:endParaRPr lang="fr-FR" dirty="0"/>
          </a:p>
          <a:p>
            <a:r>
              <a:rPr lang="fr-CH" dirty="0" smtClean="0"/>
              <a:t>En </a:t>
            </a:r>
            <a:r>
              <a:rPr lang="fr-CH" dirty="0"/>
              <a:t>route, Elie rencontre Abdias, chef de la maison </a:t>
            </a:r>
            <a:r>
              <a:rPr lang="fr-CH" dirty="0" smtClean="0"/>
              <a:t>d'Achab, </a:t>
            </a:r>
            <a:r>
              <a:rPr lang="fr-CH" dirty="0"/>
              <a:t>qui lui dit</a:t>
            </a:r>
            <a:r>
              <a:rPr lang="fr-FR" dirty="0"/>
              <a:t>: </a:t>
            </a:r>
          </a:p>
          <a:p>
            <a:pPr lvl="2"/>
            <a:r>
              <a:rPr lang="fr-FR" dirty="0"/>
              <a:t>Quel péché ai-je commis, pour que tu livres ton serviteur entre les mains d'Achab, qui me fera mourir?  L'Eternel est vivant! il n'est ni nation ni royaume où mon maître n'ait envoyé quelqu'un pour te chercher; et quand on disait que tu n'y étais pas, il faisait jurer le royaume et la nation que l'on ne t'avait pas trouvé. 1.Rois 18,10	</a:t>
            </a:r>
            <a:endParaRPr lang="fr-FR" sz="2200" dirty="0"/>
          </a:p>
        </p:txBody>
      </p:sp>
      <p:sp>
        <p:nvSpPr>
          <p:cNvPr id="4" name="Titre 3"/>
          <p:cNvSpPr>
            <a:spLocks noGrp="1"/>
          </p:cNvSpPr>
          <p:nvPr>
            <p:ph type="title"/>
          </p:nvPr>
        </p:nvSpPr>
        <p:spPr/>
        <p:txBody>
          <a:bodyPr/>
          <a:lstStyle/>
          <a:p>
            <a:pPr lvl="0"/>
            <a:r>
              <a:rPr lang="fr-CH" dirty="0"/>
              <a:t>Elie et </a:t>
            </a:r>
            <a:r>
              <a:rPr lang="fr-CH" dirty="0" smtClean="0"/>
              <a:t>Abdias</a:t>
            </a:r>
            <a:endParaRPr lang="fr-FR" dirty="0"/>
          </a:p>
        </p:txBody>
      </p:sp>
    </p:spTree>
    <p:extLst>
      <p:ext uri="{BB962C8B-B14F-4D97-AF65-F5344CB8AC3E}">
        <p14:creationId xmlns:p14="http://schemas.microsoft.com/office/powerpoint/2010/main" val="5284457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CH" dirty="0"/>
              <a:t>Obéissons-nous aux ordres venant de Dieu? </a:t>
            </a:r>
          </a:p>
          <a:p>
            <a:r>
              <a:rPr lang="fr-CH" dirty="0"/>
              <a:t>Demandons au Seigneur le courage d'affronter les "Achab" qui se trouvent sur notre chemin!</a:t>
            </a:r>
            <a:endParaRPr lang="fr-FR" dirty="0"/>
          </a:p>
          <a:p>
            <a:endParaRPr lang="fr-FR" dirty="0"/>
          </a:p>
        </p:txBody>
      </p:sp>
      <p:sp>
        <p:nvSpPr>
          <p:cNvPr id="5" name="Titre 4"/>
          <p:cNvSpPr>
            <a:spLocks noGrp="1"/>
          </p:cNvSpPr>
          <p:nvPr>
            <p:ph type="title"/>
          </p:nvPr>
        </p:nvSpPr>
        <p:spPr/>
        <p:txBody>
          <a:bodyPr/>
          <a:lstStyle/>
          <a:p>
            <a:endParaRPr lang="fr-FR"/>
          </a:p>
        </p:txBody>
      </p:sp>
      <p:pic>
        <p:nvPicPr>
          <p:cNvPr id="10" name="Espace réservé pour une image  9"/>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11" name="Text Box 11"/>
          <p:cNvSpPr txBox="1">
            <a:spLocks noChangeArrowheads="1"/>
          </p:cNvSpPr>
          <p:nvPr/>
        </p:nvSpPr>
        <p:spPr bwMode="auto">
          <a:xfrm>
            <a:off x="4302211" y="6314653"/>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latin typeface="Cambria"/>
                <a:cs typeface="Cambria"/>
              </a:rPr>
              <a:t>FO</a:t>
            </a:r>
            <a:endParaRPr lang="fr-FR" sz="1200" b="0" dirty="0">
              <a:latin typeface="Cambria"/>
              <a:cs typeface="Cambria"/>
            </a:endParaRPr>
          </a:p>
        </p:txBody>
      </p:sp>
    </p:spTree>
    <p:extLst>
      <p:ext uri="{BB962C8B-B14F-4D97-AF65-F5344CB8AC3E}">
        <p14:creationId xmlns:p14="http://schemas.microsoft.com/office/powerpoint/2010/main" val="2024724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Informé </a:t>
            </a:r>
            <a:r>
              <a:rPr lang="fr-CH" dirty="0"/>
              <a:t>par Abdias de la présence d'Elie, Achab se rend au-devant de lui.</a:t>
            </a:r>
            <a:endParaRPr lang="fr-FR" dirty="0"/>
          </a:p>
          <a:p>
            <a:r>
              <a:rPr lang="fr-CH" dirty="0"/>
              <a:t>Quelles sont les différences entre Abdias et Elie? </a:t>
            </a:r>
            <a:endParaRPr lang="fr-FR" dirty="0"/>
          </a:p>
          <a:p>
            <a:r>
              <a:rPr lang="fr-CH" dirty="0"/>
              <a:t>Abdias</a:t>
            </a:r>
            <a:endParaRPr lang="fr-FR" dirty="0"/>
          </a:p>
          <a:p>
            <a:pPr lvl="1"/>
            <a:r>
              <a:rPr lang="fr-CH" dirty="0" smtClean="0"/>
              <a:t>reçoit </a:t>
            </a:r>
            <a:r>
              <a:rPr lang="fr-CH" dirty="0"/>
              <a:t>ses ordres </a:t>
            </a:r>
            <a:r>
              <a:rPr lang="fr-CH" dirty="0" smtClean="0"/>
              <a:t>d'Achab,</a:t>
            </a:r>
            <a:endParaRPr lang="fr-FR" sz="2000" dirty="0"/>
          </a:p>
          <a:p>
            <a:pPr lvl="1"/>
            <a:r>
              <a:rPr lang="fr-CH" dirty="0" smtClean="0"/>
              <a:t>habite </a:t>
            </a:r>
            <a:r>
              <a:rPr lang="fr-CH" dirty="0"/>
              <a:t>dans le palais </a:t>
            </a:r>
            <a:r>
              <a:rPr lang="fr-CH" dirty="0" smtClean="0"/>
              <a:t>d'Achab,</a:t>
            </a:r>
            <a:endParaRPr lang="fr-FR" sz="2000" dirty="0"/>
          </a:p>
          <a:p>
            <a:pPr lvl="1"/>
            <a:r>
              <a:rPr lang="fr-CH" dirty="0" smtClean="0"/>
              <a:t>vit </a:t>
            </a:r>
            <a:r>
              <a:rPr lang="fr-CH" dirty="0"/>
              <a:t>dans la terreur du </a:t>
            </a:r>
            <a:r>
              <a:rPr lang="fr-CH" dirty="0" smtClean="0"/>
              <a:t>roi,</a:t>
            </a:r>
            <a:endParaRPr lang="fr-FR" sz="2000" dirty="0"/>
          </a:p>
          <a:p>
            <a:pPr lvl="1"/>
            <a:r>
              <a:rPr lang="fr-CH" dirty="0" smtClean="0"/>
              <a:t>n'a </a:t>
            </a:r>
            <a:r>
              <a:rPr lang="fr-CH" dirty="0"/>
              <a:t>pas la foi pour compter sur la protection de </a:t>
            </a:r>
            <a:r>
              <a:rPr lang="fr-CH" dirty="0" smtClean="0"/>
              <a:t>Dieu,</a:t>
            </a:r>
            <a:endParaRPr lang="fr-FR" sz="2000" dirty="0"/>
          </a:p>
          <a:p>
            <a:pPr lvl="1"/>
            <a:r>
              <a:rPr lang="fr-CH" dirty="0" smtClean="0"/>
              <a:t>est </a:t>
            </a:r>
            <a:r>
              <a:rPr lang="fr-CH" dirty="0"/>
              <a:t>bien vu et bien traité par Achab</a:t>
            </a:r>
            <a:r>
              <a:rPr lang="fr-CH" dirty="0" smtClean="0"/>
              <a:t>.</a:t>
            </a:r>
            <a:endParaRPr lang="fr-FR" sz="2000" dirty="0"/>
          </a:p>
        </p:txBody>
      </p:sp>
    </p:spTree>
    <p:extLst>
      <p:ext uri="{BB962C8B-B14F-4D97-AF65-F5344CB8AC3E}">
        <p14:creationId xmlns:p14="http://schemas.microsoft.com/office/powerpoint/2010/main" val="16844858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endParaRPr lang="fr-FR" sz="800" dirty="0"/>
          </a:p>
          <a:p>
            <a:r>
              <a:rPr lang="fr-CH" dirty="0" smtClean="0"/>
              <a:t>Elie</a:t>
            </a:r>
            <a:endParaRPr lang="fr-FR" dirty="0"/>
          </a:p>
          <a:p>
            <a:pPr lvl="1"/>
            <a:r>
              <a:rPr lang="fr-CH" dirty="0" smtClean="0"/>
              <a:t>reçoit </a:t>
            </a:r>
            <a:r>
              <a:rPr lang="fr-CH" dirty="0"/>
              <a:t>ses ordres de </a:t>
            </a:r>
            <a:r>
              <a:rPr lang="fr-CH" dirty="0" smtClean="0"/>
              <a:t>Dieu,</a:t>
            </a:r>
            <a:endParaRPr lang="fr-FR" sz="2000" dirty="0"/>
          </a:p>
          <a:p>
            <a:pPr lvl="1"/>
            <a:r>
              <a:rPr lang="fr-CH" dirty="0" smtClean="0"/>
              <a:t>n'a </a:t>
            </a:r>
            <a:r>
              <a:rPr lang="fr-CH" dirty="0"/>
              <a:t>pas d'habitation, vit avec les </a:t>
            </a:r>
            <a:r>
              <a:rPr lang="fr-CH" dirty="0" smtClean="0"/>
              <a:t>pauvres,</a:t>
            </a:r>
            <a:endParaRPr lang="fr-FR" sz="2000" dirty="0"/>
          </a:p>
          <a:p>
            <a:pPr lvl="1"/>
            <a:r>
              <a:rPr lang="fr-CH" dirty="0" smtClean="0"/>
              <a:t>a </a:t>
            </a:r>
            <a:r>
              <a:rPr lang="fr-CH" dirty="0"/>
              <a:t>une totale confiance en </a:t>
            </a:r>
            <a:r>
              <a:rPr lang="fr-CH" dirty="0" smtClean="0"/>
              <a:t>Dieu,</a:t>
            </a:r>
            <a:endParaRPr lang="fr-FR" sz="2000" dirty="0"/>
          </a:p>
          <a:p>
            <a:pPr lvl="1"/>
            <a:r>
              <a:rPr lang="fr-FR" dirty="0" smtClean="0"/>
              <a:t>s</a:t>
            </a:r>
            <a:r>
              <a:rPr lang="fr-CH" dirty="0" smtClean="0"/>
              <a:t>e fait traiter </a:t>
            </a:r>
            <a:r>
              <a:rPr lang="fr-CH" dirty="0"/>
              <a:t>de </a:t>
            </a:r>
            <a:r>
              <a:rPr lang="fr-CH" dirty="0" smtClean="0"/>
              <a:t>perturbateur par Achab.</a:t>
            </a:r>
            <a:endParaRPr lang="fr-FR" sz="2000" dirty="0"/>
          </a:p>
          <a:p>
            <a:r>
              <a:rPr lang="fr-CH" dirty="0"/>
              <a:t>Etes-vous un Elie ou un Abdias?</a:t>
            </a:r>
            <a:endParaRPr lang="fr-FR" dirty="0"/>
          </a:p>
          <a:p>
            <a:pPr lvl="1"/>
            <a:r>
              <a:rPr lang="fr-CH" dirty="0"/>
              <a:t>Etes-vous prêt à passer un jour ou l'autre pour un "perturbateur" parce que vous n'avez pas eu honte de témoigner pour Christ par vos paroles et/ou par votre comportement</a:t>
            </a:r>
            <a:r>
              <a:rPr lang="fr-CH" dirty="0" smtClean="0"/>
              <a:t>?</a:t>
            </a:r>
            <a:endParaRPr lang="fr-FR" sz="2000" dirty="0"/>
          </a:p>
          <a:p>
            <a:endParaRPr lang="fr-FR" dirty="0"/>
          </a:p>
        </p:txBody>
      </p:sp>
    </p:spTree>
    <p:extLst>
      <p:ext uri="{BB962C8B-B14F-4D97-AF65-F5344CB8AC3E}">
        <p14:creationId xmlns:p14="http://schemas.microsoft.com/office/powerpoint/2010/main" val="20453776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Elie </a:t>
            </a:r>
            <a:r>
              <a:rPr lang="fr-CH" dirty="0"/>
              <a:t>demande à Achab </a:t>
            </a:r>
            <a:endParaRPr lang="fr-CH" dirty="0" smtClean="0"/>
          </a:p>
          <a:p>
            <a:pPr lvl="1"/>
            <a:r>
              <a:rPr lang="fr-CH" dirty="0" smtClean="0"/>
              <a:t>de </a:t>
            </a:r>
            <a:r>
              <a:rPr lang="fr-CH" dirty="0"/>
              <a:t>rassembler le peuple à la montagne du Carmel </a:t>
            </a:r>
            <a:endParaRPr lang="fr-CH" dirty="0" smtClean="0"/>
          </a:p>
          <a:p>
            <a:pPr lvl="1"/>
            <a:r>
              <a:rPr lang="fr-CH" dirty="0" smtClean="0"/>
              <a:t>et </a:t>
            </a:r>
            <a:r>
              <a:rPr lang="fr-CH" dirty="0"/>
              <a:t>de convoquer les 450 prophètes de Baal et les 400 prophètes d'Astarté. </a:t>
            </a:r>
            <a:endParaRPr lang="fr-CH" dirty="0" smtClean="0"/>
          </a:p>
          <a:p>
            <a:r>
              <a:rPr lang="fr-CH" dirty="0" smtClean="0"/>
              <a:t>Il s'adresse alors au </a:t>
            </a:r>
            <a:r>
              <a:rPr lang="fr-CH" dirty="0"/>
              <a:t>peuple:</a:t>
            </a:r>
            <a:endParaRPr lang="fr-FR" dirty="0"/>
          </a:p>
          <a:p>
            <a:pPr lvl="2"/>
            <a:r>
              <a:rPr lang="fr-FR" dirty="0"/>
              <a:t>Jusqu'à quand clocherez-vous (boiterez-vous) des deux côtés? Si l'Eternel est Dieu, allez après lui; si c'est Baal, allez après lui! </a:t>
            </a:r>
            <a:endParaRPr lang="fr-FR" sz="2200" dirty="0"/>
          </a:p>
          <a:p>
            <a:endParaRPr lang="fr-CH" dirty="0" smtClean="0"/>
          </a:p>
        </p:txBody>
      </p:sp>
      <p:pic>
        <p:nvPicPr>
          <p:cNvPr id="11" name="Image 3"/>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3"/>
          <p:cNvSpPr>
            <a:spLocks noGrp="1"/>
          </p:cNvSpPr>
          <p:nvPr>
            <p:ph type="title"/>
          </p:nvPr>
        </p:nvSpPr>
        <p:spPr>
          <a:prstGeom prst="rect">
            <a:avLst/>
          </a:prstGeom>
        </p:spPr>
        <p:txBody>
          <a:bodyPr/>
          <a:lstStyle/>
          <a:p>
            <a:pPr lvl="0"/>
            <a:r>
              <a:rPr lang="fr-CH" dirty="0"/>
              <a:t>Sur le Mont </a:t>
            </a:r>
            <a:r>
              <a:rPr lang="fr-CH" dirty="0" smtClean="0"/>
              <a:t>Carmel</a:t>
            </a:r>
            <a:endParaRPr lang="fr-FR" dirty="0"/>
          </a:p>
        </p:txBody>
      </p:sp>
    </p:spTree>
    <p:extLst>
      <p:ext uri="{BB962C8B-B14F-4D97-AF65-F5344CB8AC3E}">
        <p14:creationId xmlns:p14="http://schemas.microsoft.com/office/powerpoint/2010/main" val="428517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pPr lvl="1"/>
            <a:r>
              <a:rPr lang="fr-CH" dirty="0"/>
              <a:t>Zimri est un traître et un assassin</a:t>
            </a:r>
            <a:endParaRPr lang="fr-FR" sz="2000" dirty="0"/>
          </a:p>
          <a:p>
            <a:pPr lvl="1"/>
            <a:r>
              <a:rPr lang="fr-CH" dirty="0"/>
              <a:t>Omri est encore plus mauvais que ses prédécesseurs</a:t>
            </a:r>
            <a:endParaRPr lang="fr-FR" sz="2000" dirty="0"/>
          </a:p>
          <a:p>
            <a:pPr lvl="1"/>
            <a:r>
              <a:rPr lang="fr-CH" dirty="0"/>
              <a:t>Achab pire que tous, est encouragé à mal agir par sa femme Jézabel. Sous son règne, le culte à l’Eternel disparaît complètement, l’idolâtrie est générale. Les veaux d’or sont adorés dans plusieurs villes. Les prophètes de Baal exercent publiquement leur idolâtrie.</a:t>
            </a:r>
            <a:endParaRPr lang="fr-FR" sz="2000" dirty="0"/>
          </a:p>
          <a:p>
            <a:r>
              <a:rPr lang="fr-CH" dirty="0"/>
              <a:t>Moïse avait averti 500 années auparavant:</a:t>
            </a:r>
            <a:endParaRPr lang="fr-FR" dirty="0"/>
          </a:p>
          <a:p>
            <a:pPr lvl="2"/>
            <a:r>
              <a:rPr lang="fr-FR" dirty="0"/>
              <a:t>Gardez-vous de laisser séduire votre </a:t>
            </a:r>
            <a:r>
              <a:rPr lang="fr-FR" dirty="0" err="1"/>
              <a:t>coeur</a:t>
            </a:r>
            <a:r>
              <a:rPr lang="fr-FR" dirty="0"/>
              <a:t>, de vous détourner, de servir d'autres dieux et de vous prosterner devant eux. </a:t>
            </a:r>
            <a:r>
              <a:rPr lang="fr-FR" dirty="0" err="1"/>
              <a:t>Dt</a:t>
            </a:r>
            <a:r>
              <a:rPr lang="fr-FR" dirty="0"/>
              <a:t> 11,16	</a:t>
            </a:r>
            <a:endParaRPr lang="fr-FR" sz="2000" dirty="0"/>
          </a:p>
          <a:p>
            <a:endParaRPr lang="fr-FR" dirty="0"/>
          </a:p>
          <a:p>
            <a:endParaRPr lang="fr-FR" dirty="0"/>
          </a:p>
        </p:txBody>
      </p:sp>
    </p:spTree>
    <p:extLst>
      <p:ext uri="{BB962C8B-B14F-4D97-AF65-F5344CB8AC3E}">
        <p14:creationId xmlns:p14="http://schemas.microsoft.com/office/powerpoint/2010/main" val="24532404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2"/>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8524711" y="6458699"/>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FFFFFF"/>
                </a:solidFill>
                <a:latin typeface="Cambria"/>
                <a:cs typeface="Cambria"/>
              </a:rPr>
              <a:t>GN</a:t>
            </a:r>
            <a:endParaRPr lang="fr-FR" sz="1200" b="0" dirty="0">
              <a:solidFill>
                <a:srgbClr val="FFFFFF"/>
              </a:solidFill>
              <a:latin typeface="Cambria"/>
              <a:cs typeface="Cambria"/>
            </a:endParaRPr>
          </a:p>
        </p:txBody>
      </p:sp>
      <p:sp>
        <p:nvSpPr>
          <p:cNvPr id="10" name="Text Box 13"/>
          <p:cNvSpPr txBox="1">
            <a:spLocks noChangeArrowheads="1"/>
          </p:cNvSpPr>
          <p:nvPr/>
        </p:nvSpPr>
        <p:spPr bwMode="auto">
          <a:xfrm>
            <a:off x="2866030" y="6499894"/>
            <a:ext cx="22611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600" b="0" dirty="0" smtClean="0">
                <a:solidFill>
                  <a:srgbClr val="FFFFFF"/>
                </a:solidFill>
                <a:latin typeface="Cambria"/>
                <a:cs typeface="Cambria"/>
              </a:rPr>
              <a:t>Mont Carmel</a:t>
            </a:r>
            <a:endParaRPr lang="fr-FR" sz="1600" b="0" dirty="0">
              <a:solidFill>
                <a:srgbClr val="FFFFFF"/>
              </a:solidFill>
              <a:latin typeface="Cambria"/>
              <a:cs typeface="Cambria"/>
            </a:endParaRPr>
          </a:p>
        </p:txBody>
      </p:sp>
    </p:spTree>
    <p:extLst>
      <p:ext uri="{BB962C8B-B14F-4D97-AF65-F5344CB8AC3E}">
        <p14:creationId xmlns:p14="http://schemas.microsoft.com/office/powerpoint/2010/main" val="3113445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p:pic>
      <p:sp>
        <p:nvSpPr>
          <p:cNvPr id="5" name="Espace réservé du texte 4"/>
          <p:cNvSpPr>
            <a:spLocks noGrp="1"/>
          </p:cNvSpPr>
          <p:nvPr>
            <p:ph type="body" sz="quarter" idx="12"/>
          </p:nvPr>
        </p:nvSpPr>
        <p:spPr/>
        <p:txBody>
          <a:bodyPr/>
          <a:lstStyle/>
          <a:p>
            <a:r>
              <a:rPr lang="fr-CH" dirty="0" smtClean="0"/>
              <a:t>Combien </a:t>
            </a:r>
            <a:r>
              <a:rPr lang="fr-CH" dirty="0"/>
              <a:t>de personnes hésitent "entre les 2 côtés"? </a:t>
            </a:r>
            <a:endParaRPr lang="fr-CH" dirty="0" smtClean="0"/>
          </a:p>
          <a:p>
            <a:r>
              <a:rPr lang="fr-CH" dirty="0" smtClean="0"/>
              <a:t>Elles </a:t>
            </a:r>
            <a:r>
              <a:rPr lang="fr-CH" dirty="0"/>
              <a:t>ne s'opposent pas aux choses de Dieu, mais n'ont pas encore accepté Jésus-Christ comme leur Sauveur</a:t>
            </a:r>
            <a:r>
              <a:rPr lang="fr-CH" dirty="0" smtClean="0"/>
              <a:t>.</a:t>
            </a:r>
            <a:endParaRPr lang="fr-FR" dirty="0"/>
          </a:p>
        </p:txBody>
      </p:sp>
      <p:sp>
        <p:nvSpPr>
          <p:cNvPr id="4" name="Titre 3"/>
          <p:cNvSpPr>
            <a:spLocks noGrp="1"/>
          </p:cNvSpPr>
          <p:nvPr>
            <p:ph type="title"/>
          </p:nvPr>
        </p:nvSpPr>
        <p:spPr/>
        <p:txBody>
          <a:bodyPr/>
          <a:lstStyle/>
          <a:p>
            <a:r>
              <a:rPr lang="fr-CH" dirty="0"/>
              <a:t>Qui servez-vous?</a:t>
            </a:r>
            <a:endParaRPr lang="fr-FR" dirty="0"/>
          </a:p>
        </p:txBody>
      </p:sp>
      <p:sp>
        <p:nvSpPr>
          <p:cNvPr id="6" name="Text Box 11"/>
          <p:cNvSpPr txBox="1">
            <a:spLocks noChangeArrowheads="1"/>
          </p:cNvSpPr>
          <p:nvPr/>
        </p:nvSpPr>
        <p:spPr bwMode="auto">
          <a:xfrm>
            <a:off x="4181480" y="6294623"/>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latin typeface="Cambria"/>
                <a:cs typeface="Cambria"/>
              </a:rPr>
              <a:t>GN</a:t>
            </a:r>
            <a:endParaRPr lang="fr-FR" sz="1200" b="0" dirty="0">
              <a:latin typeface="Cambria"/>
              <a:cs typeface="Cambria"/>
            </a:endParaRPr>
          </a:p>
        </p:txBody>
      </p:sp>
    </p:spTree>
    <p:extLst>
      <p:ext uri="{BB962C8B-B14F-4D97-AF65-F5344CB8AC3E}">
        <p14:creationId xmlns:p14="http://schemas.microsoft.com/office/powerpoint/2010/main" val="2314806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La bible nous dit:</a:t>
            </a:r>
            <a:endParaRPr lang="fr-FR" dirty="0"/>
          </a:p>
          <a:p>
            <a:pPr lvl="2"/>
            <a:r>
              <a:rPr lang="fr-CH" dirty="0"/>
              <a:t>…J'ai mis devant toi la vie et la mort, la bénédiction et la malédiction. Choisis la vie, afin que tu vives, toi et ta </a:t>
            </a:r>
            <a:r>
              <a:rPr lang="fr-CH" dirty="0" smtClean="0"/>
              <a:t>postérité. </a:t>
            </a:r>
            <a:r>
              <a:rPr lang="fr-CH" dirty="0"/>
              <a:t>Dt 30,19</a:t>
            </a:r>
            <a:endParaRPr lang="fr-FR" sz="2200" dirty="0"/>
          </a:p>
          <a:p>
            <a:r>
              <a:rPr lang="fr-CH" dirty="0"/>
              <a:t>N'hésitez plus, </a:t>
            </a:r>
            <a:endParaRPr lang="fr-CH" dirty="0" smtClean="0"/>
          </a:p>
          <a:p>
            <a:pPr lvl="1"/>
            <a:r>
              <a:rPr lang="fr-CH" dirty="0" smtClean="0"/>
              <a:t>reconnaissez </a:t>
            </a:r>
            <a:r>
              <a:rPr lang="fr-CH" dirty="0"/>
              <a:t>que vous êtes pêcheur et que vous avez besoin d'être sauvé; </a:t>
            </a:r>
            <a:endParaRPr lang="fr-CH" dirty="0" smtClean="0"/>
          </a:p>
          <a:p>
            <a:pPr lvl="1"/>
            <a:r>
              <a:rPr lang="fr-CH" dirty="0" smtClean="0"/>
              <a:t>Demandez </a:t>
            </a:r>
            <a:r>
              <a:rPr lang="fr-CH" dirty="0"/>
              <a:t>à </a:t>
            </a:r>
            <a:r>
              <a:rPr lang="fr-CH" dirty="0" smtClean="0"/>
              <a:t>Jésus </a:t>
            </a:r>
            <a:r>
              <a:rPr lang="fr-CH" dirty="0"/>
              <a:t>d'entrer dans votre vie</a:t>
            </a:r>
            <a:r>
              <a:rPr lang="fr-CH" dirty="0" smtClean="0"/>
              <a:t>.</a:t>
            </a:r>
            <a:endParaRPr lang="fr-FR" dirty="0"/>
          </a:p>
        </p:txBody>
      </p:sp>
      <p:sp>
        <p:nvSpPr>
          <p:cNvPr id="4" name="Titre 3"/>
          <p:cNvSpPr>
            <a:spLocks noGrp="1"/>
          </p:cNvSpPr>
          <p:nvPr>
            <p:ph type="title"/>
          </p:nvPr>
        </p:nvSpPr>
        <p:spPr/>
        <p:txBody>
          <a:bodyPr/>
          <a:lstStyle/>
          <a:p>
            <a:r>
              <a:rPr lang="fr-CH" dirty="0"/>
              <a:t>Qui servez-vous?</a:t>
            </a:r>
            <a:endParaRPr lang="fr-FR" dirty="0"/>
          </a:p>
        </p:txBody>
      </p:sp>
    </p:spTree>
    <p:extLst>
      <p:ext uri="{BB962C8B-B14F-4D97-AF65-F5344CB8AC3E}">
        <p14:creationId xmlns:p14="http://schemas.microsoft.com/office/powerpoint/2010/main" val="25358230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D'autre </a:t>
            </a:r>
            <a:r>
              <a:rPr lang="fr-CH" dirty="0"/>
              <a:t>part, combien de chrétiens ne sont "ni froids ni bouillants"?</a:t>
            </a:r>
            <a:endParaRPr lang="fr-FR" dirty="0"/>
          </a:p>
          <a:p>
            <a:pPr lvl="2"/>
            <a:r>
              <a:rPr lang="fr-CH" dirty="0"/>
              <a:t>Nul ne peut servir deux maîtres. Car, ou il haïra l'un, et aimera l'autre; ou il s'attachera à l'un, et méprisera l'autre. Vous ne pouvez servir Dieu et Mammon. Mt </a:t>
            </a:r>
            <a:r>
              <a:rPr lang="fr-CH" dirty="0" smtClean="0"/>
              <a:t>6,24</a:t>
            </a:r>
            <a:endParaRPr lang="fr-FR" sz="2200" dirty="0"/>
          </a:p>
          <a:p>
            <a:r>
              <a:rPr lang="fr-CH" dirty="0"/>
              <a:t>Les dieux que vous servez ne sont pas en pierre comme à l'époque d'Elie. </a:t>
            </a:r>
            <a:endParaRPr lang="fr-CH" dirty="0" smtClean="0"/>
          </a:p>
          <a:p>
            <a:r>
              <a:rPr lang="fr-CH" dirty="0" smtClean="0"/>
              <a:t>Ils </a:t>
            </a:r>
            <a:r>
              <a:rPr lang="fr-CH" dirty="0"/>
              <a:t>sont touefois aussi dangereux que ces idôles. </a:t>
            </a:r>
            <a:endParaRPr lang="fr-CH" dirty="0" smtClean="0"/>
          </a:p>
          <a:p>
            <a:r>
              <a:rPr lang="fr-CH" dirty="0" smtClean="0"/>
              <a:t>Quelles </a:t>
            </a:r>
            <a:r>
              <a:rPr lang="fr-CH" dirty="0"/>
              <a:t>sont vos activités ou vos pensées qui vous éloignent de votre Père céleste? </a:t>
            </a:r>
            <a:endParaRPr lang="fr-CH" dirty="0" smtClean="0"/>
          </a:p>
          <a:p>
            <a:r>
              <a:rPr lang="fr-CH" dirty="0"/>
              <a:t>Identifiez ces choses, mettez tout en oeuvre pour que votre Père reprenne la première place dans votre vie.</a:t>
            </a:r>
            <a:endParaRPr lang="fr-FR" dirty="0"/>
          </a:p>
          <a:p>
            <a:endParaRPr lang="fr-CH" dirty="0" smtClean="0"/>
          </a:p>
        </p:txBody>
      </p:sp>
      <p:sp>
        <p:nvSpPr>
          <p:cNvPr id="4" name="Titre 3"/>
          <p:cNvSpPr>
            <a:spLocks noGrp="1"/>
          </p:cNvSpPr>
          <p:nvPr>
            <p:ph type="title"/>
          </p:nvPr>
        </p:nvSpPr>
        <p:spPr/>
        <p:txBody>
          <a:bodyPr/>
          <a:lstStyle/>
          <a:p>
            <a:endParaRPr lang="fr-FR" dirty="0"/>
          </a:p>
        </p:txBody>
      </p:sp>
    </p:spTree>
    <p:extLst>
      <p:ext uri="{BB962C8B-B14F-4D97-AF65-F5344CB8AC3E}">
        <p14:creationId xmlns:p14="http://schemas.microsoft.com/office/powerpoint/2010/main" val="30196503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pPr lvl="0"/>
            <a:r>
              <a:rPr lang="fr-CH" dirty="0" smtClean="0"/>
              <a:t>Elie </a:t>
            </a:r>
            <a:r>
              <a:rPr lang="fr-CH" dirty="0"/>
              <a:t>demande qu'on apporte 2 taureaux et que les prophètes choisissent un des deux. </a:t>
            </a:r>
            <a:endParaRPr lang="fr-CH" dirty="0" smtClean="0"/>
          </a:p>
          <a:p>
            <a:r>
              <a:rPr lang="fr-CH" dirty="0" smtClean="0"/>
              <a:t>Ils  </a:t>
            </a:r>
            <a:r>
              <a:rPr lang="fr-CH" dirty="0"/>
              <a:t>recoivent la consigne de le couper par morceaux, le placer sur le bois mais ne pas y mettre le feu</a:t>
            </a:r>
            <a:r>
              <a:rPr lang="fr-CH" dirty="0" smtClean="0"/>
              <a:t>.</a:t>
            </a:r>
          </a:p>
          <a:p>
            <a:r>
              <a:rPr lang="fr-CH" dirty="0" smtClean="0"/>
              <a:t>Les prophètes et le peuple acceptent le défis présenté par Elie:</a:t>
            </a:r>
            <a:endParaRPr lang="fr-FR" dirty="0" smtClean="0"/>
          </a:p>
          <a:p>
            <a:pPr lvl="2"/>
            <a:r>
              <a:rPr lang="fr-FR" dirty="0" smtClean="0"/>
              <a:t>…invoquez le nom de votre dieu; et moi, j'invoquerai le nom de l'Eternel. Le dieu qui répondra par le feu, c'est celui-là qui sera Dieu. </a:t>
            </a:r>
          </a:p>
          <a:p>
            <a:r>
              <a:rPr lang="fr-CH" dirty="0"/>
              <a:t>Les prophètes invoquent Baal </a:t>
            </a:r>
            <a:r>
              <a:rPr lang="fr-CH" dirty="0" smtClean="0"/>
              <a:t>durant toute la matinée.</a:t>
            </a:r>
            <a:endParaRPr lang="fr-FR" dirty="0"/>
          </a:p>
          <a:p>
            <a:pPr lvl="2"/>
            <a:r>
              <a:rPr lang="fr-CH" dirty="0"/>
              <a:t>Baal, réponds-nous! Mais il n'y eut ni voix ni réponse. Et ils sautaient devant l'autel qu'ils avaient fait. 1.Rois 18,26 </a:t>
            </a:r>
            <a:endParaRPr lang="fr-FR" sz="2200" dirty="0"/>
          </a:p>
          <a:p>
            <a:pPr lvl="2"/>
            <a:endParaRPr lang="fr-FR" sz="2200" dirty="0"/>
          </a:p>
        </p:txBody>
      </p:sp>
    </p:spTree>
    <p:extLst>
      <p:ext uri="{BB962C8B-B14F-4D97-AF65-F5344CB8AC3E}">
        <p14:creationId xmlns:p14="http://schemas.microsoft.com/office/powerpoint/2010/main" val="34752629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A </a:t>
            </a:r>
            <a:r>
              <a:rPr lang="fr-CH" dirty="0"/>
              <a:t>midi, Elie se moque d'eux:</a:t>
            </a:r>
            <a:endParaRPr lang="fr-FR" dirty="0"/>
          </a:p>
          <a:p>
            <a:pPr lvl="2"/>
            <a:r>
              <a:rPr lang="fr-FR" dirty="0"/>
              <a:t> Criez à haute voix, puisqu'il est dieu; il pense à quelque chose, ou il est occupé, ou il est en voyage; peut-être qu'il dort, et il se réveillera 1.Rois 18,29	</a:t>
            </a:r>
            <a:endParaRPr lang="fr-FR" sz="2200" dirty="0"/>
          </a:p>
          <a:p>
            <a:r>
              <a:rPr lang="fr-FR" dirty="0"/>
              <a:t>Les prophètes implorent leur dieu et se font des incisions avec leurs épées mais rien ne se passe. </a:t>
            </a:r>
            <a:endParaRPr lang="fr-FR" dirty="0" smtClean="0"/>
          </a:p>
          <a:p>
            <a:r>
              <a:rPr lang="fr-CH" dirty="0" smtClean="0"/>
              <a:t>Elie </a:t>
            </a:r>
            <a:r>
              <a:rPr lang="fr-CH" dirty="0"/>
              <a:t>dit alors au peuple de s'approcher. </a:t>
            </a:r>
            <a:endParaRPr lang="fr-CH" dirty="0" smtClean="0"/>
          </a:p>
          <a:p>
            <a:r>
              <a:rPr lang="fr-CH" dirty="0"/>
              <a:t>Il prend 12 pierres et en bâtit un autel à l'Eternel. </a:t>
            </a:r>
          </a:p>
          <a:p>
            <a:pPr lvl="1"/>
            <a:r>
              <a:rPr lang="fr-CH" dirty="0"/>
              <a:t>Il creuse autour de l'autel un </a:t>
            </a:r>
            <a:r>
              <a:rPr lang="fr-CH" dirty="0" smtClean="0"/>
              <a:t>fossé.</a:t>
            </a:r>
          </a:p>
          <a:p>
            <a:pPr lvl="1"/>
            <a:r>
              <a:rPr lang="fr-CH" dirty="0" smtClean="0"/>
              <a:t>Il </a:t>
            </a:r>
            <a:r>
              <a:rPr lang="fr-CH" dirty="0"/>
              <a:t>arrange le bois, coupe le taureau, le met sur le bois et fait remplir le fossé d'eau. </a:t>
            </a:r>
          </a:p>
          <a:p>
            <a:endParaRPr lang="fr-FR" dirty="0"/>
          </a:p>
        </p:txBody>
      </p:sp>
    </p:spTree>
    <p:extLst>
      <p:ext uri="{BB962C8B-B14F-4D97-AF65-F5344CB8AC3E}">
        <p14:creationId xmlns:p14="http://schemas.microsoft.com/office/powerpoint/2010/main" val="264867284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Il </a:t>
            </a:r>
            <a:r>
              <a:rPr lang="fr-CH" dirty="0"/>
              <a:t>s'adresse ensuite à Dieu et dit:</a:t>
            </a:r>
            <a:endParaRPr lang="fr-FR" dirty="0"/>
          </a:p>
          <a:p>
            <a:pPr lvl="2"/>
            <a:r>
              <a:rPr lang="fr-FR" dirty="0"/>
              <a:t>Eternel, Dieu d'Abraham, d'Isaac et d'Israël! que l'on sache aujourd'hui que tu es Dieu en Israël, que je suis ton serviteur, et que j'ai fait toutes ces choses par ta parole!  Réponds-moi, Eternel, réponds-moi, afin que ce peuple reconnaisse que c'est toi Eternel, qui es Dieu, et que c'est toi qui ramènes leur </a:t>
            </a:r>
            <a:r>
              <a:rPr lang="fr-FR" dirty="0" err="1"/>
              <a:t>coeur</a:t>
            </a:r>
            <a:r>
              <a:rPr lang="fr-FR" dirty="0"/>
              <a:t>! 1.Rois 18,37	</a:t>
            </a:r>
            <a:endParaRPr lang="fr-FR" dirty="0" smtClean="0"/>
          </a:p>
          <a:p>
            <a:r>
              <a:rPr lang="fr-CH" dirty="0"/>
              <a:t>Et le feu tombe, consume l'holocauste et absorbe toute l'eau du fossé!</a:t>
            </a:r>
            <a:endParaRPr lang="fr-FR" dirty="0"/>
          </a:p>
          <a:p>
            <a:pPr lvl="2"/>
            <a:r>
              <a:rPr lang="fr-FR" dirty="0"/>
              <a:t>Quand tout le peuple vit cela, ils tombèrent sur leur visage et dirent: C'est l'Eternel qui est Dieu! C'est l'Eternel qui est Dieu!  1.Rois 18,39	</a:t>
            </a:r>
            <a:endParaRPr lang="fr-FR" sz="2200" dirty="0"/>
          </a:p>
          <a:p>
            <a:pPr lvl="2"/>
            <a:endParaRPr lang="fr-FR" sz="2200" dirty="0"/>
          </a:p>
        </p:txBody>
      </p:sp>
    </p:spTree>
    <p:extLst>
      <p:ext uri="{BB962C8B-B14F-4D97-AF65-F5344CB8AC3E}">
        <p14:creationId xmlns:p14="http://schemas.microsoft.com/office/powerpoint/2010/main" val="171606237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Elie </a:t>
            </a:r>
            <a:r>
              <a:rPr lang="fr-CH" dirty="0"/>
              <a:t>fait saisir les prophètes de Baal et les égorge.</a:t>
            </a:r>
            <a:endParaRPr lang="fr-FR" dirty="0"/>
          </a:p>
          <a:p>
            <a:pPr lvl="2"/>
            <a:r>
              <a:rPr lang="fr-FR" dirty="0"/>
              <a:t>Saisissez les prophètes de Baal, leur dit Elie; qu'aucun d'eux n'échappe! Et ils les saisirent. Elie les fit descendre au torrent de </a:t>
            </a:r>
            <a:r>
              <a:rPr lang="fr-FR" dirty="0" err="1"/>
              <a:t>Kison</a:t>
            </a:r>
            <a:r>
              <a:rPr lang="fr-FR" dirty="0"/>
              <a:t>, où il les égorgea. 1.Rois 18,40	</a:t>
            </a:r>
            <a:endParaRPr lang="fr-FR" sz="2200" dirty="0"/>
          </a:p>
        </p:txBody>
      </p:sp>
      <p:pic>
        <p:nvPicPr>
          <p:cNvPr id="3" name="Espace réservé pour une image  2"/>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0" y="3871913"/>
            <a:ext cx="9166225" cy="2986087"/>
          </a:xfrm>
        </p:spPr>
      </p:pic>
      <p:sp>
        <p:nvSpPr>
          <p:cNvPr id="6" name="Text Box 11"/>
          <p:cNvSpPr txBox="1">
            <a:spLocks noChangeArrowheads="1"/>
          </p:cNvSpPr>
          <p:nvPr/>
        </p:nvSpPr>
        <p:spPr bwMode="auto">
          <a:xfrm>
            <a:off x="8651962" y="6463455"/>
            <a:ext cx="492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FFFFFF"/>
                </a:solidFill>
                <a:latin typeface="Cambria"/>
                <a:cs typeface="Cambria"/>
              </a:rPr>
              <a:t>PL</a:t>
            </a:r>
            <a:endParaRPr lang="fr-FR" sz="1200" b="0" dirty="0">
              <a:solidFill>
                <a:srgbClr val="FFFFFF"/>
              </a:solidFill>
              <a:latin typeface="Cambria"/>
              <a:cs typeface="Cambria"/>
            </a:endParaRPr>
          </a:p>
        </p:txBody>
      </p:sp>
      <p:sp>
        <p:nvSpPr>
          <p:cNvPr id="7" name="Text Box 13"/>
          <p:cNvSpPr txBox="1">
            <a:spLocks noChangeArrowheads="1"/>
          </p:cNvSpPr>
          <p:nvPr/>
        </p:nvSpPr>
        <p:spPr bwMode="auto">
          <a:xfrm>
            <a:off x="2963702" y="6498180"/>
            <a:ext cx="22611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600" b="0" dirty="0" smtClean="0">
                <a:solidFill>
                  <a:srgbClr val="FFFFFF"/>
                </a:solidFill>
                <a:latin typeface="Cambria"/>
                <a:cs typeface="Cambria"/>
              </a:rPr>
              <a:t>Le Kison</a:t>
            </a:r>
            <a:endParaRPr lang="fr-FR" sz="1600" b="0" dirty="0">
              <a:solidFill>
                <a:srgbClr val="FFFFFF"/>
              </a:solidFill>
              <a:latin typeface="Cambria"/>
              <a:cs typeface="Cambria"/>
            </a:endParaRPr>
          </a:p>
        </p:txBody>
      </p:sp>
    </p:spTree>
    <p:extLst>
      <p:ext uri="{BB962C8B-B14F-4D97-AF65-F5344CB8AC3E}">
        <p14:creationId xmlns:p14="http://schemas.microsoft.com/office/powerpoint/2010/main" val="3060201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Elie </a:t>
            </a:r>
            <a:r>
              <a:rPr lang="fr-CH" dirty="0"/>
              <a:t>propose à Achab de manger et de boire. </a:t>
            </a:r>
            <a:endParaRPr lang="fr-CH" dirty="0" smtClean="0"/>
          </a:p>
          <a:p>
            <a:r>
              <a:rPr lang="fr-CH" dirty="0" smtClean="0"/>
              <a:t>Il </a:t>
            </a:r>
            <a:r>
              <a:rPr lang="fr-CH" dirty="0"/>
              <a:t>lui dit qu'il entend un bruit de pluie. </a:t>
            </a:r>
            <a:endParaRPr lang="fr-CH" dirty="0" smtClean="0"/>
          </a:p>
          <a:p>
            <a:r>
              <a:rPr lang="fr-CH" dirty="0" smtClean="0"/>
              <a:t>Malgré </a:t>
            </a:r>
            <a:r>
              <a:rPr lang="fr-CH" dirty="0"/>
              <a:t>le miracle qu'il a vu, </a:t>
            </a:r>
            <a:r>
              <a:rPr lang="fr-CH" dirty="0" smtClean="0"/>
              <a:t>Achab </a:t>
            </a:r>
            <a:r>
              <a:rPr lang="fr-CH" dirty="0"/>
              <a:t>ne s'intéresse pas à Dieu.</a:t>
            </a:r>
            <a:endParaRPr lang="fr-FR" dirty="0"/>
          </a:p>
          <a:p>
            <a:r>
              <a:rPr lang="fr-CH" dirty="0"/>
              <a:t>Elie a entendu le bruit annonciateur de la pluie, Achab ne l'a pas entendu. </a:t>
            </a:r>
            <a:endParaRPr lang="fr-CH" dirty="0" smtClean="0"/>
          </a:p>
          <a:p>
            <a:pPr lvl="1"/>
            <a:r>
              <a:rPr lang="fr-CH" dirty="0" smtClean="0"/>
              <a:t>Est</a:t>
            </a:r>
            <a:r>
              <a:rPr lang="fr-CH" dirty="0"/>
              <a:t>-ce que nos oreilles sont attentives à ce que Dieu veut nous dire</a:t>
            </a:r>
            <a:r>
              <a:rPr lang="fr-CH" dirty="0" smtClean="0"/>
              <a:t>?</a:t>
            </a:r>
            <a:endParaRPr lang="fr-FR" sz="1800" dirty="0"/>
          </a:p>
          <a:p>
            <a:r>
              <a:rPr lang="fr-CH" dirty="0"/>
              <a:t>Elie ne montre aucune préoccupation de lui-même. </a:t>
            </a:r>
            <a:endParaRPr lang="fr-CH" dirty="0" smtClean="0"/>
          </a:p>
          <a:p>
            <a:r>
              <a:rPr lang="fr-CH" dirty="0" smtClean="0"/>
              <a:t>Il </a:t>
            </a:r>
            <a:r>
              <a:rPr lang="fr-CH" dirty="0"/>
              <a:t>n'a pas le désir d'être personnellement reconnu. Il se tient devant Dieu, l'écoute et lui obéit.</a:t>
            </a:r>
            <a:r>
              <a:rPr lang="fr-FR" dirty="0"/>
              <a:t> </a:t>
            </a:r>
            <a:endParaRPr lang="fr-FR" dirty="0" smtClean="0"/>
          </a:p>
        </p:txBody>
      </p:sp>
      <p:sp>
        <p:nvSpPr>
          <p:cNvPr id="2" name="Titre 1"/>
          <p:cNvSpPr>
            <a:spLocks noGrp="1"/>
          </p:cNvSpPr>
          <p:nvPr>
            <p:ph type="title"/>
          </p:nvPr>
        </p:nvSpPr>
        <p:spPr/>
        <p:txBody>
          <a:bodyPr/>
          <a:lstStyle/>
          <a:p>
            <a:pPr lvl="0"/>
            <a:r>
              <a:rPr lang="fr-CH" dirty="0"/>
              <a:t>Prière pour la </a:t>
            </a:r>
            <a:r>
              <a:rPr lang="fr-CH" dirty="0" smtClean="0"/>
              <a:t>pluie</a:t>
            </a:r>
            <a:endParaRPr lang="fr-FR" dirty="0"/>
          </a:p>
        </p:txBody>
      </p:sp>
    </p:spTree>
    <p:extLst>
      <p:ext uri="{BB962C8B-B14F-4D97-AF65-F5344CB8AC3E}">
        <p14:creationId xmlns:p14="http://schemas.microsoft.com/office/powerpoint/2010/main" val="325338932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smtClean="0"/>
              <a:t>Il </a:t>
            </a:r>
            <a:r>
              <a:rPr lang="fr-CH" dirty="0"/>
              <a:t>vit entièrement dans sa dépendance</a:t>
            </a:r>
            <a:r>
              <a:rPr lang="fr-FR" dirty="0"/>
              <a:t>, que ce soit pour sa nourriture</a:t>
            </a:r>
            <a:r>
              <a:rPr lang="fr-CH" dirty="0"/>
              <a:t> ou pour rendre témoignage.</a:t>
            </a:r>
            <a:endParaRPr lang="fr-FR" dirty="0"/>
          </a:p>
          <a:p>
            <a:r>
              <a:rPr lang="fr-CH" dirty="0"/>
              <a:t>Elie monte au sommet du Carmel. Il se trouve seul pour prier, à l'écart de toute agitation</a:t>
            </a:r>
            <a:r>
              <a:rPr lang="fr-CH" dirty="0" smtClean="0"/>
              <a:t>.</a:t>
            </a:r>
            <a:endParaRPr lang="fr-FR" dirty="0"/>
          </a:p>
        </p:txBody>
      </p:sp>
      <p:pic>
        <p:nvPicPr>
          <p:cNvPr id="7" name="Picture 3" descr="Mt Carmel cave with prehistoric remains2, tb n050900 sr"/>
          <p:cNvPicPr preferRelativeResize="0">
            <a:picLocks noGrp="1" noChangeAspect="1" noChangeArrowheads="1"/>
          </p:cNvPicPr>
          <p:nvPr>
            <p:ph type="pic" sz="quarter" idx="13"/>
            <p:custDataLst>
              <p:tags r:id="rId1"/>
            </p:custDataLst>
          </p:nvPr>
        </p:nvPicPr>
        <p:blipFill rotWithShape="1">
          <a:blip r:embed="rId3" cstate="email">
            <a:extLst>
              <a:ext uri="{28A0092B-C50C-407E-A947-70E740481C1C}">
                <a14:useLocalDpi xmlns:a14="http://schemas.microsoft.com/office/drawing/2010/main"/>
              </a:ext>
            </a:extLst>
          </a:blip>
          <a:srcRect/>
          <a:stretch/>
        </p:blipFill>
        <p:spPr bwMode="auto">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11"/>
          <p:cNvSpPr txBox="1">
            <a:spLocks noChangeArrowheads="1"/>
          </p:cNvSpPr>
          <p:nvPr/>
        </p:nvSpPr>
        <p:spPr bwMode="auto">
          <a:xfrm>
            <a:off x="8681491" y="6098059"/>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000000"/>
                </a:solidFill>
                <a:latin typeface="Cambria"/>
                <a:cs typeface="Cambria"/>
              </a:rPr>
              <a:t>PL</a:t>
            </a:r>
            <a:endParaRPr lang="fr-FR" sz="1200" b="0" dirty="0">
              <a:solidFill>
                <a:srgbClr val="000000"/>
              </a:solidFill>
              <a:latin typeface="Cambria"/>
              <a:cs typeface="Cambria"/>
            </a:endParaRPr>
          </a:p>
        </p:txBody>
      </p:sp>
      <p:sp>
        <p:nvSpPr>
          <p:cNvPr id="9" name="Text Box 13"/>
          <p:cNvSpPr txBox="1">
            <a:spLocks noChangeArrowheads="1"/>
          </p:cNvSpPr>
          <p:nvPr/>
        </p:nvSpPr>
        <p:spPr bwMode="auto">
          <a:xfrm>
            <a:off x="3022810" y="6139254"/>
            <a:ext cx="22611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600" b="0" dirty="0" smtClean="0">
                <a:solidFill>
                  <a:srgbClr val="000000"/>
                </a:solidFill>
                <a:latin typeface="Cambria"/>
                <a:cs typeface="Cambria"/>
              </a:rPr>
              <a:t>Mont Carmel</a:t>
            </a:r>
            <a:endParaRPr lang="fr-FR" sz="1600" b="0" dirty="0">
              <a:solidFill>
                <a:srgbClr val="000000"/>
              </a:solidFill>
              <a:latin typeface="Cambria"/>
              <a:cs typeface="Cambria"/>
            </a:endParaRPr>
          </a:p>
        </p:txBody>
      </p:sp>
    </p:spTree>
    <p:extLst>
      <p:ext uri="{BB962C8B-B14F-4D97-AF65-F5344CB8AC3E}">
        <p14:creationId xmlns:p14="http://schemas.microsoft.com/office/powerpoint/2010/main" val="394917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Elie </a:t>
            </a:r>
            <a:r>
              <a:rPr lang="fr-CH" dirty="0"/>
              <a:t>est prophète. Il vit à Galaad. Il annonce au roi Achab qu'il ne va pas pleuvoir pendant plusieurs années. </a:t>
            </a:r>
            <a:endParaRPr lang="fr-FR" dirty="0"/>
          </a:p>
          <a:p>
            <a:pPr lvl="2"/>
            <a:r>
              <a:rPr lang="fr-FR" dirty="0"/>
              <a:t>L'Eternel est vivant, le Dieu d'Israël, dont je suis le serviteur! il n'y aura ces années-ci ni rosée ni pluie, sinon à ma parole. </a:t>
            </a:r>
            <a:r>
              <a:rPr lang="fr-FR" sz="1600" dirty="0"/>
              <a:t>1.Rois 17,1	</a:t>
            </a:r>
          </a:p>
        </p:txBody>
      </p:sp>
      <p:sp>
        <p:nvSpPr>
          <p:cNvPr id="3" name="Titre 2"/>
          <p:cNvSpPr>
            <a:spLocks noGrp="1"/>
          </p:cNvSpPr>
          <p:nvPr>
            <p:ph type="title"/>
          </p:nvPr>
        </p:nvSpPr>
        <p:spPr/>
        <p:txBody>
          <a:bodyPr/>
          <a:lstStyle/>
          <a:p>
            <a:r>
              <a:rPr lang="fr-FR" dirty="0" smtClean="0"/>
              <a:t>Elie prédit la famine</a:t>
            </a:r>
            <a:endParaRPr lang="fr-FR" dirty="0"/>
          </a:p>
        </p:txBody>
      </p:sp>
      <p:pic>
        <p:nvPicPr>
          <p:cNvPr id="6" name="Picture 9" descr="Mar Elias view to ne"/>
          <p:cNvPicPr preferRelativeResize="0">
            <a:picLocks noGrp="1" noChangeArrowheads="1"/>
          </p:cNvPicPr>
          <p:nvPr>
            <p:ph type="pic" sz="quarter" idx="13"/>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Box 11"/>
          <p:cNvSpPr txBox="1">
            <a:spLocks noChangeArrowheads="1"/>
          </p:cNvSpPr>
          <p:nvPr/>
        </p:nvSpPr>
        <p:spPr bwMode="auto">
          <a:xfrm>
            <a:off x="8603101" y="6129419"/>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rgbClr val="5F5F5F"/>
                </a:solidFill>
                <a:latin typeface="+mj-lt"/>
              </a:rPr>
              <a:t>PL</a:t>
            </a:r>
            <a:endParaRPr lang="fr-FR" sz="1200" b="0" dirty="0">
              <a:solidFill>
                <a:srgbClr val="5F5F5F"/>
              </a:solidFill>
              <a:latin typeface="+mj-lt"/>
            </a:endParaRPr>
          </a:p>
        </p:txBody>
      </p:sp>
      <p:sp>
        <p:nvSpPr>
          <p:cNvPr id="9" name="Text Box 13"/>
          <p:cNvSpPr txBox="1">
            <a:spLocks noChangeArrowheads="1"/>
          </p:cNvSpPr>
          <p:nvPr/>
        </p:nvSpPr>
        <p:spPr bwMode="auto">
          <a:xfrm>
            <a:off x="2944420" y="6170614"/>
            <a:ext cx="22611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600" b="0" dirty="0" smtClean="0">
                <a:solidFill>
                  <a:srgbClr val="4D4D4D"/>
                </a:solidFill>
                <a:latin typeface="+mj-lt"/>
              </a:rPr>
              <a:t>Région de Galaad</a:t>
            </a:r>
            <a:endParaRPr lang="fr-FR" sz="1600" b="0" dirty="0">
              <a:solidFill>
                <a:srgbClr val="4D4D4D"/>
              </a:solidFill>
              <a:latin typeface="+mj-lt"/>
            </a:endParaRPr>
          </a:p>
        </p:txBody>
      </p:sp>
    </p:spTree>
    <p:extLst>
      <p:ext uri="{BB962C8B-B14F-4D97-AF65-F5344CB8AC3E}">
        <p14:creationId xmlns:p14="http://schemas.microsoft.com/office/powerpoint/2010/main" val="2453240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On </a:t>
            </a:r>
            <a:r>
              <a:rPr lang="fr-CH" dirty="0"/>
              <a:t>peut prier à n'importe quel moment de la journée, durant nos activités. </a:t>
            </a:r>
            <a:endParaRPr lang="fr-CH" dirty="0" smtClean="0"/>
          </a:p>
          <a:p>
            <a:r>
              <a:rPr lang="fr-CH" dirty="0" smtClean="0"/>
              <a:t>Jésus </a:t>
            </a:r>
            <a:r>
              <a:rPr lang="fr-CH" dirty="0"/>
              <a:t>nous donne toutefois une recommandation:</a:t>
            </a:r>
            <a:endParaRPr lang="fr-FR" dirty="0"/>
          </a:p>
          <a:p>
            <a:pPr lvl="2"/>
            <a:r>
              <a:rPr lang="fr-CH" dirty="0"/>
              <a:t>Mais quand tu pries, entre dans ta chambre, ferme ta porte, et prie ton Père qui est là dans le lieu secret; et ton Père, qui voit dans le secret, te le rendra. Mt 6,6	</a:t>
            </a:r>
            <a:endParaRPr lang="fr-FR" sz="2200" dirty="0"/>
          </a:p>
          <a:p>
            <a:r>
              <a:rPr lang="fr-CH" dirty="0"/>
              <a:t>Nous devons nous concentrer, rassembler nos pensées et fermer la porte au monde. L'apôtre Paul nous dit:</a:t>
            </a:r>
            <a:endParaRPr lang="fr-FR" dirty="0"/>
          </a:p>
          <a:p>
            <a:pPr lvl="2"/>
            <a:r>
              <a:rPr lang="fr-CH" dirty="0"/>
              <a:t>Persévérez dans la prière, veillez-y avec actions de grâces. Col 4,2	</a:t>
            </a:r>
            <a:endParaRPr lang="fr-FR" sz="2200"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07473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Dieu </a:t>
            </a:r>
            <a:r>
              <a:rPr lang="fr-CH" dirty="0"/>
              <a:t>ne va peut-être pas intervenir tout de suite. </a:t>
            </a:r>
            <a:endParaRPr lang="fr-CH" dirty="0" smtClean="0"/>
          </a:p>
          <a:p>
            <a:r>
              <a:rPr lang="fr-CH" dirty="0" smtClean="0"/>
              <a:t>Sa </a:t>
            </a:r>
            <a:r>
              <a:rPr lang="fr-CH" dirty="0"/>
              <a:t>réponse n'est basée ni sur notre logique, ni sur notre notion du temps</a:t>
            </a:r>
            <a:r>
              <a:rPr lang="fr-CH" dirty="0" smtClean="0"/>
              <a:t>!</a:t>
            </a:r>
            <a:endParaRPr lang="fr-FR" dirty="0"/>
          </a:p>
        </p:txBody>
      </p:sp>
      <p:sp>
        <p:nvSpPr>
          <p:cNvPr id="2" name="Titre 1"/>
          <p:cNvSpPr>
            <a:spLocks noGrp="1"/>
          </p:cNvSpPr>
          <p:nvPr>
            <p:ph type="title"/>
          </p:nvPr>
        </p:nvSpPr>
        <p:spPr/>
        <p:txBody>
          <a:bodyPr/>
          <a:lstStyle/>
          <a:p>
            <a:endParaRPr lang="fr-FR"/>
          </a:p>
        </p:txBody>
      </p:sp>
      <p:pic>
        <p:nvPicPr>
          <p:cNvPr id="6" name="Espace réservé pour une image  5" descr="71080432.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Box 11"/>
          <p:cNvSpPr txBox="1">
            <a:spLocks noChangeArrowheads="1"/>
          </p:cNvSpPr>
          <p:nvPr/>
        </p:nvSpPr>
        <p:spPr bwMode="auto">
          <a:xfrm>
            <a:off x="4212836" y="6311241"/>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5F5F5F"/>
                </a:solidFill>
                <a:latin typeface="Cambria"/>
                <a:cs typeface="Cambria"/>
              </a:rPr>
              <a:t>TP</a:t>
            </a:r>
            <a:endParaRPr lang="fr-FR" sz="1200" b="0" dirty="0">
              <a:solidFill>
                <a:srgbClr val="5F5F5F"/>
              </a:solidFill>
              <a:latin typeface="Cambria"/>
              <a:cs typeface="Cambria"/>
            </a:endParaRPr>
          </a:p>
        </p:txBody>
      </p:sp>
    </p:spTree>
    <p:extLst>
      <p:ext uri="{BB962C8B-B14F-4D97-AF65-F5344CB8AC3E}">
        <p14:creationId xmlns:p14="http://schemas.microsoft.com/office/powerpoint/2010/main" val="3314900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Elie </a:t>
            </a:r>
            <a:r>
              <a:rPr lang="fr-CH" dirty="0"/>
              <a:t>ordonne à son serviteur de monter au sommet de la montagne et de regarder du côté de la mer. </a:t>
            </a:r>
            <a:endParaRPr lang="fr-CH" dirty="0" smtClean="0"/>
          </a:p>
          <a:p>
            <a:r>
              <a:rPr lang="fr-CH" dirty="0" smtClean="0"/>
              <a:t>Le </a:t>
            </a:r>
            <a:r>
              <a:rPr lang="fr-CH" dirty="0"/>
              <a:t>serviteur monte mais ne voit rien. </a:t>
            </a:r>
            <a:endParaRPr lang="fr-CH" dirty="0" smtClean="0"/>
          </a:p>
          <a:p>
            <a:r>
              <a:rPr lang="fr-CH" dirty="0" smtClean="0"/>
              <a:t>Elie </a:t>
            </a:r>
            <a:r>
              <a:rPr lang="fr-CH" dirty="0"/>
              <a:t>le fait monter 7 fois au </a:t>
            </a:r>
            <a:r>
              <a:rPr lang="fr-CH" dirty="0" smtClean="0"/>
              <a:t>sommet</a:t>
            </a:r>
            <a:r>
              <a:rPr lang="fr-CH" dirty="0"/>
              <a:t>. </a:t>
            </a:r>
            <a:endParaRPr lang="fr-CH" dirty="0" smtClean="0"/>
          </a:p>
          <a:p>
            <a:r>
              <a:rPr lang="fr-CH" dirty="0" smtClean="0"/>
              <a:t>A </a:t>
            </a:r>
            <a:r>
              <a:rPr lang="fr-CH" dirty="0"/>
              <a:t>la 7ème fois, il voit un petit nuage qui s'élève de la mer. </a:t>
            </a:r>
            <a:endParaRPr lang="fr-CH" dirty="0" smtClean="0"/>
          </a:p>
          <a:p>
            <a:r>
              <a:rPr lang="fr-CH" dirty="0" smtClean="0"/>
              <a:t>Elie </a:t>
            </a:r>
            <a:r>
              <a:rPr lang="fr-CH" dirty="0"/>
              <a:t>charge alors son serviteur de transmettre à Achab les consignes suivantes: </a:t>
            </a:r>
            <a:endParaRPr lang="fr-FR" dirty="0"/>
          </a:p>
          <a:p>
            <a:pPr lvl="2"/>
            <a:r>
              <a:rPr lang="fr-FR" dirty="0" smtClean="0"/>
              <a:t>Attelle </a:t>
            </a:r>
            <a:r>
              <a:rPr lang="fr-FR" dirty="0"/>
              <a:t>et descends, afin que la pluie ne t'arrête pas. </a:t>
            </a:r>
            <a:r>
              <a:rPr lang="fr-FR" sz="1600" dirty="0"/>
              <a:t>1.Rois </a:t>
            </a:r>
            <a:r>
              <a:rPr lang="fr-FR" sz="1600" dirty="0" smtClean="0"/>
              <a:t>18,44</a:t>
            </a:r>
            <a:endParaRPr lang="fr-FR" sz="1600" dirty="0"/>
          </a:p>
        </p:txBody>
      </p:sp>
      <p:pic>
        <p:nvPicPr>
          <p:cNvPr id="4" name="Espace réservé pour une image  3" descr="71040643.jpg"/>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6049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a:xfrm>
            <a:off x="162000" y="932893"/>
            <a:ext cx="8787267" cy="5172605"/>
          </a:xfrm>
        </p:spPr>
        <p:txBody>
          <a:bodyPr/>
          <a:lstStyle/>
          <a:p>
            <a:r>
              <a:rPr lang="fr-CH" dirty="0" smtClean="0"/>
              <a:t>Le </a:t>
            </a:r>
            <a:r>
              <a:rPr lang="fr-CH" dirty="0"/>
              <a:t>ciel s'obscurcit, une forte pluie se met à tomber.</a:t>
            </a:r>
            <a:endParaRPr lang="fr-FR" dirty="0"/>
          </a:p>
          <a:p>
            <a:pPr lvl="2"/>
            <a:r>
              <a:rPr lang="fr-FR" dirty="0"/>
              <a:t>En peu d'instants, le ciel s'obscurcit par les nuages, le vent s'établit, et il y eut une forte pluie.  Achab monta sur son char, et partit pour </a:t>
            </a:r>
            <a:r>
              <a:rPr lang="fr-FR" dirty="0" err="1"/>
              <a:t>Jizreel</a:t>
            </a:r>
            <a:r>
              <a:rPr lang="fr-FR" dirty="0"/>
              <a:t>.  Et la main de l'Eternel fut sur Elie, qui se ceignit les reins et courut devant Achab jusqu'à l'entrée de </a:t>
            </a:r>
            <a:r>
              <a:rPr lang="fr-FR" dirty="0" err="1"/>
              <a:t>Jizreel</a:t>
            </a:r>
            <a:r>
              <a:rPr lang="fr-FR" dirty="0"/>
              <a:t>. 1.Rois 18,45</a:t>
            </a:r>
            <a:endParaRPr lang="fr-FR" sz="2200" dirty="0"/>
          </a:p>
          <a:p>
            <a:endParaRPr lang="fr-FR" dirty="0"/>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3350824"/>
            <a:ext cx="9166150" cy="2851150"/>
          </a:xfrm>
        </p:spPr>
      </p:pic>
      <p:sp>
        <p:nvSpPr>
          <p:cNvPr id="6" name="Text Box 11"/>
          <p:cNvSpPr txBox="1">
            <a:spLocks noChangeArrowheads="1"/>
          </p:cNvSpPr>
          <p:nvPr/>
        </p:nvSpPr>
        <p:spPr bwMode="auto">
          <a:xfrm>
            <a:off x="8681491" y="6098059"/>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000000"/>
                </a:solidFill>
                <a:latin typeface="Cambria"/>
                <a:cs typeface="Cambria"/>
              </a:rPr>
              <a:t>TP</a:t>
            </a:r>
            <a:endParaRPr lang="fr-FR" sz="1200" b="0" dirty="0">
              <a:solidFill>
                <a:srgbClr val="000000"/>
              </a:solidFill>
              <a:latin typeface="Cambria"/>
              <a:cs typeface="Cambria"/>
            </a:endParaRPr>
          </a:p>
        </p:txBody>
      </p:sp>
    </p:spTree>
    <p:extLst>
      <p:ext uri="{BB962C8B-B14F-4D97-AF65-F5344CB8AC3E}">
        <p14:creationId xmlns:p14="http://schemas.microsoft.com/office/powerpoint/2010/main" val="1210851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Elie </a:t>
            </a:r>
            <a:r>
              <a:rPr lang="fr-CH" dirty="0"/>
              <a:t>fait une course de 27 km jusqu'au palais d'été d'Achab à Jizreel.</a:t>
            </a:r>
            <a:endParaRPr lang="fr-FR" dirty="0"/>
          </a:p>
          <a:p>
            <a:r>
              <a:rPr lang="fr-CH" dirty="0"/>
              <a:t>Achab raconte à sa femme Jézabel ce qu'a fait Elie.</a:t>
            </a:r>
            <a:r>
              <a:rPr lang="fr-FR" dirty="0"/>
              <a:t> I</a:t>
            </a:r>
            <a:r>
              <a:rPr lang="fr-CH" dirty="0"/>
              <a:t>l lui explique comment il a tué tous les prophètes de Baal.</a:t>
            </a:r>
            <a:endParaRPr lang="fr-FR" dirty="0"/>
          </a:p>
          <a:p>
            <a:r>
              <a:rPr lang="fr-CH" dirty="0"/>
              <a:t>Par un messager, Jézabel annonce à Elie des paroles terrifiantes:</a:t>
            </a:r>
            <a:endParaRPr lang="fr-FR" dirty="0"/>
          </a:p>
          <a:p>
            <a:pPr lvl="2"/>
            <a:r>
              <a:rPr lang="fr-FR" dirty="0"/>
              <a:t>Que les dieux me traitent dans toute leur rigueur, si demain, à cette heure, je ne fais de ta vie ce que tu as fait de la vie de chacun des </a:t>
            </a:r>
            <a:r>
              <a:rPr lang="fr-FR" dirty="0" err="1"/>
              <a:t>prohètes</a:t>
            </a:r>
            <a:r>
              <a:rPr lang="fr-FR" dirty="0"/>
              <a:t>! 1.Rois 19,2</a:t>
            </a:r>
            <a:endParaRPr lang="fr-FR" sz="2200" dirty="0"/>
          </a:p>
          <a:p>
            <a:r>
              <a:rPr lang="fr-CH" dirty="0"/>
              <a:t>Achab est égoïste, il ne recherche que la satisfaction de ses plaisirs, il est indifférent à la </a:t>
            </a:r>
            <a:r>
              <a:rPr lang="fr-CH" dirty="0" smtClean="0"/>
              <a:t>religion</a:t>
            </a:r>
            <a:endParaRPr lang="fr-FR" dirty="0"/>
          </a:p>
        </p:txBody>
      </p:sp>
      <p:sp>
        <p:nvSpPr>
          <p:cNvPr id="4" name="Titre 3"/>
          <p:cNvSpPr>
            <a:spLocks noGrp="1"/>
          </p:cNvSpPr>
          <p:nvPr>
            <p:ph type="title"/>
          </p:nvPr>
        </p:nvSpPr>
        <p:spPr/>
        <p:txBody>
          <a:bodyPr/>
          <a:lstStyle/>
          <a:p>
            <a:pPr lvl="0"/>
            <a:r>
              <a:rPr lang="fr-CH" dirty="0"/>
              <a:t>Elie fuit </a:t>
            </a:r>
            <a:r>
              <a:rPr lang="fr-CH" dirty="0" smtClean="0"/>
              <a:t>Jézabel</a:t>
            </a:r>
            <a:endParaRPr lang="fr-FR" dirty="0"/>
          </a:p>
        </p:txBody>
      </p:sp>
    </p:spTree>
    <p:extLst>
      <p:ext uri="{BB962C8B-B14F-4D97-AF65-F5344CB8AC3E}">
        <p14:creationId xmlns:p14="http://schemas.microsoft.com/office/powerpoint/2010/main" val="42851729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De </a:t>
            </a:r>
            <a:r>
              <a:rPr lang="fr-CH" dirty="0"/>
              <a:t>son côté, </a:t>
            </a:r>
            <a:r>
              <a:rPr lang="fr-CH" dirty="0" smtClean="0"/>
              <a:t>Jézabel</a:t>
            </a:r>
          </a:p>
          <a:p>
            <a:pPr lvl="1"/>
            <a:r>
              <a:rPr lang="fr-CH" dirty="0"/>
              <a:t>e</a:t>
            </a:r>
            <a:r>
              <a:rPr lang="fr-CH" dirty="0" smtClean="0"/>
              <a:t>st fanatique</a:t>
            </a:r>
            <a:r>
              <a:rPr lang="fr-CH" dirty="0"/>
              <a:t>, </a:t>
            </a:r>
            <a:r>
              <a:rPr lang="fr-CH" dirty="0" smtClean="0"/>
              <a:t>zélée </a:t>
            </a:r>
            <a:r>
              <a:rPr lang="fr-CH" dirty="0"/>
              <a:t>pour l'idolâtrie, </a:t>
            </a:r>
            <a:endParaRPr lang="fr-CH" dirty="0" smtClean="0"/>
          </a:p>
          <a:p>
            <a:pPr lvl="1"/>
            <a:r>
              <a:rPr lang="fr-CH" dirty="0" smtClean="0"/>
              <a:t>protège </a:t>
            </a:r>
            <a:r>
              <a:rPr lang="fr-CH" dirty="0"/>
              <a:t>les sacrificateurs de Baal, </a:t>
            </a:r>
            <a:endParaRPr lang="fr-CH" dirty="0" smtClean="0"/>
          </a:p>
          <a:p>
            <a:pPr lvl="1"/>
            <a:r>
              <a:rPr lang="fr-CH" dirty="0" smtClean="0"/>
              <a:t>persécute </a:t>
            </a:r>
            <a:r>
              <a:rPr lang="fr-CH" dirty="0"/>
              <a:t>les sacrificateurs de l'Eternel.</a:t>
            </a:r>
            <a:endParaRPr lang="fr-FR" dirty="0"/>
          </a:p>
          <a:p>
            <a:r>
              <a:rPr lang="fr-CH" dirty="0"/>
              <a:t>Entendant les paroles de Jézabel, Elie prend peur. </a:t>
            </a:r>
            <a:r>
              <a:rPr lang="fr-CH" dirty="0" smtClean="0"/>
              <a:t>Il </a:t>
            </a:r>
            <a:r>
              <a:rPr lang="fr-CH" dirty="0"/>
              <a:t>s'enfuit dans le désert, s'assied et demande la mort.</a:t>
            </a:r>
            <a:endParaRPr lang="fr-FR" dirty="0"/>
          </a:p>
          <a:p>
            <a:pPr lvl="2"/>
            <a:r>
              <a:rPr lang="fr-CH" dirty="0"/>
              <a:t>… il …demanda la mort, en disant: C'est assez! Maintenant, Eternel, prends mon âme, car je ne suis pas meilleur que mes pères. 1.Rois 19,4	</a:t>
            </a:r>
            <a:endParaRPr lang="fr-FR" sz="2400" dirty="0"/>
          </a:p>
          <a:p>
            <a:r>
              <a:rPr lang="fr-CH" dirty="0"/>
              <a:t>Jusqu'ici, tous ses déplacements ont été dictés par </a:t>
            </a:r>
            <a:r>
              <a:rPr lang="fr-CH" dirty="0" smtClean="0"/>
              <a:t>Dieu. </a:t>
            </a:r>
          </a:p>
          <a:p>
            <a:r>
              <a:rPr lang="fr-CH" dirty="0" smtClean="0"/>
              <a:t>Dans </a:t>
            </a:r>
            <a:r>
              <a:rPr lang="fr-CH" dirty="0"/>
              <a:t>cette scène, il agit sous la menace de Jézabel. Il ne marche pas par la foi, mais par la vue.</a:t>
            </a:r>
            <a:endParaRPr lang="fr-FR" dirty="0"/>
          </a:p>
          <a:p>
            <a:pPr lvl="2"/>
            <a:r>
              <a:rPr lang="fr-CH" dirty="0"/>
              <a:t>Elie, voyant cela, se leva et s'en alla, pour sauver sa vie. </a:t>
            </a:r>
            <a:r>
              <a:rPr lang="fr-CH" sz="1600" dirty="0"/>
              <a:t>1 roi 19/</a:t>
            </a:r>
            <a:r>
              <a:rPr lang="fr-CH" sz="1600" dirty="0" smtClean="0"/>
              <a:t>3</a:t>
            </a:r>
            <a:endParaRPr lang="fr-FR" sz="1600" dirty="0"/>
          </a:p>
        </p:txBody>
      </p:sp>
    </p:spTree>
    <p:extLst>
      <p:ext uri="{BB962C8B-B14F-4D97-AF65-F5344CB8AC3E}">
        <p14:creationId xmlns:p14="http://schemas.microsoft.com/office/powerpoint/2010/main" val="161168630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descr="101533045.jpg"/>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prstGeom prst="rect">
            <a:avLst/>
          </a:prstGeom>
          <a:ln>
            <a:noFill/>
          </a:ln>
          <a:effectLst>
            <a:outerShdw blurRad="292100" dist="139700" dir="2700000" algn="tl" rotWithShape="0">
              <a:srgbClr val="333333">
                <a:alpha val="65000"/>
              </a:srgbClr>
            </a:outerShdw>
          </a:effectLst>
        </p:spPr>
      </p:pic>
      <p:sp>
        <p:nvSpPr>
          <p:cNvPr id="6" name="Text Box 11"/>
          <p:cNvSpPr txBox="1">
            <a:spLocks noChangeArrowheads="1"/>
          </p:cNvSpPr>
          <p:nvPr/>
        </p:nvSpPr>
        <p:spPr bwMode="auto">
          <a:xfrm>
            <a:off x="8681491" y="6395979"/>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000000"/>
                </a:solidFill>
                <a:latin typeface="Cambria"/>
                <a:cs typeface="Cambria"/>
              </a:rPr>
              <a:t>TP</a:t>
            </a:r>
            <a:endParaRPr lang="fr-FR" sz="1200" b="0" dirty="0">
              <a:solidFill>
                <a:srgbClr val="000000"/>
              </a:solidFill>
              <a:latin typeface="Cambria"/>
              <a:cs typeface="Cambria"/>
            </a:endParaRPr>
          </a:p>
        </p:txBody>
      </p:sp>
    </p:spTree>
    <p:extLst>
      <p:ext uri="{BB962C8B-B14F-4D97-AF65-F5344CB8AC3E}">
        <p14:creationId xmlns:p14="http://schemas.microsoft.com/office/powerpoint/2010/main" val="2259117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N'oublions </a:t>
            </a:r>
            <a:r>
              <a:rPr lang="fr-CH" dirty="0"/>
              <a:t>pas, Elie n'était pas un surhomme.</a:t>
            </a:r>
            <a:endParaRPr lang="fr-FR" dirty="0"/>
          </a:p>
          <a:p>
            <a:pPr lvl="2"/>
            <a:r>
              <a:rPr lang="fr-CH" dirty="0"/>
              <a:t>Elie était un homme de la même nature que nous: il pria avec instance pour qu'il ne pleuve point, et il ne tomba point de pluie sur la terre pendant trois ans et six mois. Jq 5,17</a:t>
            </a:r>
            <a:endParaRPr lang="fr-FR" sz="2200" dirty="0"/>
          </a:p>
          <a:p>
            <a:r>
              <a:rPr lang="fr-CH" dirty="0" smtClean="0"/>
              <a:t>Que </a:t>
            </a:r>
            <a:r>
              <a:rPr lang="fr-CH" dirty="0"/>
              <a:t>fait Elie?</a:t>
            </a:r>
            <a:endParaRPr lang="fr-FR" dirty="0"/>
          </a:p>
          <a:p>
            <a:pPr lvl="2"/>
            <a:r>
              <a:rPr lang="fr-FR" dirty="0"/>
              <a:t>Il se coucha et s'endormit sous un genêt. Et voici, un ange le toucha, et lui dit: Lève-toi, mange. 1.Rois 19,5</a:t>
            </a:r>
            <a:endParaRPr lang="fr-FR" sz="2200" dirty="0"/>
          </a:p>
          <a:p>
            <a:pPr lvl="0"/>
            <a:r>
              <a:rPr lang="fr-FR" dirty="0"/>
              <a:t> </a:t>
            </a:r>
          </a:p>
        </p:txBody>
      </p:sp>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6" name="Text Box 11"/>
          <p:cNvSpPr txBox="1">
            <a:spLocks noChangeArrowheads="1"/>
          </p:cNvSpPr>
          <p:nvPr/>
        </p:nvSpPr>
        <p:spPr bwMode="auto">
          <a:xfrm>
            <a:off x="2965849" y="6579576"/>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000000"/>
                </a:solidFill>
                <a:latin typeface="Cambria"/>
                <a:cs typeface="Cambria"/>
              </a:rPr>
              <a:t>TP</a:t>
            </a:r>
            <a:endParaRPr lang="fr-FR" sz="1200" b="0" dirty="0">
              <a:solidFill>
                <a:srgbClr val="000000"/>
              </a:solidFill>
              <a:latin typeface="Cambria"/>
              <a:cs typeface="Cambria"/>
            </a:endParaRPr>
          </a:p>
        </p:txBody>
      </p:sp>
    </p:spTree>
    <p:extLst>
      <p:ext uri="{BB962C8B-B14F-4D97-AF65-F5344CB8AC3E}">
        <p14:creationId xmlns:p14="http://schemas.microsoft.com/office/powerpoint/2010/main" val="937917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Espace réservé du texte 4"/>
          <p:cNvSpPr>
            <a:spLocks noGrp="1"/>
          </p:cNvSpPr>
          <p:nvPr>
            <p:ph type="body" sz="quarter" idx="12"/>
          </p:nvPr>
        </p:nvSpPr>
        <p:spPr/>
        <p:txBody>
          <a:bodyPr/>
          <a:lstStyle/>
          <a:p>
            <a:r>
              <a:rPr lang="fr-CH" dirty="0" smtClean="0"/>
              <a:t>Face </a:t>
            </a:r>
            <a:r>
              <a:rPr lang="fr-CH" dirty="0"/>
              <a:t>à l'épreuve, il peut nous arriver d'oublier </a:t>
            </a:r>
            <a:endParaRPr lang="fr-CH" dirty="0" smtClean="0"/>
          </a:p>
          <a:p>
            <a:pPr lvl="1"/>
            <a:r>
              <a:rPr lang="fr-CH" dirty="0" smtClean="0"/>
              <a:t>tous </a:t>
            </a:r>
            <a:r>
              <a:rPr lang="fr-CH" dirty="0"/>
              <a:t>les supports </a:t>
            </a:r>
            <a:endParaRPr lang="fr-CH" dirty="0" smtClean="0"/>
          </a:p>
          <a:p>
            <a:pPr lvl="1"/>
            <a:r>
              <a:rPr lang="fr-CH" dirty="0" smtClean="0"/>
              <a:t>et </a:t>
            </a:r>
            <a:r>
              <a:rPr lang="fr-CH" dirty="0"/>
              <a:t>toutes les délivrances que Dieu nous a accordés par le passé. </a:t>
            </a:r>
            <a:endParaRPr lang="fr-CH" dirty="0" smtClean="0"/>
          </a:p>
          <a:p>
            <a:r>
              <a:rPr lang="fr-CH" dirty="0" smtClean="0"/>
              <a:t>Nous </a:t>
            </a:r>
            <a:r>
              <a:rPr lang="fr-CH" dirty="0"/>
              <a:t>voyons l'épreuve et nous perdons de vue notre Seigneur</a:t>
            </a:r>
            <a:r>
              <a:rPr lang="fr-CH" dirty="0" smtClean="0"/>
              <a:t>.</a:t>
            </a:r>
            <a:endParaRPr lang="fr-FR" dirty="0"/>
          </a:p>
        </p:txBody>
      </p:sp>
      <p:sp>
        <p:nvSpPr>
          <p:cNvPr id="7" name="Text Box 11"/>
          <p:cNvSpPr txBox="1">
            <a:spLocks noChangeArrowheads="1"/>
          </p:cNvSpPr>
          <p:nvPr/>
        </p:nvSpPr>
        <p:spPr bwMode="auto">
          <a:xfrm>
            <a:off x="2965849" y="6581001"/>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000000"/>
                </a:solidFill>
                <a:latin typeface="Cambria"/>
                <a:cs typeface="Cambria"/>
              </a:rPr>
              <a:t>TP</a:t>
            </a:r>
            <a:endParaRPr lang="fr-FR" sz="1200" b="0" dirty="0">
              <a:solidFill>
                <a:srgbClr val="000000"/>
              </a:solidFill>
              <a:latin typeface="Cambria"/>
              <a:cs typeface="Cambria"/>
            </a:endParaRPr>
          </a:p>
        </p:txBody>
      </p:sp>
    </p:spTree>
    <p:extLst>
      <p:ext uri="{BB962C8B-B14F-4D97-AF65-F5344CB8AC3E}">
        <p14:creationId xmlns:p14="http://schemas.microsoft.com/office/powerpoint/2010/main" val="257424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pPr indent="-568800"/>
            <a:r>
              <a:rPr lang="fr-FR" dirty="0" smtClean="0"/>
              <a:t>Elie </a:t>
            </a:r>
            <a:r>
              <a:rPr lang="fr-FR" dirty="0"/>
              <a:t>ouvre les yeux et découvre à côté de lui un gâteau cuit sur des pierres chauffées et une cruche d'eau. </a:t>
            </a:r>
            <a:endParaRPr lang="fr-FR" dirty="0" smtClean="0"/>
          </a:p>
          <a:p>
            <a:pPr indent="-568800"/>
            <a:r>
              <a:rPr lang="fr-FR" dirty="0" smtClean="0"/>
              <a:t>Il </a:t>
            </a:r>
            <a:r>
              <a:rPr lang="fr-FR" dirty="0"/>
              <a:t>mange et boit, puis se recouche. </a:t>
            </a:r>
          </a:p>
          <a:p>
            <a:pPr indent="-568800"/>
            <a:r>
              <a:rPr lang="fr-FR" dirty="0" smtClean="0"/>
              <a:t>L'ange de l'Eternel le touche à nouveau et lui dit:</a:t>
            </a:r>
          </a:p>
          <a:p>
            <a:pPr lvl="2" indent="-568800"/>
            <a:r>
              <a:rPr lang="fr-FR" dirty="0" smtClean="0"/>
              <a:t>Lève-toi, mange, car le chemin est trop long pour toi. 1.Rois 19,7</a:t>
            </a:r>
            <a:endParaRPr lang="fr-FR" sz="1400" dirty="0" smtClean="0"/>
          </a:p>
          <a:p>
            <a:r>
              <a:rPr lang="fr-CH" dirty="0" smtClean="0"/>
              <a:t>Dans le passé, Elie a été nourri par des corbeaux</a:t>
            </a:r>
            <a:r>
              <a:rPr lang="fr-FR" dirty="0" smtClean="0"/>
              <a:t>, </a:t>
            </a:r>
            <a:r>
              <a:rPr lang="fr-CH" dirty="0" smtClean="0"/>
              <a:t>entretenu par une veuve. </a:t>
            </a:r>
          </a:p>
          <a:p>
            <a:r>
              <a:rPr lang="fr-CH" dirty="0" smtClean="0"/>
              <a:t>Abattu, il est maintenant servi par des anges.</a:t>
            </a:r>
            <a:endParaRPr lang="fr-FR" dirty="0" smtClean="0"/>
          </a:p>
          <a:p>
            <a:pPr lvl="1"/>
            <a:r>
              <a:rPr lang="fr-CH" dirty="0" smtClean="0"/>
              <a:t>Nous avons un Dieu qui prend soin de nous!</a:t>
            </a:r>
          </a:p>
          <a:p>
            <a:r>
              <a:rPr lang="fr-CH" dirty="0"/>
              <a:t>Elie se lève, mange et boit puis il effectue durant 40 jours une marche de plusieurs centaines de kilomètres jusqu'à Horeb.</a:t>
            </a:r>
            <a:endParaRPr lang="fr-FR" dirty="0"/>
          </a:p>
          <a:p>
            <a:pPr lvl="1"/>
            <a:endParaRPr lang="fr-FR" dirty="0"/>
          </a:p>
        </p:txBody>
      </p:sp>
    </p:spTree>
    <p:extLst>
      <p:ext uri="{BB962C8B-B14F-4D97-AF65-F5344CB8AC3E}">
        <p14:creationId xmlns:p14="http://schemas.microsoft.com/office/powerpoint/2010/main" val="33926278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Quelle </a:t>
            </a:r>
            <a:r>
              <a:rPr lang="fr-CH" dirty="0"/>
              <a:t>est la source de cette puissance prophétique? </a:t>
            </a:r>
            <a:endParaRPr lang="fr-CH" dirty="0" smtClean="0"/>
          </a:p>
          <a:p>
            <a:pPr lvl="1"/>
            <a:r>
              <a:rPr lang="fr-CH" dirty="0" smtClean="0"/>
              <a:t>Elle </a:t>
            </a:r>
            <a:r>
              <a:rPr lang="fr-CH" dirty="0"/>
              <a:t>vient des nombreuses prières qu'il fait à Dieu! </a:t>
            </a:r>
            <a:endParaRPr lang="fr-CH" dirty="0" smtClean="0"/>
          </a:p>
          <a:p>
            <a:r>
              <a:rPr lang="fr-CH" dirty="0" smtClean="0"/>
              <a:t>Il </a:t>
            </a:r>
            <a:r>
              <a:rPr lang="fr-CH" dirty="0"/>
              <a:t>n'y a pas de mention qu'il ait prié dans ce chapitre 17 du livre des Rois. Et pourtant l'apôtre Jacques nous dit :</a:t>
            </a:r>
            <a:endParaRPr lang="fr-FR" dirty="0"/>
          </a:p>
          <a:p>
            <a:pPr lvl="2"/>
            <a:r>
              <a:rPr lang="fr-FR" dirty="0" smtClean="0"/>
              <a:t>… Elie pria avec instance pour qu'il ne pleuve point, et il ne tomba point de pluie sur la terre pendant trois ans et six mois. </a:t>
            </a:r>
            <a:r>
              <a:rPr lang="fr-FR" dirty="0" err="1" smtClean="0"/>
              <a:t>Jq</a:t>
            </a:r>
            <a:r>
              <a:rPr lang="fr-FR" dirty="0" smtClean="0"/>
              <a:t> 5,17	</a:t>
            </a:r>
          </a:p>
          <a:p>
            <a:r>
              <a:rPr lang="fr-CH" dirty="0" smtClean="0"/>
              <a:t>Elie </a:t>
            </a:r>
            <a:r>
              <a:rPr lang="fr-CH" dirty="0"/>
              <a:t>n'a pas peur de parler au roi.</a:t>
            </a:r>
            <a:endParaRPr lang="fr-FR" dirty="0"/>
          </a:p>
          <a:p>
            <a:r>
              <a:rPr lang="fr-CH" dirty="0" smtClean="0"/>
              <a:t>Il </a:t>
            </a:r>
            <a:r>
              <a:rPr lang="fr-CH" dirty="0"/>
              <a:t>aborde les gens de façon directe, ne "tourne pas autour du pot", ne "ménage pas ses arrières". </a:t>
            </a:r>
            <a:endParaRPr lang="fr-CH" dirty="0" smtClean="0"/>
          </a:p>
          <a:p>
            <a:r>
              <a:rPr lang="fr-CH" dirty="0"/>
              <a:t>L'Eternel lui a dit de parler, alors il parle! Ses paroles sont simples, sans fioritures.</a:t>
            </a:r>
            <a:endParaRPr lang="fr-FR" sz="2400" dirty="0"/>
          </a:p>
          <a:p>
            <a:endParaRPr lang="fr-CH" dirty="0"/>
          </a:p>
          <a:p>
            <a:pPr lvl="2"/>
            <a:endParaRPr lang="fr-FR" sz="2200" dirty="0" smtClean="0"/>
          </a:p>
        </p:txBody>
      </p:sp>
      <p:sp>
        <p:nvSpPr>
          <p:cNvPr id="3" name="Titre 2"/>
          <p:cNvSpPr>
            <a:spLocks noGrp="1"/>
          </p:cNvSpPr>
          <p:nvPr>
            <p:ph type="title" idx="4294967295"/>
          </p:nvPr>
        </p:nvSpPr>
        <p:spPr>
          <a:xfrm>
            <a:off x="0" y="217488"/>
            <a:ext cx="6154738" cy="563562"/>
          </a:xfrm>
          <a:prstGeom prst="rect">
            <a:avLst/>
          </a:prstGeom>
        </p:spPr>
        <p:txBody>
          <a:bodyPr/>
          <a:lstStyle/>
          <a:p>
            <a:r>
              <a:rPr lang="fr-FR" dirty="0" smtClean="0"/>
              <a:t>Elie prédit la famine</a:t>
            </a:r>
            <a:endParaRPr lang="fr-FR" dirty="0"/>
          </a:p>
        </p:txBody>
      </p:sp>
    </p:spTree>
    <p:extLst>
      <p:ext uri="{BB962C8B-B14F-4D97-AF65-F5344CB8AC3E}">
        <p14:creationId xmlns:p14="http://schemas.microsoft.com/office/powerpoint/2010/main" val="66588292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A </a:t>
            </a:r>
            <a:r>
              <a:rPr lang="fr-CH" dirty="0"/>
              <a:t>Horeb, Elie entre dans une caverne</a:t>
            </a:r>
            <a:r>
              <a:rPr lang="fr-CH" dirty="0" smtClean="0"/>
              <a:t>.</a:t>
            </a:r>
          </a:p>
          <a:p>
            <a:r>
              <a:rPr lang="fr-CH" dirty="0" smtClean="0"/>
              <a:t>Il </a:t>
            </a:r>
            <a:r>
              <a:rPr lang="fr-CH" dirty="0"/>
              <a:t>va se tenir devant l'Eternel sur la même montagne que Moïse autrefois. </a:t>
            </a:r>
            <a:endParaRPr lang="fr-CH" dirty="0" smtClean="0"/>
          </a:p>
          <a:p>
            <a:pPr lvl="1"/>
            <a:r>
              <a:rPr lang="fr-CH" dirty="0" smtClean="0"/>
              <a:t>Peut</a:t>
            </a:r>
            <a:r>
              <a:rPr lang="fr-CH" dirty="0"/>
              <a:t>-être est-il entré dans la caverne où l'Eternel avait caché </a:t>
            </a:r>
            <a:r>
              <a:rPr lang="fr-CH" dirty="0" smtClean="0"/>
              <a:t>!</a:t>
            </a:r>
          </a:p>
          <a:p>
            <a:pPr lvl="2"/>
            <a:r>
              <a:rPr lang="fr-FR" dirty="0"/>
              <a:t>Quand ma gloire passera, je te mettrai dans un creux du rocher et je te couvrirai de ma main jusqu'à ce que je sois passé. </a:t>
            </a:r>
            <a:r>
              <a:rPr lang="fr-FR" dirty="0" smtClean="0"/>
              <a:t>Ex 33,22</a:t>
            </a:r>
            <a:endParaRPr lang="fr-FR" dirty="0"/>
          </a:p>
        </p:txBody>
      </p:sp>
      <p:sp>
        <p:nvSpPr>
          <p:cNvPr id="6" name="Text Box 11"/>
          <p:cNvSpPr txBox="1">
            <a:spLocks noChangeArrowheads="1"/>
          </p:cNvSpPr>
          <p:nvPr/>
        </p:nvSpPr>
        <p:spPr bwMode="auto">
          <a:xfrm>
            <a:off x="8186513" y="6092438"/>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000000"/>
                </a:solidFill>
                <a:latin typeface="Cambria"/>
                <a:cs typeface="Cambria"/>
              </a:rPr>
              <a:t>Fotolia</a:t>
            </a:r>
            <a:endParaRPr lang="fr-FR" sz="1200" b="0" dirty="0">
              <a:solidFill>
                <a:srgbClr val="000000"/>
              </a:solidFill>
              <a:latin typeface="Cambria"/>
              <a:cs typeface="Cambria"/>
            </a:endParaRPr>
          </a:p>
        </p:txBody>
      </p:sp>
      <p:pic>
        <p:nvPicPr>
          <p:cNvPr id="4" name="Espace réservé pour une image  3" descr="Fotolia_51722345_Subscription_XL.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56313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Plus </a:t>
            </a:r>
            <a:r>
              <a:rPr lang="fr-CH" dirty="0"/>
              <a:t>de 800 ans plus tard, Elie va se trouver avec Moïse sur une montagne avec le Seigneur Jésus pour parler de sa </a:t>
            </a:r>
            <a:r>
              <a:rPr lang="fr-CH" dirty="0" smtClean="0"/>
              <a:t>mort</a:t>
            </a:r>
            <a:r>
              <a:rPr lang="fr-CH" sz="1800" dirty="0" smtClean="0"/>
              <a:t> </a:t>
            </a:r>
            <a:r>
              <a:rPr lang="fr-CH" dirty="0"/>
              <a:t>.</a:t>
            </a:r>
            <a:endParaRPr lang="fr-FR" dirty="0"/>
          </a:p>
          <a:p>
            <a:pPr lvl="2"/>
            <a:r>
              <a:rPr lang="fr-CH" dirty="0"/>
              <a:t>Et voici, deux hommes s'entretenaient avec lui: c'étaient Moïse et Elie, qui, apparaissant dans la gloire, parlaient de son départ qu'il allait accomplir à Jérusalem. Pierre et ses compagnons étaient appesantis par le sommeil; mais, s'étant tenus éveillés, ils virent la gloire de Jésus et les deux hommes qui étaient avec lui.  … Comme il parlait ainsi, une nuée vint les couvrir; et les disciples furent saisis de frayeur en les voyant entrer dans la nuée. Et de la nuée sortit une voix, qui dit: Celui-ci est mon Fils élu: écoutez-le! Lc 9,30-</a:t>
            </a:r>
            <a:r>
              <a:rPr lang="fr-CH" dirty="0" smtClean="0"/>
              <a:t>35</a:t>
            </a:r>
            <a:endParaRPr lang="fr-FR" sz="2200" dirty="0"/>
          </a:p>
        </p:txBody>
      </p:sp>
    </p:spTree>
    <p:extLst>
      <p:ext uri="{BB962C8B-B14F-4D97-AF65-F5344CB8AC3E}">
        <p14:creationId xmlns:p14="http://schemas.microsoft.com/office/powerpoint/2010/main" val="21777374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smtClean="0"/>
              <a:t>L'Eternel </a:t>
            </a:r>
            <a:r>
              <a:rPr lang="fr-FR" dirty="0"/>
              <a:t>s'adresse à Elie:</a:t>
            </a:r>
          </a:p>
          <a:p>
            <a:pPr lvl="2"/>
            <a:r>
              <a:rPr lang="fr-FR" dirty="0"/>
              <a:t>Que fais-tu ici, Elie? 1.Rois 19,9	</a:t>
            </a:r>
            <a:endParaRPr lang="fr-FR" sz="2200" dirty="0"/>
          </a:p>
          <a:p>
            <a:r>
              <a:rPr lang="fr-FR" dirty="0"/>
              <a:t> Il répond: </a:t>
            </a:r>
          </a:p>
          <a:p>
            <a:pPr lvl="2"/>
            <a:r>
              <a:rPr lang="fr-FR" dirty="0"/>
              <a:t>J'ai déployé mon zèle pour l'Eternel, le Dieu des armées; car les enfants d'Israël ont abandonné ton alliance, ils ont renversé tes autels, et ils ont tué par l'épée tes prophètes; je suis resté, moi seul, et ils cherchent à m'ôter la vie. 1.Rois </a:t>
            </a:r>
            <a:r>
              <a:rPr lang="fr-FR" dirty="0" smtClean="0"/>
              <a:t>19,14</a:t>
            </a:r>
            <a:endParaRPr lang="fr-FR" sz="2000" dirty="0"/>
          </a:p>
          <a:p>
            <a:r>
              <a:rPr lang="fr-CH" dirty="0"/>
              <a:t>Elie est abattu, il n'a plus le courage d'aller de l'avant. </a:t>
            </a:r>
            <a:endParaRPr lang="fr-CH" dirty="0" smtClean="0"/>
          </a:p>
        </p:txBody>
      </p:sp>
    </p:spTree>
    <p:extLst>
      <p:ext uri="{BB962C8B-B14F-4D97-AF65-F5344CB8AC3E}">
        <p14:creationId xmlns:p14="http://schemas.microsoft.com/office/powerpoint/2010/main" val="17058544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On </a:t>
            </a:r>
            <a:r>
              <a:rPr lang="fr-CH" dirty="0"/>
              <a:t>est aussi parfois découragé, prêt à tout abandonner ce que le Seigneur nous a confié. </a:t>
            </a:r>
            <a:endParaRPr lang="fr-CH" dirty="0" smtClean="0"/>
          </a:p>
          <a:p>
            <a:r>
              <a:rPr lang="fr-CH" dirty="0"/>
              <a:t>Le Seigneur nous aime, il nous dit "que fais-tu ici?" Il désire que nous regardions à nouveau à lui et non pas aux inégalités du chemin.</a:t>
            </a:r>
            <a:endParaRPr lang="fr-FR" dirty="0"/>
          </a:p>
          <a:p>
            <a:endParaRPr lang="fr-CH" dirty="0" smtClean="0"/>
          </a:p>
        </p:txBody>
      </p:sp>
      <p:sp>
        <p:nvSpPr>
          <p:cNvPr id="12" name="Text Box 11"/>
          <p:cNvSpPr txBox="1">
            <a:spLocks noChangeArrowheads="1"/>
          </p:cNvSpPr>
          <p:nvPr/>
        </p:nvSpPr>
        <p:spPr bwMode="auto">
          <a:xfrm>
            <a:off x="2965849" y="6556324"/>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000000"/>
                </a:solidFill>
                <a:latin typeface="Cambria"/>
                <a:cs typeface="Cambria"/>
              </a:rPr>
              <a:t>FO</a:t>
            </a:r>
            <a:endParaRPr lang="fr-FR" sz="1200" b="0" dirty="0">
              <a:solidFill>
                <a:srgbClr val="000000"/>
              </a:solidFill>
              <a:latin typeface="Cambria"/>
              <a:cs typeface="Cambria"/>
            </a:endParaRPr>
          </a:p>
        </p:txBody>
      </p:sp>
      <p:pic>
        <p:nvPicPr>
          <p:cNvPr id="3" name="Espace réservé pour une image  2" descr="Fotolia_40970645_Subscription_L.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02996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L'Eternel </a:t>
            </a:r>
            <a:r>
              <a:rPr lang="fr-CH" dirty="0"/>
              <a:t>lui donne 3 missions: </a:t>
            </a:r>
            <a:endParaRPr lang="fr-CH" dirty="0" smtClean="0"/>
          </a:p>
          <a:p>
            <a:pPr lvl="1"/>
            <a:r>
              <a:rPr lang="fr-CH" dirty="0"/>
              <a:t>o</a:t>
            </a:r>
            <a:r>
              <a:rPr lang="fr-CH" dirty="0" smtClean="0"/>
              <a:t>indre </a:t>
            </a:r>
            <a:r>
              <a:rPr lang="fr-CH" dirty="0"/>
              <a:t>à Damas Hazaël, roi de Syrie. </a:t>
            </a:r>
            <a:endParaRPr lang="fr-CH" dirty="0" smtClean="0"/>
          </a:p>
          <a:p>
            <a:pPr lvl="1"/>
            <a:r>
              <a:rPr lang="fr-CH" dirty="0" smtClean="0"/>
              <a:t>oindre </a:t>
            </a:r>
            <a:r>
              <a:rPr lang="fr-CH" dirty="0"/>
              <a:t>Jéhu, roi d'Israël </a:t>
            </a:r>
            <a:endParaRPr lang="fr-CH" dirty="0" smtClean="0"/>
          </a:p>
          <a:p>
            <a:pPr lvl="1"/>
            <a:r>
              <a:rPr lang="fr-CH" dirty="0" smtClean="0"/>
              <a:t>et </a:t>
            </a:r>
            <a:r>
              <a:rPr lang="fr-CH" dirty="0"/>
              <a:t>oindre Elisée pour prophète à sa </a:t>
            </a:r>
            <a:r>
              <a:rPr lang="fr-CH" dirty="0" smtClean="0"/>
              <a:t>place.</a:t>
            </a:r>
            <a:endParaRPr lang="fr-FR" dirty="0"/>
          </a:p>
          <a:p>
            <a:r>
              <a:rPr lang="fr-CH" dirty="0" smtClean="0"/>
              <a:t>Elie </a:t>
            </a:r>
            <a:r>
              <a:rPr lang="fr-CH" dirty="0"/>
              <a:t>laisse l'onction d'Hazaël et de Jéhu à Elisée. </a:t>
            </a:r>
            <a:r>
              <a:rPr lang="fr-CH" sz="1600" dirty="0"/>
              <a:t>(2 Rois 8-9) </a:t>
            </a:r>
            <a:endParaRPr lang="fr-CH" sz="1600" dirty="0" smtClean="0"/>
          </a:p>
          <a:p>
            <a:r>
              <a:rPr lang="fr-CH" dirty="0" smtClean="0"/>
              <a:t>Elisée </a:t>
            </a:r>
            <a:r>
              <a:rPr lang="fr-CH" dirty="0"/>
              <a:t>sera oint par Elie par l'action symbolique d'Elie jetant son manteau sur lui</a:t>
            </a:r>
            <a:r>
              <a:rPr lang="fr-CH" dirty="0" smtClean="0"/>
              <a:t>.</a:t>
            </a:r>
          </a:p>
          <a:p>
            <a:r>
              <a:rPr lang="fr-CH" dirty="0"/>
              <a:t>L'Eternel </a:t>
            </a:r>
            <a:r>
              <a:rPr lang="fr-CH" dirty="0" smtClean="0"/>
              <a:t>dit encore à Elie:</a:t>
            </a:r>
            <a:endParaRPr lang="fr-FR" dirty="0"/>
          </a:p>
          <a:p>
            <a:pPr lvl="2"/>
            <a:r>
              <a:rPr lang="fr-FR" dirty="0"/>
              <a:t>Mais je laisserai en Israël sept mille hommes, tous ceux qui n'ont point fléchi les genoux devant Baal, et dont la bouche ne l'a point baisé. 1.Rois 19,18	</a:t>
            </a:r>
            <a:endParaRPr lang="fr-FR" sz="2200" dirty="0"/>
          </a:p>
          <a:p>
            <a:endParaRPr lang="fr-FR" dirty="0"/>
          </a:p>
        </p:txBody>
      </p:sp>
    </p:spTree>
    <p:extLst>
      <p:ext uri="{BB962C8B-B14F-4D97-AF65-F5344CB8AC3E}">
        <p14:creationId xmlns:p14="http://schemas.microsoft.com/office/powerpoint/2010/main" val="55922608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Elie </a:t>
            </a:r>
            <a:r>
              <a:rPr lang="fr-CH" dirty="0"/>
              <a:t>a cru qu'il était le seul à suivre l'Eternel alors qu'ils étaient 7'000!</a:t>
            </a:r>
            <a:endParaRPr lang="fr-FR" dirty="0"/>
          </a:p>
          <a:p>
            <a:r>
              <a:rPr lang="fr-CH" dirty="0"/>
              <a:t>Il y a 2000 ans, les chrétiens se soutenaient les uns les </a:t>
            </a:r>
            <a:r>
              <a:rPr lang="fr-CH" dirty="0" smtClean="0"/>
              <a:t>autres.</a:t>
            </a:r>
          </a:p>
          <a:p>
            <a:pPr lvl="2"/>
            <a:r>
              <a:rPr lang="fr-FR" dirty="0" smtClean="0"/>
              <a:t>Ils </a:t>
            </a:r>
            <a:r>
              <a:rPr lang="fr-FR" dirty="0"/>
              <a:t>persévéraient dans l'enseignement des apôtres, dans la communion fraternelle, dans la fraction du pain et dans les prières</a:t>
            </a:r>
            <a:r>
              <a:rPr lang="fr-FR" dirty="0" smtClean="0"/>
              <a:t>. Actes 2,42</a:t>
            </a:r>
            <a:endParaRPr lang="fr-CH" dirty="0" smtClean="0"/>
          </a:p>
          <a:p>
            <a:r>
              <a:rPr lang="fr-CH" dirty="0" smtClean="0"/>
              <a:t>Recherchons </a:t>
            </a:r>
            <a:r>
              <a:rPr lang="fr-CH" dirty="0"/>
              <a:t>aussi d'autres </a:t>
            </a:r>
            <a:r>
              <a:rPr lang="fr-CH" dirty="0" smtClean="0"/>
              <a:t>croyants </a:t>
            </a:r>
            <a:r>
              <a:rPr lang="fr-CH" dirty="0"/>
              <a:t>avec lesquels nous pouvons nous soutenir mutuellement. </a:t>
            </a:r>
            <a:endParaRPr lang="fr-CH" dirty="0" smtClean="0"/>
          </a:p>
          <a:p>
            <a:r>
              <a:rPr lang="fr-CH" dirty="0"/>
              <a:t>Ne répétons l'erreur d'Elie, Satan cherche </a:t>
            </a:r>
            <a:endParaRPr lang="fr-CH" dirty="0" smtClean="0"/>
          </a:p>
          <a:p>
            <a:pPr lvl="1"/>
            <a:r>
              <a:rPr lang="fr-CH" dirty="0" smtClean="0"/>
              <a:t>à </a:t>
            </a:r>
            <a:r>
              <a:rPr lang="fr-CH" dirty="0"/>
              <a:t>nous isoler, </a:t>
            </a:r>
            <a:endParaRPr lang="fr-CH" dirty="0" smtClean="0"/>
          </a:p>
          <a:p>
            <a:pPr lvl="1"/>
            <a:r>
              <a:rPr lang="fr-CH" dirty="0" smtClean="0"/>
              <a:t>à </a:t>
            </a:r>
            <a:r>
              <a:rPr lang="fr-CH" dirty="0"/>
              <a:t>nous séparer des autres chrétiens afin que nous soyons vulnérables à ses attaques.</a:t>
            </a:r>
            <a:endParaRPr lang="fr-FR" dirty="0"/>
          </a:p>
          <a:p>
            <a:endParaRPr lang="fr-CH" dirty="0" smtClean="0"/>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158497632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Elie </a:t>
            </a:r>
            <a:r>
              <a:rPr lang="fr-CH" dirty="0"/>
              <a:t>trouve Elisée qui laboure avec 12 paires de bœufs. </a:t>
            </a:r>
            <a:endParaRPr lang="fr-CH" dirty="0" smtClean="0"/>
          </a:p>
          <a:p>
            <a:r>
              <a:rPr lang="fr-CH" dirty="0" smtClean="0"/>
              <a:t>Il </a:t>
            </a:r>
            <a:r>
              <a:rPr lang="fr-CH" dirty="0"/>
              <a:t>s'approche et jette sur lui son manteau. </a:t>
            </a:r>
            <a:endParaRPr lang="fr-CH" dirty="0" smtClean="0"/>
          </a:p>
          <a:p>
            <a:r>
              <a:rPr lang="fr-CH" dirty="0" smtClean="0"/>
              <a:t>Quittant </a:t>
            </a:r>
            <a:r>
              <a:rPr lang="fr-CH" dirty="0"/>
              <a:t>ses bœufs, Elisée suit Elie.</a:t>
            </a:r>
            <a:endParaRPr lang="fr-FR" dirty="0"/>
          </a:p>
          <a:p>
            <a:pPr lvl="2"/>
            <a:r>
              <a:rPr lang="fr-FR" dirty="0"/>
              <a:t>Après s'être éloigné d'Elie, il revint prendre une paire de </a:t>
            </a:r>
            <a:r>
              <a:rPr lang="fr-FR" dirty="0" err="1"/>
              <a:t>boeufs</a:t>
            </a:r>
            <a:r>
              <a:rPr lang="fr-FR" dirty="0"/>
              <a:t>, qu'il offrit en sacrifice; avec l'attelage des </a:t>
            </a:r>
            <a:r>
              <a:rPr lang="fr-FR" dirty="0" err="1"/>
              <a:t>boeufs</a:t>
            </a:r>
            <a:r>
              <a:rPr lang="fr-FR" dirty="0"/>
              <a:t>, il fit cuire leur chair, et la donna à manger au peuple. Puis il se leva, suivit Elie, et fut à son service. 1.Rois </a:t>
            </a:r>
            <a:r>
              <a:rPr lang="fr-FR" dirty="0" smtClean="0"/>
              <a:t>19,21</a:t>
            </a:r>
            <a:endParaRPr lang="fr-FR" sz="2400" dirty="0"/>
          </a:p>
          <a:p>
            <a:r>
              <a:rPr lang="fr-CH" dirty="0" smtClean="0"/>
              <a:t>L'Eternel </a:t>
            </a:r>
            <a:r>
              <a:rPr lang="fr-CH" dirty="0"/>
              <a:t>envoie Elie vers Achab qu'il trouve dans la vigne de Naboth, qu'il a assassiné pour avoir son champ.</a:t>
            </a:r>
            <a:endParaRPr lang="fr-FR" dirty="0"/>
          </a:p>
          <a:p>
            <a:r>
              <a:rPr lang="fr-CH" dirty="0"/>
              <a:t>Achab dit à Elie: </a:t>
            </a:r>
            <a:endParaRPr lang="fr-FR" dirty="0"/>
          </a:p>
          <a:p>
            <a:pPr lvl="2"/>
            <a:r>
              <a:rPr lang="fr-CH" dirty="0"/>
              <a:t>M'as-tu trouvé, mon ennemi? </a:t>
            </a:r>
            <a:endParaRPr lang="fr-FR" sz="2200" dirty="0"/>
          </a:p>
        </p:txBody>
      </p:sp>
      <p:sp>
        <p:nvSpPr>
          <p:cNvPr id="4" name="Titre 3"/>
          <p:cNvSpPr>
            <a:spLocks noGrp="1"/>
          </p:cNvSpPr>
          <p:nvPr>
            <p:ph type="title"/>
          </p:nvPr>
        </p:nvSpPr>
        <p:spPr/>
        <p:txBody>
          <a:bodyPr/>
          <a:lstStyle/>
          <a:p>
            <a:pPr lvl="0"/>
            <a:r>
              <a:rPr lang="fr-CH" dirty="0"/>
              <a:t>Appel </a:t>
            </a:r>
            <a:r>
              <a:rPr lang="fr-CH" dirty="0" smtClean="0"/>
              <a:t>d'Elisée</a:t>
            </a:r>
            <a:endParaRPr lang="fr-FR" dirty="0"/>
          </a:p>
        </p:txBody>
      </p:sp>
    </p:spTree>
    <p:extLst>
      <p:ext uri="{BB962C8B-B14F-4D97-AF65-F5344CB8AC3E}">
        <p14:creationId xmlns:p14="http://schemas.microsoft.com/office/powerpoint/2010/main" val="42851729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9144000" cy="6858000"/>
          </a:xfrm>
        </p:spPr>
      </p:pic>
      <p:sp>
        <p:nvSpPr>
          <p:cNvPr id="3" name="Text Box 11"/>
          <p:cNvSpPr txBox="1">
            <a:spLocks noChangeArrowheads="1"/>
          </p:cNvSpPr>
          <p:nvPr/>
        </p:nvSpPr>
        <p:spPr bwMode="auto">
          <a:xfrm>
            <a:off x="8498548" y="6518281"/>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chemeClr val="bg1"/>
                </a:solidFill>
                <a:latin typeface="Cambria"/>
                <a:cs typeface="Cambria"/>
              </a:rPr>
              <a:t>TP</a:t>
            </a:r>
            <a:endParaRPr lang="fr-FR" sz="1200" b="0" dirty="0">
              <a:solidFill>
                <a:schemeClr val="bg1"/>
              </a:solidFill>
              <a:latin typeface="Cambria"/>
              <a:cs typeface="Cambria"/>
            </a:endParaRPr>
          </a:p>
        </p:txBody>
      </p:sp>
    </p:spTree>
    <p:extLst>
      <p:ext uri="{BB962C8B-B14F-4D97-AF65-F5344CB8AC3E}">
        <p14:creationId xmlns:p14="http://schemas.microsoft.com/office/powerpoint/2010/main" val="4214392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Il </a:t>
            </a:r>
            <a:r>
              <a:rPr lang="fr-CH" dirty="0"/>
              <a:t>répond: </a:t>
            </a:r>
            <a:endParaRPr lang="fr-FR" dirty="0"/>
          </a:p>
          <a:p>
            <a:pPr lvl="2"/>
            <a:r>
              <a:rPr lang="fr-CH" dirty="0"/>
              <a:t>Je t'ai trouvé, parce que tu t'es vendu pour faire ce qui est mal aux yeux de l'Eternel. Voici, je vais faire venir le malheur sur toi; je te balaierai, j'exterminerai quiconque appartient à Achab, celui qui est esclave et celui qui est libre en Israël. 1.Rois 21,20-</a:t>
            </a:r>
            <a:r>
              <a:rPr lang="fr-CH" dirty="0" smtClean="0"/>
              <a:t>21</a:t>
            </a:r>
          </a:p>
          <a:p>
            <a:r>
              <a:rPr lang="fr-CH" dirty="0" smtClean="0"/>
              <a:t>Après </a:t>
            </a:r>
            <a:r>
              <a:rPr lang="fr-CH" dirty="0"/>
              <a:t>avoir entendu ces paroles, Achab </a:t>
            </a:r>
            <a:endParaRPr lang="fr-CH" dirty="0" smtClean="0"/>
          </a:p>
          <a:p>
            <a:pPr lvl="1"/>
            <a:r>
              <a:rPr lang="fr-CH" dirty="0" smtClean="0"/>
              <a:t>déchire </a:t>
            </a:r>
            <a:r>
              <a:rPr lang="fr-CH" dirty="0"/>
              <a:t>ses vêtements</a:t>
            </a:r>
            <a:r>
              <a:rPr lang="fr-FR" dirty="0"/>
              <a:t>, </a:t>
            </a:r>
            <a:endParaRPr lang="fr-FR" dirty="0" smtClean="0"/>
          </a:p>
          <a:p>
            <a:pPr lvl="1"/>
            <a:r>
              <a:rPr lang="fr-CH" dirty="0" smtClean="0"/>
              <a:t>met </a:t>
            </a:r>
            <a:r>
              <a:rPr lang="fr-CH" dirty="0"/>
              <a:t>un sac sur son corps </a:t>
            </a:r>
            <a:endParaRPr lang="fr-CH" dirty="0" smtClean="0"/>
          </a:p>
          <a:p>
            <a:pPr lvl="1"/>
            <a:r>
              <a:rPr lang="fr-CH" dirty="0" smtClean="0"/>
              <a:t>et </a:t>
            </a:r>
            <a:r>
              <a:rPr lang="fr-CH" dirty="0"/>
              <a:t>jeûne. </a:t>
            </a:r>
          </a:p>
          <a:p>
            <a:pPr lvl="2"/>
            <a:endParaRPr lang="fr-FR" sz="2200" dirty="0"/>
          </a:p>
        </p:txBody>
      </p:sp>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7" name="Text Box 11"/>
          <p:cNvSpPr txBox="1">
            <a:spLocks noChangeArrowheads="1"/>
          </p:cNvSpPr>
          <p:nvPr/>
        </p:nvSpPr>
        <p:spPr bwMode="auto">
          <a:xfrm>
            <a:off x="2965849" y="6579576"/>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000000"/>
                </a:solidFill>
                <a:latin typeface="Cambria"/>
                <a:cs typeface="Cambria"/>
              </a:rPr>
              <a:t>TP</a:t>
            </a:r>
            <a:endParaRPr lang="fr-FR" sz="1200" b="0" dirty="0">
              <a:solidFill>
                <a:srgbClr val="000000"/>
              </a:solidFill>
              <a:latin typeface="Cambria"/>
              <a:cs typeface="Cambria"/>
            </a:endParaRPr>
          </a:p>
        </p:txBody>
      </p:sp>
    </p:spTree>
    <p:extLst>
      <p:ext uri="{BB962C8B-B14F-4D97-AF65-F5344CB8AC3E}">
        <p14:creationId xmlns:p14="http://schemas.microsoft.com/office/powerpoint/2010/main" val="3030990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L'Eternel </a:t>
            </a:r>
            <a:r>
              <a:rPr lang="fr-CH" dirty="0"/>
              <a:t>s'adresse à nouveau à Elie:</a:t>
            </a:r>
            <a:endParaRPr lang="fr-FR" dirty="0"/>
          </a:p>
          <a:p>
            <a:pPr lvl="2"/>
            <a:r>
              <a:rPr lang="fr-CH" dirty="0"/>
              <a:t>As-tu vu comment Achab s'est humilié devant moi? Parce qu'il s'est humilié devant moi, je ne ferai pas venir le malheur pendant sa vie; ce sera pendant la vie de son fils que je ferai venir le malheur sur sa maison. 1.Rois 21,29	</a:t>
            </a:r>
            <a:endParaRPr lang="fr-FR" sz="2200" dirty="0"/>
          </a:p>
        </p:txBody>
      </p:sp>
    </p:spTree>
    <p:extLst>
      <p:ext uri="{BB962C8B-B14F-4D97-AF65-F5344CB8AC3E}">
        <p14:creationId xmlns:p14="http://schemas.microsoft.com/office/powerpoint/2010/main" val="479650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mm al Hedamus, possible Tishbe, surface"/>
          <p:cNvPicPr preferRelativeResize="0">
            <a:picLocks noGrp="1" noChangeAspect="1" noChangeArrowheads="1"/>
          </p:cNvPicPr>
          <p:nvPr>
            <p:ph type="pic" sz="quarter" idx="10"/>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 Box 11"/>
          <p:cNvSpPr txBox="1">
            <a:spLocks noChangeArrowheads="1"/>
          </p:cNvSpPr>
          <p:nvPr/>
        </p:nvSpPr>
        <p:spPr bwMode="auto">
          <a:xfrm>
            <a:off x="8603101" y="6453659"/>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a:solidFill>
                  <a:schemeClr val="bg1"/>
                </a:solidFill>
                <a:latin typeface="Cambria"/>
                <a:cs typeface="Cambria"/>
              </a:rPr>
              <a:t>PL</a:t>
            </a:r>
            <a:endParaRPr lang="fr-FR" sz="1200" b="0" dirty="0">
              <a:solidFill>
                <a:schemeClr val="bg1"/>
              </a:solidFill>
              <a:latin typeface="Cambria"/>
              <a:cs typeface="Cambria"/>
            </a:endParaRPr>
          </a:p>
        </p:txBody>
      </p:sp>
      <p:sp>
        <p:nvSpPr>
          <p:cNvPr id="6" name="Text Box 13"/>
          <p:cNvSpPr txBox="1">
            <a:spLocks noChangeArrowheads="1"/>
          </p:cNvSpPr>
          <p:nvPr/>
        </p:nvSpPr>
        <p:spPr bwMode="auto">
          <a:xfrm>
            <a:off x="2944420" y="6494854"/>
            <a:ext cx="22611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600" b="0" dirty="0" smtClean="0">
                <a:solidFill>
                  <a:schemeClr val="bg1"/>
                </a:solidFill>
                <a:latin typeface="Cambria"/>
                <a:cs typeface="Cambria"/>
              </a:rPr>
              <a:t>Région de Galaad</a:t>
            </a:r>
            <a:endParaRPr lang="fr-FR" sz="1600" b="0" dirty="0">
              <a:solidFill>
                <a:schemeClr val="bg1"/>
              </a:solidFill>
              <a:latin typeface="Cambria"/>
              <a:cs typeface="Cambria"/>
            </a:endParaRPr>
          </a:p>
        </p:txBody>
      </p:sp>
    </p:spTree>
    <p:extLst>
      <p:ext uri="{BB962C8B-B14F-4D97-AF65-F5344CB8AC3E}">
        <p14:creationId xmlns:p14="http://schemas.microsoft.com/office/powerpoint/2010/main" val="2150802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Après la mort d’Achab, </a:t>
            </a:r>
            <a:r>
              <a:rPr lang="fr-CH" dirty="0"/>
              <a:t>Achazia règne </a:t>
            </a:r>
            <a:r>
              <a:rPr lang="fr-CH" dirty="0" smtClean="0"/>
              <a:t>sur Israël.</a:t>
            </a:r>
          </a:p>
          <a:p>
            <a:r>
              <a:rPr lang="fr-FR" dirty="0" smtClean="0"/>
              <a:t>Un </a:t>
            </a:r>
            <a:r>
              <a:rPr lang="fr-FR" dirty="0"/>
              <a:t>jour, il</a:t>
            </a:r>
            <a:r>
              <a:rPr lang="fr-CH" dirty="0"/>
              <a:t> tombe par le treillis de sa chambre. </a:t>
            </a:r>
            <a:endParaRPr lang="fr-CH" dirty="0" smtClean="0"/>
          </a:p>
          <a:p>
            <a:r>
              <a:rPr lang="fr-CH" dirty="0" smtClean="0"/>
              <a:t>Blessé</a:t>
            </a:r>
            <a:r>
              <a:rPr lang="fr-CH" dirty="0"/>
              <a:t>, il envoie des messagers consulter </a:t>
            </a:r>
            <a:r>
              <a:rPr lang="fr-CH" dirty="0" smtClean="0"/>
              <a:t>Béelzébul, </a:t>
            </a:r>
            <a:r>
              <a:rPr lang="fr-CH" dirty="0"/>
              <a:t>le dieu d'Ekron. </a:t>
            </a:r>
            <a:endParaRPr lang="fr-CH" dirty="0" smtClean="0"/>
          </a:p>
          <a:p>
            <a:pPr lvl="1"/>
            <a:r>
              <a:rPr lang="fr-CH" dirty="0" smtClean="0"/>
              <a:t>Les </a:t>
            </a:r>
            <a:r>
              <a:rPr lang="fr-CH" dirty="0"/>
              <a:t>adeptes de ce dieu lui attribuaient les pouvoirs de guérir</a:t>
            </a:r>
            <a:r>
              <a:rPr lang="fr-FR" dirty="0"/>
              <a:t> et </a:t>
            </a:r>
            <a:r>
              <a:rPr lang="fr-CH" dirty="0"/>
              <a:t>sauver des démons. </a:t>
            </a:r>
            <a:endParaRPr lang="fr-CH" dirty="0" smtClean="0"/>
          </a:p>
          <a:p>
            <a:pPr lvl="1"/>
            <a:r>
              <a:rPr lang="fr-CH" dirty="0" smtClean="0"/>
              <a:t>Quand </a:t>
            </a:r>
            <a:r>
              <a:rPr lang="fr-CH" dirty="0"/>
              <a:t>Jésus chassa des démons, les pharisiens l'accusent de le faire au nom de ce même Béelzébul.</a:t>
            </a:r>
            <a:endParaRPr lang="fr-FR" dirty="0"/>
          </a:p>
          <a:p>
            <a:r>
              <a:rPr lang="fr-CH" dirty="0"/>
              <a:t>L'ange de l'Eternel dit à Elie d'aller à la rencontre de ces messagers. </a:t>
            </a:r>
            <a:endParaRPr lang="fr-CH" dirty="0" smtClean="0"/>
          </a:p>
        </p:txBody>
      </p:sp>
      <p:sp>
        <p:nvSpPr>
          <p:cNvPr id="4" name="Titre 3"/>
          <p:cNvSpPr>
            <a:spLocks noGrp="1"/>
          </p:cNvSpPr>
          <p:nvPr>
            <p:ph type="title"/>
          </p:nvPr>
        </p:nvSpPr>
        <p:spPr/>
        <p:txBody>
          <a:bodyPr/>
          <a:lstStyle/>
          <a:p>
            <a:r>
              <a:rPr lang="fr-CH" dirty="0"/>
              <a:t>Maladie d'Achazia </a:t>
            </a:r>
            <a:endParaRPr lang="fr-FR" dirty="0"/>
          </a:p>
        </p:txBody>
      </p:sp>
    </p:spTree>
    <p:extLst>
      <p:ext uri="{BB962C8B-B14F-4D97-AF65-F5344CB8AC3E}">
        <p14:creationId xmlns:p14="http://schemas.microsoft.com/office/powerpoint/2010/main" val="236455812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smtClean="0"/>
              <a:t>Il </a:t>
            </a:r>
            <a:r>
              <a:rPr lang="fr-FR" dirty="0"/>
              <a:t>les informe</a:t>
            </a:r>
            <a:r>
              <a:rPr lang="fr-CH" dirty="0"/>
              <a:t> qu'Achazia mourra. </a:t>
            </a:r>
            <a:endParaRPr lang="fr-CH" dirty="0" smtClean="0"/>
          </a:p>
          <a:p>
            <a:r>
              <a:rPr lang="fr-CH" dirty="0" smtClean="0"/>
              <a:t>Entendant </a:t>
            </a:r>
            <a:r>
              <a:rPr lang="fr-CH" dirty="0"/>
              <a:t>ces paroles, le roi envoie 50 soldats chercher Elie qui leur répond:</a:t>
            </a:r>
            <a:endParaRPr lang="fr-FR" dirty="0"/>
          </a:p>
          <a:p>
            <a:pPr lvl="2"/>
            <a:r>
              <a:rPr lang="fr-CH" dirty="0"/>
              <a:t>Si je suis un homme de Dieu, que le feu descende du ciel et te consume, toi et tes cinquante hommes! 2 Rois 1,10</a:t>
            </a:r>
            <a:endParaRPr lang="fr-FR" sz="2200" dirty="0"/>
          </a:p>
          <a:p>
            <a:r>
              <a:rPr lang="fr-CH" dirty="0"/>
              <a:t>L</a:t>
            </a:r>
            <a:r>
              <a:rPr lang="fr-CH" dirty="0" smtClean="0"/>
              <a:t>e </a:t>
            </a:r>
            <a:r>
              <a:rPr lang="fr-CH" dirty="0"/>
              <a:t>feu descend du ciel et le consume, lui et ses cinquante hommes. </a:t>
            </a:r>
            <a:endParaRPr lang="fr-CH" dirty="0" smtClean="0"/>
          </a:p>
          <a:p>
            <a:r>
              <a:rPr lang="fr-CH" dirty="0"/>
              <a:t>Le feu tombe sur un 2</a:t>
            </a:r>
            <a:r>
              <a:rPr lang="fr-CH" baseline="30000" dirty="0"/>
              <a:t>ème</a:t>
            </a:r>
            <a:r>
              <a:rPr lang="fr-CH" dirty="0"/>
              <a:t> groupe de soldats. </a:t>
            </a:r>
          </a:p>
          <a:p>
            <a:r>
              <a:rPr lang="fr-CH" dirty="0"/>
              <a:t>L'Eternel dit à Elie de suivre le 3</a:t>
            </a:r>
            <a:r>
              <a:rPr lang="fr-CH" baseline="30000" dirty="0"/>
              <a:t>ème</a:t>
            </a:r>
            <a:r>
              <a:rPr lang="fr-CH" dirty="0"/>
              <a:t> groupe de messagers. </a:t>
            </a:r>
          </a:p>
          <a:p>
            <a:endParaRPr lang="fr-CH" dirty="0" smtClean="0"/>
          </a:p>
        </p:txBody>
      </p:sp>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7" name="Text Box 11"/>
          <p:cNvSpPr txBox="1">
            <a:spLocks noChangeArrowheads="1"/>
          </p:cNvSpPr>
          <p:nvPr/>
        </p:nvSpPr>
        <p:spPr bwMode="auto">
          <a:xfrm>
            <a:off x="2965849" y="6579576"/>
            <a:ext cx="1096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eaLnBrk="1" hangingPunct="1"/>
            <a:r>
              <a:rPr lang="fr-CH" sz="1200" b="0" dirty="0" smtClean="0">
                <a:solidFill>
                  <a:srgbClr val="000000"/>
                </a:solidFill>
                <a:latin typeface="Cambria"/>
                <a:cs typeface="Cambria"/>
              </a:rPr>
              <a:t>TP</a:t>
            </a:r>
            <a:endParaRPr lang="fr-FR" sz="1200" b="0" dirty="0">
              <a:solidFill>
                <a:srgbClr val="000000"/>
              </a:solidFill>
              <a:latin typeface="Cambria"/>
              <a:cs typeface="Cambria"/>
            </a:endParaRPr>
          </a:p>
        </p:txBody>
      </p:sp>
    </p:spTree>
    <p:extLst>
      <p:ext uri="{BB962C8B-B14F-4D97-AF65-F5344CB8AC3E}">
        <p14:creationId xmlns:p14="http://schemas.microsoft.com/office/powerpoint/2010/main" val="1288588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a:t>Elie, à nouveau proche de l'Eternel, n'a pas peur du méchant roi, ni de sa mère Jézabel. </a:t>
            </a:r>
            <a:endParaRPr lang="fr-FR" dirty="0"/>
          </a:p>
          <a:p>
            <a:r>
              <a:rPr lang="fr-CH" dirty="0" smtClean="0"/>
              <a:t>Elie </a:t>
            </a:r>
            <a:r>
              <a:rPr lang="fr-CH" dirty="0"/>
              <a:t>confirme à Achazia qu'il va mourir.</a:t>
            </a:r>
            <a:endParaRPr lang="fr-FR" dirty="0"/>
          </a:p>
          <a:p>
            <a:pPr lvl="2"/>
            <a:r>
              <a:rPr lang="fr-CH" dirty="0" smtClean="0"/>
              <a:t>Ainsi </a:t>
            </a:r>
            <a:r>
              <a:rPr lang="fr-CH" dirty="0"/>
              <a:t>parle l'Eternel: Parce que tu as envoyé des messagers pour consulter Baal-Zebub, dieu d'Ekron, comme s'il n'y avait en Israël point de Dieu dont on puisse consulter la parole, tu ne descendras pas du lit sur lequel tu es monté, car tu mourras. 2.Rois 1,16</a:t>
            </a:r>
            <a:endParaRPr lang="fr-FR" sz="2200" dirty="0"/>
          </a:p>
          <a:p>
            <a:r>
              <a:rPr lang="fr-CH" dirty="0"/>
              <a:t>Achazia meurt, selon la parole de l'Eternel prononcée par Elie.</a:t>
            </a:r>
            <a:endParaRPr lang="fr-FR" dirty="0"/>
          </a:p>
          <a:p>
            <a:r>
              <a:rPr lang="fr-CH" dirty="0" smtClean="0"/>
              <a:t>Son frère Joram </a:t>
            </a:r>
            <a:r>
              <a:rPr lang="fr-CH" dirty="0"/>
              <a:t>régne à sa place, la seconde année de Joram, fils de Josaphat, roi de Juda</a:t>
            </a:r>
            <a:r>
              <a:rPr lang="fr-CH" dirty="0" smtClean="0"/>
              <a:t>.</a:t>
            </a:r>
            <a:endParaRPr lang="fr-FR" dirty="0"/>
          </a:p>
        </p:txBody>
      </p:sp>
    </p:spTree>
    <p:extLst>
      <p:ext uri="{BB962C8B-B14F-4D97-AF65-F5344CB8AC3E}">
        <p14:creationId xmlns:p14="http://schemas.microsoft.com/office/powerpoint/2010/main" val="332242805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Venant </a:t>
            </a:r>
            <a:r>
              <a:rPr lang="fr-CH" dirty="0"/>
              <a:t>de Guilgal au Jourdain, Elie prend son manteau, le plie et frappe les eaux qui se partagent en deux. </a:t>
            </a:r>
            <a:endParaRPr lang="fr-CH" dirty="0" smtClean="0"/>
          </a:p>
          <a:p>
            <a:r>
              <a:rPr lang="fr-CH" dirty="0" smtClean="0"/>
              <a:t>Elie </a:t>
            </a:r>
            <a:r>
              <a:rPr lang="fr-CH" dirty="0"/>
              <a:t>et Elisée peuvent traverser la rivière à sec. </a:t>
            </a:r>
            <a:endParaRPr lang="fr-CH" dirty="0" smtClean="0"/>
          </a:p>
          <a:p>
            <a:endParaRPr lang="fr-FR" sz="2000" dirty="0"/>
          </a:p>
        </p:txBody>
      </p:sp>
      <p:sp>
        <p:nvSpPr>
          <p:cNvPr id="4" name="Titre 3"/>
          <p:cNvSpPr>
            <a:spLocks noGrp="1"/>
          </p:cNvSpPr>
          <p:nvPr>
            <p:ph type="title"/>
          </p:nvPr>
        </p:nvSpPr>
        <p:spPr/>
        <p:txBody>
          <a:bodyPr/>
          <a:lstStyle/>
          <a:p>
            <a:pPr lvl="0"/>
            <a:r>
              <a:rPr lang="fr-CH" dirty="0"/>
              <a:t>Elie enlevé au </a:t>
            </a:r>
            <a:r>
              <a:rPr lang="fr-CH" dirty="0" smtClean="0"/>
              <a:t>ciel</a:t>
            </a:r>
            <a:endParaRPr lang="fr-FR" dirty="0"/>
          </a:p>
        </p:txBody>
      </p:sp>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243"/>
          <a:stretch/>
        </p:blipFill>
        <p:spPr>
          <a:xfrm>
            <a:off x="-22150" y="4006850"/>
            <a:ext cx="9166150" cy="2851150"/>
          </a:xfrm>
        </p:spPr>
      </p:pic>
    </p:spTree>
    <p:extLst>
      <p:ext uri="{BB962C8B-B14F-4D97-AF65-F5344CB8AC3E}">
        <p14:creationId xmlns:p14="http://schemas.microsoft.com/office/powerpoint/2010/main" val="316990967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Elie </a:t>
            </a:r>
            <a:r>
              <a:rPr lang="fr-CH" dirty="0"/>
              <a:t>demande ensuite à Elisée ce qu'il désire.</a:t>
            </a:r>
            <a:endParaRPr lang="fr-FR" dirty="0"/>
          </a:p>
          <a:p>
            <a:pPr lvl="2"/>
            <a:r>
              <a:rPr lang="fr-CH" dirty="0"/>
              <a:t>Demande ce que tu veux que je fasse pour toi, avant que je sois enlevé d'avec toi. </a:t>
            </a:r>
            <a:endParaRPr lang="fr-FR" sz="2200" dirty="0"/>
          </a:p>
          <a:p>
            <a:r>
              <a:rPr lang="fr-CH" dirty="0"/>
              <a:t>Elisée lui répond:</a:t>
            </a:r>
            <a:endParaRPr lang="fr-FR" dirty="0"/>
          </a:p>
          <a:p>
            <a:pPr lvl="2"/>
            <a:r>
              <a:rPr lang="fr-FR" dirty="0"/>
              <a:t> </a:t>
            </a:r>
            <a:r>
              <a:rPr lang="fr-CH" dirty="0"/>
              <a:t>Qu'il y ait sur moi, je te prie, une double portion de ton esprit! 2.Rois 2,9	</a:t>
            </a:r>
            <a:endParaRPr lang="fr-CH" dirty="0" smtClean="0"/>
          </a:p>
          <a:p>
            <a:r>
              <a:rPr lang="fr-CH" dirty="0"/>
              <a:t>Ils continuent à marcher ensemble. Tout à coup, </a:t>
            </a:r>
            <a:endParaRPr lang="fr-FR" dirty="0"/>
          </a:p>
          <a:p>
            <a:pPr lvl="2"/>
            <a:r>
              <a:rPr lang="fr-CH" dirty="0"/>
              <a:t>Comme ils continuaient à marcher en parlant, voici, un char de feu et des chevaux de feu les séparèrent l'un de l'autre, et Elie monta au ciel dans un tourbillon. 2.Rois </a:t>
            </a:r>
            <a:r>
              <a:rPr lang="fr-CH" dirty="0" smtClean="0"/>
              <a:t>2,11</a:t>
            </a:r>
            <a:endParaRPr lang="fr-FR" sz="2200" dirty="0"/>
          </a:p>
          <a:p>
            <a:pPr lvl="2"/>
            <a:endParaRPr lang="fr-FR" sz="2000" dirty="0"/>
          </a:p>
        </p:txBody>
      </p:sp>
    </p:spTree>
    <p:extLst>
      <p:ext uri="{BB962C8B-B14F-4D97-AF65-F5344CB8AC3E}">
        <p14:creationId xmlns:p14="http://schemas.microsoft.com/office/powerpoint/2010/main" val="25308953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smtClean="0"/>
              <a:t>Retenons </a:t>
            </a:r>
            <a:r>
              <a:rPr lang="fr-CH" dirty="0"/>
              <a:t>les points suivants: </a:t>
            </a:r>
            <a:endParaRPr lang="fr-FR" dirty="0"/>
          </a:p>
          <a:p>
            <a:pPr lvl="1"/>
            <a:r>
              <a:rPr lang="fr-CH" dirty="0"/>
              <a:t>La prière est à notre disposition, utilisons-la. </a:t>
            </a:r>
            <a:endParaRPr lang="fr-CH" dirty="0" smtClean="0"/>
          </a:p>
          <a:p>
            <a:pPr lvl="1"/>
            <a:r>
              <a:rPr lang="fr-CH" dirty="0" smtClean="0"/>
              <a:t>Dieu </a:t>
            </a:r>
            <a:r>
              <a:rPr lang="fr-CH" dirty="0"/>
              <a:t>se souvient de nos prières</a:t>
            </a:r>
            <a:r>
              <a:rPr lang="fr-CH" dirty="0" smtClean="0"/>
              <a:t>.</a:t>
            </a:r>
          </a:p>
          <a:p>
            <a:pPr lvl="1"/>
            <a:r>
              <a:rPr lang="fr-CH" dirty="0" smtClean="0"/>
              <a:t>Si </a:t>
            </a:r>
            <a:r>
              <a:rPr lang="fr-CH" dirty="0"/>
              <a:t>nous nous approchons de </a:t>
            </a:r>
            <a:r>
              <a:rPr lang="fr-CH" dirty="0" smtClean="0"/>
              <a:t>lui, </a:t>
            </a:r>
            <a:r>
              <a:rPr lang="fr-CH" dirty="0"/>
              <a:t>il va nous parler</a:t>
            </a:r>
            <a:r>
              <a:rPr lang="fr-FR" dirty="0"/>
              <a:t>, </a:t>
            </a:r>
            <a:r>
              <a:rPr lang="fr-CH" dirty="0"/>
              <a:t>nous guider, nous conseiller. </a:t>
            </a:r>
            <a:endParaRPr lang="fr-CH" dirty="0" smtClean="0"/>
          </a:p>
          <a:p>
            <a:pPr lvl="1"/>
            <a:r>
              <a:rPr lang="fr-CH" dirty="0" smtClean="0"/>
              <a:t>Ne </a:t>
            </a:r>
            <a:r>
              <a:rPr lang="fr-CH" dirty="0"/>
              <a:t>critiquons pas les manières de faire des autres croyants. </a:t>
            </a:r>
            <a:endParaRPr lang="fr-CH" dirty="0" smtClean="0"/>
          </a:p>
          <a:p>
            <a:pPr lvl="1"/>
            <a:r>
              <a:rPr lang="fr-CH" dirty="0" smtClean="0"/>
              <a:t>Demandons </a:t>
            </a:r>
            <a:r>
              <a:rPr lang="fr-CH" dirty="0"/>
              <a:t>au Seigneur le courage d'affronter les "Achab" qui se trouvent sur notre chemin.</a:t>
            </a:r>
            <a:endParaRPr lang="fr-FR" dirty="0"/>
          </a:p>
          <a:p>
            <a:r>
              <a:rPr lang="fr-FR" dirty="0"/>
              <a:t> </a:t>
            </a:r>
            <a:endParaRPr lang="fr-FR" sz="2400" dirty="0"/>
          </a:p>
          <a:p>
            <a:endParaRPr lang="fr-FR" dirty="0"/>
          </a:p>
        </p:txBody>
      </p:sp>
      <p:sp>
        <p:nvSpPr>
          <p:cNvPr id="4" name="Titre 3"/>
          <p:cNvSpPr>
            <a:spLocks noGrp="1"/>
          </p:cNvSpPr>
          <p:nvPr>
            <p:ph type="title"/>
          </p:nvPr>
        </p:nvSpPr>
        <p:spPr/>
        <p:txBody>
          <a:bodyPr/>
          <a:lstStyle/>
          <a:p>
            <a:r>
              <a:rPr lang="fr-FR" dirty="0" smtClean="0"/>
              <a:t>conclusion</a:t>
            </a:r>
            <a:endParaRPr lang="fr-FR" dirty="0"/>
          </a:p>
        </p:txBody>
      </p:sp>
      <p:sp>
        <p:nvSpPr>
          <p:cNvPr id="6" name="Rectangle 5"/>
          <p:cNvSpPr>
            <a:spLocks noChangeArrowheads="1"/>
          </p:cNvSpPr>
          <p:nvPr/>
        </p:nvSpPr>
        <p:spPr bwMode="auto">
          <a:xfrm>
            <a:off x="230295" y="4812163"/>
            <a:ext cx="8739187" cy="1384995"/>
          </a:xfrm>
          <a:prstGeom prst="rect">
            <a:avLst/>
          </a:prstGeom>
          <a:noFill/>
          <a:ln w="9525">
            <a:noFill/>
            <a:miter lim="800000"/>
            <a:headEnd/>
            <a:tailEnd/>
          </a:ln>
        </p:spPr>
        <p:txBody>
          <a:bodyPr>
            <a:spAutoFit/>
          </a:bodyPr>
          <a:lstStyle>
            <a:defPPr>
              <a:defRPr lang="fr-FR"/>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r>
              <a:rPr lang="fr-CH" sz="1200" b="0" dirty="0">
                <a:solidFill>
                  <a:srgbClr val="4D4D4D"/>
                </a:solidFill>
                <a:latin typeface="Arial" charset="0"/>
              </a:rPr>
              <a:t>Version: Segond </a:t>
            </a:r>
          </a:p>
          <a:p>
            <a:r>
              <a:rPr lang="fr-CH" sz="1200" b="0" dirty="0">
                <a:solidFill>
                  <a:srgbClr val="4D4D4D"/>
                </a:solidFill>
                <a:latin typeface="Arial" charset="0"/>
              </a:rPr>
              <a:t>Les images portant les mentions </a:t>
            </a:r>
            <a:r>
              <a:rPr lang="fr-CH" sz="1200" b="0" dirty="0" smtClean="0">
                <a:solidFill>
                  <a:srgbClr val="4D4D4D"/>
                </a:solidFill>
                <a:latin typeface="Arial" charset="0"/>
              </a:rPr>
              <a:t>FO, TP</a:t>
            </a:r>
            <a:r>
              <a:rPr lang="fr-CH" sz="1200" b="0" dirty="0">
                <a:solidFill>
                  <a:srgbClr val="4D4D4D"/>
                </a:solidFill>
                <a:latin typeface="Arial" charset="0"/>
              </a:rPr>
              <a:t>, ISP et PL ont été achetées sur les sites </a:t>
            </a:r>
            <a:r>
              <a:rPr lang="fr-CH" sz="1200" b="0" dirty="0" smtClean="0">
                <a:solidFill>
                  <a:srgbClr val="4D4D4D"/>
                </a:solidFill>
                <a:latin typeface="Arial" charset="0"/>
              </a:rPr>
              <a:t>fotolia.com, thinkstockphotos.fr</a:t>
            </a:r>
            <a:r>
              <a:rPr lang="fr-CH" sz="1200" b="0" dirty="0">
                <a:solidFill>
                  <a:srgbClr val="4D4D4D"/>
                </a:solidFill>
                <a:latin typeface="Arial" charset="0"/>
              </a:rPr>
              <a:t>, istockphoto.com et biblelieux.com; elles ne peuvent pas être utilisées dans un autre cadre que les présentations  se trouvant sur panorama-</a:t>
            </a:r>
            <a:r>
              <a:rPr lang="fr-CH" sz="1200" b="0" dirty="0" smtClean="0">
                <a:solidFill>
                  <a:srgbClr val="4D4D4D"/>
                </a:solidFill>
                <a:latin typeface="Arial" charset="0"/>
              </a:rPr>
              <a:t>bible.ch. </a:t>
            </a:r>
          </a:p>
          <a:p>
            <a:r>
              <a:rPr lang="fr-CH" sz="1200" b="0" dirty="0" smtClean="0">
                <a:solidFill>
                  <a:srgbClr val="4D4D4D"/>
                </a:solidFill>
                <a:latin typeface="Arial" charset="0"/>
              </a:rPr>
              <a:t>Lors de présentations de ce sujet, il n’est pas autorisé de rajouter ou de modifier les commentaires écrits sur fond bleu. Si vous pensez qu’une modification d’un texte est nécessaire, merci de bien voloir écrire à </a:t>
            </a:r>
            <a:r>
              <a:rPr lang="fr-CH" sz="1200" b="0" dirty="0" smtClean="0">
                <a:solidFill>
                  <a:srgbClr val="4D4D4D"/>
                </a:solidFill>
                <a:latin typeface="Arial" charset="0"/>
                <a:hlinkClick r:id="rId2"/>
              </a:rPr>
              <a:t>info@panorama-bible.ch</a:t>
            </a:r>
            <a:endParaRPr lang="fr-CH" sz="1200" b="0" dirty="0" smtClean="0">
              <a:solidFill>
                <a:srgbClr val="4D4D4D"/>
              </a:solidFill>
              <a:latin typeface="Arial" charset="0"/>
            </a:endParaRPr>
          </a:p>
          <a:p>
            <a:endParaRPr lang="fr-FR" sz="1200" b="0" dirty="0">
              <a:solidFill>
                <a:srgbClr val="4D4D4D"/>
              </a:solidFill>
              <a:latin typeface="Arial" charset="0"/>
            </a:endParaRPr>
          </a:p>
        </p:txBody>
      </p:sp>
    </p:spTree>
    <p:extLst>
      <p:ext uri="{BB962C8B-B14F-4D97-AF65-F5344CB8AC3E}">
        <p14:creationId xmlns:p14="http://schemas.microsoft.com/office/powerpoint/2010/main" val="8192048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Espace réservé du texte 4"/>
          <p:cNvSpPr>
            <a:spLocks noGrp="1"/>
          </p:cNvSpPr>
          <p:nvPr>
            <p:ph type="body" sz="quarter" idx="12"/>
          </p:nvPr>
        </p:nvSpPr>
        <p:spPr/>
        <p:txBody>
          <a:bodyPr/>
          <a:lstStyle/>
          <a:p>
            <a:r>
              <a:rPr lang="fr-CH" dirty="0"/>
              <a:t>Comment réagissons-nous si Dieu nous demande de parler de Lui autour de nous?</a:t>
            </a:r>
            <a:endParaRPr lang="fr-FR" sz="2000" dirty="0"/>
          </a:p>
          <a:p>
            <a:r>
              <a:rPr lang="fr-CH" dirty="0"/>
              <a:t>Je n'ai pas de formation d'évangéliste.</a:t>
            </a:r>
            <a:endParaRPr lang="fr-FR" sz="2000" dirty="0"/>
          </a:p>
          <a:p>
            <a:pPr lvl="1"/>
            <a:r>
              <a:rPr lang="fr-CH" dirty="0"/>
              <a:t>Elie n'en n'a pas non plus</a:t>
            </a:r>
            <a:r>
              <a:rPr lang="fr-CH" dirty="0" smtClean="0"/>
              <a:t>.</a:t>
            </a:r>
            <a:endParaRPr lang="fr-FR" sz="2000"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8720802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CH" dirty="0"/>
              <a:t>Je m'exprime mal en public.</a:t>
            </a:r>
            <a:endParaRPr lang="fr-FR" sz="2000" dirty="0"/>
          </a:p>
          <a:p>
            <a:pPr lvl="1"/>
            <a:r>
              <a:rPr lang="fr-CH" dirty="0"/>
              <a:t>Elie n'a pas non plus une grande élocution.</a:t>
            </a:r>
            <a:endParaRPr lang="fr-FR" sz="2000" dirty="0"/>
          </a:p>
          <a:p>
            <a:r>
              <a:rPr lang="fr-CH" dirty="0"/>
              <a:t>Nous n'aurions peut-être pas choisi Elie pour parler au roi et pourtant il a excellé dans sa mission!</a:t>
            </a:r>
            <a:endParaRPr lang="fr-FR" dirty="0"/>
          </a:p>
          <a:p>
            <a:r>
              <a:rPr lang="fr-CH" dirty="0" smtClean="0"/>
              <a:t>Elie </a:t>
            </a:r>
            <a:r>
              <a:rPr lang="fr-CH" dirty="0"/>
              <a:t>se tient devant l'Eternel, il écoute ce qu'il a à lui </a:t>
            </a:r>
            <a:r>
              <a:rPr lang="fr-CH" dirty="0" smtClean="0"/>
              <a:t>dire</a:t>
            </a:r>
            <a:r>
              <a:rPr lang="fr-CH" dirty="0"/>
              <a:t> </a:t>
            </a:r>
            <a:r>
              <a:rPr lang="fr-CH" dirty="0" smtClean="0"/>
              <a:t>et il  obéit:</a:t>
            </a:r>
            <a:endParaRPr lang="fr-FR" sz="2000" dirty="0"/>
          </a:p>
          <a:p>
            <a:pPr lvl="1"/>
            <a:r>
              <a:rPr lang="fr-CH" dirty="0" smtClean="0"/>
              <a:t>Pars </a:t>
            </a:r>
            <a:r>
              <a:rPr lang="fr-CH" dirty="0"/>
              <a:t>d'ici </a:t>
            </a:r>
            <a:r>
              <a:rPr lang="fr-CH" dirty="0">
                <a:sym typeface="Wingdings"/>
              </a:rPr>
              <a:t></a:t>
            </a:r>
            <a:r>
              <a:rPr lang="fr-CH" dirty="0"/>
              <a:t> Il part </a:t>
            </a:r>
            <a:r>
              <a:rPr lang="fr-CH" dirty="0" smtClean="0"/>
              <a:t>  </a:t>
            </a:r>
            <a:r>
              <a:rPr lang="fr-CH" sz="1600" dirty="0" smtClean="0"/>
              <a:t>1 </a:t>
            </a:r>
            <a:r>
              <a:rPr lang="fr-CH" sz="1600" dirty="0"/>
              <a:t>roi 17/</a:t>
            </a:r>
            <a:r>
              <a:rPr lang="fr-CH" sz="1600" dirty="0" smtClean="0"/>
              <a:t>4</a:t>
            </a:r>
            <a:endParaRPr lang="fr-FR" sz="1600" dirty="0"/>
          </a:p>
          <a:p>
            <a:pPr lvl="1"/>
            <a:r>
              <a:rPr lang="fr-CH" dirty="0" smtClean="0"/>
              <a:t>Lève</a:t>
            </a:r>
            <a:r>
              <a:rPr lang="fr-CH" dirty="0"/>
              <a:t>-toi </a:t>
            </a:r>
            <a:r>
              <a:rPr lang="fr-CH" dirty="0">
                <a:sym typeface="Wingdings"/>
              </a:rPr>
              <a:t></a:t>
            </a:r>
            <a:r>
              <a:rPr lang="fr-CH" dirty="0"/>
              <a:t> Il se </a:t>
            </a:r>
            <a:r>
              <a:rPr lang="fr-CH" dirty="0" smtClean="0"/>
              <a:t>lève   </a:t>
            </a:r>
            <a:r>
              <a:rPr lang="fr-CH" sz="1600" dirty="0"/>
              <a:t>1 roi 17/</a:t>
            </a:r>
            <a:r>
              <a:rPr lang="fr-CH" sz="1600" dirty="0" smtClean="0"/>
              <a:t>9</a:t>
            </a:r>
            <a:endParaRPr lang="fr-FR" sz="1600" dirty="0"/>
          </a:p>
          <a:p>
            <a:pPr lvl="1"/>
            <a:r>
              <a:rPr lang="fr-CH" dirty="0" smtClean="0"/>
              <a:t>Présente</a:t>
            </a:r>
            <a:r>
              <a:rPr lang="fr-CH" dirty="0"/>
              <a:t>-toi devant Achab </a:t>
            </a:r>
            <a:r>
              <a:rPr lang="fr-CH" dirty="0">
                <a:sym typeface="Wingdings"/>
              </a:rPr>
              <a:t></a:t>
            </a:r>
            <a:r>
              <a:rPr lang="fr-CH" dirty="0"/>
              <a:t> Il y va </a:t>
            </a:r>
            <a:r>
              <a:rPr lang="fr-CH" dirty="0" smtClean="0"/>
              <a:t>  </a:t>
            </a:r>
            <a:r>
              <a:rPr lang="fr-CH" sz="1600" dirty="0" smtClean="0"/>
              <a:t>1 </a:t>
            </a:r>
            <a:r>
              <a:rPr lang="fr-CH" sz="1600" dirty="0"/>
              <a:t>roi 18/1</a:t>
            </a:r>
            <a:endParaRPr lang="fr-FR" sz="1600" dirty="0"/>
          </a:p>
          <a:p>
            <a:r>
              <a:rPr lang="fr-CH" dirty="0"/>
              <a:t>Si nous nous approchons de Dieu, il va nous parler, nous guider, nous conseiller</a:t>
            </a:r>
            <a:r>
              <a:rPr lang="fr-CH" dirty="0" smtClean="0"/>
              <a:t>.</a:t>
            </a:r>
            <a:endParaRPr lang="fr-FR" sz="2000" dirty="0"/>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6381807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Ce </a:t>
            </a:r>
            <a:r>
              <a:rPr lang="fr-CH" dirty="0"/>
              <a:t>n'est pas encore le moment pour Elie de parler devant tout le peuple. </a:t>
            </a:r>
            <a:endParaRPr lang="fr-CH" dirty="0" smtClean="0"/>
          </a:p>
          <a:p>
            <a:r>
              <a:rPr lang="fr-CH" dirty="0" smtClean="0"/>
              <a:t>Il </a:t>
            </a:r>
            <a:r>
              <a:rPr lang="fr-CH" dirty="0"/>
              <a:t>doit d'abord </a:t>
            </a:r>
            <a:endParaRPr lang="fr-CH" dirty="0" smtClean="0"/>
          </a:p>
          <a:p>
            <a:pPr lvl="1"/>
            <a:r>
              <a:rPr lang="fr-CH" dirty="0" smtClean="0"/>
              <a:t>faire </a:t>
            </a:r>
            <a:r>
              <a:rPr lang="fr-CH" dirty="0"/>
              <a:t>l'expérience de solitude du Kerith, </a:t>
            </a:r>
            <a:endParaRPr lang="fr-CH" dirty="0" smtClean="0"/>
          </a:p>
          <a:p>
            <a:pPr lvl="1"/>
            <a:r>
              <a:rPr lang="fr-CH" dirty="0" smtClean="0"/>
              <a:t>découvrir </a:t>
            </a:r>
            <a:r>
              <a:rPr lang="fr-CH" dirty="0"/>
              <a:t>sa propre faiblesse. </a:t>
            </a:r>
            <a:endParaRPr lang="fr-CH" dirty="0" smtClean="0"/>
          </a:p>
          <a:p>
            <a:pPr lvl="1"/>
            <a:r>
              <a:rPr lang="fr-CH" dirty="0" smtClean="0"/>
              <a:t>découvrir </a:t>
            </a:r>
            <a:r>
              <a:rPr lang="fr-CH" dirty="0"/>
              <a:t>la grande puissance de Dieu.</a:t>
            </a:r>
            <a:endParaRPr lang="fr-FR" dirty="0"/>
          </a:p>
          <a:p>
            <a:r>
              <a:rPr lang="fr-CH" dirty="0"/>
              <a:t>L'Eternel l'envoie à Kerith pour le protéger d'Achab et pour le former.</a:t>
            </a:r>
            <a:endParaRPr lang="fr-FR" dirty="0"/>
          </a:p>
          <a:p>
            <a:r>
              <a:rPr lang="fr-CH" dirty="0"/>
              <a:t>Que fait Elie?</a:t>
            </a:r>
            <a:endParaRPr lang="fr-FR" dirty="0"/>
          </a:p>
          <a:p>
            <a:pPr lvl="2"/>
            <a:r>
              <a:rPr lang="fr-FR" dirty="0"/>
              <a:t>Il partit et fit selon la parole de l'Eternel, et il alla s'établir près du torrent de </a:t>
            </a:r>
            <a:r>
              <a:rPr lang="fr-FR" dirty="0" err="1"/>
              <a:t>Kerith</a:t>
            </a:r>
            <a:r>
              <a:rPr lang="fr-FR" dirty="0"/>
              <a:t>, qui est en face du Jourdain. 1.Rois </a:t>
            </a:r>
            <a:r>
              <a:rPr lang="fr-FR" dirty="0" smtClean="0"/>
              <a:t>17,5</a:t>
            </a:r>
            <a:endParaRPr lang="fr-FR" sz="2200" dirty="0"/>
          </a:p>
        </p:txBody>
      </p:sp>
      <p:sp>
        <p:nvSpPr>
          <p:cNvPr id="3" name="Titre 2"/>
          <p:cNvSpPr>
            <a:spLocks noGrp="1"/>
          </p:cNvSpPr>
          <p:nvPr>
            <p:ph type="title"/>
          </p:nvPr>
        </p:nvSpPr>
        <p:spPr/>
        <p:txBody>
          <a:bodyPr/>
          <a:lstStyle/>
          <a:p>
            <a:pPr lvl="0"/>
            <a:r>
              <a:rPr lang="fr-CH" dirty="0"/>
              <a:t>Elie à </a:t>
            </a:r>
            <a:r>
              <a:rPr lang="fr-CH" dirty="0" smtClean="0"/>
              <a:t>Kerith</a:t>
            </a:r>
            <a:endParaRPr lang="fr-FR" dirty="0"/>
          </a:p>
        </p:txBody>
      </p:sp>
    </p:spTree>
    <p:extLst>
      <p:ext uri="{BB962C8B-B14F-4D97-AF65-F5344CB8AC3E}">
        <p14:creationId xmlns:p14="http://schemas.microsoft.com/office/powerpoint/2010/main" val="87208020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Images\00Jordan adds\Gilead, Upper\sr\Mar Elias view to ne.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Images\00Jordan adds\Gilead, Upper\sr\Umm al Hedamus, possible Tishbe, surface.jpg"/>
</p:tagLst>
</file>

<file path=ppt/tags/tag3.xml><?xml version="1.0" encoding="utf-8"?>
<p:tagLst xmlns:a="http://schemas.openxmlformats.org/drawingml/2006/main" xmlns:r="http://schemas.openxmlformats.org/officeDocument/2006/relationships" xmlns:p="http://schemas.openxmlformats.org/presentationml/2006/main">
  <p:tag name="FILENAME" val="D:\0Adds\050800 Scout Trip\sr\Mt Carmel cave with prehistoric remains2, tb n050900 sr.jpg"/>
  <p:tag name="PHOTO" val="TRUE"/>
</p:tagLst>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6545</TotalTime>
  <Words>4483</Words>
  <Application>Microsoft Macintosh PowerPoint</Application>
  <PresentationFormat>Présentation à l'écran (4:3)</PresentationFormat>
  <Paragraphs>342</Paragraphs>
  <Slides>65</Slides>
  <Notes>0</Notes>
  <HiddenSlides>0</HiddenSlides>
  <MMClips>0</MMClips>
  <ScaleCrop>false</ScaleCrop>
  <HeadingPairs>
    <vt:vector size="4" baseType="variant">
      <vt:variant>
        <vt:lpstr>Thème</vt:lpstr>
      </vt:variant>
      <vt:variant>
        <vt:i4>2</vt:i4>
      </vt:variant>
      <vt:variant>
        <vt:lpstr>Titres des diapositives</vt:lpstr>
      </vt:variant>
      <vt:variant>
        <vt:i4>65</vt:i4>
      </vt:variant>
    </vt:vector>
  </HeadingPairs>
  <TitlesOfParts>
    <vt:vector size="67" baseType="lpstr">
      <vt:lpstr>panorama</vt:lpstr>
      <vt:lpstr>1_Custom Design</vt:lpstr>
      <vt:lpstr>Présentation PowerPoint</vt:lpstr>
      <vt:lpstr>Situation d'Israël</vt:lpstr>
      <vt:lpstr>Présentation PowerPoint</vt:lpstr>
      <vt:lpstr>Elie prédit la famine</vt:lpstr>
      <vt:lpstr>Elie prédit la famine</vt:lpstr>
      <vt:lpstr>Présentation PowerPoint</vt:lpstr>
      <vt:lpstr>Présentation PowerPoint</vt:lpstr>
      <vt:lpstr>Présentation PowerPoint</vt:lpstr>
      <vt:lpstr>Elie à Kerith</vt:lpstr>
      <vt:lpstr>Présentation PowerPoint</vt:lpstr>
      <vt:lpstr>Présentation PowerPoint</vt:lpstr>
      <vt:lpstr>Présentation PowerPoint</vt:lpstr>
      <vt:lpstr>Présentation PowerPoint</vt:lpstr>
      <vt:lpstr>Elie à Sarepta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Elie et Abdias</vt:lpstr>
      <vt:lpstr>Présentation PowerPoint</vt:lpstr>
      <vt:lpstr>Présentation PowerPoint</vt:lpstr>
      <vt:lpstr>Présentation PowerPoint</vt:lpstr>
      <vt:lpstr>Sur le Mont Carmel</vt:lpstr>
      <vt:lpstr>Présentation PowerPoint</vt:lpstr>
      <vt:lpstr>Qui servez-vous?</vt:lpstr>
      <vt:lpstr>Qui servez-vous?</vt:lpstr>
      <vt:lpstr>Présentation PowerPoint</vt:lpstr>
      <vt:lpstr>Présentation PowerPoint</vt:lpstr>
      <vt:lpstr>Présentation PowerPoint</vt:lpstr>
      <vt:lpstr>Présentation PowerPoint</vt:lpstr>
      <vt:lpstr>Présentation PowerPoint</vt:lpstr>
      <vt:lpstr>Prière pour la pluie</vt:lpstr>
      <vt:lpstr>Présentation PowerPoint</vt:lpstr>
      <vt:lpstr>Présentation PowerPoint</vt:lpstr>
      <vt:lpstr>Présentation PowerPoint</vt:lpstr>
      <vt:lpstr>Présentation PowerPoint</vt:lpstr>
      <vt:lpstr>Présentation PowerPoint</vt:lpstr>
      <vt:lpstr>Elie fuit Jézabel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Appel d'Elisée</vt:lpstr>
      <vt:lpstr>Présentation PowerPoint</vt:lpstr>
      <vt:lpstr>Présentation PowerPoint</vt:lpstr>
      <vt:lpstr>Présentation PowerPoint</vt:lpstr>
      <vt:lpstr>Maladie d'Achazia </vt:lpstr>
      <vt:lpstr>Présentation PowerPoint</vt:lpstr>
      <vt:lpstr>Présentation PowerPoint</vt:lpstr>
      <vt:lpstr>Elie enlevé au ciel</vt:lpstr>
      <vt:lpstr>Présentation PowerPoint</vt:lpstr>
      <vt:lpstr>conclusion</vt:lpstr>
    </vt:vector>
  </TitlesOfParts>
  <Company>olivier requet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numerosept olivier requet</dc:creator>
  <cp:lastModifiedBy>Didier Gern</cp:lastModifiedBy>
  <cp:revision>391</cp:revision>
  <cp:lastPrinted>2013-09-05T16:29:19Z</cp:lastPrinted>
  <dcterms:created xsi:type="dcterms:W3CDTF">2013-08-23T10:04:23Z</dcterms:created>
  <dcterms:modified xsi:type="dcterms:W3CDTF">2018-10-27T17:23:13Z</dcterms:modified>
</cp:coreProperties>
</file>